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34"/>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453" r:id="rId38"/>
    <p:sldId id="454" r:id="rId39"/>
    <p:sldId id="455" r:id="rId40"/>
    <p:sldId id="456" r:id="rId41"/>
    <p:sldId id="457" r:id="rId42"/>
    <p:sldId id="458" r:id="rId43"/>
    <p:sldId id="459" r:id="rId44"/>
    <p:sldId id="358" r:id="rId45"/>
    <p:sldId id="356" r:id="rId46"/>
    <p:sldId id="357" r:id="rId47"/>
    <p:sldId id="359" r:id="rId48"/>
    <p:sldId id="360" r:id="rId49"/>
    <p:sldId id="361" r:id="rId50"/>
    <p:sldId id="362" r:id="rId51"/>
    <p:sldId id="363" r:id="rId52"/>
    <p:sldId id="364" r:id="rId53"/>
    <p:sldId id="365" r:id="rId54"/>
    <p:sldId id="366" r:id="rId55"/>
    <p:sldId id="367" r:id="rId56"/>
    <p:sldId id="370" r:id="rId57"/>
    <p:sldId id="368" r:id="rId58"/>
    <p:sldId id="371" r:id="rId59"/>
    <p:sldId id="372" r:id="rId60"/>
    <p:sldId id="373" r:id="rId61"/>
    <p:sldId id="374" r:id="rId62"/>
    <p:sldId id="375" r:id="rId63"/>
    <p:sldId id="376"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5" r:id="rId101"/>
    <p:sldId id="414" r:id="rId102"/>
    <p:sldId id="416" r:id="rId103"/>
    <p:sldId id="419" r:id="rId104"/>
    <p:sldId id="420" r:id="rId105"/>
    <p:sldId id="418" r:id="rId106"/>
    <p:sldId id="421" r:id="rId107"/>
    <p:sldId id="423" r:id="rId108"/>
    <p:sldId id="424" r:id="rId109"/>
    <p:sldId id="422" r:id="rId110"/>
    <p:sldId id="425" r:id="rId111"/>
    <p:sldId id="426" r:id="rId112"/>
    <p:sldId id="429" r:id="rId113"/>
    <p:sldId id="431" r:id="rId114"/>
    <p:sldId id="432" r:id="rId115"/>
    <p:sldId id="430" r:id="rId116"/>
    <p:sldId id="433" r:id="rId117"/>
    <p:sldId id="434" r:id="rId118"/>
    <p:sldId id="435" r:id="rId119"/>
    <p:sldId id="436" r:id="rId120"/>
    <p:sldId id="437" r:id="rId121"/>
    <p:sldId id="438" r:id="rId122"/>
    <p:sldId id="439" r:id="rId123"/>
    <p:sldId id="440" r:id="rId124"/>
    <p:sldId id="441" r:id="rId125"/>
    <p:sldId id="443" r:id="rId126"/>
    <p:sldId id="445" r:id="rId127"/>
    <p:sldId id="446" r:id="rId128"/>
    <p:sldId id="447" r:id="rId129"/>
    <p:sldId id="450" r:id="rId130"/>
    <p:sldId id="448" r:id="rId131"/>
    <p:sldId id="449" r:id="rId132"/>
    <p:sldId id="452" r:id="rId1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9FF81F6-B78E-4F34-9687-7D82FBC1CA34}">
          <p14:sldIdLst>
            <p14:sldId id="256"/>
            <p14:sldId id="327"/>
            <p14:sldId id="329"/>
            <p14:sldId id="328"/>
            <p14:sldId id="258"/>
            <p14:sldId id="428"/>
            <p14:sldId id="260"/>
            <p14:sldId id="330"/>
            <p14:sldId id="261"/>
            <p14:sldId id="262"/>
            <p14:sldId id="331"/>
            <p14:sldId id="332"/>
            <p14:sldId id="333"/>
            <p14:sldId id="334"/>
            <p14:sldId id="335"/>
            <p14:sldId id="336"/>
            <p14:sldId id="338"/>
            <p14:sldId id="339"/>
            <p14:sldId id="340"/>
            <p14:sldId id="341"/>
            <p14:sldId id="342"/>
            <p14:sldId id="343"/>
            <p14:sldId id="345"/>
            <p14:sldId id="346"/>
            <p14:sldId id="347"/>
            <p14:sldId id="348"/>
            <p14:sldId id="350"/>
            <p14:sldId id="349"/>
            <p14:sldId id="351"/>
            <p14:sldId id="352"/>
            <p14:sldId id="353"/>
            <p14:sldId id="354"/>
            <p14:sldId id="355"/>
            <p14:sldId id="453"/>
            <p14:sldId id="454"/>
            <p14:sldId id="455"/>
            <p14:sldId id="456"/>
            <p14:sldId id="457"/>
            <p14:sldId id="458"/>
            <p14:sldId id="459"/>
            <p14:sldId id="358"/>
            <p14:sldId id="356"/>
            <p14:sldId id="357"/>
            <p14:sldId id="359"/>
            <p14:sldId id="360"/>
            <p14:sldId id="361"/>
            <p14:sldId id="362"/>
            <p14:sldId id="363"/>
            <p14:sldId id="364"/>
            <p14:sldId id="365"/>
            <p14:sldId id="366"/>
            <p14:sldId id="367"/>
            <p14:sldId id="370"/>
            <p14:sldId id="368"/>
            <p14:sldId id="371"/>
            <p14:sldId id="372"/>
            <p14:sldId id="373"/>
            <p14:sldId id="374"/>
            <p14:sldId id="375"/>
            <p14:sldId id="37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5"/>
            <p14:sldId id="414"/>
            <p14:sldId id="416"/>
            <p14:sldId id="419"/>
            <p14:sldId id="420"/>
            <p14:sldId id="418"/>
            <p14:sldId id="421"/>
            <p14:sldId id="423"/>
            <p14:sldId id="424"/>
            <p14:sldId id="422"/>
            <p14:sldId id="425"/>
            <p14:sldId id="426"/>
            <p14:sldId id="429"/>
            <p14:sldId id="431"/>
            <p14:sldId id="432"/>
            <p14:sldId id="430"/>
            <p14:sldId id="433"/>
            <p14:sldId id="434"/>
            <p14:sldId id="435"/>
            <p14:sldId id="436"/>
            <p14:sldId id="437"/>
            <p14:sldId id="438"/>
            <p14:sldId id="439"/>
            <p14:sldId id="440"/>
            <p14:sldId id="441"/>
            <p14:sldId id="443"/>
            <p14:sldId id="445"/>
            <p14:sldId id="446"/>
            <p14:sldId id="447"/>
            <p14:sldId id="450"/>
            <p14:sldId id="448"/>
            <p14:sldId id="449"/>
            <p14:sldId id="4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5033" autoAdjust="0"/>
  </p:normalViewPr>
  <p:slideViewPr>
    <p:cSldViewPr snapToGrid="0">
      <p:cViewPr varScale="1">
        <p:scale>
          <a:sx n="139" d="100"/>
          <a:sy n="139" d="100"/>
        </p:scale>
        <p:origin x="229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notesMaster" Target="notesMasters/notesMaster1.xml"/><Relationship Id="rId139"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780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0887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10869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17250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720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276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2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02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63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50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880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80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42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984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0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
        <p:nvSpPr>
          <p:cNvPr id="2" name="CasellaDiTesto 1">
            <a:extLst>
              <a:ext uri="{FF2B5EF4-FFF2-40B4-BE49-F238E27FC236}">
                <a16:creationId xmlns:a16="http://schemas.microsoft.com/office/drawing/2014/main" id="{97B7C217-A120-EC06-9C06-B262777E7033}"/>
              </a:ext>
            </a:extLst>
          </p:cNvPr>
          <p:cNvSpPr txBox="1"/>
          <p:nvPr/>
        </p:nvSpPr>
        <p:spPr>
          <a:xfrm>
            <a:off x="719999" y="1517987"/>
            <a:ext cx="5215980" cy="2893100"/>
          </a:xfrm>
          <a:prstGeom prst="rect">
            <a:avLst/>
          </a:prstGeom>
          <a:noFill/>
        </p:spPr>
        <p:txBody>
          <a:bodyPr wrap="square" rtlCol="0">
            <a:spAutoFit/>
          </a:bodyPr>
          <a:lstStyle/>
          <a:p>
            <a:pPr algn="just"/>
            <a:r>
              <a:rPr lang="it-IT" dirty="0">
                <a:latin typeface="Assistant" pitchFamily="2" charset="-79"/>
                <a:cs typeface="Assistant" pitchFamily="2" charset="-79"/>
              </a:rPr>
              <a:t>Gli attori del sistema sono:</a:t>
            </a:r>
          </a:p>
          <a:p>
            <a:pPr marL="285750" indent="-285750" algn="just">
              <a:buFont typeface="Arial" panose="020B0604020202020204" pitchFamily="34" charset="0"/>
              <a:buChar char="•"/>
            </a:pPr>
            <a:r>
              <a:rPr lang="it-IT" b="1" dirty="0">
                <a:latin typeface="Assistant" pitchFamily="2" charset="-79"/>
                <a:cs typeface="Assistant" pitchFamily="2" charset="-79"/>
              </a:rPr>
              <a:t>Ospite</a:t>
            </a:r>
            <a:r>
              <a:rPr lang="it-IT" dirty="0">
                <a:latin typeface="Assistant" pitchFamily="2" charset="-79"/>
                <a:cs typeface="Assistant" pitchFamily="2" charset="-79"/>
              </a:rPr>
              <a:t>: rappresenta l’utente non ancora registrato/loggato in grado di visualizzare solamente la homepage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Lettore</a:t>
            </a:r>
            <a:r>
              <a:rPr lang="it-IT" dirty="0">
                <a:latin typeface="Assistant" pitchFamily="2" charset="-79"/>
                <a:cs typeface="Assistant" pitchFamily="2" charset="-79"/>
              </a:rPr>
              <a:t>: rappresenta l’utente loggato/registrato in grado di usufruire delle funzionalità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Amministratore</a:t>
            </a:r>
            <a:r>
              <a:rPr lang="it-IT" dirty="0">
                <a:latin typeface="Assistant" pitchFamily="2" charset="-79"/>
                <a:cs typeface="Assistant" pitchFamily="2" charset="-79"/>
              </a:rPr>
              <a:t>: rappresenta un utente con particolari privilegi quali: visione completa del sistema e gestione dei lettori e dei libri.</a:t>
            </a:r>
          </a:p>
          <a:p>
            <a:pPr algn="just"/>
            <a:endParaRPr lang="it-IT" dirty="0">
              <a:latin typeface="Assistant" pitchFamily="2" charset="-79"/>
              <a:cs typeface="Assistant" pitchFamily="2" charset="-79"/>
            </a:endParaRPr>
          </a:p>
          <a:p>
            <a:pPr algn="just"/>
            <a:endParaRPr lang="it-IT" dirty="0">
              <a:latin typeface="Assistant" pitchFamily="2" charset="-79"/>
              <a:cs typeface="Assistant" pitchFamily="2" charset="-79"/>
            </a:endParaRPr>
          </a:p>
          <a:p>
            <a:pPr algn="just"/>
            <a:r>
              <a:rPr lang="it-IT" dirty="0">
                <a:latin typeface="Assistant" pitchFamily="2" charset="-79"/>
                <a:cs typeface="Assistant" pitchFamily="2" charset="-79"/>
              </a:rPr>
              <a:t>L’</a:t>
            </a:r>
            <a:r>
              <a:rPr lang="it-IT" b="1" dirty="0">
                <a:latin typeface="Assistant" pitchFamily="2" charset="-79"/>
                <a:cs typeface="Assistant" pitchFamily="2" charset="-79"/>
              </a:rPr>
              <a:t>attore esterno </a:t>
            </a:r>
            <a:r>
              <a:rPr lang="it-IT" dirty="0">
                <a:latin typeface="Assistant" pitchFamily="2" charset="-79"/>
                <a:cs typeface="Assistant" pitchFamily="2" charset="-79"/>
              </a:rPr>
              <a:t>al sistema individuato è «</a:t>
            </a:r>
            <a:r>
              <a:rPr lang="it-IT" b="1" dirty="0">
                <a:latin typeface="Assistant" pitchFamily="2" charset="-79"/>
                <a:cs typeface="Assistant" pitchFamily="2" charset="-79"/>
              </a:rPr>
              <a:t>Google Books API</a:t>
            </a:r>
            <a:r>
              <a:rPr lang="it-IT" dirty="0">
                <a:latin typeface="Assistant" pitchFamily="2" charset="-79"/>
                <a:cs typeface="Assistant" pitchFamily="2" charset="-79"/>
              </a:rPr>
              <a:t>». Grazie ad esso saremo in grado di interagire con i libri effettuando ricerche tramite ISBN, autore e titolo del libro.</a:t>
            </a:r>
          </a:p>
        </p:txBody>
      </p:sp>
      <p:pic>
        <p:nvPicPr>
          <p:cNvPr id="4098" name="Picture 2">
            <a:extLst>
              <a:ext uri="{FF2B5EF4-FFF2-40B4-BE49-F238E27FC236}">
                <a16:creationId xmlns:a16="http://schemas.microsoft.com/office/drawing/2014/main" id="{78E03A56-D41F-4C3C-97C4-07ECB13AB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167000"/>
            <a:ext cx="2175600" cy="3437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B023D27-7801-31C4-D997-149A97F61D79}"/>
              </a:ext>
            </a:extLst>
          </p:cNvPr>
          <p:cNvPicPr>
            <a:picLocks noChangeAspect="1" noChangeArrowheads="1"/>
          </p:cNvPicPr>
          <p:nvPr/>
        </p:nvPicPr>
        <p:blipFill>
          <a:blip r:embed="rId4"/>
          <a:srcRect/>
          <a:stretch/>
        </p:blipFill>
        <p:spPr bwMode="auto">
          <a:xfrm>
            <a:off x="719998" y="1819976"/>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499"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vuole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a:t>
            </a:r>
            <a:r>
              <a:rPr lang="it-IT" b="1" dirty="0"/>
              <a:t>classifica</a:t>
            </a:r>
            <a:r>
              <a:rPr lang="it-IT" dirty="0"/>
              <a:t> per i lettori andando ad associare il relativo punteggio e </a:t>
            </a:r>
            <a:r>
              <a:rPr lang="it-IT" b="1" dirty="0"/>
              <a:t>premiando i lettori più assidui</a:t>
            </a:r>
            <a:r>
              <a:rPr lang="it-IT" dirty="0"/>
              <a:t>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a:t>
            </a:r>
            <a:r>
              <a:rPr lang="it-IT" b="1" dirty="0"/>
              <a:t>competitività e di motivazione</a:t>
            </a:r>
            <a:r>
              <a:rPr lang="it-IT" dirty="0"/>
              <a:t>.</a:t>
            </a:r>
          </a:p>
          <a:p>
            <a:pPr marL="139700" indent="0" algn="just">
              <a:buNone/>
            </a:pPr>
            <a:endParaRPr lang="it-IT" dirty="0"/>
          </a:p>
          <a:p>
            <a:pPr marL="139700" indent="0" algn="just">
              <a:buNone/>
            </a:pPr>
            <a:r>
              <a:rPr lang="it-IT" dirty="0"/>
              <a:t>La classifica può essere stilata secondo </a:t>
            </a:r>
            <a:r>
              <a:rPr lang="it-IT" b="1" dirty="0"/>
              <a:t>diverse possibilità </a:t>
            </a:r>
            <a:r>
              <a:rPr lang="it-IT" dirty="0"/>
              <a:t>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a:t>
            </a:r>
            <a:r>
              <a:rPr lang="it-IT" b="1" i="0" dirty="0">
                <a:solidFill>
                  <a:srgbClr val="353738"/>
                </a:solidFill>
                <a:effectLst/>
                <a:latin typeface="Assistant" pitchFamily="2" charset="-79"/>
                <a:ea typeface="Assistant" pitchFamily="2" charset="-79"/>
                <a:cs typeface="Assistant" pitchFamily="2" charset="-79"/>
              </a:rPr>
              <a:t>Strategy</a:t>
            </a:r>
            <a:r>
              <a:rPr lang="it-IT" b="0" i="0" dirty="0">
                <a:solidFill>
                  <a:srgbClr val="353738"/>
                </a:solidFill>
                <a:effectLst/>
                <a:latin typeface="Assistant" pitchFamily="2" charset="-79"/>
                <a:ea typeface="Assistant" pitchFamily="2" charset="-79"/>
                <a:cs typeface="Assistant" pitchFamily="2" charset="-79"/>
              </a:rPr>
              <a:t>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di </a:t>
            </a:r>
            <a:r>
              <a:rPr lang="it-IT" b="1" i="0" dirty="0">
                <a:solidFill>
                  <a:srgbClr val="353738"/>
                </a:solidFill>
                <a:effectLst/>
                <a:latin typeface="Assistant" pitchFamily="2" charset="-79"/>
                <a:ea typeface="Assistant" pitchFamily="2" charset="-79"/>
                <a:cs typeface="Assistant" pitchFamily="2" charset="-79"/>
              </a:rPr>
              <a:t>«sessione di lettura»</a:t>
            </a:r>
            <a:r>
              <a:rPr lang="it-IT" b="0" i="0" dirty="0">
                <a:solidFill>
                  <a:srgbClr val="353738"/>
                </a:solidFill>
                <a:effectLst/>
                <a:latin typeface="Assistant" pitchFamily="2" charset="-79"/>
                <a:ea typeface="Assistant" pitchFamily="2" charset="-79"/>
                <a:cs typeface="Assistant" pitchFamily="2" charset="-79"/>
              </a:rPr>
              <a:t>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t>
            </a:r>
            <a:r>
              <a:rPr lang="it-IT" b="1" i="0" dirty="0">
                <a:solidFill>
                  <a:srgbClr val="353738"/>
                </a:solidFill>
                <a:effectLst/>
                <a:latin typeface="Assistant" pitchFamily="2" charset="-79"/>
                <a:ea typeface="Assistant" pitchFamily="2" charset="-79"/>
                <a:cs typeface="Assistant" pitchFamily="2" charset="-79"/>
              </a:rPr>
              <a:t>insieme delle pagine lette </a:t>
            </a:r>
            <a:r>
              <a:rPr lang="it-IT" b="0" i="0" dirty="0">
                <a:solidFill>
                  <a:srgbClr val="353738"/>
                </a:solidFill>
                <a:effectLst/>
                <a:latin typeface="Assistant" pitchFamily="2" charset="-79"/>
                <a:ea typeface="Assistant" pitchFamily="2" charset="-79"/>
                <a:cs typeface="Assistant" pitchFamily="2" charset="-79"/>
              </a:rPr>
              <a:t>dai lettori</a:t>
            </a:r>
            <a:r>
              <a:rPr lang="it-IT" dirty="0">
                <a:solidFill>
                  <a:srgbClr val="353738"/>
                </a:solidFill>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e a seconda delle modalità evidenziate, si provvederà ad effettuare la generazione della classifica secondo un </a:t>
            </a:r>
            <a:r>
              <a:rPr lang="it-IT" b="1" i="0" dirty="0">
                <a:solidFill>
                  <a:srgbClr val="353738"/>
                </a:solidFill>
                <a:effectLst/>
                <a:latin typeface="Assistant" pitchFamily="2" charset="-79"/>
                <a:ea typeface="Assistant" pitchFamily="2" charset="-79"/>
                <a:cs typeface="Assistant" pitchFamily="2" charset="-79"/>
              </a:rPr>
              <a:t>ordinamento di tipo decrescente</a:t>
            </a:r>
            <a:r>
              <a:rPr lang="it-IT" i="0" dirty="0">
                <a:solidFill>
                  <a:srgbClr val="353738"/>
                </a:solidFill>
                <a:effectLst/>
                <a:latin typeface="Assistant" pitchFamily="2" charset="-79"/>
                <a:ea typeface="Assistant" pitchFamily="2" charset="-79"/>
                <a:cs typeface="Assistant" pitchFamily="2" charset="-79"/>
              </a:rPr>
              <a:t>,</a:t>
            </a:r>
            <a:r>
              <a:rPr lang="it-IT" b="1" i="0" dirty="0">
                <a:solidFill>
                  <a:srgbClr val="353738"/>
                </a:solidFill>
                <a:effectLst/>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a:t>
            </a:r>
            <a:r>
              <a:rPr lang="it-IT" b="1" dirty="0"/>
              <a:t>sensibilizzare la popolazione alla lettura</a:t>
            </a:r>
            <a:r>
              <a:rPr lang="it-IT" dirty="0"/>
              <a:t> cercando di renderla la principale attività quotidiana.</a:t>
            </a:r>
          </a:p>
          <a:p>
            <a:pPr marL="139700" indent="0" algn="just">
              <a:buNone/>
            </a:pPr>
            <a:endParaRPr lang="it-IT" dirty="0"/>
          </a:p>
          <a:p>
            <a:pPr marL="139700" indent="0" algn="just">
              <a:buNone/>
            </a:pPr>
            <a:r>
              <a:rPr lang="it-IT" dirty="0"/>
              <a:t>Ai lettori Bookster offre la possibilità di generare una </a:t>
            </a:r>
            <a:r>
              <a:rPr lang="it-IT" b="1" dirty="0"/>
              <a:t>libreria personale</a:t>
            </a:r>
            <a:r>
              <a:rPr lang="it-IT" dirty="0"/>
              <a:t>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a:t>
            </a:r>
            <a:r>
              <a:rPr lang="it-IT" b="1" dirty="0"/>
              <a:t>ricerca del contenuto </a:t>
            </a:r>
            <a:r>
              <a:rPr lang="it-IT" dirty="0"/>
              <a:t>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t>
            </a:r>
            <a:r>
              <a:rPr lang="it-IT" b="1" dirty="0"/>
              <a:t>API di Google Books</a:t>
            </a:r>
            <a:r>
              <a:rPr lang="it-IT" dirty="0"/>
              <a:t> dove risulta essere possibile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a:t>
            </a:r>
            <a:r>
              <a:rPr lang="it-IT" b="1" dirty="0"/>
              <a:t>formato JSON</a:t>
            </a:r>
            <a:r>
              <a:rPr lang="it-IT" dirty="0"/>
              <a:t>.</a:t>
            </a:r>
          </a:p>
          <a:p>
            <a:pPr marL="139700" indent="0" algn="just">
              <a:buNone/>
            </a:pPr>
            <a:endParaRPr lang="it-IT" dirty="0"/>
          </a:p>
          <a:p>
            <a:pPr marL="139700" indent="0" algn="just">
              <a:buNone/>
            </a:pPr>
            <a:r>
              <a:rPr lang="it-IT" dirty="0"/>
              <a:t>Il design pattern </a:t>
            </a:r>
            <a:r>
              <a:rPr lang="it-IT" b="1" dirty="0"/>
              <a:t>Adapter</a:t>
            </a:r>
            <a:r>
              <a:rPr lang="it-IT" dirty="0"/>
              <a:t>, in questa fase, si occupa di </a:t>
            </a:r>
            <a:r>
              <a:rPr lang="it-IT" b="1" dirty="0"/>
              <a:t>effettuare la conversione dei dati JSON nel corrispettivo oggetto della classe Libro</a:t>
            </a:r>
            <a:r>
              <a:rPr lang="it-IT" dirty="0"/>
              <a:t>,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scelto.</a:t>
            </a:r>
          </a:p>
        </p:txBody>
      </p:sp>
    </p:spTree>
    <p:extLst>
      <p:ext uri="{BB962C8B-B14F-4D97-AF65-F5344CB8AC3E}">
        <p14:creationId xmlns:p14="http://schemas.microsoft.com/office/powerpoint/2010/main" val="41404544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90518687"/>
              </p:ext>
            </p:extLst>
          </p:nvPr>
        </p:nvGraphicFramePr>
        <p:xfrm>
          <a:off x="720000" y="1432560"/>
          <a:ext cx="7704000" cy="23520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ctr"/>
                      <a:r>
                        <a:rPr lang="it-IT" dirty="0"/>
                        <a:t>Inserimento recensione</a:t>
                      </a:r>
                    </a:p>
                  </a:txBody>
                  <a:tcPr anchor="ctr"/>
                </a:tc>
                <a:tc>
                  <a:txBody>
                    <a:bodyPr/>
                    <a:lstStyle/>
                    <a:p>
                      <a:pPr algn="just"/>
                      <a:r>
                        <a:rPr lang="it-IT" dirty="0"/>
                        <a:t>Il sistema dovrà consentire al lettore di inserire una recensione per uno fra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ctr"/>
                      <a:r>
                        <a:rPr lang="it-IT" dirty="0"/>
                        <a:t>Rimozione </a:t>
                      </a:r>
                    </a:p>
                    <a:p>
                      <a:pPr algn="ctr"/>
                      <a:r>
                        <a:rPr lang="it-IT" dirty="0"/>
                        <a:t>recensione</a:t>
                      </a:r>
                    </a:p>
                  </a:txBody>
                  <a:tcPr anchor="ctr"/>
                </a:tc>
                <a:tc>
                  <a:txBody>
                    <a:bodyPr/>
                    <a:lstStyle/>
                    <a:p>
                      <a:pPr algn="just"/>
                      <a:r>
                        <a:rPr lang="it-IT" dirty="0"/>
                        <a:t>Il sistema dovrà garantire al lettore di poter eliminare la proprie recensioni.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ctr"/>
                      <a:r>
                        <a:rPr lang="it-IT" dirty="0"/>
                        <a:t>Modificare </a:t>
                      </a:r>
                    </a:p>
                    <a:p>
                      <a:pPr algn="ctr"/>
                      <a:r>
                        <a:rPr lang="it-IT" dirty="0"/>
                        <a:t>recensione</a:t>
                      </a:r>
                    </a:p>
                  </a:txBody>
                  <a:tcPr anchor="ctr"/>
                </a:tc>
                <a:tc>
                  <a:txBody>
                    <a:bodyPr/>
                    <a:lstStyle/>
                    <a:p>
                      <a:pPr algn="just"/>
                      <a:r>
                        <a:rPr lang="it-IT" dirty="0"/>
                        <a:t>Il sistema dovrà garantire al lettore 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ed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ossia l’ambiente di sviluppo da noi impiegato.</a:t>
            </a:r>
          </a:p>
          <a:p>
            <a:pPr marL="139700" indent="0" algn="just">
              <a:buFont typeface="Assistant"/>
              <a:buNone/>
            </a:pPr>
            <a:endParaRPr lang="it-IT" dirty="0"/>
          </a:p>
          <a:p>
            <a:pPr marL="139700" indent="0" algn="just">
              <a:buFont typeface="Assistant"/>
              <a:buNone/>
            </a:pPr>
            <a:r>
              <a:rPr lang="it-IT" dirty="0"/>
              <a:t>Inoltre, grazie all'impiego del </a:t>
            </a:r>
            <a:r>
              <a:rPr lang="it-IT" b="1" dirty="0"/>
              <a:t>plugin GitHub di Slack</a:t>
            </a:r>
            <a:r>
              <a:rPr lang="it-IT" dirty="0"/>
              <a:t>,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359265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28215">
                  <a:extLst>
                    <a:ext uri="{9D8B030D-6E8A-4147-A177-3AD203B41FA5}">
                      <a16:colId xmlns:a16="http://schemas.microsoft.com/office/drawing/2014/main" val="498608872"/>
                    </a:ext>
                  </a:extLst>
                </a:gridCol>
                <a:gridCol w="3017520">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ctr"/>
                      <a:r>
                        <a:rPr lang="it-IT" dirty="0"/>
                        <a:t>Ricercare libro</a:t>
                      </a:r>
                    </a:p>
                  </a:txBody>
                  <a:tcPr anchor="ctr"/>
                </a:tc>
                <a:tc>
                  <a:txBody>
                    <a:bodyPr/>
                    <a:lstStyle/>
                    <a:p>
                      <a:pPr algn="just"/>
                      <a:r>
                        <a:rPr lang="it-IT" dirty="0"/>
                        <a:t>Il sistema dovrà consentire la ricerca per titolo, autore e ISBN di un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ctr"/>
                      <a:r>
                        <a:rPr lang="it-IT" dirty="0"/>
                        <a:t>Inserimento libro</a:t>
                      </a:r>
                    </a:p>
                  </a:txBody>
                  <a:tcPr anchor="ctr"/>
                </a:tc>
                <a:tc>
                  <a:txBody>
                    <a:bodyPr/>
                    <a:lstStyle/>
                    <a:p>
                      <a:pPr algn="just"/>
                      <a:r>
                        <a:rPr lang="it-IT" dirty="0"/>
                        <a:t>Il sistema permetterà al lettore di aggiungere manualmente un libro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ctr"/>
                      <a:r>
                        <a:rPr lang="it-IT" dirty="0"/>
                        <a:t>Visualizzazione scheda libro</a:t>
                      </a:r>
                    </a:p>
                  </a:txBody>
                  <a:tcPr anchor="ctr"/>
                </a:tc>
                <a:tc>
                  <a:txBody>
                    <a:bodyPr/>
                    <a:lstStyle/>
                    <a:p>
                      <a:pPr algn="just"/>
                      <a:r>
                        <a:rPr lang="it-IT" dirty="0"/>
                        <a:t>Il sistema dovrà consentire al lettore di visualizzare tutte le informazioni sul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627529" y="1308847"/>
            <a:ext cx="7704000" cy="1600438"/>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unità </a:t>
            </a:r>
            <a:r>
              <a:rPr lang="it-IT" dirty="0">
                <a:latin typeface="Assistant" pitchFamily="2" charset="-79"/>
                <a:cs typeface="Assistant" pitchFamily="2" charset="-79"/>
              </a:rPr>
              <a:t>è stato effettuato mediante l’utilizzo di </a:t>
            </a:r>
            <a:r>
              <a:rPr lang="it-IT" b="1" dirty="0">
                <a:latin typeface="Assistant" pitchFamily="2" charset="-79"/>
                <a:cs typeface="Assistant" pitchFamily="2" charset="-79"/>
              </a:rPr>
              <a:t>Mockito. </a:t>
            </a:r>
            <a:r>
              <a:rPr lang="it-IT" dirty="0">
                <a:latin typeface="Assistant" pitchFamily="2" charset="-79"/>
                <a:cs typeface="Assistant" pitchFamily="2" charset="-79"/>
              </a:rPr>
              <a:t>Per la definizione dei casi di test è stata utilizzata la tecnica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a:t>
            </a:r>
            <a:r>
              <a:rPr lang="it-IT" b="1" dirty="0">
                <a:latin typeface="Assistant" pitchFamily="2" charset="-79"/>
                <a:cs typeface="Assistant" pitchFamily="2" charset="-79"/>
              </a:rPr>
              <a:t> </a:t>
            </a:r>
          </a:p>
          <a:p>
            <a:endParaRPr lang="it-IT" b="1" dirty="0">
              <a:latin typeface="Assistant" pitchFamily="2" charset="-79"/>
              <a:cs typeface="Assistant" pitchFamily="2" charset="-79"/>
            </a:endParaRPr>
          </a:p>
          <a:p>
            <a:r>
              <a:rPr lang="it-IT" b="1" dirty="0">
                <a:latin typeface="Assistant" pitchFamily="2" charset="-79"/>
                <a:cs typeface="Assistant" pitchFamily="2" charset="-79"/>
              </a:rPr>
              <a:t>Le unità che si è provveduto a testare risultano essere le seguenti:</a:t>
            </a:r>
          </a:p>
          <a:p>
            <a:pPr marL="285750" indent="-285750">
              <a:buFont typeface="Arial" panose="020B0604020202020204" pitchFamily="34" charset="0"/>
              <a:buChar char="•"/>
            </a:pPr>
            <a:r>
              <a:rPr lang="it-IT" dirty="0">
                <a:latin typeface="Assistant" pitchFamily="2" charset="-79"/>
                <a:cs typeface="Assistant" pitchFamily="2" charset="-79"/>
              </a:rPr>
              <a:t>metodo</a:t>
            </a:r>
            <a:r>
              <a:rPr lang="it-IT" b="1" dirty="0">
                <a:latin typeface="Assistant" pitchFamily="2" charset="-79"/>
                <a:cs typeface="Assistant" pitchFamily="2" charset="-79"/>
              </a:rPr>
              <a:t> registrazione() </a:t>
            </a:r>
            <a:r>
              <a:rPr lang="it-IT" dirty="0">
                <a:latin typeface="Assistant" pitchFamily="2" charset="-79"/>
                <a:cs typeface="Assistant" pitchFamily="2" charset="-79"/>
              </a:rPr>
              <a:t>della servlet RegistrazioneServlet.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visualizzazioneLibro() </a:t>
            </a:r>
            <a:r>
              <a:rPr lang="it-IT" dirty="0">
                <a:latin typeface="Assistant" pitchFamily="2" charset="-79"/>
                <a:cs typeface="Assistant" pitchFamily="2" charset="-79"/>
              </a:rPr>
              <a:t>della servlet SearchServlet.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inserimentoLibro() </a:t>
            </a:r>
            <a:r>
              <a:rPr lang="it-IT" dirty="0">
                <a:latin typeface="Assistant" pitchFamily="2" charset="-79"/>
                <a:cs typeface="Assistant" pitchFamily="2" charset="-79"/>
              </a:rPr>
              <a:t>della servlet InsertBookServlet.</a:t>
            </a:r>
          </a:p>
        </p:txBody>
      </p:sp>
      <p:pic>
        <p:nvPicPr>
          <p:cNvPr id="4" name="Immagine 3">
            <a:extLst>
              <a:ext uri="{FF2B5EF4-FFF2-40B4-BE49-F238E27FC236}">
                <a16:creationId xmlns:a16="http://schemas.microsoft.com/office/drawing/2014/main" id="{9C7245AD-7378-39DC-7363-5443964E935E}"/>
              </a:ext>
            </a:extLst>
          </p:cNvPr>
          <p:cNvPicPr>
            <a:picLocks noChangeAspect="1"/>
          </p:cNvPicPr>
          <p:nvPr/>
        </p:nvPicPr>
        <p:blipFill>
          <a:blip r:embed="rId3"/>
          <a:stretch>
            <a:fillRect/>
          </a:stretch>
        </p:blipFill>
        <p:spPr>
          <a:xfrm>
            <a:off x="2916757" y="2909285"/>
            <a:ext cx="3125544" cy="1562772"/>
          </a:xfrm>
          <a:prstGeom prst="rect">
            <a:avLst/>
          </a:prstGeom>
        </p:spPr>
      </p:pic>
    </p:spTree>
    <p:extLst>
      <p:ext uri="{BB962C8B-B14F-4D97-AF65-F5344CB8AC3E}">
        <p14:creationId xmlns:p14="http://schemas.microsoft.com/office/powerpoint/2010/main" val="3862711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
        <p:nvSpPr>
          <p:cNvPr id="2" name="CasellaDiTesto 1">
            <a:extLst>
              <a:ext uri="{FF2B5EF4-FFF2-40B4-BE49-F238E27FC236}">
                <a16:creationId xmlns:a16="http://schemas.microsoft.com/office/drawing/2014/main" id="{13800DE7-1B19-F712-F05E-0679673E58D5}"/>
              </a:ext>
            </a:extLst>
          </p:cNvPr>
          <p:cNvSpPr txBox="1"/>
          <p:nvPr/>
        </p:nvSpPr>
        <p:spPr>
          <a:xfrm>
            <a:off x="434788" y="1768288"/>
            <a:ext cx="8274423" cy="1815882"/>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sistema </a:t>
            </a:r>
            <a:r>
              <a:rPr lang="it-IT" dirty="0">
                <a:latin typeface="Assistant" pitchFamily="2" charset="-79"/>
                <a:cs typeface="Assistant" pitchFamily="2" charset="-79"/>
              </a:rPr>
              <a:t>è stato realizzato manualmente e sono stati eseguiti i relativi test case individuati mediante l’ausilio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 già usata precedentemente. </a:t>
            </a:r>
          </a:p>
          <a:p>
            <a:endParaRPr lang="it-IT" dirty="0">
              <a:latin typeface="Assistant" pitchFamily="2" charset="-79"/>
              <a:cs typeface="Assistant" pitchFamily="2" charset="-79"/>
            </a:endParaRPr>
          </a:p>
          <a:p>
            <a:r>
              <a:rPr lang="it-IT" dirty="0">
                <a:latin typeface="Assistant" pitchFamily="2" charset="-79"/>
                <a:cs typeface="Assistant" pitchFamily="2" charset="-79"/>
              </a:rPr>
              <a:t>Gli Use Case testati risultano essere i seguenti:</a:t>
            </a:r>
          </a:p>
          <a:p>
            <a:pPr marL="285750" indent="-285750">
              <a:buFont typeface="Arial" panose="020B0604020202020204" pitchFamily="34" charset="0"/>
              <a:buChar char="•"/>
            </a:pPr>
            <a:r>
              <a:rPr lang="it-IT" dirty="0">
                <a:latin typeface="Assistant" pitchFamily="2" charset="-79"/>
                <a:cs typeface="Assistant" pitchFamily="2" charset="-79"/>
              </a:rPr>
              <a:t>Registrazione di un ospite a Bookster;</a:t>
            </a:r>
          </a:p>
          <a:p>
            <a:pPr marL="285750" indent="-285750">
              <a:buFont typeface="Arial" panose="020B0604020202020204" pitchFamily="34" charset="0"/>
              <a:buChar char="•"/>
            </a:pPr>
            <a:r>
              <a:rPr lang="it-IT" dirty="0">
                <a:latin typeface="Assistant" pitchFamily="2" charset="-79"/>
                <a:cs typeface="Assistant" pitchFamily="2" charset="-79"/>
              </a:rPr>
              <a:t>Visualizzazione della scheda informativa di un libro;</a:t>
            </a:r>
          </a:p>
          <a:p>
            <a:pPr marL="285750" indent="-285750">
              <a:buFont typeface="Arial" panose="020B0604020202020204" pitchFamily="34" charset="0"/>
              <a:buChar char="•"/>
            </a:pPr>
            <a:r>
              <a:rPr lang="it-IT" dirty="0">
                <a:latin typeface="Assistant" pitchFamily="2" charset="-79"/>
                <a:cs typeface="Assistant" pitchFamily="2" charset="-79"/>
              </a:rPr>
              <a:t>Aggiunta manuale di un libro alla libreria personale.</a:t>
            </a:r>
          </a:p>
          <a:p>
            <a:endParaRPr lang="it-IT" dirty="0">
              <a:latin typeface="Assistant" pitchFamily="2" charset="-79"/>
              <a:cs typeface="Assistant" pitchFamily="2" charset="-79"/>
            </a:endParaRPr>
          </a:p>
        </p:txBody>
      </p:sp>
    </p:spTree>
    <p:extLst>
      <p:ext uri="{BB962C8B-B14F-4D97-AF65-F5344CB8AC3E}">
        <p14:creationId xmlns:p14="http://schemas.microsoft.com/office/powerpoint/2010/main" val="3102227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RILASCIO</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Rilascio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47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8494" y="1914113"/>
            <a:ext cx="5213681" cy="2892806"/>
          </a:xfrm>
          <a:prstGeom prst="rect">
            <a:avLst/>
          </a:prstGeom>
        </p:spPr>
      </p:pic>
    </p:spTree>
    <p:extLst>
      <p:ext uri="{BB962C8B-B14F-4D97-AF65-F5344CB8AC3E}">
        <p14:creationId xmlns:p14="http://schemas.microsoft.com/office/powerpoint/2010/main" val="1659172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Rilascio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Presentazione del sistema</a:t>
            </a:r>
          </a:p>
        </p:txBody>
      </p:sp>
    </p:spTree>
    <p:extLst>
      <p:ext uri="{BB962C8B-B14F-4D97-AF65-F5344CB8AC3E}">
        <p14:creationId xmlns:p14="http://schemas.microsoft.com/office/powerpoint/2010/main" val="17629590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Rilascio</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720000" y="2310140"/>
            <a:ext cx="7704000" cy="523220"/>
          </a:xfrm>
          <a:prstGeom prst="rect">
            <a:avLst/>
          </a:prstGeom>
          <a:noFill/>
        </p:spPr>
        <p:txBody>
          <a:bodyPr wrap="square" rtlCol="0">
            <a:spAutoFit/>
          </a:bodyPr>
          <a:lstStyle/>
          <a:p>
            <a:pPr algn="just"/>
            <a:r>
              <a:rPr lang="it-IT" dirty="0">
                <a:latin typeface="Assistant" pitchFamily="2" charset="-79"/>
                <a:cs typeface="Assistant" pitchFamily="2" charset="-79"/>
              </a:rPr>
              <a:t>Il sistema sarà rilasciato in </a:t>
            </a:r>
            <a:r>
              <a:rPr lang="it-IT" b="1" dirty="0">
                <a:latin typeface="Assistant" pitchFamily="2" charset="-79"/>
                <a:cs typeface="Assistant" pitchFamily="2" charset="-79"/>
              </a:rPr>
              <a:t>versione beta</a:t>
            </a:r>
            <a:r>
              <a:rPr lang="it-IT" dirty="0">
                <a:latin typeface="Assistant" pitchFamily="2" charset="-79"/>
                <a:cs typeface="Assistant" pitchFamily="2" charset="-79"/>
              </a:rPr>
              <a:t>, ad un numero ristretto di utenti, poiché si è provveduto a realizzare i requisiti funzionali ad elevata priorità.</a:t>
            </a:r>
          </a:p>
        </p:txBody>
      </p:sp>
    </p:spTree>
    <p:extLst>
      <p:ext uri="{BB962C8B-B14F-4D97-AF65-F5344CB8AC3E}">
        <p14:creationId xmlns:p14="http://schemas.microsoft.com/office/powerpoint/2010/main" val="51618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Homepage</a:t>
            </a:r>
            <a:endParaRPr lang="it-IT" dirty="0">
              <a:solidFill>
                <a:srgbClr val="595959"/>
              </a:solidFill>
              <a:latin typeface="Anaheim"/>
              <a:ea typeface="Anaheim"/>
              <a:cs typeface="Anaheim"/>
              <a:sym typeface="Anaheim"/>
            </a:endParaRPr>
          </a:p>
        </p:txBody>
      </p:sp>
      <p:pic>
        <p:nvPicPr>
          <p:cNvPr id="1030" name="Picture 6">
            <a:extLst>
              <a:ext uri="{FF2B5EF4-FFF2-40B4-BE49-F238E27FC236}">
                <a16:creationId xmlns:a16="http://schemas.microsoft.com/office/drawing/2014/main" id="{14237C5F-F6CD-65D7-0A0E-D388CA004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4000" cy="350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Classifica</a:t>
            </a:r>
            <a:endParaRPr lang="it-IT" dirty="0">
              <a:solidFill>
                <a:srgbClr val="595959"/>
              </a:solidFill>
              <a:latin typeface="Anaheim"/>
              <a:ea typeface="Anaheim"/>
              <a:cs typeface="Anaheim"/>
              <a:sym typeface="Anaheim"/>
            </a:endParaRPr>
          </a:p>
        </p:txBody>
      </p:sp>
      <p:pic>
        <p:nvPicPr>
          <p:cNvPr id="2050" name="Picture 2">
            <a:extLst>
              <a:ext uri="{FF2B5EF4-FFF2-40B4-BE49-F238E27FC236}">
                <a16:creationId xmlns:a16="http://schemas.microsoft.com/office/drawing/2014/main" id="{D8D7223B-E172-48ED-3107-1385FDDE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5370" cy="312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Ricerca</a:t>
            </a:r>
            <a:endParaRPr lang="it-IT" dirty="0">
              <a:solidFill>
                <a:srgbClr val="595959"/>
              </a:solidFill>
              <a:latin typeface="Anaheim"/>
              <a:ea typeface="Anaheim"/>
              <a:cs typeface="Anaheim"/>
              <a:sym typeface="Anaheim"/>
            </a:endParaRPr>
          </a:p>
        </p:txBody>
      </p:sp>
      <p:pic>
        <p:nvPicPr>
          <p:cNvPr id="3076" name="Picture 4">
            <a:extLst>
              <a:ext uri="{FF2B5EF4-FFF2-40B4-BE49-F238E27FC236}">
                <a16:creationId xmlns:a16="http://schemas.microsoft.com/office/drawing/2014/main" id="{8398CE3A-77A4-6EA6-9C2B-E6A7CCA5E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04"/>
          <a:stretch/>
        </p:blipFill>
        <p:spPr bwMode="auto">
          <a:xfrm>
            <a:off x="720000" y="1404000"/>
            <a:ext cx="7704000" cy="34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Fine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Grazie per l’attenzione!</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89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7756850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ctr"/>
                      <a:r>
                        <a:rPr lang="it-IT" dirty="0"/>
                        <a:t>Inserimento libro nella libreria</a:t>
                      </a:r>
                    </a:p>
                  </a:txBody>
                  <a:tcPr anchor="ctr"/>
                </a:tc>
                <a:tc>
                  <a:txBody>
                    <a:bodyPr/>
                    <a:lstStyle/>
                    <a:p>
                      <a:pPr algn="just"/>
                      <a:r>
                        <a:rPr lang="it-IT" dirty="0"/>
                        <a:t>Il sistema permetterà al lettore di aggiungere un libro 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ctr"/>
                      <a:r>
                        <a:rPr lang="it-IT" dirty="0"/>
                        <a:t>Cancellazione libro nella libreria</a:t>
                      </a:r>
                    </a:p>
                  </a:txBody>
                  <a:tcPr anchor="ctr"/>
                </a:tc>
                <a:tc>
                  <a:txBody>
                    <a:bodyPr/>
                    <a:lstStyle/>
                    <a:p>
                      <a:pPr algn="just"/>
                      <a:r>
                        <a:rPr lang="it-IT" dirty="0"/>
                        <a:t>Il sistema darà la possibilità al lettore di rimuovere un libro dalla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ctr"/>
                      <a:r>
                        <a:rPr lang="it-IT" dirty="0"/>
                        <a:t>Visualizzazione</a:t>
                      </a:r>
                    </a:p>
                    <a:p>
                      <a:pPr algn="ctr"/>
                      <a:r>
                        <a:rPr lang="it-IT" dirty="0"/>
                        <a:t>della libreria</a:t>
                      </a:r>
                    </a:p>
                  </a:txBody>
                  <a:tcPr anchor="ctr"/>
                </a:tc>
                <a:tc>
                  <a:txBody>
                    <a:bodyPr/>
                    <a:lstStyle/>
                    <a:p>
                      <a:pPr algn="just"/>
                      <a:r>
                        <a:rPr lang="it-IT" dirty="0"/>
                        <a:t>Il sistema dovrà essere in grado di far visualizzare correttamente la collezione dei libri presenti nella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198790057"/>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ctr"/>
                      <a:r>
                        <a:rPr lang="it-IT" dirty="0"/>
                        <a:t>Calcolo punteggio </a:t>
                      </a:r>
                    </a:p>
                    <a:p>
                      <a:pPr algn="ctr"/>
                      <a:r>
                        <a:rPr lang="it-IT" dirty="0"/>
                        <a:t>utente</a:t>
                      </a:r>
                    </a:p>
                  </a:txBody>
                  <a:tcPr anchor="ctr"/>
                </a:tc>
                <a:tc>
                  <a:txBody>
                    <a:bodyPr/>
                    <a:lstStyle/>
                    <a:p>
                      <a:pPr algn="just"/>
                      <a:r>
                        <a:rPr lang="it-IT" dirty="0"/>
                        <a:t>Il sistema sarà in grado di elaborare il punteggio dell’utente basandosi sulle informazioni ottenute da ogni nuova sessione di lettura.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ctr"/>
                      <a:r>
                        <a:rPr lang="it-IT" dirty="0"/>
                        <a:t>Visualizzazione </a:t>
                      </a:r>
                    </a:p>
                    <a:p>
                      <a:pPr algn="ctr"/>
                      <a:r>
                        <a:rPr lang="it-IT" dirty="0"/>
                        <a:t>classifica</a:t>
                      </a:r>
                    </a:p>
                  </a:txBody>
                  <a:tcPr anchor="ctr"/>
                </a:tc>
                <a:tc>
                  <a:txBody>
                    <a:bodyPr/>
                    <a:lstStyle/>
                    <a:p>
                      <a:pPr algn="just"/>
                      <a:r>
                        <a:rPr lang="it-IT" dirty="0"/>
                        <a:t>Il sistema permetterà agli utenti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ctr"/>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32104640"/>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ctr"/>
                      <a:r>
                        <a:rPr lang="it-IT" dirty="0"/>
                        <a:t>Registrazione </a:t>
                      </a:r>
                    </a:p>
                    <a:p>
                      <a:pPr algn="ctr"/>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ctr"/>
                      <a:r>
                        <a:rPr lang="it-IT" dirty="0"/>
                        <a:t>Eliminazione </a:t>
                      </a:r>
                    </a:p>
                    <a:p>
                      <a:pPr algn="ctr"/>
                      <a:r>
                        <a:rPr lang="it-IT" dirty="0"/>
                        <a:t>registrazione</a:t>
                      </a:r>
                    </a:p>
                  </a:txBody>
                  <a:tcPr anchor="ctr"/>
                </a:tc>
                <a:tc>
                  <a:txBody>
                    <a:bodyPr/>
                    <a:lstStyle/>
                    <a:p>
                      <a:pPr algn="just"/>
                      <a:r>
                        <a:rPr lang="it-IT" dirty="0"/>
                        <a:t>Il sistema dovrà prevedere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ctr"/>
                      <a:r>
                        <a:rPr lang="it-IT" dirty="0"/>
                        <a:t>Accesso alla </a:t>
                      </a:r>
                    </a:p>
                    <a:p>
                      <a:pPr algn="ctr"/>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 (Modulo FIA)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6453616"/>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ctr"/>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ctr"/>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ctr"/>
                      <a:r>
                        <a:rPr lang="it-IT" dirty="0"/>
                        <a:t>Rimozione dei </a:t>
                      </a:r>
                    </a:p>
                    <a:p>
                      <a:pPr algn="ctr"/>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886341996"/>
              </p:ext>
            </p:extLst>
          </p:nvPr>
        </p:nvGraphicFramePr>
        <p:xfrm>
          <a:off x="720000" y="1432560"/>
          <a:ext cx="7704000" cy="20472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ctr"/>
                      <a:r>
                        <a:rPr lang="it-IT" dirty="0"/>
                        <a:t>Manutenibilità</a:t>
                      </a:r>
                    </a:p>
                  </a:txBody>
                  <a:tcPr anchor="ctr"/>
                </a:tc>
                <a:tc>
                  <a:txBody>
                    <a:bodyPr/>
                    <a:lstStyle/>
                    <a:p>
                      <a:pPr algn="just"/>
                      <a:r>
                        <a:rPr lang="it-IT" dirty="0"/>
                        <a:t>Il sistema dovrà essere progettato e ideato in modo tale da migliorarne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ctr"/>
                      <a:r>
                        <a:rPr lang="it-IT" dirty="0"/>
                        <a:t>Estendibilità</a:t>
                      </a:r>
                    </a:p>
                  </a:txBody>
                  <a:tcPr anchor="ctr"/>
                </a:tc>
                <a:tc>
                  <a:txBody>
                    <a:bodyPr/>
                    <a:lstStyle/>
                    <a:p>
                      <a:pPr algn="just"/>
                      <a:r>
                        <a:rPr lang="it-IT" dirty="0"/>
                        <a:t>Il sistema sarà implementato con dei criteri di agevolazione per eventuali estensioni delle funzionalità già presenti.</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66174707"/>
              </p:ext>
            </p:extLst>
          </p:nvPr>
        </p:nvGraphicFramePr>
        <p:xfrm>
          <a:off x="720000" y="1654810"/>
          <a:ext cx="7704000" cy="183388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ctr"/>
                      <a:r>
                        <a:rPr lang="it-IT" dirty="0"/>
                        <a:t>Gestione libri</a:t>
                      </a:r>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ctr"/>
                      <a:r>
                        <a:rPr lang="it-IT" dirty="0"/>
                        <a:t>Servizio dati</a:t>
                      </a:r>
                    </a:p>
                  </a:txBody>
                  <a:tcPr anchor="ctr"/>
                </a:tc>
                <a:tc>
                  <a:txBody>
                    <a:bodyPr/>
                    <a:lstStyle/>
                    <a:p>
                      <a:pPr algn="just"/>
                      <a:r>
                        <a:rPr lang="it-IT" dirty="0"/>
                        <a:t>Il  sistema  userà come 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170567945"/>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ctr"/>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ctr"/>
                      <a:r>
                        <a:rPr lang="it-IT" dirty="0"/>
                        <a:t>Licenza non </a:t>
                      </a:r>
                    </a:p>
                    <a:p>
                      <a:pPr algn="ctr"/>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800199785"/>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saranno affidate all’area amministrativa.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985541504"/>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ctr"/>
                      <a:r>
                        <a:rPr lang="it-IT" dirty="0"/>
                        <a:t>Ottimizzazione</a:t>
                      </a:r>
                    </a:p>
                  </a:txBody>
                  <a:tcPr anchor="ctr"/>
                </a:tc>
                <a:tc>
                  <a:txBody>
                    <a:bodyPr/>
                    <a:lstStyle/>
                    <a:p>
                      <a:pPr algn="just"/>
                      <a:r>
                        <a:rPr lang="it-IT" dirty="0"/>
                        <a:t>Il sistema migliorerà l’esperienza utente del lettore sulla base di </a:t>
                      </a:r>
                    </a:p>
                    <a:p>
                      <a:pPr algn="just"/>
                      <a:r>
                        <a:rPr lang="it-IT" dirty="0"/>
                        <a:t>criteri di ottimizzazione.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ctr"/>
                      <a:r>
                        <a:rPr lang="it-IT" dirty="0"/>
                        <a:t>Interfaccia grafica </a:t>
                      </a:r>
                    </a:p>
                    <a:p>
                      <a:pPr algn="ctr"/>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ctr"/>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282383523"/>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ctr"/>
                      <a:r>
                        <a:rPr lang="it-IT" dirty="0"/>
                        <a:t>Aggiunta nuove features</a:t>
                      </a:r>
                    </a:p>
                  </a:txBody>
                  <a:tcPr anchor="ctr"/>
                </a:tc>
                <a:tc>
                  <a:txBody>
                    <a:bodyPr/>
                    <a:lstStyle/>
                    <a:p>
                      <a:pPr algn="just"/>
                      <a:r>
                        <a:rPr lang="it-IT" dirty="0"/>
                        <a:t>Il sistema dovrà essere in grado di adattarsi completamente alle features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ctr"/>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4165395263"/>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Lettore: Elisa</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768907800"/>
              </p:ext>
            </p:extLst>
          </p:nvPr>
        </p:nvGraphicFramePr>
        <p:xfrm>
          <a:off x="720000" y="1432560"/>
          <a:ext cx="7704000" cy="24180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all’utente l’assenza del suddetto libro e suggerisce l’inserimento manuale.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1034601516"/>
              </p:ext>
            </p:extLst>
          </p:nvPr>
        </p:nvGraphicFramePr>
        <p:xfrm>
          <a:off x="720000" y="1432560"/>
          <a:ext cx="7704000" cy="3418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mostrerà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i seguenti valori:</a:t>
                      </a:r>
                    </a:p>
                    <a:p>
                      <a:pPr marL="285750" indent="-285750" algn="just">
                        <a:buFont typeface="Arial" panose="020B0604020202020204" pitchFamily="34" charset="0"/>
                        <a:buChar char="•"/>
                      </a:pPr>
                      <a:r>
                        <a:rPr lang="it-IT" dirty="0"/>
                        <a:t>Titolo: “Le avventure di Christian”</a:t>
                      </a:r>
                    </a:p>
                    <a:p>
                      <a:pPr marL="285750" indent="-285750" algn="just">
                        <a:buFont typeface="Arial" panose="020B0604020202020204" pitchFamily="34" charset="0"/>
                        <a:buChar char="•"/>
                      </a:pPr>
                      <a:r>
                        <a:rPr lang="it-IT" dirty="0"/>
                        <a:t>Autore: “Vincenza </a:t>
                      </a:r>
                      <a:r>
                        <a:rPr lang="it-IT" dirty="0" err="1"/>
                        <a:t>Ladanza</a:t>
                      </a:r>
                      <a:r>
                        <a:rPr lang="it-IT" dirty="0"/>
                        <a:t>”</a:t>
                      </a:r>
                    </a:p>
                    <a:p>
                      <a:pPr marL="285750" indent="-285750" algn="just">
                        <a:buFont typeface="Arial" panose="020B0604020202020204" pitchFamily="34" charset="0"/>
                        <a:buChar char="•"/>
                      </a:pPr>
                      <a:r>
                        <a:rPr lang="it-IT" dirty="0"/>
                        <a:t>ISBN : “9785142293459” </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verificherà la presenza dei valore nei rispettivi campi obbligatori; Controllerà quindi la correttezza dell’IBSN (diverso da tutti gli altri libri esistenti). In seguito il sistema comunicherà all’utente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198811250"/>
              </p:ext>
            </p:extLst>
          </p:nvPr>
        </p:nvGraphicFramePr>
        <p:xfrm>
          <a:off x="720000" y="176149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Lettore: Francesco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verrà attribuito il  punteggio, con il relativo aggiornamento delle posizioni, ai partecipanti  della competizione.</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385920744"/>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alla piattaforma e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incrementerà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216512669"/>
              </p:ext>
            </p:extLst>
          </p:nvPr>
        </p:nvGraphicFramePr>
        <p:xfrm>
          <a:off x="720000" y="1432560"/>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elaborerà la classifica e la mostrerà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 (punteggio e posizione).</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letteraria.</a:t>
            </a:r>
          </a:p>
          <a:p>
            <a:pPr marL="139700" indent="0" algn="just">
              <a:buNone/>
            </a:pPr>
            <a:endParaRPr lang="it-IT" dirty="0"/>
          </a:p>
          <a:p>
            <a:pPr marL="139700" indent="0" algn="just">
              <a:buNone/>
            </a:pPr>
            <a:r>
              <a:rPr lang="it-IT" dirty="0"/>
              <a:t>Per raggiungere tale obiettivo, Bookster utilizza un </a:t>
            </a:r>
            <a:r>
              <a:rPr lang="it-IT" b="1" dirty="0"/>
              <a:t>approccio innovativo e</a:t>
            </a:r>
            <a:r>
              <a:rPr lang="it-IT" dirty="0"/>
              <a:t> </a:t>
            </a:r>
            <a:r>
              <a:rPr lang="it-IT" b="1" dirty="0"/>
              <a:t>tecnologico </a:t>
            </a:r>
            <a:r>
              <a:rPr lang="it-IT" dirty="0"/>
              <a:t>per sensibilizzare, e di conseguenza avvicinare, le persone al mondo della lettura. Grazie alla nostra piattaforma web, i lettori avranno la possibilità di creare delle vere e proprie tracklist personalizzate in base alle proprie letture.</a:t>
            </a:r>
          </a:p>
        </p:txBody>
      </p:sp>
    </p:spTree>
    <p:extLst>
      <p:ext uri="{BB962C8B-B14F-4D97-AF65-F5344CB8AC3E}">
        <p14:creationId xmlns:p14="http://schemas.microsoft.com/office/powerpoint/2010/main" val="3566821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994840302"/>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416456591"/>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intende migliorare le sessioni di lettura e, per farlo, decide di affidarsi alla piattaforma «Bookster». Decide quindi di recarsi nella pagina di registrazione e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061186564"/>
              </p:ext>
            </p:extLst>
          </p:nvPr>
        </p:nvGraphicFramePr>
        <p:xfrm>
          <a:off x="720000" y="1432560"/>
          <a:ext cx="7704000" cy="27889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Descrizione</a:t>
                      </a:r>
                    </a:p>
                  </a:txBody>
                  <a:tcPr anchor="ctr"/>
                </a:tc>
                <a:tc>
                  <a:txBody>
                    <a:bodyPr/>
                    <a:lstStyle/>
                    <a:p>
                      <a:pPr algn="just"/>
                      <a:r>
                        <a:rPr lang="it-IT" dirty="0"/>
                        <a:t>Lo UC determina la funzionalità di aggiunta di un nuovo libro alla libreria personale del lettore.</a:t>
                      </a:r>
                    </a:p>
                  </a:txBody>
                  <a:tcPr anchor="ctr"/>
                </a:tc>
                <a:extLst>
                  <a:ext uri="{0D108BD9-81ED-4DB2-BD59-A6C34878D82A}">
                    <a16:rowId xmlns:a16="http://schemas.microsoft.com/office/drawing/2014/main" val="3336590047"/>
                  </a:ext>
                </a:extLst>
              </a:tr>
              <a:tr h="370840">
                <a:tc>
                  <a:txBody>
                    <a:bodyPr/>
                    <a:lstStyle/>
                    <a:p>
                      <a:r>
                        <a:rPr lang="it-IT" b="1" dirty="0"/>
                        <a:t>Attore Principale</a:t>
                      </a:r>
                    </a:p>
                  </a:txBody>
                  <a:tcPr anchor="ctr"/>
                </a:tc>
                <a:tc>
                  <a:txBody>
                    <a:bodyPr/>
                    <a:lstStyle/>
                    <a:p>
                      <a:r>
                        <a:rPr lang="it-IT" dirty="0"/>
                        <a:t>Lettore</a:t>
                      </a:r>
                    </a:p>
                  </a:txBody>
                  <a:tcPr anchor="ctr"/>
                </a:tc>
                <a:extLst>
                  <a:ext uri="{0D108BD9-81ED-4DB2-BD59-A6C34878D82A}">
                    <a16:rowId xmlns:a16="http://schemas.microsoft.com/office/drawing/2014/main" val="3870982487"/>
                  </a:ext>
                </a:extLst>
              </a:tr>
              <a:tr h="370840">
                <a:tc>
                  <a:txBody>
                    <a:bodyPr/>
                    <a:lstStyle/>
                    <a:p>
                      <a:r>
                        <a:rPr lang="it-IT" b="1" dirty="0"/>
                        <a:t>Attori Secondari</a:t>
                      </a:r>
                    </a:p>
                  </a:txBody>
                  <a:tcPr anchor="ctr"/>
                </a:tc>
                <a:tc>
                  <a:txBody>
                    <a:bodyPr/>
                    <a:lstStyle/>
                    <a:p>
                      <a:r>
                        <a:rPr lang="it-IT" dirty="0"/>
                        <a:t>N/A</a:t>
                      </a:r>
                    </a:p>
                  </a:txBody>
                  <a:tcPr anchor="ctr"/>
                </a:tc>
                <a:extLst>
                  <a:ext uri="{0D108BD9-81ED-4DB2-BD59-A6C34878D82A}">
                    <a16:rowId xmlns:a16="http://schemas.microsoft.com/office/drawing/2014/main" val="595177020"/>
                  </a:ext>
                </a:extLst>
              </a:tr>
              <a:tr h="370840">
                <a:tc>
                  <a:txBody>
                    <a:bodyPr/>
                    <a:lstStyle/>
                    <a:p>
                      <a:r>
                        <a:rPr lang="it-IT" b="1" dirty="0"/>
                        <a:t>Entry Condition</a:t>
                      </a:r>
                    </a:p>
                  </a:txBody>
                  <a:tcPr anchor="ctr"/>
                </a:tc>
                <a:tc>
                  <a:txBody>
                    <a:bodyPr/>
                    <a:lstStyle/>
                    <a:p>
                      <a:pPr algn="just"/>
                      <a:r>
                        <a:rPr lang="it-IT" dirty="0"/>
                        <a:t>Un lettore inizia a leggere un nuovo libro e decide di inserirlo nella sua libreria personale. </a:t>
                      </a:r>
                    </a:p>
                    <a:p>
                      <a:pPr algn="ctr"/>
                      <a:r>
                        <a:rPr lang="it-IT" dirty="0"/>
                        <a:t>AND</a:t>
                      </a:r>
                    </a:p>
                    <a:p>
                      <a:pPr algn="just"/>
                      <a:r>
                        <a:rPr lang="it-IT" dirty="0"/>
                        <a:t>Il sistema deve essere in grado di supportare l’aggiunta di un libro nella libreria personale.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0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379969379"/>
              </p:ext>
            </p:extLst>
          </p:nvPr>
        </p:nvGraphicFramePr>
        <p:xfrm>
          <a:off x="720000" y="1432560"/>
          <a:ext cx="7704000" cy="28905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Exit condition</a:t>
                      </a:r>
                    </a:p>
                    <a:p>
                      <a:r>
                        <a:rPr lang="it-IT" b="1" dirty="0"/>
                        <a:t>On success</a:t>
                      </a:r>
                    </a:p>
                  </a:txBody>
                  <a:tcPr anchor="ctr"/>
                </a:tc>
                <a:tc>
                  <a:txBody>
                    <a:bodyPr/>
                    <a:lstStyle/>
                    <a:p>
                      <a:pPr algn="just"/>
                      <a:r>
                        <a:rPr lang="it-IT" dirty="0"/>
                        <a:t>Il libro è inserito con successo nella libreria personale dell’utente.</a:t>
                      </a:r>
                    </a:p>
                  </a:txBody>
                  <a:tcPr anchor="ctr"/>
                </a:tc>
                <a:extLst>
                  <a:ext uri="{0D108BD9-81ED-4DB2-BD59-A6C34878D82A}">
                    <a16:rowId xmlns:a16="http://schemas.microsoft.com/office/drawing/2014/main" val="3336590047"/>
                  </a:ext>
                </a:extLst>
              </a:tr>
              <a:tr h="370840">
                <a:tc>
                  <a:txBody>
                    <a:bodyPr/>
                    <a:lstStyle/>
                    <a:p>
                      <a:r>
                        <a:rPr lang="it-IT" b="1" dirty="0"/>
                        <a:t>Exit condition</a:t>
                      </a:r>
                    </a:p>
                    <a:p>
                      <a:r>
                        <a:rPr lang="it-IT" b="1" dirty="0"/>
                        <a:t>On failure</a:t>
                      </a:r>
                    </a:p>
                  </a:txBody>
                  <a:tcPr anchor="ctr"/>
                </a:tc>
                <a:tc>
                  <a:txBody>
                    <a:bodyPr/>
                    <a:lstStyle/>
                    <a:p>
                      <a:r>
                        <a:rPr lang="it-IT" dirty="0"/>
                        <a:t>L’inserimento del libro nella libreria non ha avuto successo ed il lettore non può tenere traccia della lettura del libro.</a:t>
                      </a:r>
                    </a:p>
                  </a:txBody>
                  <a:tcPr anchor="ctr"/>
                </a:tc>
                <a:extLst>
                  <a:ext uri="{0D108BD9-81ED-4DB2-BD59-A6C34878D82A}">
                    <a16:rowId xmlns:a16="http://schemas.microsoft.com/office/drawing/2014/main" val="3870982487"/>
                  </a:ext>
                </a:extLst>
              </a:tr>
              <a:tr h="370840">
                <a:tc>
                  <a:txBody>
                    <a:bodyPr/>
                    <a:lstStyle/>
                    <a:p>
                      <a:r>
                        <a:rPr lang="it-IT" b="1" dirty="0"/>
                        <a:t>Rilevanza - User Priority</a:t>
                      </a:r>
                    </a:p>
                  </a:txBody>
                  <a:tcPr anchor="ctr"/>
                </a:tc>
                <a:tc>
                  <a:txBody>
                    <a:bodyPr/>
                    <a:lstStyle/>
                    <a:p>
                      <a:pPr algn="just"/>
                      <a:r>
                        <a:rPr lang="it-IT" dirty="0"/>
                        <a:t>Elevata</a:t>
                      </a:r>
                    </a:p>
                  </a:txBody>
                  <a:tcPr anchor="ctr"/>
                </a:tc>
                <a:extLst>
                  <a:ext uri="{0D108BD9-81ED-4DB2-BD59-A6C34878D82A}">
                    <a16:rowId xmlns:a16="http://schemas.microsoft.com/office/drawing/2014/main" val="3376518110"/>
                  </a:ext>
                </a:extLst>
              </a:tr>
              <a:tr h="370840">
                <a:tc>
                  <a:txBody>
                    <a:bodyPr/>
                    <a:lstStyle/>
                    <a:p>
                      <a:r>
                        <a:rPr lang="it-IT" b="1" dirty="0"/>
                        <a:t>Frequenza stimata</a:t>
                      </a:r>
                    </a:p>
                  </a:txBody>
                  <a:tcPr anchor="ctr"/>
                </a:tc>
                <a:tc>
                  <a:txBody>
                    <a:bodyPr/>
                    <a:lstStyle/>
                    <a:p>
                      <a:pPr algn="just"/>
                      <a:r>
                        <a:rPr lang="it-IT" dirty="0"/>
                        <a:t>5000/mese</a:t>
                      </a:r>
                    </a:p>
                  </a:txBody>
                  <a:tcPr anchor="ctr"/>
                </a:tc>
                <a:extLst>
                  <a:ext uri="{0D108BD9-81ED-4DB2-BD59-A6C34878D82A}">
                    <a16:rowId xmlns:a16="http://schemas.microsoft.com/office/drawing/2014/main" val="651898287"/>
                  </a:ext>
                </a:extLst>
              </a:tr>
              <a:tr h="370840">
                <a:tc>
                  <a:txBody>
                    <a:bodyPr/>
                    <a:lstStyle/>
                    <a:p>
                      <a:r>
                        <a:rPr lang="it-IT" b="1" dirty="0"/>
                        <a:t>Extension point</a:t>
                      </a:r>
                    </a:p>
                  </a:txBody>
                  <a:tcPr anchor="ctr"/>
                </a:tc>
                <a:tc>
                  <a:txBody>
                    <a:bodyPr/>
                    <a:lstStyle/>
                    <a:p>
                      <a:pPr algn="just"/>
                      <a:r>
                        <a:rPr lang="it-IT" dirty="0"/>
                        <a:t>N/A</a:t>
                      </a:r>
                    </a:p>
                  </a:txBody>
                  <a:tcPr anchor="ctr"/>
                </a:tc>
                <a:extLst>
                  <a:ext uri="{0D108BD9-81ED-4DB2-BD59-A6C34878D82A}">
                    <a16:rowId xmlns:a16="http://schemas.microsoft.com/office/drawing/2014/main" val="1528345908"/>
                  </a:ext>
                </a:extLst>
              </a:tr>
              <a:tr h="370840">
                <a:tc>
                  <a:txBody>
                    <a:bodyPr/>
                    <a:lstStyle/>
                    <a:p>
                      <a:r>
                        <a:rPr lang="it-IT" b="1" dirty="0"/>
                        <a:t>Generalization of</a:t>
                      </a:r>
                    </a:p>
                  </a:txBody>
                  <a:tcPr anchor="ctr"/>
                </a:tc>
                <a:tc>
                  <a:txBody>
                    <a:bodyPr/>
                    <a:lstStyle/>
                    <a:p>
                      <a:pPr algn="just"/>
                      <a:r>
                        <a:rPr lang="it-IT" dirty="0"/>
                        <a:t>N/A</a:t>
                      </a:r>
                    </a:p>
                  </a:txBody>
                  <a:tcPr anchor="ctr"/>
                </a:tc>
                <a:extLst>
                  <a:ext uri="{0D108BD9-81ED-4DB2-BD59-A6C34878D82A}">
                    <a16:rowId xmlns:a16="http://schemas.microsoft.com/office/drawing/2014/main" val="2244617993"/>
                  </a:ext>
                </a:extLst>
              </a:tr>
            </a:tbl>
          </a:graphicData>
        </a:graphic>
      </p:graphicFrame>
    </p:spTree>
    <p:extLst>
      <p:ext uri="{BB962C8B-B14F-4D97-AF65-F5344CB8AC3E}">
        <p14:creationId xmlns:p14="http://schemas.microsoft.com/office/powerpoint/2010/main" val="13354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80534810"/>
              </p:ext>
            </p:extLst>
          </p:nvPr>
        </p:nvGraphicFramePr>
        <p:xfrm>
          <a:off x="720000" y="1432560"/>
          <a:ext cx="7704000" cy="32156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1</a:t>
                      </a:r>
                    </a:p>
                  </a:txBody>
                  <a:tcPr anchor="ctr"/>
                </a:tc>
                <a:tc>
                  <a:txBody>
                    <a:bodyPr/>
                    <a:lstStyle/>
                    <a:p>
                      <a:pPr algn="just"/>
                      <a:r>
                        <a:rPr lang="it-IT" dirty="0"/>
                        <a:t>Lettore: Si reca nella schermata di ricerca.</a:t>
                      </a:r>
                    </a:p>
                  </a:txBody>
                  <a:tcPr anchor="ctr"/>
                </a:tc>
                <a:extLst>
                  <a:ext uri="{0D108BD9-81ED-4DB2-BD59-A6C34878D82A}">
                    <a16:rowId xmlns:a16="http://schemas.microsoft.com/office/drawing/2014/main" val="3336590047"/>
                  </a:ext>
                </a:extLst>
              </a:tr>
              <a:tr h="370840">
                <a:tc>
                  <a:txBody>
                    <a:bodyPr/>
                    <a:lstStyle/>
                    <a:p>
                      <a:pPr algn="ctr"/>
                      <a:r>
                        <a:rPr lang="it-IT" b="1" dirty="0"/>
                        <a:t>2</a:t>
                      </a:r>
                    </a:p>
                  </a:txBody>
                  <a:tcPr anchor="ctr"/>
                </a:tc>
                <a:tc>
                  <a:txBody>
                    <a:bodyPr/>
                    <a:lstStyle/>
                    <a:p>
                      <a:pPr algn="just"/>
                      <a:r>
                        <a:rPr lang="it-IT" dirty="0"/>
                        <a:t>Sistema: visualizza un form di ricerca che richiede di inserire uno dei campi di seguito:</a:t>
                      </a:r>
                    </a:p>
                    <a:p>
                      <a:pPr marL="285750" indent="-285750" algn="just">
                        <a:buFont typeface="Arial" panose="020B0604020202020204" pitchFamily="34" charset="0"/>
                        <a:buChar char="•"/>
                      </a:pPr>
                      <a:r>
                        <a:rPr lang="it-IT" dirty="0"/>
                        <a:t>ISBN del libro. </a:t>
                      </a:r>
                    </a:p>
                    <a:p>
                      <a:pPr marL="285750" indent="-285750" algn="just">
                        <a:buFont typeface="Arial" panose="020B0604020202020204" pitchFamily="34" charset="0"/>
                        <a:buChar char="•"/>
                      </a:pPr>
                      <a:r>
                        <a:rPr lang="it-IT" dirty="0"/>
                        <a:t>Titolo del libro.</a:t>
                      </a:r>
                    </a:p>
                    <a:p>
                      <a:pPr marL="285750" indent="-285750" algn="just">
                        <a:buFont typeface="Arial" panose="020B0604020202020204" pitchFamily="34" charset="0"/>
                        <a:buChar char="•"/>
                      </a:pPr>
                      <a:r>
                        <a:rPr lang="it-IT" dirty="0"/>
                        <a:t>Nome e/o cognome dell’autore.</a:t>
                      </a:r>
                    </a:p>
                  </a:txBody>
                  <a:tcPr anchor="ctr"/>
                </a:tc>
                <a:extLst>
                  <a:ext uri="{0D108BD9-81ED-4DB2-BD59-A6C34878D82A}">
                    <a16:rowId xmlns:a16="http://schemas.microsoft.com/office/drawing/2014/main" val="3870982487"/>
                  </a:ext>
                </a:extLst>
              </a:tr>
              <a:tr h="370840">
                <a:tc>
                  <a:txBody>
                    <a:bodyPr/>
                    <a:lstStyle/>
                    <a:p>
                      <a:pPr algn="ctr"/>
                      <a:r>
                        <a:rPr lang="it-IT" b="1" dirty="0"/>
                        <a:t>3</a:t>
                      </a:r>
                    </a:p>
                  </a:txBody>
                  <a:tcPr anchor="ctr"/>
                </a:tc>
                <a:tc>
                  <a:txBody>
                    <a:bodyPr/>
                    <a:lstStyle/>
                    <a:p>
                      <a:pPr algn="just"/>
                      <a:r>
                        <a:rPr lang="it-IT" dirty="0"/>
                        <a:t>Lettore: inserisce i dati.</a:t>
                      </a:r>
                    </a:p>
                  </a:txBody>
                  <a:tcPr anchor="ctr"/>
                </a:tc>
                <a:extLst>
                  <a:ext uri="{0D108BD9-81ED-4DB2-BD59-A6C34878D82A}">
                    <a16:rowId xmlns:a16="http://schemas.microsoft.com/office/drawing/2014/main" val="595177020"/>
                  </a:ext>
                </a:extLst>
              </a:tr>
              <a:tr h="370840">
                <a:tc>
                  <a:txBody>
                    <a:bodyPr/>
                    <a:lstStyle/>
                    <a:p>
                      <a:pPr algn="ctr"/>
                      <a:r>
                        <a:rPr lang="it-IT" b="1" dirty="0"/>
                        <a:t>4</a:t>
                      </a:r>
                    </a:p>
                  </a:txBody>
                  <a:tcPr anchor="ctr"/>
                </a:tc>
                <a:tc>
                  <a:txBody>
                    <a:bodyPr/>
                    <a:lstStyle/>
                    <a:p>
                      <a:pPr algn="just"/>
                      <a:r>
                        <a:rPr lang="it-IT" dirty="0"/>
                        <a:t>Sistema: verifica:</a:t>
                      </a:r>
                    </a:p>
                    <a:p>
                      <a:pPr marL="285750" indent="-285750" algn="just">
                        <a:buFont typeface="Arial" panose="020B0604020202020204" pitchFamily="34" charset="0"/>
                        <a:buChar char="•"/>
                      </a:pPr>
                      <a:r>
                        <a:rPr lang="it-IT" dirty="0"/>
                        <a:t>Il campo di ricerca non sia vuoto;</a:t>
                      </a:r>
                    </a:p>
                    <a:p>
                      <a:pPr marL="285750" indent="-285750" algn="just">
                        <a:buFont typeface="Arial" panose="020B0604020202020204" pitchFamily="34" charset="0"/>
                        <a:buChar char="•"/>
                      </a:pPr>
                      <a:r>
                        <a:rPr lang="it-IT" dirty="0"/>
                        <a:t>L’ISBN sia una sequenza numerica sia pari a 10 oppure a 13, se inserito;</a:t>
                      </a:r>
                    </a:p>
                    <a:p>
                      <a:pPr marL="285750" indent="-285750" algn="just">
                        <a:buFont typeface="Arial" panose="020B0604020202020204" pitchFamily="34" charset="0"/>
                        <a:buChar char="•"/>
                      </a:pPr>
                      <a:r>
                        <a:rPr lang="it-IT" dirty="0"/>
                        <a:t>Il titolo del libro sia una stringa alfanumerica, se inserito;</a:t>
                      </a:r>
                    </a:p>
                    <a:p>
                      <a:pPr marL="285750" indent="-285750" algn="just">
                        <a:buFont typeface="Arial" panose="020B0604020202020204" pitchFamily="34" charset="0"/>
                        <a:buChar char="•"/>
                      </a:pPr>
                      <a:r>
                        <a:rPr lang="it-IT" dirty="0"/>
                        <a:t>Il nome ed il cognome dell’autore siano delle stringhe, se inserito.</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80765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961349620"/>
              </p:ext>
            </p:extLst>
          </p:nvPr>
        </p:nvGraphicFramePr>
        <p:xfrm>
          <a:off x="720000" y="1432560"/>
          <a:ext cx="7704000" cy="27432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recupera i dati inseriti nel form di ricerca relativi al libro ricercato.</a:t>
                      </a:r>
                      <a:endParaRPr lang="it-IT" dirty="0"/>
                    </a:p>
                  </a:txBody>
                  <a:tcPr anchor="ctr"/>
                </a:tc>
                <a:extLst>
                  <a:ext uri="{0D108BD9-81ED-4DB2-BD59-A6C34878D82A}">
                    <a16:rowId xmlns:a16="http://schemas.microsoft.com/office/drawing/2014/main" val="3336590047"/>
                  </a:ext>
                </a:extLst>
              </a:tr>
              <a:tr h="370840">
                <a:tc>
                  <a:txBody>
                    <a:bodyPr/>
                    <a:lstStyle/>
                    <a:p>
                      <a:pPr algn="ctr"/>
                      <a:r>
                        <a:rPr lang="it-IT" b="1" dirty="0"/>
                        <a:t>6</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mostra una schermata relativamente ai risultati più affini rispetto alla ricerca dell’utente.</a:t>
                      </a:r>
                      <a:endParaRPr lang="it-IT" dirty="0"/>
                    </a:p>
                  </a:txBody>
                  <a:tcPr anchor="ctr"/>
                </a:tc>
                <a:extLst>
                  <a:ext uri="{0D108BD9-81ED-4DB2-BD59-A6C34878D82A}">
                    <a16:rowId xmlns:a16="http://schemas.microsoft.com/office/drawing/2014/main" val="3870982487"/>
                  </a:ext>
                </a:extLst>
              </a:tr>
              <a:tr h="370840">
                <a:tc>
                  <a:txBody>
                    <a:bodyPr/>
                    <a:lstStyle/>
                    <a:p>
                      <a:pPr algn="ctr"/>
                      <a:r>
                        <a:rPr lang="it-IT" b="1" dirty="0"/>
                        <a:t>7</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seleziona il libro cercato.</a:t>
                      </a:r>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carica la pagina delle informazioni relative al libro.</a:t>
                      </a:r>
                      <a:endParaRPr lang="it-IT" dirty="0"/>
                    </a:p>
                  </a:txBody>
                  <a:tcPr anchor="ctr"/>
                </a:tc>
                <a:extLst>
                  <a:ext uri="{0D108BD9-81ED-4DB2-BD59-A6C34878D82A}">
                    <a16:rowId xmlns:a16="http://schemas.microsoft.com/office/drawing/2014/main" val="3376518110"/>
                  </a:ext>
                </a:extLst>
              </a:tr>
              <a:tr h="370840">
                <a:tc>
                  <a:txBody>
                    <a:bodyPr/>
                    <a:lstStyle/>
                    <a:p>
                      <a:pPr algn="ctr"/>
                      <a:r>
                        <a:rPr lang="it-IT" b="1" dirty="0"/>
                        <a:t>9</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conferma l’inserimento del libro nella libreria personale.</a:t>
                      </a:r>
                      <a:endParaRPr lang="it-IT" dirty="0"/>
                    </a:p>
                  </a:txBody>
                  <a:tcPr anchor="ctr"/>
                </a:tc>
                <a:extLst>
                  <a:ext uri="{0D108BD9-81ED-4DB2-BD59-A6C34878D82A}">
                    <a16:rowId xmlns:a16="http://schemas.microsoft.com/office/drawing/2014/main" val="713613433"/>
                  </a:ext>
                </a:extLst>
              </a:tr>
              <a:tr h="370840">
                <a:tc>
                  <a:txBody>
                    <a:bodyPr/>
                    <a:lstStyle/>
                    <a:p>
                      <a:pPr algn="ctr"/>
                      <a:r>
                        <a:rPr lang="it-IT" b="1" dirty="0"/>
                        <a:t>10</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memorizza il libro nella libreria personale dell’utente.</a:t>
                      </a:r>
                      <a:endParaRPr lang="it-IT" dirty="0"/>
                    </a:p>
                  </a:txBody>
                  <a:tcPr anchor="ctr"/>
                </a:tc>
                <a:extLst>
                  <a:ext uri="{0D108BD9-81ED-4DB2-BD59-A6C34878D82A}">
                    <a16:rowId xmlns:a16="http://schemas.microsoft.com/office/drawing/2014/main" val="1460817022"/>
                  </a:ext>
                </a:extLst>
              </a:tr>
            </a:tbl>
          </a:graphicData>
        </a:graphic>
      </p:graphicFrame>
    </p:spTree>
    <p:extLst>
      <p:ext uri="{BB962C8B-B14F-4D97-AF65-F5344CB8AC3E}">
        <p14:creationId xmlns:p14="http://schemas.microsoft.com/office/powerpoint/2010/main" val="923190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718405011"/>
              </p:ext>
            </p:extLst>
          </p:nvPr>
        </p:nvGraphicFramePr>
        <p:xfrm>
          <a:off x="720000" y="1432560"/>
          <a:ext cx="7704000" cy="22250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 Scenario - Flusso di eventi Alternativo: il campo di ricerca è vuoto.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4.a1</a:t>
                      </a:r>
                    </a:p>
                  </a:txBody>
                  <a:tcPr anchor="ctr"/>
                </a:tc>
                <a:tc>
                  <a:txBody>
                    <a:bodyPr/>
                    <a:lstStyle/>
                    <a:p>
                      <a:pPr algn="just"/>
                      <a:r>
                        <a:rPr lang="it-IT" dirty="0"/>
                        <a:t>Sistema: comunica all’utente che il campo di ricerca è vuoto.</a:t>
                      </a:r>
                    </a:p>
                  </a:txBody>
                  <a:tcPr anchor="ctr"/>
                </a:tc>
                <a:extLst>
                  <a:ext uri="{0D108BD9-81ED-4DB2-BD59-A6C34878D82A}">
                    <a16:rowId xmlns:a16="http://schemas.microsoft.com/office/drawing/2014/main" val="3336590047"/>
                  </a:ext>
                </a:extLst>
              </a:tr>
              <a:tr h="370840">
                <a:tc>
                  <a:txBody>
                    <a:bodyPr/>
                    <a:lstStyle/>
                    <a:p>
                      <a:pPr algn="ctr"/>
                      <a:r>
                        <a:rPr lang="it-IT" b="1" dirty="0"/>
                        <a:t>4.a2</a:t>
                      </a:r>
                    </a:p>
                  </a:txBody>
                  <a:tcPr anchor="ctr"/>
                </a:tc>
                <a:tc>
                  <a:txBody>
                    <a:bodyPr/>
                    <a:lstStyle/>
                    <a:p>
                      <a:pPr algn="just"/>
                      <a:r>
                        <a:rPr lang="it-IT" dirty="0"/>
                        <a:t>Sistema: rimane in attesa di una nuova sottomissione del form di ricerca.</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II Scenario - Flusso di eventi Alternativo: ISBN inserito in maniera incorretta.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4.a3</a:t>
                      </a:r>
                    </a:p>
                  </a:txBody>
                  <a:tcPr anchor="ctr"/>
                </a:tc>
                <a:tc>
                  <a:txBody>
                    <a:bodyPr/>
                    <a:lstStyle/>
                    <a:p>
                      <a:pPr algn="just"/>
                      <a:r>
                        <a:rPr lang="it-IT" dirty="0"/>
                        <a:t>Sistema: notifica al lettore che l’ISBN inserito è errato non essendo di 10 o 13 cifre.</a:t>
                      </a:r>
                    </a:p>
                  </a:txBody>
                  <a:tcPr anchor="ctr"/>
                </a:tc>
                <a:extLst>
                  <a:ext uri="{0D108BD9-81ED-4DB2-BD59-A6C34878D82A}">
                    <a16:rowId xmlns:a16="http://schemas.microsoft.com/office/drawing/2014/main" val="3376518110"/>
                  </a:ext>
                </a:extLst>
              </a:tr>
              <a:tr h="370840">
                <a:tc>
                  <a:txBody>
                    <a:bodyPr/>
                    <a:lstStyle/>
                    <a:p>
                      <a:pPr algn="ctr"/>
                      <a:r>
                        <a:rPr lang="it-IT" b="1" dirty="0"/>
                        <a:t>4.a4</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rimane in attesa di una nuova sottomissione dell’ISBN.</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27289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301324248"/>
              </p:ext>
            </p:extLst>
          </p:nvPr>
        </p:nvGraphicFramePr>
        <p:xfrm>
          <a:off x="720000" y="1432560"/>
          <a:ext cx="7704000" cy="26670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III Scenario - Flusso di eventi Alternativo: Il titolo del libro non è una stringa alfanumerica.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4.a5</a:t>
                      </a:r>
                    </a:p>
                  </a:txBody>
                  <a:tcPr anchor="ctr"/>
                </a:tc>
                <a:tc>
                  <a:txBody>
                    <a:bodyPr/>
                    <a:lstStyle/>
                    <a:p>
                      <a:pPr algn="just"/>
                      <a:r>
                        <a:rPr lang="it-IT" dirty="0"/>
                        <a:t>Sistema: notifica al lettore che il titolo non è una stringa alfanumerica.</a:t>
                      </a:r>
                    </a:p>
                  </a:txBody>
                  <a:tcPr anchor="ctr"/>
                </a:tc>
                <a:extLst>
                  <a:ext uri="{0D108BD9-81ED-4DB2-BD59-A6C34878D82A}">
                    <a16:rowId xmlns:a16="http://schemas.microsoft.com/office/drawing/2014/main" val="3336590047"/>
                  </a:ext>
                </a:extLst>
              </a:tr>
              <a:tr h="370840">
                <a:tc>
                  <a:txBody>
                    <a:bodyPr/>
                    <a:lstStyle/>
                    <a:p>
                      <a:pPr algn="ctr"/>
                      <a:r>
                        <a:rPr lang="it-IT" b="1" dirty="0"/>
                        <a:t>4.a6</a:t>
                      </a:r>
                    </a:p>
                  </a:txBody>
                  <a:tcPr anchor="ctr"/>
                </a:tc>
                <a:tc>
                  <a:txBody>
                    <a:bodyPr/>
                    <a:lstStyle/>
                    <a:p>
                      <a:pPr algn="just"/>
                      <a:r>
                        <a:rPr lang="it-IT" dirty="0"/>
                        <a:t>Sistema: è in attesa del nuovo inserimento.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IV Scenario - Flusso di eventi Alternativo: Nome e Cognome dell’autore non sono delle stringhe.</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4.a7</a:t>
                      </a:r>
                    </a:p>
                  </a:txBody>
                  <a:tcPr anchor="ctr"/>
                </a:tc>
                <a:tc>
                  <a:txBody>
                    <a:bodyPr/>
                    <a:lstStyle/>
                    <a:p>
                      <a:pPr algn="just"/>
                      <a:r>
                        <a:rPr lang="it-IT" dirty="0"/>
                        <a:t>Sistema: comunica al lettore che il nome e il cognome dell’autore sono stati inseriti in maniera errata.</a:t>
                      </a:r>
                    </a:p>
                  </a:txBody>
                  <a:tcPr anchor="ctr"/>
                </a:tc>
                <a:extLst>
                  <a:ext uri="{0D108BD9-81ED-4DB2-BD59-A6C34878D82A}">
                    <a16:rowId xmlns:a16="http://schemas.microsoft.com/office/drawing/2014/main" val="3376518110"/>
                  </a:ext>
                </a:extLst>
              </a:tr>
              <a:tr h="370840">
                <a:tc>
                  <a:txBody>
                    <a:bodyPr/>
                    <a:lstStyle/>
                    <a:p>
                      <a:pPr algn="ctr"/>
                      <a:r>
                        <a:rPr lang="it-IT" b="1" dirty="0"/>
                        <a:t>4.a8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attende una nuova sottomissione del form di ricerca.</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356499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61941055"/>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V Scenario - Flusso di eventi Alternativo: Il libro ricercato non risulta essere presente nel sistema.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6.a1</a:t>
                      </a:r>
                    </a:p>
                  </a:txBody>
                  <a:tcPr anchor="ctr"/>
                </a:tc>
                <a:tc>
                  <a:txBody>
                    <a:bodyPr/>
                    <a:lstStyle/>
                    <a:p>
                      <a:pPr algn="just"/>
                      <a:r>
                        <a:rPr lang="it-IT" dirty="0"/>
                        <a:t>Sistema: notifica al lettore che la ricerca del libro non ha prodotto risultati.</a:t>
                      </a:r>
                    </a:p>
                  </a:txBody>
                  <a:tcPr anchor="ctr"/>
                </a:tc>
                <a:extLst>
                  <a:ext uri="{0D108BD9-81ED-4DB2-BD59-A6C34878D82A}">
                    <a16:rowId xmlns:a16="http://schemas.microsoft.com/office/drawing/2014/main" val="3336590047"/>
                  </a:ext>
                </a:extLst>
              </a:tr>
              <a:tr h="370840">
                <a:tc>
                  <a:txBody>
                    <a:bodyPr/>
                    <a:lstStyle/>
                    <a:p>
                      <a:pPr algn="ctr"/>
                      <a:r>
                        <a:rPr lang="it-IT" b="1" dirty="0"/>
                        <a:t>6.a2</a:t>
                      </a:r>
                    </a:p>
                  </a:txBody>
                  <a:tcPr anchor="ctr"/>
                </a:tc>
                <a:tc>
                  <a:txBody>
                    <a:bodyPr/>
                    <a:lstStyle/>
                    <a:p>
                      <a:pPr algn="just"/>
                      <a:r>
                        <a:rPr lang="it-IT" dirty="0"/>
                        <a:t>Sistema: notifica al lettore la possibilità di poter inserire il libro ricercato manualmente.</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VI Scenario - Flusso di eventi Alternativo: L’autore ricercato non risulta essere presente nel sistema.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6.a3</a:t>
                      </a:r>
                    </a:p>
                  </a:txBody>
                  <a:tcPr anchor="ctr"/>
                </a:tc>
                <a:tc>
                  <a:txBody>
                    <a:bodyPr/>
                    <a:lstStyle/>
                    <a:p>
                      <a:pPr algn="just"/>
                      <a:r>
                        <a:rPr lang="it-IT" dirty="0"/>
                        <a:t>Sistema: comunica al lettore che la ricerca per autore non ha prodotto risultati.</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88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650145471"/>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Scenario - Flusso di eventi di ERRORE: Il sistema non riesce ad effettuare la ricerca.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5.1</a:t>
                      </a:r>
                    </a:p>
                  </a:txBody>
                  <a:tcPr anchor="ctr"/>
                </a:tc>
                <a:tc>
                  <a:txBody>
                    <a:bodyPr/>
                    <a:lstStyle/>
                    <a:p>
                      <a:pPr algn="just"/>
                      <a:r>
                        <a:rPr lang="it-IT" dirty="0"/>
                        <a:t>Sistema: mostra un messaggio di errore invitando il lettore ad effettuare una nuova ricerca.</a:t>
                      </a:r>
                    </a:p>
                  </a:txBody>
                  <a:tcPr anchor="ctr"/>
                </a:tc>
                <a:extLst>
                  <a:ext uri="{0D108BD9-81ED-4DB2-BD59-A6C34878D82A}">
                    <a16:rowId xmlns:a16="http://schemas.microsoft.com/office/drawing/2014/main" val="3336590047"/>
                  </a:ext>
                </a:extLst>
              </a:tr>
              <a:tr h="370840">
                <a:tc>
                  <a:txBody>
                    <a:bodyPr/>
                    <a:lstStyle/>
                    <a:p>
                      <a:pPr algn="ctr"/>
                      <a:r>
                        <a:rPr lang="it-IT" b="1" dirty="0"/>
                        <a:t>5.2</a:t>
                      </a:r>
                    </a:p>
                  </a:txBody>
                  <a:tcPr anchor="ctr"/>
                </a:tc>
                <a:tc>
                  <a:txBody>
                    <a:bodyPr/>
                    <a:lstStyle/>
                    <a:p>
                      <a:pPr algn="just"/>
                      <a:r>
                        <a:rPr lang="it-IT" dirty="0"/>
                        <a:t>Sistema: termina con un insuccesso.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Scenario - Flusso di eventi di ERRORE: Il sistema non riesce a memorizzare il nuovo libro inserito.</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6.a1</a:t>
                      </a:r>
                    </a:p>
                  </a:txBody>
                  <a:tcPr anchor="ctr"/>
                </a:tc>
                <a:tc>
                  <a:txBody>
                    <a:bodyPr/>
                    <a:lstStyle/>
                    <a:p>
                      <a:pPr algn="just"/>
                      <a:r>
                        <a:rPr lang="it-IT" dirty="0"/>
                        <a:t>Sistema: mostra un messaggio di errore invitando il lettore a riprovare ad l’operazione.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40279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5061168" y="1187985"/>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3428850" y="3036118"/>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1578235" y="1187985"/>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2" name="Titolo 3">
            <a:extLst>
              <a:ext uri="{FF2B5EF4-FFF2-40B4-BE49-F238E27FC236}">
                <a16:creationId xmlns:a16="http://schemas.microsoft.com/office/drawing/2014/main" id="{F4C6A57B-4141-97CD-97B9-2D70C5AB0DCF}"/>
              </a:ext>
            </a:extLst>
          </p:cNvPr>
          <p:cNvSpPr txBox="1">
            <a:spLocks/>
          </p:cNvSpPr>
          <p:nvPr/>
        </p:nvSpPr>
        <p:spPr>
          <a:xfrm>
            <a:off x="4717995" y="1636696"/>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RicercaLibroControl</a:t>
            </a:r>
            <a:endParaRPr lang="it-IT" sz="1600" b="0" dirty="0"/>
          </a:p>
          <a:p>
            <a:pPr marL="285750" indent="-285750" algn="l">
              <a:buFont typeface="Arial" panose="020B0604020202020204" pitchFamily="34" charset="0"/>
              <a:buChar char="•"/>
            </a:pPr>
            <a:r>
              <a:rPr lang="it-IT" sz="1600" b="0" dirty="0" err="1"/>
              <a:t>InserisciLibroControl</a:t>
            </a:r>
            <a:endParaRPr lang="it-IT" sz="1600" b="0" dirty="0"/>
          </a:p>
          <a:p>
            <a:pPr marL="285750" indent="-285750" algn="l">
              <a:buFont typeface="Arial" panose="020B0604020202020204" pitchFamily="34" charset="0"/>
              <a:buChar char="•"/>
            </a:pPr>
            <a:r>
              <a:rPr lang="it-IT" sz="1600" b="0" dirty="0" err="1"/>
              <a:t>VisualizzaSchedaLibroControl</a:t>
            </a:r>
            <a:endParaRPr lang="it-IT" sz="1600" b="0" dirty="0"/>
          </a:p>
          <a:p>
            <a:pPr algn="l"/>
            <a:endParaRPr lang="it-IT" sz="1600" b="0" dirty="0"/>
          </a:p>
        </p:txBody>
      </p:sp>
      <p:sp>
        <p:nvSpPr>
          <p:cNvPr id="7" name="Titolo 3">
            <a:extLst>
              <a:ext uri="{FF2B5EF4-FFF2-40B4-BE49-F238E27FC236}">
                <a16:creationId xmlns:a16="http://schemas.microsoft.com/office/drawing/2014/main" id="{A4B7AB48-4C81-4584-D49B-1BD2A38AC836}"/>
              </a:ext>
            </a:extLst>
          </p:cNvPr>
          <p:cNvSpPr txBox="1">
            <a:spLocks/>
          </p:cNvSpPr>
          <p:nvPr/>
        </p:nvSpPr>
        <p:spPr>
          <a:xfrm>
            <a:off x="3574845" y="3484814"/>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
        <p:nvSpPr>
          <p:cNvPr id="10" name="Titolo 3">
            <a:extLst>
              <a:ext uri="{FF2B5EF4-FFF2-40B4-BE49-F238E27FC236}">
                <a16:creationId xmlns:a16="http://schemas.microsoft.com/office/drawing/2014/main" id="{9FB0A6B5-F86F-3116-F43A-272D4A7F00DB}"/>
              </a:ext>
            </a:extLst>
          </p:cNvPr>
          <p:cNvSpPr txBox="1">
            <a:spLocks/>
          </p:cNvSpPr>
          <p:nvPr/>
        </p:nvSpPr>
        <p:spPr>
          <a:xfrm>
            <a:off x="1235062" y="1636695"/>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RicercaLibroBoundary</a:t>
            </a:r>
            <a:endParaRPr lang="it-IT" sz="1600" b="0" dirty="0"/>
          </a:p>
          <a:p>
            <a:pPr marL="285750" indent="-285750" algn="l">
              <a:buFont typeface="Arial" panose="020B0604020202020204" pitchFamily="34" charset="0"/>
              <a:buChar char="•"/>
            </a:pPr>
            <a:r>
              <a:rPr lang="it-IT" sz="1600" b="0" dirty="0" err="1"/>
              <a:t>RicercaLibroForm</a:t>
            </a:r>
            <a:endParaRPr lang="it-IT" sz="1600" b="0" dirty="0"/>
          </a:p>
          <a:p>
            <a:pPr marL="285750" indent="-285750" algn="l">
              <a:buFont typeface="Arial" panose="020B0604020202020204" pitchFamily="34" charset="0"/>
              <a:buChar char="•"/>
            </a:pPr>
            <a:r>
              <a:rPr lang="it-IT" sz="1600" b="0" dirty="0" err="1"/>
              <a:t>VisualizzaSchedaLibroButton</a:t>
            </a:r>
            <a:endParaRPr lang="it-IT" sz="1600" b="0" dirty="0"/>
          </a:p>
          <a:p>
            <a:pPr marL="285750" indent="-285750" algn="l">
              <a:buFont typeface="Arial" panose="020B0604020202020204" pitchFamily="34" charset="0"/>
              <a:buChar char="•"/>
            </a:pPr>
            <a:r>
              <a:rPr lang="it-IT" sz="1600" b="0" dirty="0" err="1"/>
              <a:t>InserisciLibroButton</a:t>
            </a:r>
            <a:endParaRPr lang="it-IT" sz="1600" b="0" dirty="0"/>
          </a:p>
          <a:p>
            <a:pPr algn="l"/>
            <a:endParaRPr lang="it-IT" sz="1600" b="0" dirty="0"/>
          </a:p>
        </p:txBody>
      </p:sp>
    </p:spTree>
    <p:extLst>
      <p:ext uri="{BB962C8B-B14F-4D97-AF65-F5344CB8AC3E}">
        <p14:creationId xmlns:p14="http://schemas.microsoft.com/office/powerpoint/2010/main" val="1128498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a:t>
            </a:r>
            <a:r>
              <a:rPr lang="it-IT" dirty="0" err="1">
                <a:solidFill>
                  <a:srgbClr val="595959"/>
                </a:solidFill>
                <a:latin typeface="Anaheim"/>
                <a:ea typeface="Anaheim"/>
                <a:cs typeface="Anaheim"/>
                <a:sym typeface="Anaheim"/>
              </a:rPr>
              <a:t>Sequence</a:t>
            </a:r>
            <a:r>
              <a:rPr lang="it-IT" dirty="0">
                <a:solidFill>
                  <a:srgbClr val="595959"/>
                </a:solidFill>
                <a:latin typeface="Anaheim"/>
                <a:ea typeface="Anaheim"/>
                <a:cs typeface="Anaheim"/>
                <a:sym typeface="Anaheim"/>
              </a:rPr>
              <a:t> Diagram</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Impostazione obiettivo di lettura</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932819534"/>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pPr algn="ctr"/>
                      <a:r>
                        <a:rPr lang="it-IT" sz="1400" b="0" i="0" u="none" strike="noStrike" cap="none" dirty="0">
                          <a:solidFill>
                            <a:srgbClr val="000000"/>
                          </a:solidFill>
                          <a:effectLst/>
                          <a:latin typeface="Arial"/>
                          <a:ea typeface="Arial"/>
                          <a:cs typeface="Arial"/>
                          <a:sym typeface="Arial"/>
                        </a:rPr>
                        <a:t>DG_1</a:t>
                      </a:r>
                    </a:p>
                    <a:p>
                      <a:pPr algn="ctr"/>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garantire una facile manutenzione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140687825"/>
              </p:ext>
            </p:extLst>
          </p:nvPr>
        </p:nvGraphicFramePr>
        <p:xfrm>
          <a:off x="720000" y="1167000"/>
          <a:ext cx="7704000" cy="31140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in quanto potrà subire l’aggiunta di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2429"/>
            <a:ext cx="763800" cy="602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997747857"/>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dei dati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16870840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3459837859"/>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delle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418305232"/>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 piattaforma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il logout, la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432579452"/>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172232752"/>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
        <p:nvSpPr>
          <p:cNvPr id="2" name="Google Shape;368;p39">
            <a:extLst>
              <a:ext uri="{FF2B5EF4-FFF2-40B4-BE49-F238E27FC236}">
                <a16:creationId xmlns:a16="http://schemas.microsoft.com/office/drawing/2014/main" id="{2AC7EAA8-5375-61FF-77F3-6C2561439CAC}"/>
              </a:ext>
            </a:extLst>
          </p:cNvPr>
          <p:cNvSpPr txBox="1">
            <a:spLocks/>
          </p:cNvSpPr>
          <p:nvPr/>
        </p:nvSpPr>
        <p:spPr>
          <a:xfrm rot="2701">
            <a:off x="4190060" y="3326453"/>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07</a:t>
            </a:r>
          </a:p>
        </p:txBody>
      </p:sp>
      <p:sp>
        <p:nvSpPr>
          <p:cNvPr id="3" name="Google Shape;369;p39">
            <a:extLst>
              <a:ext uri="{FF2B5EF4-FFF2-40B4-BE49-F238E27FC236}">
                <a16:creationId xmlns:a16="http://schemas.microsoft.com/office/drawing/2014/main" id="{9D89058F-849E-BB21-BEE4-2A3355852F38}"/>
              </a:ext>
            </a:extLst>
          </p:cNvPr>
          <p:cNvSpPr txBox="1">
            <a:spLocks/>
          </p:cNvSpPr>
          <p:nvPr/>
        </p:nvSpPr>
        <p:spPr>
          <a:xfrm>
            <a:off x="3015750" y="3969390"/>
            <a:ext cx="3112500"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Rilascio</a:t>
            </a:r>
          </a:p>
        </p:txBody>
      </p:sp>
      <p:sp>
        <p:nvSpPr>
          <p:cNvPr id="4" name="Google Shape;370;p39">
            <a:extLst>
              <a:ext uri="{FF2B5EF4-FFF2-40B4-BE49-F238E27FC236}">
                <a16:creationId xmlns:a16="http://schemas.microsoft.com/office/drawing/2014/main" id="{4D0A0700-4872-B622-7FF5-8A8105F4DAA8}"/>
              </a:ext>
            </a:extLst>
          </p:cNvPr>
          <p:cNvSpPr txBox="1">
            <a:spLocks/>
          </p:cNvSpPr>
          <p:nvPr/>
        </p:nvSpPr>
        <p:spPr>
          <a:xfrm>
            <a:off x="3015750" y="4310822"/>
            <a:ext cx="3112500" cy="6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buSzPts val="1100"/>
              <a:buFont typeface="Arial"/>
              <a:buNone/>
            </a:pPr>
            <a:r>
              <a:rPr lang="it-IT" dirty="0"/>
              <a:t>Rilascio del sistema</a:t>
            </a:r>
          </a:p>
        </p:txBody>
      </p:sp>
    </p:spTree>
    <p:extLst>
      <p:ext uri="{BB962C8B-B14F-4D97-AF65-F5344CB8AC3E}">
        <p14:creationId xmlns:p14="http://schemas.microsoft.com/office/powerpoint/2010/main" val="3011475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985E9F17-0023-6B3E-F85A-E9DA33CFDF11}"/>
              </a:ext>
            </a:extLst>
          </p:cNvPr>
          <p:cNvPicPr>
            <a:picLocks noChangeAspect="1"/>
          </p:cNvPicPr>
          <p:nvPr/>
        </p:nvPicPr>
        <p:blipFill>
          <a:blip r:embed="rId3"/>
          <a:stretch>
            <a:fillRect/>
          </a:stretch>
        </p:blipFill>
        <p:spPr>
          <a:xfrm>
            <a:off x="1175117" y="1400996"/>
            <a:ext cx="6793766" cy="3199150"/>
          </a:xfrm>
          <a:prstGeom prst="rect">
            <a:avLst/>
          </a:prstGeom>
        </p:spPr>
      </p:pic>
    </p:spTree>
    <p:extLst>
      <p:ext uri="{BB962C8B-B14F-4D97-AF65-F5344CB8AC3E}">
        <p14:creationId xmlns:p14="http://schemas.microsoft.com/office/powerpoint/2010/main" val="3492891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CasellaDiTesto 2">
            <a:extLst>
              <a:ext uri="{FF2B5EF4-FFF2-40B4-BE49-F238E27FC236}">
                <a16:creationId xmlns:a16="http://schemas.microsoft.com/office/drawing/2014/main" id="{B77A5C4B-6E28-14A4-1C83-F72CE38648A2}"/>
              </a:ext>
            </a:extLst>
          </p:cNvPr>
          <p:cNvSpPr txBox="1"/>
          <p:nvPr/>
        </p:nvSpPr>
        <p:spPr>
          <a:xfrm>
            <a:off x="720000" y="1432800"/>
            <a:ext cx="8310645" cy="2677656"/>
          </a:xfrm>
          <a:prstGeom prst="rect">
            <a:avLst/>
          </a:prstGeom>
          <a:noFill/>
        </p:spPr>
        <p:txBody>
          <a:bodyPr wrap="square">
            <a:spAutoFit/>
          </a:bodyPr>
          <a:lstStyle/>
          <a:p>
            <a:r>
              <a:rPr lang="it-IT" b="1" dirty="0"/>
              <a:t>Recensione</a:t>
            </a:r>
            <a:r>
              <a:rPr lang="it-IT" dirty="0"/>
              <a:t> (Codice, Testo, Stelle, Lettore, DataRecensione)</a:t>
            </a:r>
          </a:p>
          <a:p>
            <a:r>
              <a:rPr lang="it-IT" b="1" dirty="0"/>
              <a:t>Lettore</a:t>
            </a:r>
            <a:r>
              <a:rPr lang="it-IT" dirty="0"/>
              <a:t> (Username, Password, Nome, Cognome, DataNascita, Telefono, Email, Punteggio*, Genere*) </a:t>
            </a:r>
          </a:p>
          <a:p>
            <a:r>
              <a:rPr lang="it-IT" b="1" dirty="0"/>
              <a:t>Libreria</a:t>
            </a:r>
            <a:r>
              <a:rPr lang="it-IT" dirty="0"/>
              <a:t> (Lettore, NumeroLibri)</a:t>
            </a:r>
          </a:p>
          <a:p>
            <a:r>
              <a:rPr lang="it-IT" b="1" dirty="0"/>
              <a:t>Libro</a:t>
            </a:r>
            <a:r>
              <a:rPr lang="it-IT" dirty="0"/>
              <a:t> (ISBN, Titolo, Autore, NumeroPagine, PathCopertina, Lettore) </a:t>
            </a:r>
          </a:p>
          <a:p>
            <a:r>
              <a:rPr lang="it-IT" b="1" dirty="0"/>
              <a:t>Appartenere</a:t>
            </a:r>
            <a:r>
              <a:rPr lang="it-IT" dirty="0"/>
              <a:t> (Libro, Libreria)</a:t>
            </a:r>
          </a:p>
          <a:p>
            <a:endParaRPr lang="it-IT" dirty="0"/>
          </a:p>
          <a:p>
            <a:r>
              <a:rPr lang="it-IT" dirty="0"/>
              <a:t>Con </a:t>
            </a:r>
            <a:r>
              <a:rPr lang="it-IT" b="1" dirty="0"/>
              <a:t>vincoli d’integrità referenziali</a:t>
            </a:r>
            <a:r>
              <a:rPr lang="it-IT" dirty="0"/>
              <a:t>:</a:t>
            </a:r>
          </a:p>
          <a:p>
            <a:pPr marL="285750" lvl="2" indent="-285750">
              <a:buFont typeface="Arial" panose="020B0604020202020204" pitchFamily="34" charset="0"/>
              <a:buChar char="•"/>
            </a:pPr>
            <a:r>
              <a:rPr lang="it-IT" i="1" dirty="0"/>
              <a:t>Lettore</a:t>
            </a:r>
            <a:r>
              <a:rPr lang="it-IT" dirty="0"/>
              <a:t> in </a:t>
            </a:r>
            <a:r>
              <a:rPr lang="it-IT" i="1" dirty="0"/>
              <a:t>Recensione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Libreria</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Libro</a:t>
            </a:r>
            <a:r>
              <a:rPr lang="it-IT" dirty="0"/>
              <a:t> con la chiave primaria di </a:t>
            </a:r>
            <a:r>
              <a:rPr lang="it-IT" i="1" dirty="0"/>
              <a:t>Lettore</a:t>
            </a:r>
            <a:r>
              <a:rPr lang="it-IT" dirty="0"/>
              <a:t>;</a:t>
            </a:r>
          </a:p>
          <a:p>
            <a:pPr marL="285750" lvl="2" indent="-285750">
              <a:buFont typeface="Arial" panose="020B0604020202020204" pitchFamily="34" charset="0"/>
              <a:buChar char="•"/>
            </a:pPr>
            <a:r>
              <a:rPr lang="it-IT" i="1" dirty="0"/>
              <a:t>Lettore</a:t>
            </a:r>
            <a:r>
              <a:rPr lang="it-IT" dirty="0"/>
              <a:t> in </a:t>
            </a:r>
            <a:r>
              <a:rPr lang="it-IT" i="1" dirty="0"/>
              <a:t>Appartenere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Libro</a:t>
            </a:r>
            <a:r>
              <a:rPr lang="it-IT" dirty="0"/>
              <a:t> in </a:t>
            </a:r>
            <a:r>
              <a:rPr lang="it-IT" i="1" dirty="0"/>
              <a:t>Appartenere</a:t>
            </a:r>
            <a:r>
              <a:rPr lang="it-IT" dirty="0"/>
              <a:t> con la chiave primaria di </a:t>
            </a:r>
            <a:r>
              <a:rPr lang="it-IT" i="1" dirty="0"/>
              <a:t>Libro</a:t>
            </a:r>
            <a:r>
              <a:rPr lang="it-IT" dirty="0"/>
              <a:t>.</a:t>
            </a:r>
          </a:p>
        </p:txBody>
      </p:sp>
    </p:spTree>
    <p:extLst>
      <p:ext uri="{BB962C8B-B14F-4D97-AF65-F5344CB8AC3E}">
        <p14:creationId xmlns:p14="http://schemas.microsoft.com/office/powerpoint/2010/main" val="2097786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08655547"/>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err="1"/>
              <a:t>dispatcher</a:t>
            </a:r>
            <a:r>
              <a:rPr lang="it-IT" b="1" dirty="0"/>
              <a:t> </a:t>
            </a:r>
            <a:r>
              <a:rPr lang="it-IT" dirty="0"/>
              <a:t>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00090244"/>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i  dati persistenti risultano essere corrotti o non riesce ad accedere ad essi.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a:t>
                      </a:r>
                    </a:p>
                    <a:p>
                      <a:pPr algn="ctr"/>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1536053590"/>
              </p:ext>
            </p:extLst>
          </p:nvPr>
        </p:nvGraphicFramePr>
        <p:xfrm>
          <a:off x="720000" y="1167000"/>
          <a:ext cx="7704000" cy="318516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solidFill>
                            <a:schemeClr val="bg2"/>
                          </a:solidFill>
                        </a:rPr>
                        <a:t>I Flusso di Eventi Alternativo: le funzionalità del sistema non vengono ripristinante al riavvio</a:t>
                      </a:r>
                    </a:p>
                  </a:txBody>
                  <a:tcPr anchor="ctr">
                    <a:solidFill>
                      <a:schemeClr val="bg1"/>
                    </a:solidFill>
                  </a:tcP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ed evidenziare la </a:t>
            </a:r>
            <a:r>
              <a:rPr lang="it-IT" b="1" dirty="0"/>
              <a:t>struttura del package </a:t>
            </a:r>
            <a:r>
              <a:rPr lang="it-IT" dirty="0"/>
              <a:t>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1087</TotalTime>
  <Words>7050</Words>
  <Application>Microsoft Office PowerPoint</Application>
  <PresentationFormat>Presentazione su schermo (16:9)</PresentationFormat>
  <Paragraphs>1182</Paragraphs>
  <Slides>129</Slides>
  <Notes>126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129</vt:i4>
      </vt:variant>
    </vt:vector>
  </HeadingPairs>
  <TitlesOfParts>
    <vt:vector size="134"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 (Modulo FIA)</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Control</vt:lpstr>
      <vt:lpstr>7. Class Diagram</vt:lpstr>
      <vt:lpstr>8. Sequence Diagram Registrazione</vt:lpstr>
      <vt:lpstr>9. Activity Diagram Impostazione obiettivo di lettura </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Testing</vt:lpstr>
      <vt:lpstr>Testing</vt:lpstr>
      <vt:lpstr>1. Testing di unità</vt:lpstr>
      <vt:lpstr>2. Testing di sistema</vt:lpstr>
      <vt:lpstr>RILASCIO</vt:lpstr>
      <vt:lpstr>Rilascio</vt:lpstr>
      <vt:lpstr>Rilascio</vt:lpstr>
      <vt:lpstr>1. Rilascio</vt:lpstr>
      <vt:lpstr>2. Presentazione del sistema Homepage</vt:lpstr>
      <vt:lpstr>2. Presentazione del sistema Classifica</vt:lpstr>
      <vt:lpstr>2. Presentazione del sistema Ricerca</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FRANCESCO ALFONSO BARLOTTI</cp:lastModifiedBy>
  <cp:revision>78</cp:revision>
  <dcterms:modified xsi:type="dcterms:W3CDTF">2023-02-23T11:53:57Z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