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Quattrocento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26FA54-2028-4D91-B69D-BA6BF3E68C17}">
  <a:tblStyle styleId="{F726FA54-2028-4D91-B69D-BA6BF3E68C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QuattrocentoSans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QuattrocentoSans-italic.fntdata"/><Relationship Id="rId25" Type="http://schemas.openxmlformats.org/officeDocument/2006/relationships/font" Target="fonts/QuattrocentoSans-bold.fntdata"/><Relationship Id="rId27" Type="http://schemas.openxmlformats.org/officeDocument/2006/relationships/font" Target="fonts/QuattrocentoSans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8ab14ddf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8ab14ddf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8ab14ddf8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8ab14ddf81_1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28ab14ddf81_1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fe2e0ee269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fe2e0ee269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fe2e0ee269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fe2e0ee269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fe2e0ee269_0_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g2fe2e0ee269_0_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8ab14ddf81_1_1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28ab14ddf81_1_1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8ab14ddf81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8ab14ddf81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ab14ddf81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8ab14ddf8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e2e0ee269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2fe2e0ee269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e2e0ee269_0_2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fe2e0ee269_0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e2e0ee269_0_2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fe2e0ee269_0_2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e2e0ee269_0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fe2e0ee269_0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8ab14ddf81_1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g28ab14ddf81_1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e2e0ee269_0_2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2fe2e0ee269_0_2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fe2e0ee269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2fe2e0ee269_0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8ab14ddf81_1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8ab14ddf81_1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0" y="0"/>
            <a:ext cx="9144000" cy="36501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" name="Google Shape;58;p14"/>
          <p:cNvSpPr txBox="1"/>
          <p:nvPr>
            <p:ph type="ctrTitle"/>
          </p:nvPr>
        </p:nvSpPr>
        <p:spPr>
          <a:xfrm>
            <a:off x="628650" y="1545754"/>
            <a:ext cx="78867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628651" y="3832957"/>
            <a:ext cx="78867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0" y="0"/>
            <a:ext cx="9144000" cy="36501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92894" y="236954"/>
            <a:ext cx="3514725" cy="692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0" y="1282303"/>
            <a:ext cx="9144000" cy="26814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7" name="Google Shape;67;p15"/>
          <p:cNvSpPr txBox="1"/>
          <p:nvPr>
            <p:ph type="title"/>
          </p:nvPr>
        </p:nvSpPr>
        <p:spPr>
          <a:xfrm>
            <a:off x="628651" y="1801678"/>
            <a:ext cx="78867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74650" lvl="0" marL="4572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  <a:defRPr sz="2300">
                <a:solidFill>
                  <a:srgbClr val="7F7F7F"/>
                </a:solidFill>
              </a:defRPr>
            </a:lvl1pPr>
            <a:lvl2pPr indent="-3556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2pPr>
            <a:lvl3pPr indent="-3238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 sz="1500">
                <a:solidFill>
                  <a:srgbClr val="7F7F7F"/>
                </a:solidFill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4pPr>
            <a:lvl5pPr indent="-28575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700"/>
              <a:buChar char="•"/>
              <a:defRPr sz="1700">
                <a:solidFill>
                  <a:srgbClr val="7F7F7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655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700"/>
              <a:buChar char="•"/>
              <a:defRPr sz="1700">
                <a:solidFill>
                  <a:srgbClr val="7F7F7F"/>
                </a:solidFill>
              </a:defRPr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4242661" y="1282303"/>
            <a:ext cx="4901400" cy="26814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628651" y="1801678"/>
            <a:ext cx="33816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3600"/>
              <a:buFont typeface="Quattrocento Sans"/>
              <a:buNone/>
              <a:defRPr sz="3600">
                <a:solidFill>
                  <a:srgbClr val="0055A4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742481" y="1801678"/>
            <a:ext cx="3952200" cy="1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242661" y="1282303"/>
            <a:ext cx="4901400" cy="26814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90732" y="2305928"/>
            <a:ext cx="3205197" cy="631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453325" y="0"/>
            <a:ext cx="8061900" cy="9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628651" y="1369219"/>
            <a:ext cx="31260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700"/>
              <a:buNone/>
              <a:defRPr sz="1700">
                <a:solidFill>
                  <a:srgbClr val="7F7F7F"/>
                </a:solidFill>
              </a:defRPr>
            </a:lvl1pPr>
            <a:lvl2pPr indent="-317500" lvl="1" marL="9144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285750" lvl="2" marL="13716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0"/>
            <a:ext cx="8053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623888" y="1116806"/>
            <a:ext cx="3867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623888" y="1645445"/>
            <a:ext cx="38670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2pPr>
            <a:lvl3pPr indent="-2857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3" type="body"/>
          </p:nvPr>
        </p:nvSpPr>
        <p:spPr>
          <a:xfrm>
            <a:off x="4642248" y="1116806"/>
            <a:ext cx="386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4" name="Google Shape;114;p20"/>
          <p:cNvSpPr txBox="1"/>
          <p:nvPr>
            <p:ph idx="4" type="body"/>
          </p:nvPr>
        </p:nvSpPr>
        <p:spPr>
          <a:xfrm>
            <a:off x="4642248" y="1645445"/>
            <a:ext cx="38685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2pPr>
            <a:lvl3pPr indent="-2857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p20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2" name="Google Shape;122;p21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2pPr>
            <a:lvl3pPr indent="-28575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900"/>
              <a:buChar char="•"/>
              <a:defRPr sz="900">
                <a:solidFill>
                  <a:srgbClr val="7F7F7F"/>
                </a:solidFill>
              </a:defRPr>
            </a:lvl3pPr>
            <a:lvl4pPr indent="-2794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4pPr>
            <a:lvl5pPr indent="-2794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800"/>
              <a:buChar char="•"/>
              <a:defRPr sz="800">
                <a:solidFill>
                  <a:srgbClr val="7F7F7F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2" type="body"/>
          </p:nvPr>
        </p:nvSpPr>
        <p:spPr>
          <a:xfrm>
            <a:off x="629841" y="1576388"/>
            <a:ext cx="2949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3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/>
          <p:nvPr>
            <p:ph idx="2" type="pic"/>
          </p:nvPr>
        </p:nvSpPr>
        <p:spPr>
          <a:xfrm>
            <a:off x="3887391" y="740570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629841" y="1576388"/>
            <a:ext cx="2949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43" name="Google Shape;143;p24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25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25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0" y="0"/>
            <a:ext cx="9144000" cy="9996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54" name="Google Shape;15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7039" y="123755"/>
            <a:ext cx="1671638" cy="329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/>
          <p:nvPr/>
        </p:nvSpPr>
        <p:spPr>
          <a:xfrm>
            <a:off x="7571510" y="0"/>
            <a:ext cx="1572600" cy="51435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 rot="5400000">
            <a:off x="6164387" y="1770994"/>
            <a:ext cx="4359000" cy="13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sz="27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 rot="5400000">
            <a:off x="1349476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6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7571510" y="0"/>
            <a:ext cx="1572600" cy="51435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2984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2pPr>
            <a:lvl3pPr indent="-29845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3pPr>
            <a:lvl4pPr indent="-2984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4pPr>
            <a:lvl5pPr indent="-29845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5pPr>
            <a:lvl6pPr indent="-2984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/>
            </a:lvl6pPr>
            <a:lvl7pPr indent="-2984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/>
            </a:lvl7pPr>
            <a:lvl8pPr indent="-2984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/>
            </a:lvl8pPr>
            <a:lvl9pPr indent="-2984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Quattrocento Sans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/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/>
            </a:lvl1pPr>
            <a:lvl2pPr indent="-2857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170" name="Google Shape;170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rmAutofit/>
          </a:bodyPr>
          <a:lstStyle>
            <a:lvl1pPr indent="-2984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400"/>
            </a:lvl1pPr>
            <a:lvl2pPr indent="-28575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2pPr>
            <a:lvl3pPr indent="-28575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3pPr>
            <a:lvl4pPr indent="-28575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4pPr>
            <a:lvl5pPr indent="-28575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5pPr>
            <a:lvl6pPr indent="-28575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/>
            </a:lvl6pPr>
            <a:lvl7pPr indent="-28575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/>
            </a:lvl7pPr>
            <a:lvl8pPr indent="-28575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/>
            </a:lvl8pPr>
            <a:lvl9pPr indent="-28575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900"/>
              <a:buChar char="■"/>
              <a:defRPr sz="1200"/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Quattrocento Sans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Quattrocento Sans"/>
              <a:buNone/>
              <a:defRPr b="0" i="0" sz="3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486150" y="4767264"/>
            <a:ext cx="2171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hyperlink" Target="https://www.youtube.com/watch?v=cNN_tTXABUA&amp;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ctrTitle"/>
          </p:nvPr>
        </p:nvSpPr>
        <p:spPr>
          <a:xfrm>
            <a:off x="381688" y="2236841"/>
            <a:ext cx="5915100" cy="13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GB"/>
            </a:br>
            <a:r>
              <a:rPr lang="en-GB"/>
              <a:t>Technical Support (420-1N6-AB)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GB"/>
              <a:t>Understanding CPUs</a:t>
            </a:r>
            <a:endParaRPr/>
          </a:p>
        </p:txBody>
      </p:sp>
      <p:sp>
        <p:nvSpPr>
          <p:cNvPr id="178" name="Google Shape;178;p29"/>
          <p:cNvSpPr txBox="1"/>
          <p:nvPr>
            <p:ph idx="1" type="subTitle"/>
          </p:nvPr>
        </p:nvSpPr>
        <p:spPr>
          <a:xfrm>
            <a:off x="628651" y="3832957"/>
            <a:ext cx="8306100" cy="10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GB"/>
              <a:t>Lecture from Fall 2022</a:t>
            </a:r>
            <a:br>
              <a:rPr lang="en-GB"/>
            </a:br>
            <a:r>
              <a:rPr lang="en-GB"/>
              <a:t>Adapted for Fall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8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Clock speed: how to measure?</a:t>
            </a:r>
            <a:endParaRPr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457200" y="1132514"/>
            <a:ext cx="80583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We can use </a:t>
            </a:r>
            <a:r>
              <a:rPr b="1" lang="en-GB" sz="1600"/>
              <a:t>SI Prefixes </a:t>
            </a:r>
            <a:r>
              <a:rPr lang="en-GB" sz="1600"/>
              <a:t>(International System of Unit Prefixes) to compare magnitudes easily.</a:t>
            </a:r>
            <a:endParaRPr sz="1600"/>
          </a:p>
          <a:p>
            <a:pPr indent="-1651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GB" sz="1600"/>
              <a:t>You will see many of these in computer science over and over again -- get to know them well!</a:t>
            </a:r>
            <a:endParaRPr sz="1600"/>
          </a:p>
        </p:txBody>
      </p:sp>
      <p:sp>
        <p:nvSpPr>
          <p:cNvPr id="259" name="Google Shape;259;p38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0" name="Google Shape;260;p38"/>
          <p:cNvGraphicFramePr/>
          <p:nvPr/>
        </p:nvGraphicFramePr>
        <p:xfrm>
          <a:off x="180050" y="22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{F726FA54-2028-4D91-B69D-BA6BF3E68C17}</a:tableStyleId>
              </a:tblPr>
              <a:tblGrid>
                <a:gridCol w="505875"/>
                <a:gridCol w="1690675"/>
                <a:gridCol w="1249300"/>
                <a:gridCol w="4524950"/>
              </a:tblGrid>
              <a:tr h="34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Unit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Meaning</a:t>
                      </a:r>
                      <a:endParaRPr b="1"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Numeric Definition</a:t>
                      </a:r>
                      <a:endParaRPr b="1" sz="9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900"/>
                        <a:t>Examples</a:t>
                      </a:r>
                      <a:endParaRPr b="1" sz="900"/>
                    </a:p>
                  </a:txBody>
                  <a:tcPr marT="91425" marB="91425" marR="91425" marL="91425"/>
                </a:tc>
              </a:tr>
              <a:tr h="7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Hz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Once per second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1/s, or 1Hz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1-2Hz: human heart-rate at rest (1Hz = 60 beats per minute, 2Hz = 120 bpm)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24Hz: framerate of historic cinema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20-60Hz: frequency range for bass notes (C0 = 16.35Hz to C2 = 65.4Hz)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60-144Hz: framerate of most monitors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kHz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Thousand times per second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1000 Hz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0.1-2kHz: frequency range for midrange notes (A2=0.110kHz, C7=2kHz)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20kHz: maximum frequency audible to human ear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740 kHz: Intel 4004 processor clock speed (1971)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MHz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Million times per second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1000000 Hz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8MHz: fastest CPU clock speed in the 70s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35MHz: fastest CPU clock speed in the 80s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500-1000MHz: fastest CPU clock speed in the 90s)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53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GHz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Billion</a:t>
                      </a:r>
                      <a:r>
                        <a:rPr lang="en-GB" sz="900"/>
                        <a:t> times per second</a:t>
                      </a:r>
                      <a:endParaRPr sz="9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1000000000 Hz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2-5GHz: Almost all consumer CPUs in 2024 have base clock speeds in this range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900"/>
                        <a:t>9.117 GHz: fastest CPU clock speed ever recorded (2024)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CPU Core Components: Activity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628650" y="1294725"/>
            <a:ext cx="51462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3196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/>
              <a:t>Using the following codebook, </a:t>
            </a:r>
            <a:br>
              <a:rPr lang="en-GB"/>
            </a:br>
            <a:r>
              <a:rPr lang="en-GB"/>
              <a:t>ask the “Guy in a box” to calculate </a:t>
            </a:r>
            <a:br>
              <a:rPr lang="en-GB"/>
            </a:br>
            <a:r>
              <a:rPr lang="en-GB"/>
              <a:t>2+3</a:t>
            </a:r>
            <a:br>
              <a:rPr lang="en-GB"/>
            </a:br>
            <a:endParaRPr/>
          </a:p>
          <a:p>
            <a:pPr indent="-173196" lvl="0" marL="177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/>
              <a:t>You must send a series of commands</a:t>
            </a:r>
            <a:br>
              <a:rPr lang="en-GB"/>
            </a:br>
            <a:r>
              <a:rPr lang="en-GB"/>
              <a:t>to the CPU. The CPU will act on each </a:t>
            </a:r>
            <a:br>
              <a:rPr lang="en-GB"/>
            </a:br>
            <a:r>
              <a:rPr lang="en-GB"/>
              <a:t>command and give you an answer.</a:t>
            </a:r>
            <a:br>
              <a:rPr lang="en-GB"/>
            </a:br>
            <a:endParaRPr/>
          </a:p>
          <a:p>
            <a:pPr indent="-173196" lvl="0" marL="177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Your answer should be a </a:t>
            </a:r>
            <a:r>
              <a:rPr b="1" lang="en-GB"/>
              <a:t>sequence of numbers</a:t>
            </a:r>
            <a:r>
              <a:rPr lang="en-GB"/>
              <a:t> you could send to the guy in the box to get the right answer.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br>
              <a:rPr lang="en-GB"/>
            </a:br>
            <a:endParaRPr/>
          </a:p>
        </p:txBody>
      </p:sp>
      <p:pic>
        <p:nvPicPr>
          <p:cNvPr descr="https://lh3.googleusercontent.com/w4YxRfJav6FGL_fsQZkrEWGSnDB29KUw2nkdHil7oqhnLHgOOZK4mSHDDteUtsTmk5e0ckykZp5lR43vhS_MYdLQcbzCSoWNrbUBXvjSh5EsfieGBq-fkNK7tSxnItkhnft_tvDgBUw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4907" y="1294734"/>
            <a:ext cx="3117693" cy="368576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CPU Core Components: Activity (cont.)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GB">
                <a:solidFill>
                  <a:srgbClr val="0055A4"/>
                </a:solidFill>
              </a:rPr>
              <a:t>10000000	</a:t>
            </a:r>
            <a:r>
              <a:rPr lang="en-GB"/>
              <a:t>The next line is a number, put it in the AX register</a:t>
            </a:r>
            <a:br>
              <a:rPr lang="en-GB"/>
            </a:br>
            <a:r>
              <a:rPr lang="en-GB">
                <a:solidFill>
                  <a:srgbClr val="0055A4"/>
                </a:solidFill>
              </a:rPr>
              <a:t>00000010</a:t>
            </a:r>
            <a:r>
              <a:rPr lang="en-GB"/>
              <a:t> 	The number 2</a:t>
            </a:r>
            <a:br>
              <a:rPr lang="en-GB"/>
            </a:br>
            <a:r>
              <a:rPr lang="en-GB">
                <a:solidFill>
                  <a:srgbClr val="0055A4"/>
                </a:solidFill>
              </a:rPr>
              <a:t>10010000</a:t>
            </a:r>
            <a:r>
              <a:rPr lang="en-GB"/>
              <a:t> 	The next line is a number, put it in the BX register</a:t>
            </a:r>
            <a:br>
              <a:rPr lang="en-GB"/>
            </a:br>
            <a:r>
              <a:rPr lang="en-GB">
                <a:solidFill>
                  <a:srgbClr val="0055A4"/>
                </a:solidFill>
              </a:rPr>
              <a:t>00000011</a:t>
            </a:r>
            <a:r>
              <a:rPr lang="en-GB"/>
              <a:t> 	The number 3</a:t>
            </a:r>
            <a:br>
              <a:rPr lang="en-GB"/>
            </a:br>
            <a:r>
              <a:rPr lang="en-GB">
                <a:solidFill>
                  <a:srgbClr val="0055A4"/>
                </a:solidFill>
              </a:rPr>
              <a:t>10110000</a:t>
            </a:r>
            <a:r>
              <a:rPr lang="en-GB"/>
              <a:t>     	Add AX to BX and put the result in AX</a:t>
            </a:r>
            <a:br>
              <a:rPr lang="en-GB"/>
            </a:br>
            <a:r>
              <a:rPr lang="en-GB">
                <a:solidFill>
                  <a:srgbClr val="0055A4"/>
                </a:solidFill>
              </a:rPr>
              <a:t>11000000</a:t>
            </a:r>
            <a:r>
              <a:rPr lang="en-GB"/>
              <a:t> 	Place the value of AX on the external data bus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GB"/>
              <a:t>A set of commands such as this is called a </a:t>
            </a:r>
            <a:r>
              <a:rPr lang="en-GB">
                <a:solidFill>
                  <a:srgbClr val="0055A4"/>
                </a:solidFill>
              </a:rPr>
              <a:t>program</a:t>
            </a:r>
            <a:r>
              <a:rPr lang="en-GB"/>
              <a:t>.</a:t>
            </a:r>
            <a:br>
              <a:rPr lang="en-GB"/>
            </a:br>
            <a:br>
              <a:rPr lang="en-GB"/>
            </a:br>
            <a:r>
              <a:rPr lang="en-GB"/>
              <a:t>A program is a series of command sent to a CPU in a specific order for the CPU to perform work.</a:t>
            </a:r>
            <a:br>
              <a:rPr lang="en-GB"/>
            </a:br>
            <a:endParaRPr/>
          </a:p>
        </p:txBody>
      </p:sp>
      <p:sp>
        <p:nvSpPr>
          <p:cNvPr id="275" name="Google Shape;275;p40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Pipelining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26625" y="1148525"/>
            <a:ext cx="54891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Almost all CPU instructions feature a set of 4 stages:</a:t>
            </a:r>
            <a:endParaRPr sz="18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Fetch</a:t>
            </a:r>
            <a:r>
              <a:rPr lang="en-GB" sz="1800"/>
              <a:t>: retrieve the instruction, address, and data, write them to registers</a:t>
            </a:r>
            <a:endParaRPr sz="18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Decode</a:t>
            </a:r>
            <a:r>
              <a:rPr lang="en-GB" sz="1800"/>
              <a:t>: search for instruction code in codebook, verify it is a real </a:t>
            </a:r>
            <a:r>
              <a:rPr lang="en-GB" sz="1800"/>
              <a:t>instruction, and that data/address are valid</a:t>
            </a:r>
            <a:endParaRPr sz="18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Execute</a:t>
            </a:r>
            <a:r>
              <a:rPr lang="en-GB" sz="1800"/>
              <a:t>: perform the instruction, update registers with results</a:t>
            </a:r>
            <a:endParaRPr sz="1800"/>
          </a:p>
          <a:p>
            <a:pPr indent="-2794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Write: </a:t>
            </a:r>
            <a:r>
              <a:rPr lang="en-GB" sz="1800"/>
              <a:t>write to databus to share results</a:t>
            </a:r>
            <a:endParaRPr sz="1800"/>
          </a:p>
          <a:p>
            <a:pPr indent="0" lvl="0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Rather than have each instruction repeat all of these steps, we can organize CPUs further by specializing our “guy in a box” for each stage</a:t>
            </a:r>
            <a:endParaRPr sz="1800"/>
          </a:p>
          <a:p>
            <a:pPr indent="-17780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This is </a:t>
            </a:r>
            <a:r>
              <a:rPr lang="en-GB" sz="1800"/>
              <a:t>called</a:t>
            </a:r>
            <a:r>
              <a:rPr lang="en-GB" sz="1800"/>
              <a:t> </a:t>
            </a:r>
            <a:r>
              <a:rPr b="1" lang="en-GB" sz="1800"/>
              <a:t>pipelining</a:t>
            </a:r>
            <a:r>
              <a:rPr lang="en-GB" sz="1800"/>
              <a:t>, and it allows for greater </a:t>
            </a:r>
            <a:r>
              <a:rPr lang="en-GB" sz="1800"/>
              <a:t>efficiency</a:t>
            </a:r>
            <a:r>
              <a:rPr lang="en-GB" sz="1800"/>
              <a:t> in CPU programming</a:t>
            </a:r>
            <a:endParaRPr sz="1800"/>
          </a:p>
        </p:txBody>
      </p:sp>
      <p:pic>
        <p:nvPicPr>
          <p:cNvPr descr="https://lh3.googleusercontent.com/_wM5v4nrSto_qrnc9xYRO-jDdnxdImaErzwUjdaPinQtEM-2SAYRsVy4Dsiz3basYGzswHKJ3FuqNbHVw-IC9kQdC1NQNPd1h34K48ciJyeK9-gTvUUHZf0Y3OiJhGVHWo-CmlMT2Q" id="282" name="Google Shape;28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731" y="1810628"/>
            <a:ext cx="3214688" cy="12930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title"/>
          </p:nvPr>
        </p:nvSpPr>
        <p:spPr>
          <a:xfrm>
            <a:off x="342900" y="1"/>
            <a:ext cx="6043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CPU Power: Speed and bus width</a:t>
            </a:r>
            <a:endParaRPr/>
          </a:p>
        </p:txBody>
      </p:sp>
      <p:sp>
        <p:nvSpPr>
          <p:cNvPr id="289" name="Google Shape;289;p42"/>
          <p:cNvSpPr txBox="1"/>
          <p:nvPr>
            <p:ph idx="1" type="body"/>
          </p:nvPr>
        </p:nvSpPr>
        <p:spPr>
          <a:xfrm>
            <a:off x="471504" y="1026932"/>
            <a:ext cx="7841700" cy="3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8415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CPU power is measured by both speed and the amount of data it can process. 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n-GB"/>
              <a:t>Speed</a:t>
            </a:r>
            <a:r>
              <a:rPr lang="en-GB"/>
              <a:t>: is rated in cycles per second, e.g. megahertz (MHz) or gigahertz (GHz). </a:t>
            </a:r>
            <a:endParaRPr/>
          </a:p>
          <a:p>
            <a:pPr indent="-177800" lvl="1" marL="520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GB"/>
              <a:t>The amount of data processed at a time depends on the “number of lightbulbs” or the </a:t>
            </a:r>
            <a:r>
              <a:rPr b="1" lang="en-GB"/>
              <a:t>width</a:t>
            </a:r>
            <a:r>
              <a:rPr lang="en-GB"/>
              <a:t> of the </a:t>
            </a:r>
            <a:r>
              <a:rPr b="1" lang="en-GB"/>
              <a:t>data bus</a:t>
            </a:r>
            <a:endParaRPr/>
          </a:p>
          <a:p>
            <a:pPr indent="-171450" lvl="2" marL="863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</a:pPr>
            <a:r>
              <a:rPr b="1" lang="en-GB"/>
              <a:t>Bus width </a:t>
            </a:r>
            <a:r>
              <a:rPr lang="en-GB"/>
              <a:t>is measured in bits, e.g. 8-bit (our example), 16-bit, 32-bit, 64-bit, etc.</a:t>
            </a:r>
            <a:endParaRPr/>
          </a:p>
          <a:p>
            <a:pPr indent="-38100" lvl="0" marL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342900" y="1"/>
            <a:ext cx="6043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Data bus: how the CPU gets/sends data</a:t>
            </a:r>
            <a:endParaRPr/>
          </a:p>
        </p:txBody>
      </p:sp>
      <p:sp>
        <p:nvSpPr>
          <p:cNvPr id="295" name="Google Shape;295;p43"/>
          <p:cNvSpPr txBox="1"/>
          <p:nvPr/>
        </p:nvSpPr>
        <p:spPr>
          <a:xfrm>
            <a:off x="4344500" y="1289726"/>
            <a:ext cx="4232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In actual computers, the CPU receives </a:t>
            </a:r>
            <a:r>
              <a:rPr b="1"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instructions</a:t>
            </a: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addresses memory</a:t>
            </a: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, and </a:t>
            </a:r>
            <a:r>
              <a:rPr b="1"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data</a:t>
            </a: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 on separate buses.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This allows the CPU to send AND receive the following information at the same time: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-"/>
            </a:pP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What command to perform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-"/>
            </a:pP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Where in memory the result should be stored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Quattrocento Sans"/>
              <a:buChar char="-"/>
            </a:pPr>
            <a:r>
              <a:rPr lang="en-GB" sz="1700">
                <a:latin typeface="Quattrocento Sans"/>
                <a:ea typeface="Quattrocento Sans"/>
                <a:cs typeface="Quattrocento Sans"/>
                <a:sym typeface="Quattrocento Sans"/>
              </a:rPr>
              <a:t>What data to use to perform the command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925" y="1070600"/>
            <a:ext cx="2823575" cy="207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538" y="3145929"/>
            <a:ext cx="4078499" cy="202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3"/>
          <p:cNvSpPr txBox="1"/>
          <p:nvPr/>
        </p:nvSpPr>
        <p:spPr>
          <a:xfrm>
            <a:off x="4243025" y="4472975"/>
            <a:ext cx="4680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Figure from </a:t>
            </a:r>
            <a:r>
              <a:rPr baseline="-25000" lang="en-GB" sz="2100">
                <a:solidFill>
                  <a:schemeClr val="hlink"/>
                </a:solidFill>
                <a:uFill>
                  <a:noFill/>
                </a:u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In One Lesson</a:t>
            </a:r>
            <a:r>
              <a:rPr baseline="-25000" lang="en-GB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on Youtube (nice visualization)</a:t>
            </a:r>
            <a:endParaRPr baseline="-25000"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42900" y="1"/>
            <a:ext cx="6043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r>
              <a:rPr lang="en-GB"/>
              <a:t>Data Bus: understanding </a:t>
            </a:r>
            <a:r>
              <a:rPr b="1" lang="en-GB"/>
              <a:t>speed vs width</a:t>
            </a:r>
            <a:endParaRPr/>
          </a:p>
        </p:txBody>
      </p:sp>
      <p:sp>
        <p:nvSpPr>
          <p:cNvPr id="304" name="Google Shape;304;p44"/>
          <p:cNvSpPr txBox="1"/>
          <p:nvPr/>
        </p:nvSpPr>
        <p:spPr>
          <a:xfrm>
            <a:off x="6246544" y="1215956"/>
            <a:ext cx="26889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You can double check that you understand a scientific concept by checking what </a:t>
            </a:r>
            <a:r>
              <a:rPr b="1"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units of measurement</a:t>
            </a: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 that concept is measured by: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●"/>
            </a:pP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Highway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○"/>
            </a:pPr>
            <a:r>
              <a:rPr b="1"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Number of lanes: </a:t>
            </a: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(a number)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○"/>
            </a:pPr>
            <a:r>
              <a:rPr b="1"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Speed limit:</a:t>
            </a: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 (unit distance per time elapsed, e.g. km/h)</a:t>
            </a:r>
            <a:b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●"/>
            </a:pP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System bus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○"/>
            </a:pPr>
            <a:r>
              <a:rPr b="1"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Bus width: </a:t>
            </a: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(a number of bits, eg a 32-bit processor)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34950" lvl="1" marL="685800" rtl="0" algn="l">
              <a:spcBef>
                <a:spcPts val="0"/>
              </a:spcBef>
              <a:spcAft>
                <a:spcPts val="0"/>
              </a:spcAft>
              <a:buSzPts val="1100"/>
              <a:buFont typeface="Quattrocento Sans"/>
              <a:buChar char="○"/>
            </a:pPr>
            <a:r>
              <a:rPr b="1"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Bus speed: </a:t>
            </a:r>
            <a:r>
              <a:rPr lang="en-GB" sz="1100">
                <a:latin typeface="Quattrocento Sans"/>
                <a:ea typeface="Quattrocento Sans"/>
                <a:cs typeface="Quattrocento Sans"/>
                <a:sym typeface="Quattrocento Sans"/>
              </a:rPr>
              <a:t>(unit information per time elapsed, e.g. bits/second)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05" name="Google Shape;305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255" y="1080482"/>
            <a:ext cx="6065400" cy="39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Processor (CPU) (review of Lecture 3)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780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b="1" lang="en-GB" sz="2100">
                <a:solidFill>
                  <a:srgbClr val="0055A4"/>
                </a:solidFill>
              </a:rPr>
              <a:t>CPU </a:t>
            </a:r>
            <a:r>
              <a:rPr lang="en-GB" sz="2100">
                <a:solidFill>
                  <a:srgbClr val="0055A4"/>
                </a:solidFill>
              </a:rPr>
              <a:t>(</a:t>
            </a:r>
            <a:r>
              <a:rPr lang="en-GB" sz="2100" u="sng">
                <a:solidFill>
                  <a:srgbClr val="0055A4"/>
                </a:solidFill>
              </a:rPr>
              <a:t>Central Processing Unit</a:t>
            </a:r>
            <a:r>
              <a:rPr lang="en-GB" sz="2100">
                <a:solidFill>
                  <a:srgbClr val="0055A4"/>
                </a:solidFill>
              </a:rPr>
              <a:t>)</a:t>
            </a:r>
            <a:endParaRPr b="1" sz="2100"/>
          </a:p>
          <a:p>
            <a:pPr indent="-177800" lvl="0" marL="177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GB" sz="2100"/>
              <a:t>A complex collection of electronic circuits on one or more integrated circuits (chips) which:</a:t>
            </a:r>
            <a:endParaRPr/>
          </a:p>
          <a:p>
            <a:pPr indent="-354647" lvl="0" marL="381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AutoNum type="arabicPeriod"/>
            </a:pPr>
            <a:r>
              <a:rPr lang="en-GB" sz="2100" u="sng"/>
              <a:t>Executes the instructions in a software program.</a:t>
            </a:r>
            <a:endParaRPr/>
          </a:p>
          <a:p>
            <a:pPr indent="-354647" lvl="0" marL="381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Quattrocento Sans"/>
              <a:buAutoNum type="arabicPeriod"/>
            </a:pPr>
            <a:r>
              <a:rPr lang="en-GB" sz="2100"/>
              <a:t>Communicates with other parts of the computer system, especially RAM and input devices.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GB" sz="2100"/>
              <a:t>Let’s have a deeper look.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100"/>
          </a:p>
          <a:p>
            <a:pPr indent="-3810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sz="2100"/>
          </a:p>
        </p:txBody>
      </p:sp>
      <p:pic>
        <p:nvPicPr>
          <p:cNvPr descr="FIG3-09" id="185" name="Google Shape;18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2677" y="3808809"/>
            <a:ext cx="1762311" cy="1334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" id="186" name="Google Shape;18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6793" y="3526000"/>
            <a:ext cx="1658645" cy="1634168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CPU Core Components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24575" y="1069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300"/>
              <a:buNone/>
            </a:pPr>
            <a:r>
              <a:rPr lang="en-GB"/>
              <a:t>Analogy: CPUs are a </a:t>
            </a:r>
            <a:r>
              <a:rPr lang="en-GB"/>
              <a:t>“Guy-in-a-box”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Clever guy who can perform any mathematical function quickly.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They live in a closed-up box so direct communication is impossible.</a:t>
            </a:r>
            <a:endParaRPr/>
          </a:p>
          <a:p>
            <a:pPr indent="-184150" lvl="0" marL="177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2300"/>
              <a:buChar char="•"/>
            </a:pPr>
            <a:r>
              <a:rPr lang="en-GB"/>
              <a:t>We have 16 light bulbs: 8 for the guy, and 8 for us.</a:t>
            </a:r>
            <a:endParaRPr/>
          </a:p>
        </p:txBody>
      </p:sp>
      <p:pic>
        <p:nvPicPr>
          <p:cNvPr descr="https://lh6.googleusercontent.com/O1lC524a3sC77tbZEKM59LJH1T6ooZ6tl5hpg0hZfjOVM4ykypbbHJpBd-EMVjaXnvJFI610N5Ol4A89lZdTHrcYeW3mG9U2HJOLV5T9ERPUrnTAeRq8oQq4vBfWkjWrI9kCo2EyjBk" id="194" name="Google Shape;19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29671"/>
            <a:ext cx="3952443" cy="171381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h85FFyoFW_hQLtC6Cqz422s3ZjPpA3Y7-bY1-3reL6hx35yzF2P9PgVW9HZOocS7m9hFCzBTB5ac7dUwJ-O51rPeFisHDX7ZYhjjONDKYnu-u8XTjTcCZSS5XNpPW6Tnxf63jCyc_fE" id="195" name="Google Shape;19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5735" y="3531584"/>
            <a:ext cx="2592281" cy="89576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https://lh6.googleusercontent.com/h85FFyoFW_hQLtC6Cqz422s3ZjPpA3Y7-bY1-3reL6hx35yzF2P9PgVW9HZOocS7m9hFCzBTB5ac7dUwJ-O51rPeFisHDX7ZYhjjONDKYnu-u8XTjTcCZSS5XNpPW6Tnxf63jCyc_fE" id="197" name="Google Shape;19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15015" y="3728100"/>
            <a:ext cx="792660" cy="273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CPU Analogy: “Guy in a Box”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309675" y="1146403"/>
            <a:ext cx="8205900" cy="30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151288" lvl="0" marL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/>
              <a:t>The light bulbs:</a:t>
            </a:r>
            <a:endParaRPr/>
          </a:p>
          <a:p>
            <a:pPr indent="-278288" lvl="1" marL="685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15000"/>
              <a:buChar char="•"/>
            </a:pPr>
            <a:r>
              <a:rPr lang="en-GB"/>
              <a:t>can be controlled (turned on or off) by us and by the guy-in-the-box</a:t>
            </a:r>
            <a:endParaRPr/>
          </a:p>
          <a:p>
            <a:pPr indent="-263525" lvl="1" marL="685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ct val="100000"/>
              <a:buChar char="•"/>
            </a:pPr>
            <a:r>
              <a:rPr lang="en-GB"/>
              <a:t>Are synchronized (bulb 1 for us has the same value as bulb 1 for the guy)</a:t>
            </a:r>
            <a:endParaRPr/>
          </a:p>
          <a:p>
            <a:pPr indent="-151288" lvl="0" marL="177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/>
              <a:t>We can share messages by setting the light bulbs on/off, as long as we:</a:t>
            </a:r>
            <a:endParaRPr/>
          </a:p>
          <a:p>
            <a:pPr indent="-278288" lvl="1" marL="685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15000"/>
              <a:buChar char="•"/>
            </a:pPr>
            <a:r>
              <a:rPr lang="en-GB"/>
              <a:t>Agree on schedule (not changing the lightbulbs at the same time)</a:t>
            </a:r>
            <a:endParaRPr/>
          </a:p>
          <a:p>
            <a:pPr indent="-278288" lvl="1" marL="6858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15000"/>
              <a:buChar char="•"/>
            </a:pPr>
            <a:r>
              <a:rPr lang="en-GB"/>
              <a:t>Agree on meaning (share the same interpretation of lightbulb being on/off)</a:t>
            </a:r>
            <a:endParaRPr/>
          </a:p>
          <a:p>
            <a:pPr indent="-278288" lvl="0" marL="3429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GB"/>
              <a:t>This arrangement is called a </a:t>
            </a:r>
            <a:r>
              <a:rPr b="1" lang="en-GB"/>
              <a:t>data bus:</a:t>
            </a:r>
            <a:r>
              <a:rPr lang="en-GB"/>
              <a:t> a method for transporting data from one component to another using electrical circuits</a:t>
            </a:r>
            <a:br>
              <a:rPr lang="en-GB"/>
            </a:br>
            <a:endParaRPr/>
          </a:p>
        </p:txBody>
      </p:sp>
      <p:pic>
        <p:nvPicPr>
          <p:cNvPr descr="https://lh6.googleusercontent.com/h85FFyoFW_hQLtC6Cqz422s3ZjPpA3Y7-bY1-3reL6hx35yzF2P9PgVW9HZOocS7m9hFCzBTB5ac7dUwJ-O51rPeFisHDX7ZYhjjONDKYnu-u8XTjTcCZSS5XNpPW6Tnxf63jCyc_fE"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8416" y="3793262"/>
            <a:ext cx="3120526" cy="107829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1H92imnIw-9Qv7EUVXz5ioM4yRpEhxjo4QaoPfYBCJ7CMnlTekOkh0pQBsxgs8KwSVxey-sjFBgnacOCKo6hC9NI2Kza0v1gZwB5Q50eQRrSE-8OL_crZmCFg_hlyTUxr4w_WnWVAGQ" id="205" name="Google Shape;20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8661" y="1146388"/>
            <a:ext cx="1208015" cy="101291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https://lh6.googleusercontent.com/h85FFyoFW_hQLtC6Cqz422s3ZjPpA3Y7-bY1-3reL6hx35yzF2P9PgVW9HZOocS7m9hFCzBTB5ac7dUwJ-O51rPeFisHDX7ZYhjjONDKYnu-u8XTjTcCZSS5XNpPW6Tnxf63jCyc_fE" id="207" name="Google Shape;20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9416" y="3793262"/>
            <a:ext cx="3120526" cy="1078297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Registers</a:t>
            </a:r>
            <a:endParaRPr/>
          </a:p>
        </p:txBody>
      </p:sp>
      <p:sp>
        <p:nvSpPr>
          <p:cNvPr id="213" name="Google Shape;213;p33"/>
          <p:cNvSpPr txBox="1"/>
          <p:nvPr>
            <p:ph idx="1" type="body"/>
          </p:nvPr>
        </p:nvSpPr>
        <p:spPr>
          <a:xfrm>
            <a:off x="628575" y="1299526"/>
            <a:ext cx="78867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300"/>
              <a:buNone/>
            </a:pPr>
            <a:r>
              <a:rPr b="1" lang="en-GB">
                <a:solidFill>
                  <a:srgbClr val="0055A4"/>
                </a:solidFill>
              </a:rPr>
              <a:t>Registers</a:t>
            </a:r>
            <a:endParaRPr>
              <a:solidFill>
                <a:srgbClr val="0055A4"/>
              </a:solidFill>
            </a:endParaRPr>
          </a:p>
          <a:p>
            <a:pPr indent="-19685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So far, w</a:t>
            </a:r>
            <a:r>
              <a:rPr lang="en-GB"/>
              <a:t>e can send/receive “messages” from the light bulbs</a:t>
            </a:r>
            <a:endParaRPr/>
          </a:p>
          <a:p>
            <a:pPr indent="-19685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But, in order to “remember” a message, the guy needs at least a few workstations (</a:t>
            </a:r>
            <a:r>
              <a:rPr b="1" lang="en-GB"/>
              <a:t>registers</a:t>
            </a:r>
            <a:r>
              <a:rPr lang="en-GB"/>
              <a:t>) to copy our messages, otherwise the messages will be lost every time the data bus updates.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GB"/>
              <a:t>Registers</a:t>
            </a:r>
            <a:r>
              <a:rPr lang="en-GB"/>
              <a:t> are places to store a very small amount of data temporarily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Registers are usually the around the 1-4x the size of the data bus</a:t>
            </a:r>
            <a:endParaRPr/>
          </a:p>
          <a:p>
            <a:pPr indent="-2921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We can give the registers names to distinguish them (AX, BX, CX, DX for example)</a:t>
            </a:r>
            <a:endParaRPr/>
          </a:p>
        </p:txBody>
      </p:sp>
      <p:pic>
        <p:nvPicPr>
          <p:cNvPr descr="https://lh3.googleusercontent.com/Df2gbvultz3nuYp1zlSHcE4USB3xyXZGn1B5fTCz9PREYyHARD-Lf0G-AsqACjYKE0NVkApDnGheDYVYXixIby030Xpy-AdCHaujMmULCnHtik6eTW8-ieQopVFm5no4Al-lc9fOTDM" id="214" name="Google Shape;21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856" y="67331"/>
            <a:ext cx="2910542" cy="14552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6057825" y="46975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Codebook: Agreeing on </a:t>
            </a:r>
            <a:r>
              <a:rPr b="1" lang="en-GB"/>
              <a:t>meaning</a:t>
            </a:r>
            <a:endParaRPr b="1"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55A4"/>
              </a:buClr>
              <a:buSzPts val="2300"/>
              <a:buNone/>
            </a:pPr>
            <a:r>
              <a:rPr b="1" lang="en-GB">
                <a:solidFill>
                  <a:srgbClr val="0055A4"/>
                </a:solidFill>
              </a:rPr>
              <a:t>Codebook</a:t>
            </a:r>
            <a:endParaRPr/>
          </a:p>
          <a:p>
            <a:pPr indent="-19685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It’s important to have common definitions for the meaning of the lightbulbs being on/off to understand messages sent by this method</a:t>
            </a:r>
            <a:endParaRPr/>
          </a:p>
          <a:p>
            <a:pPr indent="-196850" lvl="0" marL="177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300"/>
              <a:buChar char="•"/>
            </a:pPr>
            <a:r>
              <a:rPr lang="en-GB"/>
              <a:t>CPUs are designed with a </a:t>
            </a:r>
            <a:r>
              <a:rPr b="1" lang="en-GB"/>
              <a:t>codebook </a:t>
            </a:r>
            <a:r>
              <a:rPr lang="en-GB"/>
              <a:t>(instruction set) that </a:t>
            </a:r>
            <a:r>
              <a:rPr lang="en-GB"/>
              <a:t>defines the commands that we can give to the guy in the box</a:t>
            </a:r>
            <a:br>
              <a:rPr lang="en-GB"/>
            </a:br>
            <a:endParaRPr/>
          </a:p>
        </p:txBody>
      </p:sp>
      <p:pic>
        <p:nvPicPr>
          <p:cNvPr descr="https://lh3.googleusercontent.com/Df2gbvultz3nuYp1zlSHcE4USB3xyXZGn1B5fTCz9PREYyHARD-Lf0G-AsqACjYKE0NVkApDnGheDYVYXixIby030Xpy-AdCHaujMmULCnHtik6eTW8-ieQopVFm5no4Al-lc9fOTDM" id="222" name="Google Shape;22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4856" y="67331"/>
            <a:ext cx="2910542" cy="1455271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5.googleusercontent.com/aR82ei6z2ZCTpVJLBlTSDSWHGLPNpESXmpg6qEIe6EqA4QkmnQdV6r0lbeMCa2_oEXBgzg1GLIot_dCzLpPcdlzxwB1YKivY4xfLyo5D02oW5oM_r1xlLDKMbHccdRc9Bwe93IVqZmw" id="223" name="Google Shape;2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392" y="4307872"/>
            <a:ext cx="3700167" cy="6757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https://lh6.googleusercontent.com/h85FFyoFW_hQLtC6Cqz422s3ZjPpA3Y7-bY1-3reL6hx35yzF2P9PgVW9HZOocS7m9hFCzBTB5ac7dUwJ-O51rPeFisHDX7ZYhjjONDKYnu-u8XTjTcCZSS5XNpPW6Tnxf63jCyc_fE" id="225" name="Google Shape;225;p34"/>
          <p:cNvPicPr preferRelativeResize="0"/>
          <p:nvPr/>
        </p:nvPicPr>
        <p:blipFill rotWithShape="1">
          <a:blip r:embed="rId5">
            <a:alphaModFix/>
          </a:blip>
          <a:srcRect b="0" l="0" r="73568" t="0"/>
          <a:stretch/>
        </p:blipFill>
        <p:spPr>
          <a:xfrm>
            <a:off x="5223350" y="4246500"/>
            <a:ext cx="610825" cy="79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h85FFyoFW_hQLtC6Cqz422s3ZjPpA3Y7-bY1-3reL6hx35yzF2P9PgVW9HZOocS7m9hFCzBTB5ac7dUwJ-O51rPeFisHDX7ZYhjjONDKYnu-u8XTjTcCZSS5XNpPW6Tnxf63jCyc_fE" id="226" name="Google Shape;226;p34"/>
          <p:cNvPicPr preferRelativeResize="0"/>
          <p:nvPr/>
        </p:nvPicPr>
        <p:blipFill rotWithShape="1">
          <a:blip r:embed="rId5">
            <a:alphaModFix/>
          </a:blip>
          <a:srcRect b="0" l="0" r="73568" t="0"/>
          <a:stretch/>
        </p:blipFill>
        <p:spPr>
          <a:xfrm>
            <a:off x="5834175" y="4246500"/>
            <a:ext cx="610825" cy="79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h85FFyoFW_hQLtC6Cqz422s3ZjPpA3Y7-bY1-3reL6hx35yzF2P9PgVW9HZOocS7m9hFCzBTB5ac7dUwJ-O51rPeFisHDX7ZYhjjONDKYnu-u8XTjTcCZSS5XNpPW6Tnxf63jCyc_fE" id="227" name="Google Shape;227;p34"/>
          <p:cNvPicPr preferRelativeResize="0"/>
          <p:nvPr/>
        </p:nvPicPr>
        <p:blipFill rotWithShape="1">
          <a:blip r:embed="rId5">
            <a:alphaModFix/>
          </a:blip>
          <a:srcRect b="0" l="0" r="73568" t="0"/>
          <a:stretch/>
        </p:blipFill>
        <p:spPr>
          <a:xfrm>
            <a:off x="6167500" y="4246500"/>
            <a:ext cx="610825" cy="79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h85FFyoFW_hQLtC6Cqz422s3ZjPpA3Y7-bY1-3reL6hx35yzF2P9PgVW9HZOocS7m9hFCzBTB5ac7dUwJ-O51rPeFisHDX7ZYhjjONDKYnu-u8XTjTcCZSS5XNpPW6Tnxf63jCyc_fE" id="228" name="Google Shape;228;p34"/>
          <p:cNvPicPr preferRelativeResize="0"/>
          <p:nvPr/>
        </p:nvPicPr>
        <p:blipFill rotWithShape="1">
          <a:blip r:embed="rId5">
            <a:alphaModFix/>
          </a:blip>
          <a:srcRect b="0" l="0" r="73568" t="0"/>
          <a:stretch/>
        </p:blipFill>
        <p:spPr>
          <a:xfrm>
            <a:off x="6502575" y="4246500"/>
            <a:ext cx="610825" cy="79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https://lh6.googleusercontent.com/h85FFyoFW_hQLtC6Cqz422s3ZjPpA3Y7-bY1-3reL6hx35yzF2P9PgVW9HZOocS7m9hFCzBTB5ac7dUwJ-O51rPeFisHDX7ZYhjjONDKYnu-u8XTjTcCZSS5XNpPW6Tnxf63jCyc_fE" id="229" name="Google Shape;229;p34"/>
          <p:cNvPicPr preferRelativeResize="0"/>
          <p:nvPr/>
        </p:nvPicPr>
        <p:blipFill rotWithShape="1">
          <a:blip r:embed="rId5">
            <a:alphaModFix/>
          </a:blip>
          <a:srcRect b="0" l="0" r="73568" t="0"/>
          <a:stretch/>
        </p:blipFill>
        <p:spPr>
          <a:xfrm>
            <a:off x="7111650" y="4246500"/>
            <a:ext cx="610825" cy="7985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30" name="Google Shape;230;p34"/>
          <p:cNvCxnSpPr/>
          <p:nvPr/>
        </p:nvCxnSpPr>
        <p:spPr>
          <a:xfrm>
            <a:off x="4569725" y="4445000"/>
            <a:ext cx="533100" cy="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Clock: agreeing on </a:t>
            </a:r>
            <a:r>
              <a:rPr b="1" lang="en-GB"/>
              <a:t>schedule</a:t>
            </a:r>
            <a:endParaRPr/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457200" y="1132514"/>
            <a:ext cx="80583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GB" sz="1800"/>
              <a:t>Now we are ready to communicate with the guy in the box</a:t>
            </a:r>
            <a:br>
              <a:rPr lang="en-GB" sz="1800"/>
            </a:br>
            <a:r>
              <a:rPr lang="en-GB" sz="1800"/>
              <a:t>We can send them the first command by lighting up the bulbs on the data bus.</a:t>
            </a:r>
            <a:br>
              <a:rPr lang="en-GB" sz="1800"/>
            </a:b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en-GB" sz="1800"/>
              <a:t>But how do they know when we have finished setting up the light bulbs?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 sz="1800"/>
          </a:p>
        </p:txBody>
      </p:sp>
      <p:pic>
        <p:nvPicPr>
          <p:cNvPr descr="https://lh5.googleusercontent.com/LAovlbBJWc2HAXU84sff4Gf_naqc1m8FIOHqB22Son-b8w1mPbsGHalx0OP_0J2jbaWWT2ECFoSeYvC4hW1HMiyyd2R_ivmRqjxCs8T3tMiMHfDadXUcw2oKQHLAE9fPN8Hq2GB76D8" id="237" name="Google Shape;2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3126" y="2481830"/>
            <a:ext cx="4146299" cy="215089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8" name="Google Shape;238;p35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Clock: agreeing on </a:t>
            </a:r>
            <a:r>
              <a:rPr b="1" lang="en-GB"/>
              <a:t>schedule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457200" y="1132514"/>
            <a:ext cx="80583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We can use a bell activated by a button.</a:t>
            </a:r>
            <a:endParaRPr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A real computer uses a special wire called the clock wire (CLK). </a:t>
            </a:r>
            <a:br>
              <a:rPr lang="en-GB" sz="1800"/>
            </a:br>
            <a:r>
              <a:rPr lang="en-GB" sz="1800"/>
              <a:t>The CLK wire is turned on and off on a precise and regular schedule. This is called a </a:t>
            </a:r>
            <a:r>
              <a:rPr b="1" lang="en-GB" sz="1800"/>
              <a:t>clock cycle.</a:t>
            </a:r>
            <a:endParaRPr b="1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Each time the clock turns on, the state of our lightbulbs is shared with the guy in the box</a:t>
            </a:r>
            <a:endParaRPr sz="180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The guy then has until the clock turns off to send a message back</a:t>
            </a:r>
            <a:endParaRPr sz="180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The next time the clock turns on, a new message is sent to the CPU</a:t>
            </a:r>
            <a:endParaRPr sz="1800"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The time between each clock cycle is the </a:t>
            </a:r>
            <a:r>
              <a:rPr b="1" lang="en-GB" sz="1800"/>
              <a:t>speed</a:t>
            </a:r>
            <a:r>
              <a:rPr lang="en-GB" sz="1800"/>
              <a:t> that a CPU can perform a given task</a:t>
            </a:r>
            <a:endParaRPr sz="1800"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The maximum number of clock cycles a CPU can handle in given period of time is called the </a:t>
            </a:r>
            <a:r>
              <a:rPr lang="en-GB" sz="1800">
                <a:solidFill>
                  <a:srgbClr val="0055A4"/>
                </a:solidFill>
              </a:rPr>
              <a:t>clock speed</a:t>
            </a:r>
            <a:r>
              <a:rPr lang="en-GB" sz="1800"/>
              <a:t>. 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457200" y="1"/>
            <a:ext cx="80583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-GB"/>
              <a:t>Clock speed: how to measure?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457200" y="1132514"/>
            <a:ext cx="8058300" cy="3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GB" sz="1800"/>
              <a:t>Let’s say our guy can perform 4 tasks in one second (that’s pretty fast for some guy!). How can we compare this with other CPUs?</a:t>
            </a:r>
            <a:br>
              <a:rPr lang="en-GB" sz="1800"/>
            </a:br>
            <a:endParaRPr sz="1800"/>
          </a:p>
          <a:p>
            <a:pPr indent="-177800" lvl="0" marL="177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GB" sz="1800"/>
              <a:t>Unit of Measurement: </a:t>
            </a:r>
            <a:r>
              <a:rPr lang="en-GB" sz="1800"/>
              <a:t>Hertz, usually written as </a:t>
            </a:r>
            <a:r>
              <a:rPr b="1" lang="en-GB" sz="1800"/>
              <a:t>Hz</a:t>
            </a:r>
            <a:r>
              <a:rPr lang="en-GB" sz="1800"/>
              <a:t>.</a:t>
            </a:r>
            <a:endParaRPr sz="180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1Hz: once time per second</a:t>
            </a:r>
            <a:endParaRPr sz="1800"/>
          </a:p>
          <a:p>
            <a:pPr indent="-27940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4Hz: four times per second (our guy in the box!)</a:t>
            </a:r>
            <a:br>
              <a:rPr lang="en-GB" sz="1800"/>
            </a:br>
            <a:endParaRPr sz="1800"/>
          </a:p>
          <a:p>
            <a:pPr indent="-2794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/>
              <a:t>How fast are modern CPUs compared to this? (Hint: much faster)</a:t>
            </a:r>
            <a:endParaRPr sz="1800"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2" name="Google Shape;252;p37"/>
          <p:cNvSpPr txBox="1"/>
          <p:nvPr>
            <p:ph idx="12" type="sldNum"/>
          </p:nvPr>
        </p:nvSpPr>
        <p:spPr>
          <a:xfrm>
            <a:off x="6057900" y="4767264"/>
            <a:ext cx="2457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