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Quattrocento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1" roundtripDataSignature="AMtx7mgKXVEh2oJhjLsP2Dtg8aGMUu5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QuattrocentoSans-bold.fntdata"/><Relationship Id="rId27"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notes go here</a:t>
            </a:r>
            <a:endParaRPr/>
          </a:p>
        </p:txBody>
      </p:sp>
      <p:sp>
        <p:nvSpPr>
          <p:cNvPr id="189" name="Google Shape;18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ac88f96f2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eac88f96f2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notes go here</a:t>
            </a:r>
            <a:endParaRPr/>
          </a:p>
        </p:txBody>
      </p:sp>
      <p:sp>
        <p:nvSpPr>
          <p:cNvPr id="132" name="Google Shape;13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ac88f96f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ac88f96f2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eac88f96f2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253" name="Google Shape;25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notes go here</a:t>
            </a:r>
            <a:endParaRPr/>
          </a:p>
        </p:txBody>
      </p:sp>
      <p:sp>
        <p:nvSpPr>
          <p:cNvPr id="144" name="Google Shape;14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Lecture notes go here</a:t>
            </a:r>
            <a:endParaRPr/>
          </a:p>
        </p:txBody>
      </p:sp>
      <p:sp>
        <p:nvSpPr>
          <p:cNvPr id="158" name="Google Shape;15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ac88f96f2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eac88f96f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21"/>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2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1"/>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2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21"/>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21"/>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0"/>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30"/>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3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1"/>
          <p:cNvSpPr/>
          <p:nvPr>
            <p:ph idx="2" type="pic"/>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96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84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72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6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101" name="Google Shape;101;p31"/>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3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32"/>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3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32"/>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113" name="Google Shape;113;p32"/>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33"/>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6" name="Google Shape;116;p33"/>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33"/>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3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33"/>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4" name="Shape 24"/>
        <p:cNvGrpSpPr/>
        <p:nvPr/>
      </p:nvGrpSpPr>
      <p:grpSpPr>
        <a:xfrm>
          <a:off x="0" y="0"/>
          <a:ext cx="0" cy="0"/>
          <a:chOff x="0" y="0"/>
          <a:chExt cx="0" cy="0"/>
        </a:xfrm>
      </p:grpSpPr>
      <p:sp>
        <p:nvSpPr>
          <p:cNvPr id="25" name="Google Shape;25;p22"/>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2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2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2" name="Google Shape;32;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34" name="Google Shape;34;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35" name="Google Shape;35;p2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2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9" name="Google Shape;39;p2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40" name="Shape 40"/>
        <p:cNvGrpSpPr/>
        <p:nvPr/>
      </p:nvGrpSpPr>
      <p:grpSpPr>
        <a:xfrm>
          <a:off x="0" y="0"/>
          <a:ext cx="0" cy="0"/>
          <a:chOff x="0" y="0"/>
          <a:chExt cx="0" cy="0"/>
        </a:xfrm>
      </p:grpSpPr>
      <p:sp>
        <p:nvSpPr>
          <p:cNvPr id="41" name="Google Shape;41;p2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2" name="Google Shape;42;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2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8" name="Google Shape;48;p2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5"/>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1" name="Google Shape;51;p2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5"/>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3" name="Google Shape;53;p2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25"/>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57" name="Google Shape;57;p25"/>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2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26"/>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2" name="Google Shape;62;p2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2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66" name="Google Shape;66;p2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27"/>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27"/>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2" name="Google Shape;72;p27"/>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3" name="Google Shape;73;p27"/>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2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78" name="Google Shape;78;p2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1" name="Google Shape;81;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2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86" name="Google Shape;86;p2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2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amazon.ca/Western-Digital-Elements-Portable-External/dp/B06VVS7S94/" TargetMode="External"/><Relationship Id="rId4" Type="http://schemas.openxmlformats.org/officeDocument/2006/relationships/hyperlink" Target="https://www.amazon.ca/Picquic-88001-Multi-Bit-Screwdriver-Full-Size/dp/B01KZ0AQ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www.johnabbott.qc.ca/academics/registrar/academic-calenda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johnabbott.qc.ca/faq-and-one-stop-sho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mailto:michael.haaf@johnabbott.qc.c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5400"/>
              <a:buFont typeface="Quattrocento Sans"/>
              <a:buNone/>
            </a:pPr>
            <a:r>
              <a:rPr b="1" lang="en-US"/>
              <a:t>(420-1N6-AB) </a:t>
            </a:r>
            <a:br>
              <a:rPr b="1" lang="en-US"/>
            </a:br>
            <a:r>
              <a:rPr lang="en-US"/>
              <a:t>Technical Support</a:t>
            </a:r>
            <a:endParaRPr/>
          </a:p>
        </p:txBody>
      </p:sp>
      <p:sp>
        <p:nvSpPr>
          <p:cNvPr id="128" name="Google Shape;128;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r">
              <a:lnSpc>
                <a:spcPct val="150000"/>
              </a:lnSpc>
              <a:spcBef>
                <a:spcPts val="0"/>
              </a:spcBef>
              <a:spcAft>
                <a:spcPts val="0"/>
              </a:spcAft>
              <a:buClr>
                <a:schemeClr val="lt1"/>
              </a:buClr>
              <a:buSzPct val="100000"/>
              <a:buNone/>
            </a:pPr>
            <a:r>
              <a:t/>
            </a:r>
            <a:endParaRPr/>
          </a:p>
          <a:p>
            <a:pPr indent="0" lvl="0" marL="0" rtl="0" algn="r">
              <a:lnSpc>
                <a:spcPct val="150000"/>
              </a:lnSpc>
              <a:spcBef>
                <a:spcPts val="600"/>
              </a:spcBef>
              <a:spcAft>
                <a:spcPts val="0"/>
              </a:spcAft>
              <a:buClr>
                <a:schemeClr val="lt1"/>
              </a:buClr>
              <a:buSzPct val="100000"/>
              <a:buNone/>
            </a:pPr>
            <a:r>
              <a:rPr lang="en-US"/>
              <a:t>Fall 2022</a:t>
            </a:r>
            <a:endParaRPr/>
          </a:p>
          <a:p>
            <a:pPr indent="0" lvl="0" marL="0" rtl="0" algn="r">
              <a:lnSpc>
                <a:spcPct val="150000"/>
              </a:lnSpc>
              <a:spcBef>
                <a:spcPts val="600"/>
              </a:spcBef>
              <a:spcAft>
                <a:spcPts val="0"/>
              </a:spcAft>
              <a:buClr>
                <a:schemeClr val="lt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10000"/>
          </a:bodyPr>
          <a:lstStyle/>
          <a:p>
            <a:pPr indent="-157162" lvl="0" marL="228600" rtl="0" algn="l">
              <a:lnSpc>
                <a:spcPct val="90000"/>
              </a:lnSpc>
              <a:spcBef>
                <a:spcPts val="0"/>
              </a:spcBef>
              <a:spcAft>
                <a:spcPts val="0"/>
              </a:spcAft>
              <a:buClr>
                <a:srgbClr val="7F7F7F"/>
              </a:buClr>
              <a:buSzPct val="100000"/>
              <a:buChar char="•"/>
            </a:pPr>
            <a:r>
              <a:rPr lang="en-US"/>
              <a:t>No textbooks!</a:t>
            </a:r>
            <a:br>
              <a:rPr lang="en-US"/>
            </a:br>
            <a:endParaRPr/>
          </a:p>
          <a:p>
            <a:pPr indent="-157162" lvl="0" marL="228600" rtl="0" algn="l">
              <a:lnSpc>
                <a:spcPct val="90000"/>
              </a:lnSpc>
              <a:spcBef>
                <a:spcPts val="0"/>
              </a:spcBef>
              <a:spcAft>
                <a:spcPts val="0"/>
              </a:spcAft>
              <a:buClr>
                <a:srgbClr val="7F7F7F"/>
              </a:buClr>
              <a:buSzPct val="100000"/>
              <a:buChar char="•"/>
            </a:pPr>
            <a:r>
              <a:rPr lang="en-US"/>
              <a:t>(1) External HDD ($50 - $100). We use these devices to make system backups and plug them into the lab computers</a:t>
            </a:r>
            <a:endParaRPr/>
          </a:p>
          <a:p>
            <a:pPr indent="-166687" lvl="1" marL="685800" rtl="0" algn="l">
              <a:lnSpc>
                <a:spcPct val="90000"/>
              </a:lnSpc>
              <a:spcBef>
                <a:spcPts val="780"/>
              </a:spcBef>
              <a:spcAft>
                <a:spcPts val="0"/>
              </a:spcAft>
              <a:buClr>
                <a:srgbClr val="7F7F7F"/>
              </a:buClr>
              <a:buSzPct val="100000"/>
              <a:buChar char="•"/>
            </a:pPr>
            <a:r>
              <a:rPr lang="en-US"/>
              <a:t>500 GB is enough. However, 1TB or more is better value (better price/GB)</a:t>
            </a:r>
            <a:endParaRPr/>
          </a:p>
          <a:p>
            <a:pPr indent="-166687" lvl="1" marL="685800" rtl="0" algn="l">
              <a:lnSpc>
                <a:spcPct val="90000"/>
              </a:lnSpc>
              <a:spcBef>
                <a:spcPts val="780"/>
              </a:spcBef>
              <a:spcAft>
                <a:spcPts val="0"/>
              </a:spcAft>
              <a:buClr>
                <a:srgbClr val="7F7F7F"/>
              </a:buClr>
              <a:buSzPct val="100000"/>
              <a:buChar char="•"/>
            </a:pPr>
            <a:r>
              <a:rPr lang="en-US"/>
              <a:t>Must be an </a:t>
            </a:r>
            <a:r>
              <a:rPr b="1" lang="en-US"/>
              <a:t>External HDD</a:t>
            </a:r>
            <a:r>
              <a:rPr lang="en-US"/>
              <a:t> that has </a:t>
            </a:r>
            <a:r>
              <a:rPr b="1" lang="en-US"/>
              <a:t>USB 3.0</a:t>
            </a:r>
            <a:r>
              <a:rPr lang="en-US"/>
              <a:t> (portable, to plug into the lab computers)</a:t>
            </a:r>
            <a:endParaRPr/>
          </a:p>
          <a:p>
            <a:pPr indent="-166687" lvl="1" marL="685800" rtl="0" algn="l">
              <a:lnSpc>
                <a:spcPct val="90000"/>
              </a:lnSpc>
              <a:spcBef>
                <a:spcPts val="780"/>
              </a:spcBef>
              <a:spcAft>
                <a:spcPts val="0"/>
              </a:spcAft>
              <a:buSzPct val="100000"/>
              <a:buChar char="•"/>
            </a:pPr>
            <a:r>
              <a:rPr lang="en-US"/>
              <a:t>Example: </a:t>
            </a:r>
            <a:r>
              <a:rPr lang="en-US" u="sng">
                <a:solidFill>
                  <a:schemeClr val="hlink"/>
                </a:solidFill>
                <a:hlinkClick r:id="rId3"/>
              </a:rPr>
              <a:t>https://www.amazon.ca/Western-Digital-Elements-Portable-External/dp/B06VVS7S94/</a:t>
            </a:r>
            <a:r>
              <a:rPr lang="en-US"/>
              <a:t> </a:t>
            </a:r>
            <a:endParaRPr/>
          </a:p>
          <a:p>
            <a:pPr indent="0" lvl="0" marL="685800" rtl="0" algn="l">
              <a:lnSpc>
                <a:spcPct val="90000"/>
              </a:lnSpc>
              <a:spcBef>
                <a:spcPts val="780"/>
              </a:spcBef>
              <a:spcAft>
                <a:spcPts val="0"/>
              </a:spcAft>
              <a:buNone/>
            </a:pPr>
            <a:r>
              <a:t/>
            </a:r>
            <a:endParaRPr/>
          </a:p>
          <a:p>
            <a:pPr indent="-157162" lvl="0" marL="228600" rtl="0" algn="l">
              <a:lnSpc>
                <a:spcPct val="90000"/>
              </a:lnSpc>
              <a:spcBef>
                <a:spcPts val="780"/>
              </a:spcBef>
              <a:spcAft>
                <a:spcPts val="0"/>
              </a:spcAft>
              <a:buSzPct val="100000"/>
              <a:buChar char="•"/>
            </a:pPr>
            <a:r>
              <a:rPr lang="en-US"/>
              <a:t>(2) Multihead Screwdriver (&lt; $20)</a:t>
            </a:r>
            <a:endParaRPr/>
          </a:p>
          <a:p>
            <a:pPr indent="-166687" lvl="1" marL="685800" rtl="0" algn="l">
              <a:lnSpc>
                <a:spcPct val="90000"/>
              </a:lnSpc>
              <a:spcBef>
                <a:spcPts val="780"/>
              </a:spcBef>
              <a:spcAft>
                <a:spcPts val="0"/>
              </a:spcAft>
              <a:buSzPct val="100000"/>
              <a:buChar char="•"/>
            </a:pPr>
            <a:r>
              <a:rPr lang="en-US"/>
              <a:t>For assembling computers!</a:t>
            </a:r>
            <a:endParaRPr/>
          </a:p>
          <a:p>
            <a:pPr indent="-166687" lvl="1" marL="685800" rtl="0" algn="l">
              <a:lnSpc>
                <a:spcPct val="90000"/>
              </a:lnSpc>
              <a:spcBef>
                <a:spcPts val="780"/>
              </a:spcBef>
              <a:spcAft>
                <a:spcPts val="0"/>
              </a:spcAft>
              <a:buSzPct val="100000"/>
              <a:buChar char="•"/>
            </a:pPr>
            <a:r>
              <a:rPr lang="en-US"/>
              <a:t>Example: </a:t>
            </a:r>
            <a:r>
              <a:rPr lang="en-US" u="sng">
                <a:solidFill>
                  <a:schemeClr val="hlink"/>
                </a:solidFill>
                <a:hlinkClick r:id="rId4"/>
              </a:rPr>
              <a:t>https://www.amazon.ca/Picquic-88001-Multi-Bit-Screwdriver-Full-Size/dp/B01KZ0AQDU/</a:t>
            </a:r>
            <a:r>
              <a:rPr lang="en-US"/>
              <a:t> </a:t>
            </a:r>
            <a:endParaRPr/>
          </a:p>
          <a:p>
            <a:pPr indent="0" lvl="0" marL="0" rtl="0" algn="l">
              <a:lnSpc>
                <a:spcPct val="90000"/>
              </a:lnSpc>
              <a:spcBef>
                <a:spcPts val="780"/>
              </a:spcBef>
              <a:spcAft>
                <a:spcPts val="0"/>
              </a:spcAft>
              <a:buNone/>
            </a:pPr>
            <a:r>
              <a:t/>
            </a:r>
            <a:endParaRPr/>
          </a:p>
          <a:p>
            <a:pPr indent="0" lvl="0" marL="0" rtl="0" algn="l">
              <a:lnSpc>
                <a:spcPct val="90000"/>
              </a:lnSpc>
              <a:spcBef>
                <a:spcPts val="780"/>
              </a:spcBef>
              <a:spcAft>
                <a:spcPts val="0"/>
              </a:spcAft>
              <a:buNone/>
            </a:pPr>
            <a:r>
              <a:rPr lang="en-US"/>
              <a:t>Please let me know as soon as you can if you have any </a:t>
            </a:r>
            <a:r>
              <a:rPr lang="en-US"/>
              <a:t>problems</a:t>
            </a:r>
            <a:r>
              <a:rPr lang="en-US"/>
              <a:t> acquiring these things. I’m here to help!</a:t>
            </a:r>
            <a:endParaRPr/>
          </a:p>
        </p:txBody>
      </p:sp>
      <p:sp>
        <p:nvSpPr>
          <p:cNvPr id="185" name="Google Shape;185;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Classroom Policies &amp; Student Success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Class &amp; Lab Time </a:t>
            </a:r>
            <a:endParaRPr/>
          </a:p>
        </p:txBody>
      </p:sp>
      <p:sp>
        <p:nvSpPr>
          <p:cNvPr id="197" name="Google Shape;19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57175" lvl="0" marL="228600" rtl="0" algn="l">
              <a:lnSpc>
                <a:spcPct val="90000"/>
              </a:lnSpc>
              <a:spcBef>
                <a:spcPts val="0"/>
              </a:spcBef>
              <a:spcAft>
                <a:spcPts val="0"/>
              </a:spcAft>
              <a:buClr>
                <a:srgbClr val="0055A4"/>
              </a:buClr>
              <a:buSzPct val="100000"/>
              <a:buChar char="•"/>
            </a:pPr>
            <a:r>
              <a:rPr lang="en-US">
                <a:solidFill>
                  <a:srgbClr val="0055A4"/>
                </a:solidFill>
              </a:rPr>
              <a:t>Fall 2022: </a:t>
            </a:r>
            <a:endParaRPr/>
          </a:p>
          <a:p>
            <a:pPr indent="0" lvl="0" marL="0" rtl="0" algn="l">
              <a:lnSpc>
                <a:spcPct val="90000"/>
              </a:lnSpc>
              <a:spcBef>
                <a:spcPts val="698"/>
              </a:spcBef>
              <a:spcAft>
                <a:spcPts val="0"/>
              </a:spcAft>
              <a:buClr>
                <a:srgbClr val="7F7F7F"/>
              </a:buClr>
              <a:buSzPct val="100000"/>
              <a:buNone/>
            </a:pPr>
            <a:r>
              <a:rPr lang="en-US"/>
              <a:t>August 22</a:t>
            </a:r>
            <a:r>
              <a:rPr baseline="30000" lang="en-US"/>
              <a:t>nd</a:t>
            </a:r>
            <a:r>
              <a:rPr lang="en-US"/>
              <a:t> to December 9</a:t>
            </a:r>
            <a:r>
              <a:rPr baseline="30000" lang="en-US"/>
              <a:t>th</a:t>
            </a:r>
            <a:r>
              <a:rPr lang="en-US"/>
              <a:t>, 2022</a:t>
            </a:r>
            <a:endParaRPr/>
          </a:p>
          <a:p>
            <a:pPr indent="0" lvl="0" marL="0" rtl="0" algn="l">
              <a:lnSpc>
                <a:spcPct val="90000"/>
              </a:lnSpc>
              <a:spcBef>
                <a:spcPts val="558"/>
              </a:spcBef>
              <a:spcAft>
                <a:spcPts val="0"/>
              </a:spcAft>
              <a:buClr>
                <a:srgbClr val="7F7F7F"/>
              </a:buClr>
              <a:buSzPct val="100000"/>
              <a:buNone/>
            </a:pPr>
            <a:r>
              <a:rPr lang="en-US" sz="2400" u="sng">
                <a:solidFill>
                  <a:schemeClr val="hlink"/>
                </a:solidFill>
                <a:hlinkClick r:id="rId3"/>
              </a:rPr>
              <a:t>http://www.johnabbott.qc.ca/academics/registrar/academic-calendar/</a:t>
            </a:r>
            <a:r>
              <a:rPr lang="en-US" sz="2400"/>
              <a:t>	-- check here for holidays!</a:t>
            </a:r>
            <a:endParaRPr/>
          </a:p>
          <a:p>
            <a:pPr indent="-80962" lvl="0" marL="228600" rtl="0" algn="l">
              <a:lnSpc>
                <a:spcPct val="90000"/>
              </a:lnSpc>
              <a:spcBef>
                <a:spcPts val="698"/>
              </a:spcBef>
              <a:spcAft>
                <a:spcPts val="0"/>
              </a:spcAft>
              <a:buClr>
                <a:srgbClr val="7F7F7F"/>
              </a:buClr>
              <a:buSzPct val="100000"/>
              <a:buNone/>
            </a:pPr>
            <a:r>
              <a:t/>
            </a:r>
            <a:endParaRPr/>
          </a:p>
          <a:p>
            <a:pPr indent="-257175" lvl="0" marL="228600" rtl="0" algn="l">
              <a:lnSpc>
                <a:spcPct val="90000"/>
              </a:lnSpc>
              <a:spcBef>
                <a:spcPts val="698"/>
              </a:spcBef>
              <a:spcAft>
                <a:spcPts val="0"/>
              </a:spcAft>
              <a:buClr>
                <a:srgbClr val="0055A4"/>
              </a:buClr>
              <a:buSzPct val="100000"/>
              <a:buChar char="•"/>
            </a:pPr>
            <a:r>
              <a:rPr lang="en-US">
                <a:solidFill>
                  <a:srgbClr val="0055A4"/>
                </a:solidFill>
              </a:rPr>
              <a:t>Lecture Time:</a:t>
            </a:r>
            <a:endParaRPr/>
          </a:p>
          <a:p>
            <a:pPr indent="-253364" lvl="1" marL="685800" rtl="0" algn="l">
              <a:lnSpc>
                <a:spcPct val="90000"/>
              </a:lnSpc>
              <a:spcBef>
                <a:spcPts val="605"/>
              </a:spcBef>
              <a:spcAft>
                <a:spcPts val="0"/>
              </a:spcAft>
              <a:buClr>
                <a:srgbClr val="7F7F7F"/>
              </a:buClr>
              <a:buSzPct val="100000"/>
              <a:buChar char="•"/>
            </a:pPr>
            <a:r>
              <a:rPr b="1" lang="en-US"/>
              <a:t>Section 1 (taught by Youmna Badawy) </a:t>
            </a:r>
            <a:endParaRPr/>
          </a:p>
          <a:p>
            <a:pPr indent="-253364" lvl="1" marL="685800" rtl="0" algn="l">
              <a:lnSpc>
                <a:spcPct val="90000"/>
              </a:lnSpc>
              <a:spcBef>
                <a:spcPts val="605"/>
              </a:spcBef>
              <a:spcAft>
                <a:spcPts val="0"/>
              </a:spcAft>
              <a:buClr>
                <a:srgbClr val="7F7F7F"/>
              </a:buClr>
              <a:buSzPct val="100000"/>
              <a:buChar char="•"/>
            </a:pPr>
            <a:r>
              <a:rPr b="1" lang="en-US"/>
              <a:t>Section 2</a:t>
            </a:r>
            <a:r>
              <a:rPr lang="en-US"/>
              <a:t> </a:t>
            </a:r>
            <a:r>
              <a:rPr b="1" lang="en-US"/>
              <a:t>(us!)</a:t>
            </a:r>
            <a:endParaRPr b="1"/>
          </a:p>
          <a:p>
            <a:pPr indent="0" lvl="2" marL="914400" rtl="0" algn="l">
              <a:lnSpc>
                <a:spcPct val="90000"/>
              </a:lnSpc>
              <a:spcBef>
                <a:spcPts val="605"/>
              </a:spcBef>
              <a:spcAft>
                <a:spcPts val="0"/>
              </a:spcAft>
              <a:buClr>
                <a:srgbClr val="7F7F7F"/>
              </a:buClr>
              <a:buSzPct val="100000"/>
              <a:buNone/>
            </a:pPr>
            <a:r>
              <a:rPr lang="en-US" sz="2600"/>
              <a:t>Monday</a:t>
            </a:r>
            <a:r>
              <a:rPr lang="en-US" sz="2600"/>
              <a:t>				14</a:t>
            </a:r>
            <a:r>
              <a:rPr lang="en-US" sz="2600"/>
              <a:t>:30 – 16:00 </a:t>
            </a:r>
            <a:endParaRPr/>
          </a:p>
          <a:p>
            <a:pPr indent="0" lvl="2" marL="914400" rtl="0" algn="l">
              <a:lnSpc>
                <a:spcPct val="90000"/>
              </a:lnSpc>
              <a:spcBef>
                <a:spcPts val="605"/>
              </a:spcBef>
              <a:spcAft>
                <a:spcPts val="0"/>
              </a:spcAft>
              <a:buClr>
                <a:srgbClr val="7F7F7F"/>
              </a:buClr>
              <a:buSzPct val="100000"/>
              <a:buNone/>
            </a:pPr>
            <a:r>
              <a:rPr lang="en-US" sz="2600"/>
              <a:t>Wednesday</a:t>
            </a:r>
            <a:r>
              <a:rPr lang="en-US" sz="2600"/>
              <a:t>			14</a:t>
            </a:r>
            <a:r>
              <a:rPr lang="en-US" sz="2600"/>
              <a:t>:30 – 16:00 </a:t>
            </a:r>
            <a:endParaRPr sz="2600"/>
          </a:p>
          <a:p>
            <a:pPr indent="0" lvl="2" marL="914400" rtl="0" algn="l">
              <a:lnSpc>
                <a:spcPct val="90000"/>
              </a:lnSpc>
              <a:spcBef>
                <a:spcPts val="605"/>
              </a:spcBef>
              <a:spcAft>
                <a:spcPts val="0"/>
              </a:spcAft>
              <a:buClr>
                <a:srgbClr val="7F7F7F"/>
              </a:buClr>
              <a:buSzPct val="100000"/>
              <a:buNone/>
            </a:pPr>
            <a:r>
              <a:rPr lang="en-US" sz="2600"/>
              <a:t>Friday					14</a:t>
            </a:r>
            <a:r>
              <a:rPr lang="en-US" sz="2600"/>
              <a:t>:30 – 17:30 </a:t>
            </a:r>
            <a:endParaRPr sz="2600"/>
          </a:p>
          <a:p>
            <a:pPr indent="0" lvl="0" marL="0" rtl="0" algn="l">
              <a:lnSpc>
                <a:spcPct val="90000"/>
              </a:lnSpc>
              <a:spcBef>
                <a:spcPts val="698"/>
              </a:spcBef>
              <a:spcAft>
                <a:spcPts val="0"/>
              </a:spcAft>
              <a:buClr>
                <a:srgbClr val="7F7F7F"/>
              </a:buClr>
              <a:buSzPct val="100000"/>
              <a:buFont typeface="Noto Sans Symbols"/>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Attendance</a:t>
            </a:r>
            <a:endParaRPr/>
          </a:p>
        </p:txBody>
      </p:sp>
      <p:sp>
        <p:nvSpPr>
          <p:cNvPr id="203" name="Google Shape;203;p12"/>
          <p:cNvSpPr txBox="1"/>
          <p:nvPr>
            <p:ph idx="1" type="body"/>
          </p:nvPr>
        </p:nvSpPr>
        <p:spPr>
          <a:xfrm>
            <a:off x="838200" y="1825625"/>
            <a:ext cx="4321029" cy="460105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I will freely provide my slides and as many course resources as necessary to supplement this class.</a:t>
            </a:r>
            <a:endParaRPr/>
          </a:p>
          <a:p>
            <a:pPr indent="-228600" lvl="0" marL="228600" rtl="0" algn="l">
              <a:lnSpc>
                <a:spcPct val="90000"/>
              </a:lnSpc>
              <a:spcBef>
                <a:spcPts val="900"/>
              </a:spcBef>
              <a:spcAft>
                <a:spcPts val="0"/>
              </a:spcAft>
              <a:buClr>
                <a:srgbClr val="7F7F7F"/>
              </a:buClr>
              <a:buSzPts val="3000"/>
              <a:buChar char="•"/>
            </a:pPr>
            <a:r>
              <a:rPr lang="en-US"/>
              <a:t>But! My course notes are not a substitute for regular class attendance. Hands on experience is key!</a:t>
            </a:r>
            <a:endParaRPr/>
          </a:p>
          <a:p>
            <a:pPr indent="-38100" lvl="0" marL="228600" rtl="0" algn="l">
              <a:lnSpc>
                <a:spcPct val="90000"/>
              </a:lnSpc>
              <a:spcBef>
                <a:spcPts val="900"/>
              </a:spcBef>
              <a:spcAft>
                <a:spcPts val="0"/>
              </a:spcAft>
              <a:buClr>
                <a:srgbClr val="7F7F7F"/>
              </a:buClr>
              <a:buSzPts val="3000"/>
              <a:buNone/>
            </a:pPr>
            <a:r>
              <a:t/>
            </a:r>
            <a:endParaRPr/>
          </a:p>
        </p:txBody>
      </p:sp>
      <p:pic>
        <p:nvPicPr>
          <p:cNvPr descr="skip_class" id="204" name="Google Shape;204;p12"/>
          <p:cNvPicPr preferRelativeResize="0"/>
          <p:nvPr/>
        </p:nvPicPr>
        <p:blipFill rotWithShape="1">
          <a:blip r:embed="rId3">
            <a:alphaModFix/>
          </a:blip>
          <a:srcRect b="0" l="0" r="0" t="0"/>
          <a:stretch/>
        </p:blipFill>
        <p:spPr>
          <a:xfrm>
            <a:off x="5276674" y="1966659"/>
            <a:ext cx="6077125" cy="40116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Support Material</a:t>
            </a:r>
            <a:endParaRPr/>
          </a:p>
        </p:txBody>
      </p:sp>
      <p:sp>
        <p:nvSpPr>
          <p:cNvPr id="210" name="Google Shape;21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Class Slides (available on Lea)</a:t>
            </a:r>
            <a:endParaRPr/>
          </a:p>
          <a:p>
            <a:pPr indent="-228600" lvl="0" marL="228600" rtl="0" algn="l">
              <a:lnSpc>
                <a:spcPct val="90000"/>
              </a:lnSpc>
              <a:spcBef>
                <a:spcPts val="900"/>
              </a:spcBef>
              <a:spcAft>
                <a:spcPts val="0"/>
              </a:spcAft>
              <a:buClr>
                <a:srgbClr val="7F7F7F"/>
              </a:buClr>
              <a:buSzPts val="3000"/>
              <a:buChar char="•"/>
            </a:pPr>
            <a:r>
              <a:rPr lang="en-US"/>
              <a:t>Lab exercises</a:t>
            </a:r>
            <a:endParaRPr/>
          </a:p>
          <a:p>
            <a:pPr indent="-228600" lvl="0" marL="228600" rtl="0" algn="l">
              <a:lnSpc>
                <a:spcPct val="90000"/>
              </a:lnSpc>
              <a:spcBef>
                <a:spcPts val="900"/>
              </a:spcBef>
              <a:spcAft>
                <a:spcPts val="0"/>
              </a:spcAft>
              <a:buClr>
                <a:srgbClr val="7F7F7F"/>
              </a:buClr>
              <a:buSzPts val="3000"/>
              <a:buChar char="•"/>
            </a:pPr>
            <a:r>
              <a:rPr lang="en-US"/>
              <a:t>Assignments</a:t>
            </a:r>
            <a:endParaRPr/>
          </a:p>
          <a:p>
            <a:pPr indent="-228600" lvl="0" marL="228600" rtl="0" algn="l">
              <a:lnSpc>
                <a:spcPct val="90000"/>
              </a:lnSpc>
              <a:spcBef>
                <a:spcPts val="900"/>
              </a:spcBef>
              <a:spcAft>
                <a:spcPts val="0"/>
              </a:spcAft>
              <a:buClr>
                <a:srgbClr val="7F7F7F"/>
              </a:buClr>
              <a:buSzPts val="3000"/>
              <a:buChar char="•"/>
            </a:pPr>
            <a:r>
              <a:rPr lang="en-US"/>
              <a:t>Your class notes</a:t>
            </a:r>
            <a:endParaRPr/>
          </a:p>
          <a:p>
            <a:pPr indent="-228600" lvl="0" marL="228600" rtl="0" algn="l">
              <a:lnSpc>
                <a:spcPct val="90000"/>
              </a:lnSpc>
              <a:spcBef>
                <a:spcPts val="900"/>
              </a:spcBef>
              <a:spcAft>
                <a:spcPts val="0"/>
              </a:spcAft>
              <a:buClr>
                <a:srgbClr val="7F7F7F"/>
              </a:buClr>
              <a:buSzPts val="3000"/>
              <a:buChar char="•"/>
            </a:pPr>
            <a:r>
              <a:rPr lang="en-US"/>
              <a:t>Other:</a:t>
            </a:r>
            <a:endParaRPr/>
          </a:p>
          <a:p>
            <a:pPr indent="-228600" lvl="1" marL="685800" rtl="0" algn="l">
              <a:lnSpc>
                <a:spcPct val="90000"/>
              </a:lnSpc>
              <a:spcBef>
                <a:spcPts val="780"/>
              </a:spcBef>
              <a:spcAft>
                <a:spcPts val="0"/>
              </a:spcAft>
              <a:buClr>
                <a:srgbClr val="7F7F7F"/>
              </a:buClr>
              <a:buSzPts val="2600"/>
              <a:buChar char="•"/>
            </a:pPr>
            <a:r>
              <a:rPr lang="en-US"/>
              <a:t>Handouts</a:t>
            </a:r>
            <a:endParaRPr/>
          </a:p>
          <a:p>
            <a:pPr indent="-228600" lvl="1" marL="685800" rtl="0" algn="l">
              <a:lnSpc>
                <a:spcPct val="90000"/>
              </a:lnSpc>
              <a:spcBef>
                <a:spcPts val="780"/>
              </a:spcBef>
              <a:spcAft>
                <a:spcPts val="0"/>
              </a:spcAft>
              <a:buClr>
                <a:srgbClr val="7F7F7F"/>
              </a:buClr>
              <a:buSzPts val="2600"/>
              <a:buChar char="•"/>
            </a:pPr>
            <a:r>
              <a:rPr lang="en-US"/>
              <a:t>Suggested reading material</a:t>
            </a:r>
            <a:endParaRPr/>
          </a:p>
          <a:p>
            <a:pPr indent="-228600" lvl="1" marL="685800" rtl="0" algn="l">
              <a:lnSpc>
                <a:spcPct val="90000"/>
              </a:lnSpc>
              <a:spcBef>
                <a:spcPts val="780"/>
              </a:spcBef>
              <a:spcAft>
                <a:spcPts val="0"/>
              </a:spcAft>
              <a:buClr>
                <a:srgbClr val="7F7F7F"/>
              </a:buClr>
              <a:buSzPts val="2600"/>
              <a:buChar char="•"/>
            </a:pPr>
            <a:r>
              <a:rPr lang="en-US"/>
              <a:t>Suggested textbooks</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Grading Policies</a:t>
            </a:r>
            <a:endParaRPr/>
          </a:p>
        </p:txBody>
      </p:sp>
      <p:sp>
        <p:nvSpPr>
          <p:cNvPr id="216" name="Google Shape;21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b="1" lang="en-US"/>
              <a:t>Assignments:</a:t>
            </a:r>
            <a:r>
              <a:rPr lang="en-US"/>
              <a:t> 		4 assignments		60%</a:t>
            </a:r>
            <a:endParaRPr/>
          </a:p>
          <a:p>
            <a:pPr indent="-38100" lvl="0" marL="228600" rtl="0" algn="l">
              <a:lnSpc>
                <a:spcPct val="90000"/>
              </a:lnSpc>
              <a:spcBef>
                <a:spcPts val="900"/>
              </a:spcBef>
              <a:spcAft>
                <a:spcPts val="0"/>
              </a:spcAft>
              <a:buClr>
                <a:srgbClr val="7F7F7F"/>
              </a:buClr>
              <a:buSzPts val="3000"/>
              <a:buNone/>
            </a:pPr>
            <a:r>
              <a:t/>
            </a:r>
            <a:endParaRPr b="1"/>
          </a:p>
          <a:p>
            <a:pPr indent="-228600" lvl="0" marL="228600" rtl="0" algn="l">
              <a:lnSpc>
                <a:spcPct val="90000"/>
              </a:lnSpc>
              <a:spcBef>
                <a:spcPts val="900"/>
              </a:spcBef>
              <a:spcAft>
                <a:spcPts val="0"/>
              </a:spcAft>
              <a:buClr>
                <a:srgbClr val="7F7F7F"/>
              </a:buClr>
              <a:buSzPts val="3000"/>
              <a:buChar char="•"/>
            </a:pPr>
            <a:r>
              <a:rPr b="1" lang="en-US"/>
              <a:t>Tests:	</a:t>
            </a:r>
            <a:r>
              <a:rPr lang="en-US"/>
              <a:t>					Test 1 					20%</a:t>
            </a:r>
            <a:endParaRPr/>
          </a:p>
          <a:p>
            <a:pPr indent="457200" lvl="0" marL="1371600" rtl="0" algn="l">
              <a:lnSpc>
                <a:spcPct val="90000"/>
              </a:lnSpc>
              <a:spcBef>
                <a:spcPts val="900"/>
              </a:spcBef>
              <a:spcAft>
                <a:spcPts val="0"/>
              </a:spcAft>
              <a:buClr>
                <a:srgbClr val="7F7F7F"/>
              </a:buClr>
              <a:buSzPts val="3000"/>
              <a:buNone/>
            </a:pPr>
            <a:r>
              <a:rPr lang="en-US"/>
              <a:t>				Test 2 					20%</a:t>
            </a:r>
            <a:endParaRPr/>
          </a:p>
          <a:p>
            <a:pPr indent="0" lvl="0" marL="0" rtl="0" algn="l">
              <a:lnSpc>
                <a:spcPct val="90000"/>
              </a:lnSpc>
              <a:spcBef>
                <a:spcPts val="900"/>
              </a:spcBef>
              <a:spcAft>
                <a:spcPts val="0"/>
              </a:spcAft>
              <a:buClr>
                <a:srgbClr val="7F7F7F"/>
              </a:buClr>
              <a:buSzPts val="3000"/>
              <a:buNone/>
            </a:pPr>
            <a:r>
              <a:rPr lang="en-US"/>
              <a:t>				</a:t>
            </a:r>
            <a:endParaRPr/>
          </a:p>
          <a:p>
            <a:pPr indent="-228600" lvl="0" marL="228600" rtl="0" algn="l">
              <a:lnSpc>
                <a:spcPct val="90000"/>
              </a:lnSpc>
              <a:spcBef>
                <a:spcPts val="900"/>
              </a:spcBef>
              <a:spcAft>
                <a:spcPts val="0"/>
              </a:spcAft>
              <a:buClr>
                <a:srgbClr val="7F7F7F"/>
              </a:buClr>
              <a:buSzPts val="3000"/>
              <a:buChar char="•"/>
            </a:pPr>
            <a:r>
              <a:rPr lang="en-US"/>
              <a:t>No final exams!</a:t>
            </a:r>
            <a:endParaRPr/>
          </a:p>
          <a:p>
            <a:pPr indent="-228600" lvl="0" marL="228600" rtl="0" algn="l">
              <a:lnSpc>
                <a:spcPct val="90000"/>
              </a:lnSpc>
              <a:spcBef>
                <a:spcPts val="900"/>
              </a:spcBef>
              <a:spcAft>
                <a:spcPts val="0"/>
              </a:spcAft>
              <a:buClr>
                <a:srgbClr val="7F7F7F"/>
              </a:buClr>
              <a:buSzPts val="3000"/>
              <a:buChar char="•"/>
            </a:pPr>
            <a:r>
              <a:rPr lang="en-US"/>
              <a:t>See Course Outline for tentative schedule</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Feedback</a:t>
            </a:r>
            <a:endParaRPr/>
          </a:p>
        </p:txBody>
      </p:sp>
      <p:sp>
        <p:nvSpPr>
          <p:cNvPr id="222" name="Google Shape;22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Let me know how things are going in the course:</a:t>
            </a:r>
            <a:endParaRPr/>
          </a:p>
          <a:p>
            <a:pPr indent="-228600" lvl="1" marL="685800" rtl="0" algn="l">
              <a:lnSpc>
                <a:spcPct val="90000"/>
              </a:lnSpc>
              <a:spcBef>
                <a:spcPts val="780"/>
              </a:spcBef>
              <a:spcAft>
                <a:spcPts val="0"/>
              </a:spcAft>
              <a:buClr>
                <a:srgbClr val="7F7F7F"/>
              </a:buClr>
              <a:buSzPts val="2600"/>
              <a:buChar char="•"/>
            </a:pPr>
            <a:r>
              <a:rPr lang="en-US"/>
              <a:t>Am I covering the material too slowly or too quickly?</a:t>
            </a:r>
            <a:endParaRPr/>
          </a:p>
          <a:p>
            <a:pPr indent="-228600" lvl="1" marL="685800" rtl="0" algn="l">
              <a:lnSpc>
                <a:spcPct val="90000"/>
              </a:lnSpc>
              <a:spcBef>
                <a:spcPts val="780"/>
              </a:spcBef>
              <a:spcAft>
                <a:spcPts val="0"/>
              </a:spcAft>
              <a:buClr>
                <a:srgbClr val="7F7F7F"/>
              </a:buClr>
              <a:buSzPts val="2600"/>
              <a:buChar char="•"/>
            </a:pPr>
            <a:r>
              <a:rPr lang="en-US"/>
              <a:t>Are the slides material clear?</a:t>
            </a:r>
            <a:endParaRPr/>
          </a:p>
          <a:p>
            <a:pPr indent="-228600" lvl="1" marL="685800" rtl="0" algn="l">
              <a:lnSpc>
                <a:spcPct val="90000"/>
              </a:lnSpc>
              <a:spcBef>
                <a:spcPts val="780"/>
              </a:spcBef>
              <a:spcAft>
                <a:spcPts val="0"/>
              </a:spcAft>
              <a:buClr>
                <a:srgbClr val="7F7F7F"/>
              </a:buClr>
              <a:buSzPts val="2600"/>
              <a:buChar char="•"/>
            </a:pPr>
            <a:r>
              <a:rPr lang="en-US"/>
              <a:t>Can you read my handwriting?</a:t>
            </a:r>
            <a:endParaRPr/>
          </a:p>
          <a:p>
            <a:pPr indent="-228600" lvl="1" marL="685800" rtl="0" algn="l">
              <a:lnSpc>
                <a:spcPct val="90000"/>
              </a:lnSpc>
              <a:spcBef>
                <a:spcPts val="780"/>
              </a:spcBef>
              <a:spcAft>
                <a:spcPts val="0"/>
              </a:spcAft>
              <a:buClr>
                <a:srgbClr val="7F7F7F"/>
              </a:buClr>
              <a:buSzPts val="2600"/>
              <a:buChar char="•"/>
            </a:pPr>
            <a:r>
              <a:rPr lang="en-US"/>
              <a:t>Can you hear me well?</a:t>
            </a:r>
            <a:endParaRPr/>
          </a:p>
          <a:p>
            <a:pPr indent="-228600" lvl="1" marL="685800" rtl="0" algn="l">
              <a:lnSpc>
                <a:spcPct val="90000"/>
              </a:lnSpc>
              <a:spcBef>
                <a:spcPts val="780"/>
              </a:spcBef>
              <a:spcAft>
                <a:spcPts val="0"/>
              </a:spcAft>
              <a:buSzPts val="2600"/>
              <a:buChar char="•"/>
            </a:pPr>
            <a:r>
              <a:rPr lang="en-US"/>
              <a:t>Does my answer make sense?</a:t>
            </a:r>
            <a:endParaRPr/>
          </a:p>
          <a:p>
            <a:pPr indent="-228600" lvl="1" marL="685800" rtl="0" algn="l">
              <a:lnSpc>
                <a:spcPct val="90000"/>
              </a:lnSpc>
              <a:spcBef>
                <a:spcPts val="780"/>
              </a:spcBef>
              <a:spcAft>
                <a:spcPts val="0"/>
              </a:spcAft>
              <a:buSzPts val="2600"/>
              <a:buChar char="•"/>
            </a:pPr>
            <a:r>
              <a:rPr lang="en-US"/>
              <a:t>Do you understand the</a:t>
            </a:r>
            <a:br>
              <a:rPr lang="en-US"/>
            </a:br>
            <a:r>
              <a:rPr lang="en-US"/>
              <a:t>assignment questions?</a:t>
            </a:r>
            <a:endParaRPr/>
          </a:p>
          <a:p>
            <a:pPr indent="-228600" lvl="1" marL="685800" rtl="0" algn="l">
              <a:lnSpc>
                <a:spcPct val="90000"/>
              </a:lnSpc>
              <a:spcBef>
                <a:spcPts val="780"/>
              </a:spcBef>
              <a:spcAft>
                <a:spcPts val="0"/>
              </a:spcAft>
              <a:buClr>
                <a:srgbClr val="7F7F7F"/>
              </a:buClr>
              <a:buSzPts val="2600"/>
              <a:buChar char="•"/>
            </a:pPr>
            <a:r>
              <a:rPr lang="en-US"/>
              <a:t>Etc.</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23" name="Google Shape;223;p15"/>
          <p:cNvPicPr preferRelativeResize="0"/>
          <p:nvPr/>
        </p:nvPicPr>
        <p:blipFill rotWithShape="1">
          <a:blip r:embed="rId3">
            <a:alphaModFix/>
          </a:blip>
          <a:srcRect b="0" l="0" r="0" t="0"/>
          <a:stretch/>
        </p:blipFill>
        <p:spPr>
          <a:xfrm>
            <a:off x="6096000" y="4001294"/>
            <a:ext cx="5181600" cy="31575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How we’ll learn to stop worrying </a:t>
            </a:r>
            <a:br>
              <a:rPr lang="en-US"/>
            </a:br>
            <a:r>
              <a:rPr lang="en-US"/>
              <a:t>and love our grades</a:t>
            </a:r>
            <a:endParaRPr/>
          </a:p>
        </p:txBody>
      </p:sp>
      <p:sp>
        <p:nvSpPr>
          <p:cNvPr id="229" name="Google Shape;22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85737" lvl="0" marL="228600" rtl="0" algn="l">
              <a:lnSpc>
                <a:spcPct val="90000"/>
              </a:lnSpc>
              <a:spcBef>
                <a:spcPts val="0"/>
              </a:spcBef>
              <a:spcAft>
                <a:spcPts val="0"/>
              </a:spcAft>
              <a:buClr>
                <a:srgbClr val="7F7F7F"/>
              </a:buClr>
              <a:buSzPct val="100000"/>
              <a:buChar char="•"/>
            </a:pPr>
            <a:r>
              <a:rPr lang="en-US"/>
              <a:t>Attend all classes </a:t>
            </a:r>
            <a:endParaRPr/>
          </a:p>
          <a:p>
            <a:pPr indent="-211137" lvl="1" marL="685800" rtl="0" algn="l">
              <a:lnSpc>
                <a:spcPct val="90000"/>
              </a:lnSpc>
              <a:spcBef>
                <a:spcPts val="0"/>
              </a:spcBef>
              <a:spcAft>
                <a:spcPts val="0"/>
              </a:spcAft>
              <a:buClr>
                <a:srgbClr val="7F7F7F"/>
              </a:buClr>
              <a:buSzPct val="115384"/>
              <a:buChar char="•"/>
            </a:pPr>
            <a:r>
              <a:rPr lang="en-US"/>
              <a:t>(MIO me if you need to miss a class for an important reason)</a:t>
            </a:r>
            <a:endParaRPr/>
          </a:p>
          <a:p>
            <a:pPr indent="-185737" lvl="0" marL="228600" rtl="0" algn="l">
              <a:lnSpc>
                <a:spcPct val="90000"/>
              </a:lnSpc>
              <a:spcBef>
                <a:spcPts val="900"/>
              </a:spcBef>
              <a:spcAft>
                <a:spcPts val="0"/>
              </a:spcAft>
              <a:buClr>
                <a:srgbClr val="7F7F7F"/>
              </a:buClr>
              <a:buSzPct val="100000"/>
              <a:buChar char="•"/>
            </a:pPr>
            <a:r>
              <a:rPr lang="en-US"/>
              <a:t>Complete your assignments on time</a:t>
            </a:r>
            <a:endParaRPr/>
          </a:p>
          <a:p>
            <a:pPr indent="-191452" lvl="1" marL="685800" rtl="0" algn="l">
              <a:lnSpc>
                <a:spcPct val="90000"/>
              </a:lnSpc>
              <a:spcBef>
                <a:spcPts val="900"/>
              </a:spcBef>
              <a:spcAft>
                <a:spcPts val="0"/>
              </a:spcAft>
              <a:buSzPct val="100000"/>
              <a:buChar char="•"/>
            </a:pPr>
            <a:r>
              <a:rPr lang="en-US"/>
              <a:t>But! Endeavour to at least hand in assignments. Better late/incomplete than never.</a:t>
            </a:r>
            <a:endParaRPr/>
          </a:p>
          <a:p>
            <a:pPr indent="-185737" lvl="0" marL="228600" rtl="0" algn="l">
              <a:lnSpc>
                <a:spcPct val="90000"/>
              </a:lnSpc>
              <a:spcBef>
                <a:spcPts val="900"/>
              </a:spcBef>
              <a:spcAft>
                <a:spcPts val="0"/>
              </a:spcAft>
              <a:buClr>
                <a:srgbClr val="7F7F7F"/>
              </a:buClr>
              <a:buSzPct val="100000"/>
              <a:buChar char="•"/>
            </a:pPr>
            <a:r>
              <a:rPr lang="en-US"/>
              <a:t>Reach out to me if you ever feel stuck or overwhelmed</a:t>
            </a:r>
            <a:endParaRPr/>
          </a:p>
          <a:p>
            <a:pPr indent="-185737" lvl="0" marL="228600" rtl="0" algn="l">
              <a:lnSpc>
                <a:spcPct val="90000"/>
              </a:lnSpc>
              <a:spcBef>
                <a:spcPts val="900"/>
              </a:spcBef>
              <a:spcAft>
                <a:spcPts val="0"/>
              </a:spcAft>
              <a:buClr>
                <a:srgbClr val="7F7F7F"/>
              </a:buClr>
              <a:buSzPct val="100000"/>
              <a:buChar char="•"/>
            </a:pPr>
            <a:r>
              <a:rPr lang="en-US"/>
              <a:t>If you miss a deadline, please don't ignore it! </a:t>
            </a:r>
            <a:endParaRPr/>
          </a:p>
          <a:p>
            <a:pPr indent="-191452" lvl="1" marL="685800" rtl="0" algn="l">
              <a:lnSpc>
                <a:spcPct val="90000"/>
              </a:lnSpc>
              <a:spcBef>
                <a:spcPts val="780"/>
              </a:spcBef>
              <a:spcAft>
                <a:spcPts val="0"/>
              </a:spcAft>
              <a:buClr>
                <a:srgbClr val="7F7F7F"/>
              </a:buClr>
              <a:buSzPct val="100000"/>
              <a:buChar char="•"/>
            </a:pPr>
            <a:r>
              <a:rPr lang="en-US"/>
              <a:t>MIO me. I’m here to help! And that includes for late/incomplete assignments.</a:t>
            </a:r>
            <a:endParaRPr/>
          </a:p>
          <a:p>
            <a:pPr indent="-185737" lvl="0" marL="228600" rtl="0" algn="l">
              <a:lnSpc>
                <a:spcPct val="90000"/>
              </a:lnSpc>
              <a:spcBef>
                <a:spcPts val="900"/>
              </a:spcBef>
              <a:spcAft>
                <a:spcPts val="0"/>
              </a:spcAft>
              <a:buClr>
                <a:srgbClr val="7F7F7F"/>
              </a:buClr>
              <a:buSzPct val="100000"/>
              <a:buChar char="•"/>
            </a:pPr>
            <a:r>
              <a:rPr b="1" lang="en-US"/>
              <a:t>Persistence is important</a:t>
            </a:r>
            <a:r>
              <a:rPr lang="en-US"/>
              <a:t>. </a:t>
            </a:r>
            <a:endParaRPr/>
          </a:p>
          <a:p>
            <a:pPr indent="-191452" lvl="1" marL="685800" rtl="0" algn="l">
              <a:lnSpc>
                <a:spcPct val="90000"/>
              </a:lnSpc>
              <a:spcBef>
                <a:spcPts val="780"/>
              </a:spcBef>
              <a:spcAft>
                <a:spcPts val="0"/>
              </a:spcAft>
              <a:buClr>
                <a:srgbClr val="7F7F7F"/>
              </a:buClr>
              <a:buSzPct val="100000"/>
              <a:buChar char="•"/>
            </a:pPr>
            <a:r>
              <a:rPr lang="en-US"/>
              <a:t>A lot of things will seem new and confusing at first. </a:t>
            </a:r>
            <a:endParaRPr/>
          </a:p>
          <a:p>
            <a:pPr indent="-191452" lvl="1" marL="685800" rtl="0" algn="l">
              <a:lnSpc>
                <a:spcPct val="90000"/>
              </a:lnSpc>
              <a:spcBef>
                <a:spcPts val="780"/>
              </a:spcBef>
              <a:spcAft>
                <a:spcPts val="0"/>
              </a:spcAft>
              <a:buClr>
                <a:srgbClr val="7F7F7F"/>
              </a:buClr>
              <a:buSzPct val="100000"/>
              <a:buChar char="•"/>
            </a:pPr>
            <a:r>
              <a:rPr lang="en-US"/>
              <a:t>Everyone will start at a different level of familiarity with these technical subjects.</a:t>
            </a:r>
            <a:endParaRPr/>
          </a:p>
          <a:p>
            <a:pPr indent="-191452" lvl="1" marL="685800" rtl="0" algn="l">
              <a:lnSpc>
                <a:spcPct val="90000"/>
              </a:lnSpc>
              <a:spcBef>
                <a:spcPts val="780"/>
              </a:spcBef>
              <a:spcAft>
                <a:spcPts val="0"/>
              </a:spcAft>
              <a:buClr>
                <a:srgbClr val="7F7F7F"/>
              </a:buClr>
              <a:buSzPct val="100000"/>
              <a:buChar char="•"/>
            </a:pPr>
            <a:r>
              <a:rPr lang="en-US"/>
              <a:t>But! </a:t>
            </a:r>
            <a:r>
              <a:rPr b="1" lang="en-US"/>
              <a:t>Everyone can learn these subjects</a:t>
            </a:r>
            <a:r>
              <a:rPr lang="en-US"/>
              <a:t>. With time, practise, and patience, you will get better at computer science -- and at learning in general</a:t>
            </a:r>
            <a:endParaRPr/>
          </a:p>
          <a:p>
            <a:pPr indent="-38100" lvl="0" marL="228600" rtl="0" algn="l">
              <a:lnSpc>
                <a:spcPct val="90000"/>
              </a:lnSpc>
              <a:spcBef>
                <a:spcPts val="900"/>
              </a:spcBef>
              <a:spcAft>
                <a:spcPts val="0"/>
              </a:spcAft>
              <a:buClr>
                <a:srgbClr val="7F7F7F"/>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Academic Success</a:t>
            </a:r>
            <a:endParaRPr/>
          </a:p>
        </p:txBody>
      </p:sp>
      <p:sp>
        <p:nvSpPr>
          <p:cNvPr id="235" name="Google Shape;23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55000" lnSpcReduction="10000"/>
          </a:bodyPr>
          <a:lstStyle/>
          <a:p>
            <a:pPr indent="-142875" lvl="0" marL="228600" rtl="0" algn="l">
              <a:lnSpc>
                <a:spcPct val="90000"/>
              </a:lnSpc>
              <a:spcBef>
                <a:spcPts val="0"/>
              </a:spcBef>
              <a:spcAft>
                <a:spcPts val="0"/>
              </a:spcAft>
              <a:buClr>
                <a:srgbClr val="7F7F7F"/>
              </a:buClr>
              <a:buSzPct val="100000"/>
              <a:buChar char="•"/>
            </a:pPr>
            <a:r>
              <a:rPr lang="en-US"/>
              <a:t>Try your best to get to know other students!</a:t>
            </a:r>
            <a:br>
              <a:rPr lang="en-US"/>
            </a:br>
            <a:endParaRPr/>
          </a:p>
          <a:p>
            <a:pPr indent="-154305" lvl="1" marL="685800" rtl="0" algn="l">
              <a:lnSpc>
                <a:spcPct val="90000"/>
              </a:lnSpc>
              <a:spcBef>
                <a:spcPts val="0"/>
              </a:spcBef>
              <a:spcAft>
                <a:spcPts val="0"/>
              </a:spcAft>
              <a:buSzPct val="100000"/>
              <a:buChar char="•"/>
            </a:pPr>
            <a:r>
              <a:rPr lang="en-US"/>
              <a:t>Help eachother out! You will learn much more from working through the assignments yourself and from teaching eachother than you will from listening to me</a:t>
            </a:r>
            <a:br>
              <a:rPr lang="en-US"/>
            </a:br>
            <a:endParaRPr/>
          </a:p>
          <a:p>
            <a:pPr indent="-154305" lvl="1" marL="685800" rtl="0" algn="l">
              <a:lnSpc>
                <a:spcPct val="90000"/>
              </a:lnSpc>
              <a:spcBef>
                <a:spcPts val="0"/>
              </a:spcBef>
              <a:spcAft>
                <a:spcPts val="0"/>
              </a:spcAft>
              <a:buSzPct val="100000"/>
              <a:buChar char="•"/>
            </a:pPr>
            <a:r>
              <a:rPr lang="en-US"/>
              <a:t>And, building relationships with new peers is, in my opinion, the best part of school</a:t>
            </a:r>
            <a:endParaRPr/>
          </a:p>
          <a:p>
            <a:pPr indent="-142875" lvl="0" marL="228600" rtl="0" algn="l">
              <a:lnSpc>
                <a:spcPct val="90000"/>
              </a:lnSpc>
              <a:spcBef>
                <a:spcPts val="900"/>
              </a:spcBef>
              <a:spcAft>
                <a:spcPts val="0"/>
              </a:spcAft>
              <a:buClr>
                <a:srgbClr val="7F7F7F"/>
              </a:buClr>
              <a:buSzPct val="100000"/>
              <a:buChar char="•"/>
            </a:pPr>
            <a:r>
              <a:rPr lang="en-US"/>
              <a:t>Use a Study Schedule and Time Management Strategies</a:t>
            </a:r>
            <a:endParaRPr/>
          </a:p>
          <a:p>
            <a:pPr indent="-142875" lvl="0" marL="228600" rtl="0" algn="l">
              <a:lnSpc>
                <a:spcPct val="90000"/>
              </a:lnSpc>
              <a:spcBef>
                <a:spcPts val="900"/>
              </a:spcBef>
              <a:spcAft>
                <a:spcPts val="0"/>
              </a:spcAft>
              <a:buClr>
                <a:srgbClr val="7F7F7F"/>
              </a:buClr>
              <a:buSzPct val="100000"/>
              <a:buChar char="•"/>
            </a:pPr>
            <a:r>
              <a:rPr lang="en-US"/>
              <a:t>Attend classes &amp; labs regularly</a:t>
            </a:r>
            <a:endParaRPr/>
          </a:p>
          <a:p>
            <a:pPr indent="-142875" lvl="0" marL="228600" rtl="0" algn="l">
              <a:lnSpc>
                <a:spcPct val="90000"/>
              </a:lnSpc>
              <a:spcBef>
                <a:spcPts val="900"/>
              </a:spcBef>
              <a:spcAft>
                <a:spcPts val="0"/>
              </a:spcAft>
              <a:buClr>
                <a:srgbClr val="7F7F7F"/>
              </a:buClr>
              <a:buSzPct val="100000"/>
              <a:buChar char="•"/>
            </a:pPr>
            <a:r>
              <a:rPr lang="en-US"/>
              <a:t>Communicate with your instructor (me! I’m here to help)</a:t>
            </a:r>
            <a:endParaRPr/>
          </a:p>
          <a:p>
            <a:pPr indent="-142875" lvl="0" marL="228600" rtl="0" algn="l">
              <a:lnSpc>
                <a:spcPct val="90000"/>
              </a:lnSpc>
              <a:spcBef>
                <a:spcPts val="900"/>
              </a:spcBef>
              <a:spcAft>
                <a:spcPts val="0"/>
              </a:spcAft>
              <a:buClr>
                <a:srgbClr val="7F7F7F"/>
              </a:buClr>
              <a:buSzPct val="100000"/>
              <a:buChar char="•"/>
            </a:pPr>
            <a:r>
              <a:rPr lang="en-US"/>
              <a:t>Use Textbooks, Online Articles, and Readings</a:t>
            </a:r>
            <a:endParaRPr/>
          </a:p>
          <a:p>
            <a:pPr indent="-154305" lvl="1" marL="685800" rtl="0" algn="l">
              <a:lnSpc>
                <a:spcPct val="90000"/>
              </a:lnSpc>
              <a:spcBef>
                <a:spcPts val="900"/>
              </a:spcBef>
              <a:spcAft>
                <a:spcPts val="0"/>
              </a:spcAft>
              <a:buSzPct val="100000"/>
              <a:buChar char="•"/>
            </a:pPr>
            <a:r>
              <a:rPr lang="en-US"/>
              <a:t>Most technical knowledge about computers is freely available online. For the curious, there are many great papers to find on any given subject</a:t>
            </a:r>
            <a:endParaRPr/>
          </a:p>
          <a:p>
            <a:pPr indent="-154305" lvl="1" marL="685800" rtl="0" algn="l">
              <a:lnSpc>
                <a:spcPct val="90000"/>
              </a:lnSpc>
              <a:spcBef>
                <a:spcPts val="900"/>
              </a:spcBef>
              <a:spcAft>
                <a:spcPts val="0"/>
              </a:spcAft>
              <a:buSzPct val="100000"/>
              <a:buChar char="•"/>
            </a:pPr>
            <a:r>
              <a:rPr lang="en-US"/>
              <a:t>Since the pandemic there has been an explosion of high quality Youtube tutorials as well. I will often provide these as supplementary materials myself</a:t>
            </a:r>
            <a:endParaRPr/>
          </a:p>
          <a:p>
            <a:pPr indent="-154305" lvl="1" marL="685800" rtl="0" algn="l">
              <a:lnSpc>
                <a:spcPct val="90000"/>
              </a:lnSpc>
              <a:spcBef>
                <a:spcPts val="900"/>
              </a:spcBef>
              <a:spcAft>
                <a:spcPts val="0"/>
              </a:spcAft>
              <a:buSzPct val="100000"/>
              <a:buChar char="•"/>
            </a:pPr>
            <a:r>
              <a:rPr lang="en-US"/>
              <a:t>But! there is no substitute for attending and working through problems yourself. And! beware of internet hucksters -- not everyone actually knows what they’re talking about.</a:t>
            </a:r>
            <a:br>
              <a:rPr lang="en-US"/>
            </a:br>
            <a:endParaRPr/>
          </a:p>
          <a:p>
            <a:pPr indent="-142875" lvl="0" marL="228600" rtl="0" algn="l">
              <a:lnSpc>
                <a:spcPct val="90000"/>
              </a:lnSpc>
              <a:spcBef>
                <a:spcPts val="900"/>
              </a:spcBef>
              <a:spcAft>
                <a:spcPts val="0"/>
              </a:spcAft>
              <a:buClr>
                <a:srgbClr val="7F7F7F"/>
              </a:buClr>
              <a:buSzPct val="100000"/>
              <a:buChar char="•"/>
            </a:pPr>
            <a:r>
              <a:rPr lang="en-US"/>
              <a:t>Seek out help if you are struggling (from me, from peers, from John Abbott student services, etc.)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eac88f96f2_0_2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COVID Info</a:t>
            </a:r>
            <a:endParaRPr/>
          </a:p>
        </p:txBody>
      </p:sp>
      <p:sp>
        <p:nvSpPr>
          <p:cNvPr id="241" name="Google Shape;241;geac88f96f2_0_23"/>
          <p:cNvSpPr txBox="1"/>
          <p:nvPr>
            <p:ph idx="1" type="body"/>
          </p:nvPr>
        </p:nvSpPr>
        <p:spPr>
          <a:xfrm>
            <a:off x="838200" y="1825625"/>
            <a:ext cx="10515600" cy="4507500"/>
          </a:xfrm>
          <a:prstGeom prst="rect">
            <a:avLst/>
          </a:prstGeom>
          <a:noFill/>
          <a:ln>
            <a:noFill/>
          </a:ln>
        </p:spPr>
        <p:txBody>
          <a:bodyPr anchorCtr="0" anchor="t" bIns="45700" lIns="91425" spcFirstLastPara="1" rIns="91425" wrap="square" tIns="45700">
            <a:normAutofit fontScale="92500" lnSpcReduction="10000"/>
          </a:bodyPr>
          <a:lstStyle/>
          <a:p>
            <a:pPr indent="-214312" lvl="0" marL="228600" rtl="0" algn="l">
              <a:lnSpc>
                <a:spcPct val="90000"/>
              </a:lnSpc>
              <a:spcBef>
                <a:spcPts val="900"/>
              </a:spcBef>
              <a:spcAft>
                <a:spcPts val="0"/>
              </a:spcAft>
              <a:buClr>
                <a:srgbClr val="7F7F7F"/>
              </a:buClr>
              <a:buSzPct val="100000"/>
              <a:buChar char="•"/>
            </a:pPr>
            <a:r>
              <a:rPr lang="en-US"/>
              <a:t>Read updates from the college (communicated by MIO and email)</a:t>
            </a:r>
            <a:endParaRPr/>
          </a:p>
          <a:p>
            <a:pPr indent="-216217" lvl="1" marL="685800" rtl="0" algn="l">
              <a:lnSpc>
                <a:spcPct val="90000"/>
              </a:lnSpc>
              <a:spcBef>
                <a:spcPts val="900"/>
              </a:spcBef>
              <a:spcAft>
                <a:spcPts val="0"/>
              </a:spcAft>
              <a:buSzPct val="100000"/>
              <a:buChar char="•"/>
            </a:pPr>
            <a:r>
              <a:rPr lang="en-US"/>
              <a:t>Compare with other CEGEPs, schools, and regions. Are we getting the quality of protection that we need? Stay informed and think critically</a:t>
            </a:r>
            <a:br>
              <a:rPr lang="en-US"/>
            </a:br>
            <a:endParaRPr/>
          </a:p>
          <a:p>
            <a:pPr indent="-214312" lvl="0" marL="228600" rtl="0" algn="l">
              <a:lnSpc>
                <a:spcPct val="90000"/>
              </a:lnSpc>
              <a:spcBef>
                <a:spcPts val="900"/>
              </a:spcBef>
              <a:spcAft>
                <a:spcPts val="0"/>
              </a:spcAft>
              <a:buSzPct val="100000"/>
              <a:buChar char="•"/>
            </a:pPr>
            <a:r>
              <a:rPr lang="en-US"/>
              <a:t>Some particular rules (applies to all classes, not just mine):</a:t>
            </a:r>
            <a:endParaRPr/>
          </a:p>
          <a:p>
            <a:pPr indent="-216217" lvl="1" marL="685800" rtl="0" algn="l">
              <a:lnSpc>
                <a:spcPct val="90000"/>
              </a:lnSpc>
              <a:spcBef>
                <a:spcPts val="900"/>
              </a:spcBef>
              <a:spcAft>
                <a:spcPts val="0"/>
              </a:spcAft>
              <a:buSzPct val="100000"/>
              <a:buChar char="•"/>
            </a:pPr>
            <a:r>
              <a:rPr lang="en-US"/>
              <a:t>Mind respectful distance when entering and leaving classrooms and labs</a:t>
            </a:r>
            <a:endParaRPr/>
          </a:p>
          <a:p>
            <a:pPr indent="-216217" lvl="1" marL="685800" rtl="0" algn="l">
              <a:lnSpc>
                <a:spcPct val="90000"/>
              </a:lnSpc>
              <a:spcBef>
                <a:spcPts val="900"/>
              </a:spcBef>
              <a:spcAft>
                <a:spcPts val="0"/>
              </a:spcAft>
              <a:buSzPct val="100000"/>
              <a:buChar char="•"/>
            </a:pPr>
            <a:r>
              <a:rPr lang="en-US"/>
              <a:t>If you have flu-like symptoms, do not come to class! See </a:t>
            </a:r>
            <a:r>
              <a:rPr lang="en-US" u="sng">
                <a:solidFill>
                  <a:schemeClr val="hlink"/>
                </a:solidFill>
                <a:hlinkClick r:id="rId3"/>
              </a:rPr>
              <a:t>https://www.johnabbott.qc.ca/faq-and-one-stop-shop/</a:t>
            </a:r>
            <a:r>
              <a:rPr lang="en-US"/>
              <a:t> </a:t>
            </a:r>
            <a:r>
              <a:rPr lang="en-US"/>
              <a:t>for details</a:t>
            </a:r>
            <a:br>
              <a:rPr lang="en-US"/>
            </a:br>
            <a:endParaRPr/>
          </a:p>
          <a:p>
            <a:pPr indent="-214312" lvl="0" marL="228600" rtl="0" algn="l">
              <a:lnSpc>
                <a:spcPct val="90000"/>
              </a:lnSpc>
              <a:spcBef>
                <a:spcPts val="900"/>
              </a:spcBef>
              <a:spcAft>
                <a:spcPts val="0"/>
              </a:spcAft>
              <a:buSzPct val="100000"/>
              <a:buChar char="•"/>
            </a:pPr>
            <a:r>
              <a:rPr lang="en-US"/>
              <a:t>All we can do is our best to keep eachother safe and to learn what we can while we’re here. Please let me know if you have any questions or concerns -- I’m here to help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The Teacher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eac88f96f2_0_2"/>
          <p:cNvSpPr txBox="1"/>
          <p:nvPr>
            <p:ph type="title"/>
          </p:nvPr>
        </p:nvSpPr>
        <p:spPr>
          <a:xfrm>
            <a:off x="609600" y="1"/>
            <a:ext cx="10744200" cy="12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Wednesday</a:t>
            </a:r>
            <a:endParaRPr/>
          </a:p>
        </p:txBody>
      </p:sp>
      <p:sp>
        <p:nvSpPr>
          <p:cNvPr id="248" name="Google Shape;248;geac88f96f2_0_2"/>
          <p:cNvSpPr txBox="1"/>
          <p:nvPr>
            <p:ph idx="1" type="body"/>
          </p:nvPr>
        </p:nvSpPr>
        <p:spPr>
          <a:xfrm>
            <a:off x="801725" y="1825625"/>
            <a:ext cx="5543400" cy="4351200"/>
          </a:xfrm>
          <a:prstGeom prst="rect">
            <a:avLst/>
          </a:prstGeom>
        </p:spPr>
        <p:txBody>
          <a:bodyPr anchorCtr="0" anchor="t" bIns="45700" lIns="91425" spcFirstLastPara="1" rIns="91425" wrap="square" tIns="45700">
            <a:normAutofit/>
          </a:bodyPr>
          <a:lstStyle/>
          <a:p>
            <a:pPr indent="-419100" lvl="0" marL="457200" rtl="0" algn="l">
              <a:spcBef>
                <a:spcPts val="900"/>
              </a:spcBef>
              <a:spcAft>
                <a:spcPts val="0"/>
              </a:spcAft>
              <a:buSzPts val="3000"/>
              <a:buChar char="-"/>
            </a:pPr>
            <a:r>
              <a:rPr lang="en-US"/>
              <a:t>an introduction to computer hardware!</a:t>
            </a:r>
            <a:endParaRPr/>
          </a:p>
          <a:p>
            <a:pPr indent="-419100" lvl="0" marL="457200" rtl="0" algn="l">
              <a:spcBef>
                <a:spcPts val="0"/>
              </a:spcBef>
              <a:spcAft>
                <a:spcPts val="0"/>
              </a:spcAft>
              <a:buSzPts val="3000"/>
              <a:buChar char="-"/>
            </a:pPr>
            <a:r>
              <a:rPr lang="en-US"/>
              <a:t>by the end of the week: we can easily identify all of the hardware components depicted here </a:t>
            </a:r>
            <a:endParaRPr/>
          </a:p>
          <a:p>
            <a:pPr indent="0" lvl="0" marL="0" rtl="0" algn="l">
              <a:spcBef>
                <a:spcPts val="900"/>
              </a:spcBef>
              <a:spcAft>
                <a:spcPts val="0"/>
              </a:spcAft>
              <a:buNone/>
            </a:pPr>
            <a:r>
              <a:t/>
            </a:r>
            <a:endParaRPr/>
          </a:p>
        </p:txBody>
      </p:sp>
      <p:pic>
        <p:nvPicPr>
          <p:cNvPr id="249" name="Google Shape;249;geac88f96f2_0_2"/>
          <p:cNvPicPr preferRelativeResize="0"/>
          <p:nvPr/>
        </p:nvPicPr>
        <p:blipFill>
          <a:blip r:embed="rId3">
            <a:alphaModFix/>
          </a:blip>
          <a:stretch>
            <a:fillRect/>
          </a:stretch>
        </p:blipFill>
        <p:spPr>
          <a:xfrm>
            <a:off x="6430325" y="1899833"/>
            <a:ext cx="5603702" cy="42027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About Me</a:t>
            </a:r>
            <a:endParaRPr/>
          </a:p>
        </p:txBody>
      </p:sp>
      <p:sp>
        <p:nvSpPr>
          <p:cNvPr id="140" name="Google Shape;140;p3"/>
          <p:cNvSpPr txBox="1"/>
          <p:nvPr>
            <p:ph idx="1" type="body"/>
          </p:nvPr>
        </p:nvSpPr>
        <p:spPr>
          <a:xfrm>
            <a:off x="838200" y="1825625"/>
            <a:ext cx="9862800" cy="4351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7F7F7F"/>
              </a:buClr>
              <a:buSzPct val="100000"/>
              <a:buNone/>
            </a:pPr>
            <a:r>
              <a:rPr lang="en-US" sz="3200"/>
              <a:t>Michael Haaf</a:t>
            </a:r>
            <a:endParaRPr/>
          </a:p>
          <a:p>
            <a:pPr indent="-207645" lvl="0" marL="228600" rtl="0" algn="l">
              <a:lnSpc>
                <a:spcPct val="90000"/>
              </a:lnSpc>
              <a:spcBef>
                <a:spcPts val="660"/>
              </a:spcBef>
              <a:spcAft>
                <a:spcPts val="0"/>
              </a:spcAft>
              <a:buClr>
                <a:srgbClr val="7F7F7F"/>
              </a:buClr>
              <a:buSzPct val="100000"/>
              <a:buChar char="•"/>
            </a:pPr>
            <a:r>
              <a:rPr lang="en-US"/>
              <a:t>Office:</a:t>
            </a:r>
            <a:endParaRPr/>
          </a:p>
          <a:p>
            <a:pPr indent="-211455" lvl="1" marL="685800" rtl="0" algn="l">
              <a:lnSpc>
                <a:spcPct val="90000"/>
              </a:lnSpc>
              <a:spcBef>
                <a:spcPts val="540"/>
              </a:spcBef>
              <a:spcAft>
                <a:spcPts val="0"/>
              </a:spcAft>
              <a:buClr>
                <a:srgbClr val="7F7F7F"/>
              </a:buClr>
              <a:buSzPct val="100000"/>
              <a:buChar char="•"/>
            </a:pPr>
            <a:r>
              <a:rPr lang="en-US"/>
              <a:t>Penfield P235</a:t>
            </a:r>
            <a:br>
              <a:rPr lang="en-US"/>
            </a:br>
            <a:endParaRPr/>
          </a:p>
          <a:p>
            <a:pPr indent="-246409" lvl="0" marL="228600" rtl="0" algn="l">
              <a:lnSpc>
                <a:spcPct val="90000"/>
              </a:lnSpc>
              <a:spcBef>
                <a:spcPts val="540"/>
              </a:spcBef>
              <a:spcAft>
                <a:spcPts val="0"/>
              </a:spcAft>
              <a:buClr>
                <a:srgbClr val="7F7F7F"/>
              </a:buClr>
              <a:buSzPct val="87945"/>
              <a:buChar char="•"/>
            </a:pPr>
            <a:r>
              <a:rPr lang="en-US" sz="3318"/>
              <a:t>Office Hours:</a:t>
            </a:r>
            <a:endParaRPr sz="2918"/>
          </a:p>
          <a:p>
            <a:pPr indent="-271809" lvl="1" marL="685800" rtl="0" algn="l">
              <a:lnSpc>
                <a:spcPct val="90000"/>
              </a:lnSpc>
              <a:spcBef>
                <a:spcPts val="540"/>
              </a:spcBef>
              <a:spcAft>
                <a:spcPts val="0"/>
              </a:spcAft>
              <a:buSzPct val="100000"/>
              <a:buChar char="•"/>
            </a:pPr>
            <a:r>
              <a:rPr lang="en-US" sz="2918"/>
              <a:t>TBD (will be printed on my office door, P311)</a:t>
            </a:r>
            <a:endParaRPr sz="2918"/>
          </a:p>
          <a:p>
            <a:pPr indent="-267171" lvl="1" marL="685800" rtl="0" algn="l">
              <a:lnSpc>
                <a:spcPct val="90000"/>
              </a:lnSpc>
              <a:spcBef>
                <a:spcPts val="540"/>
              </a:spcBef>
              <a:spcAft>
                <a:spcPts val="0"/>
              </a:spcAft>
              <a:buSzPct val="100000"/>
              <a:buChar char="•"/>
            </a:pPr>
            <a:r>
              <a:rPr lang="en-US" sz="2832"/>
              <a:t>Other hours: by appointment (MIO)</a:t>
            </a:r>
            <a:br>
              <a:rPr lang="en-US" sz="2832"/>
            </a:br>
            <a:endParaRPr sz="2832"/>
          </a:p>
          <a:p>
            <a:pPr indent="-186055" lvl="0" marL="228600" rtl="0" algn="l">
              <a:lnSpc>
                <a:spcPct val="90000"/>
              </a:lnSpc>
              <a:spcBef>
                <a:spcPts val="540"/>
              </a:spcBef>
              <a:spcAft>
                <a:spcPts val="0"/>
              </a:spcAft>
              <a:buClr>
                <a:srgbClr val="7F7F7F"/>
              </a:buClr>
              <a:buSzPct val="81818"/>
              <a:buChar char="•"/>
            </a:pPr>
            <a:r>
              <a:rPr lang="en-US"/>
              <a:t>Contact:</a:t>
            </a:r>
            <a:endParaRPr/>
          </a:p>
          <a:p>
            <a:pPr indent="-211455" lvl="1" marL="685800" rtl="0" algn="l">
              <a:lnSpc>
                <a:spcPct val="90000"/>
              </a:lnSpc>
              <a:spcBef>
                <a:spcPts val="540"/>
              </a:spcBef>
              <a:spcAft>
                <a:spcPts val="0"/>
              </a:spcAft>
              <a:buClr>
                <a:srgbClr val="7F7F7F"/>
              </a:buClr>
              <a:buSzPct val="100000"/>
              <a:buChar char="•"/>
            </a:pPr>
            <a:r>
              <a:rPr lang="en-US"/>
              <a:t>MIO (I check every day)</a:t>
            </a:r>
            <a:endParaRPr/>
          </a:p>
          <a:p>
            <a:pPr indent="-211455" lvl="1" marL="685800" rtl="0" algn="l">
              <a:lnSpc>
                <a:spcPct val="90000"/>
              </a:lnSpc>
              <a:spcBef>
                <a:spcPts val="540"/>
              </a:spcBef>
              <a:spcAft>
                <a:spcPts val="0"/>
              </a:spcAft>
              <a:buClr>
                <a:srgbClr val="7F7F7F"/>
              </a:buClr>
              <a:buSzPct val="100000"/>
              <a:buChar char="•"/>
            </a:pPr>
            <a:r>
              <a:rPr lang="en-US" u="sng">
                <a:solidFill>
                  <a:schemeClr val="hlink"/>
                </a:solidFill>
                <a:hlinkClick r:id="rId3"/>
              </a:rPr>
              <a:t>michael.haaf@johnabbott.qc.ca</a:t>
            </a:r>
            <a:br>
              <a:rPr lang="en-US"/>
            </a:br>
            <a:endParaRPr/>
          </a:p>
          <a:p>
            <a:pPr indent="-207645" lvl="0" marL="228600" rtl="0" algn="l">
              <a:lnSpc>
                <a:spcPct val="90000"/>
              </a:lnSpc>
              <a:spcBef>
                <a:spcPts val="660"/>
              </a:spcBef>
              <a:spcAft>
                <a:spcPts val="0"/>
              </a:spcAft>
              <a:buClr>
                <a:srgbClr val="7F7F7F"/>
              </a:buClr>
              <a:buSzPct val="100000"/>
              <a:buChar char="•"/>
            </a:pPr>
            <a:r>
              <a:rPr lang="en-US"/>
              <a:t>Course Website: </a:t>
            </a:r>
            <a:endParaRPr/>
          </a:p>
          <a:p>
            <a:pPr indent="-211455" lvl="1" marL="685800" rtl="0" algn="l">
              <a:lnSpc>
                <a:spcPct val="90000"/>
              </a:lnSpc>
              <a:spcBef>
                <a:spcPts val="540"/>
              </a:spcBef>
              <a:spcAft>
                <a:spcPts val="0"/>
              </a:spcAft>
              <a:buClr>
                <a:srgbClr val="7F7F7F"/>
              </a:buClr>
              <a:buSzPct val="100000"/>
              <a:buChar char="•"/>
            </a:pPr>
            <a:r>
              <a:rPr lang="en-US"/>
              <a:t>Léa</a:t>
            </a:r>
            <a:endParaRPr/>
          </a:p>
          <a:p>
            <a:pPr indent="0" lvl="0" marL="0" rtl="0" algn="l">
              <a:lnSpc>
                <a:spcPct val="90000"/>
              </a:lnSpc>
              <a:spcBef>
                <a:spcPts val="660"/>
              </a:spcBef>
              <a:spcAft>
                <a:spcPts val="0"/>
              </a:spcAft>
              <a:buNone/>
            </a:pPr>
            <a:r>
              <a:t/>
            </a:r>
            <a:endParaRPr/>
          </a:p>
          <a:p>
            <a:pPr indent="-88900" lvl="0" marL="228600" rtl="0" algn="l">
              <a:lnSpc>
                <a:spcPct val="90000"/>
              </a:lnSpc>
              <a:spcBef>
                <a:spcPts val="660"/>
              </a:spcBef>
              <a:spcAft>
                <a:spcPts val="0"/>
              </a:spcAft>
              <a:buClr>
                <a:srgbClr val="7F7F7F"/>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4"/>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The Students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5"/>
          <p:cNvPicPr preferRelativeResize="0"/>
          <p:nvPr/>
        </p:nvPicPr>
        <p:blipFill rotWithShape="1">
          <a:blip r:embed="rId3">
            <a:alphaModFix/>
          </a:blip>
          <a:srcRect b="0" l="0" r="0" t="0"/>
          <a:stretch/>
        </p:blipFill>
        <p:spPr>
          <a:xfrm>
            <a:off x="336729" y="3318632"/>
            <a:ext cx="3810000" cy="3257550"/>
          </a:xfrm>
          <a:prstGeom prst="rect">
            <a:avLst/>
          </a:prstGeom>
          <a:noFill/>
          <a:ln>
            <a:noFill/>
          </a:ln>
        </p:spPr>
      </p:pic>
      <p:pic>
        <p:nvPicPr>
          <p:cNvPr id="152" name="Google Shape;152;p5"/>
          <p:cNvPicPr preferRelativeResize="0"/>
          <p:nvPr/>
        </p:nvPicPr>
        <p:blipFill rotWithShape="1">
          <a:blip r:embed="rId4">
            <a:alphaModFix/>
          </a:blip>
          <a:srcRect b="0" l="0" r="0" t="0"/>
          <a:stretch/>
        </p:blipFill>
        <p:spPr>
          <a:xfrm>
            <a:off x="8148540" y="1825625"/>
            <a:ext cx="3514725" cy="2628900"/>
          </a:xfrm>
          <a:prstGeom prst="rect">
            <a:avLst/>
          </a:prstGeom>
          <a:noFill/>
          <a:ln>
            <a:noFill/>
          </a:ln>
        </p:spPr>
      </p:pic>
      <p:sp>
        <p:nvSpPr>
          <p:cNvPr id="153" name="Google Shape;153;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About You</a:t>
            </a:r>
            <a:endParaRPr/>
          </a:p>
        </p:txBody>
      </p:sp>
      <p:sp>
        <p:nvSpPr>
          <p:cNvPr id="154" name="Google Shape;154;p5"/>
          <p:cNvSpPr txBox="1"/>
          <p:nvPr>
            <p:ph idx="1" type="body"/>
          </p:nvPr>
        </p:nvSpPr>
        <p:spPr>
          <a:xfrm>
            <a:off x="2804149" y="1825625"/>
            <a:ext cx="8081100" cy="4351200"/>
          </a:xfrm>
          <a:prstGeom prst="rect">
            <a:avLst/>
          </a:prstGeom>
          <a:noFill/>
          <a:ln>
            <a:noFill/>
          </a:ln>
        </p:spPr>
        <p:txBody>
          <a:bodyPr anchorCtr="0" anchor="t" bIns="45700" lIns="91425" spcFirstLastPara="1" rIns="91425" wrap="square" tIns="45700">
            <a:normAutofit fontScale="70000" lnSpcReduction="20000"/>
          </a:bodyPr>
          <a:lstStyle/>
          <a:p>
            <a:pPr indent="-171450" lvl="0" marL="228600" rtl="0" algn="l">
              <a:lnSpc>
                <a:spcPct val="90000"/>
              </a:lnSpc>
              <a:spcBef>
                <a:spcPts val="0"/>
              </a:spcBef>
              <a:spcAft>
                <a:spcPts val="0"/>
              </a:spcAft>
              <a:buClr>
                <a:srgbClr val="7F7F7F"/>
              </a:buClr>
              <a:buSzPct val="100000"/>
              <a:buChar char="•"/>
            </a:pPr>
            <a:r>
              <a:rPr lang="en-US"/>
              <a:t>Who are you?</a:t>
            </a:r>
            <a:endParaRPr/>
          </a:p>
          <a:p>
            <a:pPr indent="-179069" lvl="1" marL="685800" rtl="0" algn="l">
              <a:lnSpc>
                <a:spcPct val="90000"/>
              </a:lnSpc>
              <a:spcBef>
                <a:spcPts val="780"/>
              </a:spcBef>
              <a:spcAft>
                <a:spcPts val="0"/>
              </a:spcAft>
              <a:buClr>
                <a:srgbClr val="7F7F7F"/>
              </a:buClr>
              <a:buSzPct val="100000"/>
              <a:buChar char="•"/>
            </a:pPr>
            <a:r>
              <a:rPr lang="en-US"/>
              <a:t>Name</a:t>
            </a:r>
            <a:endParaRPr/>
          </a:p>
          <a:p>
            <a:pPr indent="-179069" lvl="1" marL="685800" rtl="0" algn="l">
              <a:lnSpc>
                <a:spcPct val="90000"/>
              </a:lnSpc>
              <a:spcBef>
                <a:spcPts val="780"/>
              </a:spcBef>
              <a:spcAft>
                <a:spcPts val="0"/>
              </a:spcAft>
              <a:buClr>
                <a:srgbClr val="7F7F7F"/>
              </a:buClr>
              <a:buSzPct val="100000"/>
              <a:buChar char="•"/>
            </a:pPr>
            <a:r>
              <a:rPr lang="en-US"/>
              <a:t>Hobbies/interests</a:t>
            </a:r>
            <a:endParaRPr/>
          </a:p>
          <a:p>
            <a:pPr indent="-179069" lvl="1" marL="685800" rtl="0" algn="l">
              <a:lnSpc>
                <a:spcPct val="90000"/>
              </a:lnSpc>
              <a:spcBef>
                <a:spcPts val="780"/>
              </a:spcBef>
              <a:spcAft>
                <a:spcPts val="0"/>
              </a:spcAft>
              <a:buClr>
                <a:srgbClr val="7F7F7F"/>
              </a:buClr>
              <a:buSzPct val="100000"/>
              <a:buChar char="•"/>
            </a:pPr>
            <a:r>
              <a:rPr lang="en-US"/>
              <a:t>any interesting previous/current jobs you’ve had?</a:t>
            </a:r>
            <a:endParaRPr/>
          </a:p>
          <a:p>
            <a:pPr indent="-179069" lvl="1" marL="685800" rtl="0" algn="l">
              <a:lnSpc>
                <a:spcPct val="90000"/>
              </a:lnSpc>
              <a:spcBef>
                <a:spcPts val="780"/>
              </a:spcBef>
              <a:spcAft>
                <a:spcPts val="0"/>
              </a:spcAft>
              <a:buSzPct val="100000"/>
              <a:buChar char="•"/>
            </a:pPr>
            <a:r>
              <a:rPr lang="en-US"/>
              <a:t>an interesting thing you’d like to do or have done!</a:t>
            </a:r>
            <a:endParaRPr/>
          </a:p>
          <a:p>
            <a:pPr indent="0" lvl="0" marL="685800" rtl="0" algn="l">
              <a:lnSpc>
                <a:spcPct val="90000"/>
              </a:lnSpc>
              <a:spcBef>
                <a:spcPts val="780"/>
              </a:spcBef>
              <a:spcAft>
                <a:spcPts val="0"/>
              </a:spcAft>
              <a:buNone/>
            </a:pPr>
            <a:r>
              <a:t/>
            </a:r>
            <a:endParaRPr/>
          </a:p>
          <a:p>
            <a:pPr indent="-171450" lvl="0" marL="228600" rtl="0" algn="l">
              <a:lnSpc>
                <a:spcPct val="90000"/>
              </a:lnSpc>
              <a:spcBef>
                <a:spcPts val="900"/>
              </a:spcBef>
              <a:spcAft>
                <a:spcPts val="0"/>
              </a:spcAft>
              <a:buClr>
                <a:srgbClr val="7F7F7F"/>
              </a:buClr>
              <a:buSzPct val="100000"/>
              <a:buChar char="•"/>
            </a:pPr>
            <a:r>
              <a:rPr lang="en-US"/>
              <a:t>Why Computer Science?</a:t>
            </a:r>
            <a:endParaRPr/>
          </a:p>
          <a:p>
            <a:pPr indent="-38100" lvl="0" marL="228600" rtl="0" algn="l">
              <a:lnSpc>
                <a:spcPct val="90000"/>
              </a:lnSpc>
              <a:spcBef>
                <a:spcPts val="900"/>
              </a:spcBef>
              <a:spcAft>
                <a:spcPts val="0"/>
              </a:spcAft>
              <a:buClr>
                <a:srgbClr val="7F7F7F"/>
              </a:buClr>
              <a:buSzPct val="100000"/>
              <a:buNone/>
            </a:pPr>
            <a:r>
              <a:t/>
            </a:r>
            <a:endParaRPr/>
          </a:p>
          <a:p>
            <a:pPr indent="0" lvl="0" marL="0" rtl="0" algn="l">
              <a:lnSpc>
                <a:spcPct val="90000"/>
              </a:lnSpc>
              <a:spcBef>
                <a:spcPts val="900"/>
              </a:spcBef>
              <a:spcAft>
                <a:spcPts val="0"/>
              </a:spcAft>
              <a:buClr>
                <a:srgbClr val="7F7F7F"/>
              </a:buClr>
              <a:buSzPct val="100000"/>
              <a:buNone/>
            </a:pPr>
            <a:r>
              <a:t/>
            </a:r>
            <a:endParaRPr/>
          </a:p>
          <a:p>
            <a:pPr indent="-38100" lvl="0" marL="228600" rtl="0" algn="l">
              <a:lnSpc>
                <a:spcPct val="90000"/>
              </a:lnSpc>
              <a:spcBef>
                <a:spcPts val="900"/>
              </a:spcBef>
              <a:spcAft>
                <a:spcPts val="0"/>
              </a:spcAft>
              <a:buClr>
                <a:srgbClr val="7F7F7F"/>
              </a:buClr>
              <a:buSzPct val="100000"/>
              <a:buNone/>
            </a:pPr>
            <a:r>
              <a:t/>
            </a:r>
            <a:endParaRPr/>
          </a:p>
          <a:p>
            <a:pPr indent="-38100" lvl="0" marL="228600" rtl="0" algn="l">
              <a:lnSpc>
                <a:spcPct val="90000"/>
              </a:lnSpc>
              <a:spcBef>
                <a:spcPts val="900"/>
              </a:spcBef>
              <a:spcAft>
                <a:spcPts val="0"/>
              </a:spcAft>
              <a:buClr>
                <a:srgbClr val="7F7F7F"/>
              </a:buClr>
              <a:buSzPct val="100000"/>
              <a:buNone/>
            </a:pPr>
            <a:r>
              <a:t/>
            </a:r>
            <a:endParaRPr/>
          </a:p>
          <a:p>
            <a:pPr indent="-38100" lvl="0" marL="228600" rtl="0" algn="l">
              <a:lnSpc>
                <a:spcPct val="90000"/>
              </a:lnSpc>
              <a:spcBef>
                <a:spcPts val="900"/>
              </a:spcBef>
              <a:spcAft>
                <a:spcPts val="0"/>
              </a:spcAft>
              <a:buClr>
                <a:srgbClr val="7F7F7F"/>
              </a:buClr>
              <a:buSzPct val="100000"/>
              <a:buNone/>
            </a:pPr>
            <a:r>
              <a:t/>
            </a:r>
            <a:endParaRPr/>
          </a:p>
          <a:p>
            <a:pPr indent="-38100" lvl="0" marL="228600" rtl="0" algn="l">
              <a:lnSpc>
                <a:spcPct val="90000"/>
              </a:lnSpc>
              <a:spcBef>
                <a:spcPts val="900"/>
              </a:spcBef>
              <a:spcAft>
                <a:spcPts val="0"/>
              </a:spcAft>
              <a:buClr>
                <a:srgbClr val="7F7F7F"/>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The Course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is 420-1N6-AB? “Technical Support”</a:t>
            </a:r>
            <a:endParaRPr/>
          </a:p>
        </p:txBody>
      </p:sp>
      <p:sp>
        <p:nvSpPr>
          <p:cNvPr id="166" name="Google Shape;16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00025" lvl="0" marL="228600" rtl="0" algn="l">
              <a:lnSpc>
                <a:spcPct val="90000"/>
              </a:lnSpc>
              <a:spcBef>
                <a:spcPts val="0"/>
              </a:spcBef>
              <a:spcAft>
                <a:spcPts val="0"/>
              </a:spcAft>
              <a:buClr>
                <a:srgbClr val="7F7F7F"/>
              </a:buClr>
              <a:buSzPct val="100000"/>
              <a:buChar char="•"/>
            </a:pPr>
            <a:r>
              <a:rPr lang="en-US"/>
              <a:t>This course is a general technical overview of everything to do with modern computers. Topics include:</a:t>
            </a:r>
            <a:endParaRPr/>
          </a:p>
          <a:p>
            <a:pPr indent="-203834" lvl="1" marL="685800" rtl="0" algn="l">
              <a:lnSpc>
                <a:spcPct val="90000"/>
              </a:lnSpc>
              <a:spcBef>
                <a:spcPts val="780"/>
              </a:spcBef>
              <a:spcAft>
                <a:spcPts val="0"/>
              </a:spcAft>
              <a:buClr>
                <a:srgbClr val="7F7F7F"/>
              </a:buClr>
              <a:buSzPct val="100000"/>
              <a:buChar char="•"/>
            </a:pPr>
            <a:r>
              <a:rPr lang="en-US"/>
              <a:t>Computer Architecture (Hardware)</a:t>
            </a:r>
            <a:endParaRPr/>
          </a:p>
          <a:p>
            <a:pPr indent="-203834" lvl="1" marL="685800" rtl="0" algn="l">
              <a:lnSpc>
                <a:spcPct val="90000"/>
              </a:lnSpc>
              <a:spcBef>
                <a:spcPts val="780"/>
              </a:spcBef>
              <a:spcAft>
                <a:spcPts val="0"/>
              </a:spcAft>
              <a:buClr>
                <a:srgbClr val="7F7F7F"/>
              </a:buClr>
              <a:buSzPct val="100000"/>
              <a:buChar char="•"/>
            </a:pPr>
            <a:r>
              <a:rPr lang="en-US"/>
              <a:t>Software Systems (Operating Systems, Drivers, &amp; Applications)</a:t>
            </a:r>
            <a:endParaRPr/>
          </a:p>
          <a:p>
            <a:pPr indent="-203834" lvl="1" marL="685800" rtl="0" algn="l">
              <a:spcBef>
                <a:spcPts val="780"/>
              </a:spcBef>
              <a:spcAft>
                <a:spcPts val="0"/>
              </a:spcAft>
              <a:buSzPct val="100000"/>
              <a:buChar char="•"/>
            </a:pPr>
            <a:r>
              <a:rPr lang="en-US"/>
              <a:t>Networking (from LAN to WAN to the Internet at large)</a:t>
            </a:r>
            <a:endParaRPr/>
          </a:p>
          <a:p>
            <a:pPr indent="-203834" lvl="1" marL="685800" rtl="0" algn="l">
              <a:lnSpc>
                <a:spcPct val="90000"/>
              </a:lnSpc>
              <a:spcBef>
                <a:spcPts val="780"/>
              </a:spcBef>
              <a:spcAft>
                <a:spcPts val="0"/>
              </a:spcAft>
              <a:buClr>
                <a:srgbClr val="7F7F7F"/>
              </a:buClr>
              <a:buSzPct val="100000"/>
              <a:buChar char="•"/>
            </a:pPr>
            <a:r>
              <a:rPr lang="en-US"/>
              <a:t>Technical support, troubleshooting, and training others</a:t>
            </a:r>
            <a:endParaRPr/>
          </a:p>
          <a:p>
            <a:pPr indent="-203834" lvl="1" marL="685800" rtl="0" algn="l">
              <a:lnSpc>
                <a:spcPct val="90000"/>
              </a:lnSpc>
              <a:spcBef>
                <a:spcPts val="780"/>
              </a:spcBef>
              <a:spcAft>
                <a:spcPts val="0"/>
              </a:spcAft>
              <a:buClr>
                <a:srgbClr val="7F7F7F"/>
              </a:buClr>
              <a:buSzPct val="100000"/>
              <a:buChar char="•"/>
            </a:pPr>
            <a:r>
              <a:rPr lang="en-US"/>
              <a:t>Best Practises (Backups, system restore, technical documentation, etc.)</a:t>
            </a:r>
            <a:br>
              <a:rPr lang="en-US"/>
            </a:br>
            <a:endParaRPr/>
          </a:p>
          <a:p>
            <a:pPr indent="-200025" lvl="0" marL="228600" rtl="0" algn="l">
              <a:spcBef>
                <a:spcPts val="0"/>
              </a:spcBef>
              <a:spcAft>
                <a:spcPts val="0"/>
              </a:spcAft>
              <a:buSzPct val="100000"/>
              <a:buChar char="•"/>
            </a:pPr>
            <a:r>
              <a:rPr lang="en-US"/>
              <a:t>Each topic above is a massive field of research and industry in its own right </a:t>
            </a:r>
            <a:r>
              <a:rPr lang="en-US"/>
              <a:t>-- you could get a PhD in each! We will be introduced to each briefly, and at a </a:t>
            </a:r>
            <a:r>
              <a:rPr b="1" lang="en-US"/>
              <a:t>high</a:t>
            </a:r>
            <a:r>
              <a:rPr lang="en-US"/>
              <a:t> </a:t>
            </a:r>
            <a:r>
              <a:rPr b="1" lang="en-US"/>
              <a:t>level</a:t>
            </a:r>
            <a:r>
              <a:rPr lang="en-US"/>
              <a:t> (overview) to come away with a better technical understanding than we had before.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eac88f96f2_0_10"/>
          <p:cNvSpPr txBox="1"/>
          <p:nvPr>
            <p:ph type="title"/>
          </p:nvPr>
        </p:nvSpPr>
        <p:spPr>
          <a:xfrm>
            <a:off x="609600" y="0"/>
            <a:ext cx="107379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comes after this course</a:t>
            </a:r>
            <a:endParaRPr/>
          </a:p>
        </p:txBody>
      </p:sp>
      <p:pic>
        <p:nvPicPr>
          <p:cNvPr id="172" name="Google Shape;172;geac88f96f2_0_10"/>
          <p:cNvPicPr preferRelativeResize="0"/>
          <p:nvPr/>
        </p:nvPicPr>
        <p:blipFill>
          <a:blip r:embed="rId3">
            <a:alphaModFix/>
          </a:blip>
          <a:stretch>
            <a:fillRect/>
          </a:stretch>
        </p:blipFill>
        <p:spPr>
          <a:xfrm>
            <a:off x="5764200" y="2193913"/>
            <a:ext cx="6096000" cy="1952625"/>
          </a:xfrm>
          <a:prstGeom prst="rect">
            <a:avLst/>
          </a:prstGeom>
          <a:noFill/>
          <a:ln>
            <a:noFill/>
          </a:ln>
        </p:spPr>
      </p:pic>
      <p:sp>
        <p:nvSpPr>
          <p:cNvPr id="173" name="Google Shape;173;geac88f96f2_0_10"/>
          <p:cNvSpPr txBox="1"/>
          <p:nvPr>
            <p:ph idx="2" type="body"/>
          </p:nvPr>
        </p:nvSpPr>
        <p:spPr>
          <a:xfrm>
            <a:off x="831851" y="2193927"/>
            <a:ext cx="5156100" cy="3978300"/>
          </a:xfrm>
          <a:prstGeom prst="rect">
            <a:avLst/>
          </a:prstGeom>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sz="2400">
                <a:solidFill>
                  <a:schemeClr val="dk1"/>
                </a:solidFill>
              </a:rPr>
              <a:t>This course is a prerequisite for</a:t>
            </a:r>
            <a:endParaRPr sz="2400">
              <a:solidFill>
                <a:schemeClr val="dk1"/>
              </a:solidFill>
            </a:endParaRPr>
          </a:p>
          <a:p>
            <a:pPr indent="0" lvl="0" marL="228600" rtl="0" algn="l">
              <a:spcBef>
                <a:spcPts val="0"/>
              </a:spcBef>
              <a:spcAft>
                <a:spcPts val="0"/>
              </a:spcAft>
              <a:buClr>
                <a:schemeClr val="dk1"/>
              </a:buClr>
              <a:buSzPts val="1100"/>
              <a:buFont typeface="Arial"/>
              <a:buNone/>
            </a:pPr>
            <a:r>
              <a:t/>
            </a:r>
            <a:endParaRPr b="1" sz="2400">
              <a:solidFill>
                <a:schemeClr val="dk1"/>
              </a:solidFill>
            </a:endParaRPr>
          </a:p>
          <a:p>
            <a:pPr indent="-38100" lvl="0" marL="228600" rtl="0" algn="l">
              <a:spcBef>
                <a:spcPts val="0"/>
              </a:spcBef>
              <a:spcAft>
                <a:spcPts val="0"/>
              </a:spcAft>
              <a:buClr>
                <a:srgbClr val="7F7F7F"/>
              </a:buClr>
              <a:buSzPts val="3000"/>
              <a:buNone/>
            </a:pPr>
            <a:r>
              <a:rPr b="1" lang="en-US" sz="2400">
                <a:solidFill>
                  <a:schemeClr val="dk1"/>
                </a:solidFill>
              </a:rPr>
              <a:t>420-2T3-AB -- Information Technology</a:t>
            </a:r>
            <a:endParaRPr b="1" sz="2400">
              <a:solidFill>
                <a:schemeClr val="dk1"/>
              </a:solidFill>
            </a:endParaRPr>
          </a:p>
          <a:p>
            <a:pPr indent="-38100" lvl="0" marL="228600" rtl="0" algn="l">
              <a:spcBef>
                <a:spcPts val="0"/>
              </a:spcBef>
              <a:spcAft>
                <a:spcPts val="0"/>
              </a:spcAft>
              <a:buClr>
                <a:schemeClr val="dk1"/>
              </a:buClr>
              <a:buSzPts val="2400"/>
              <a:buNone/>
            </a:pPr>
            <a:r>
              <a:rPr b="1" lang="en-US" sz="2400">
                <a:solidFill>
                  <a:schemeClr val="dk1"/>
                </a:solidFill>
              </a:rPr>
              <a:t>420-2N5-AB -- Networking</a:t>
            </a:r>
            <a:endParaRPr b="1" sz="2400">
              <a:solidFill>
                <a:schemeClr val="dk1"/>
              </a:solidFill>
            </a:endParaRPr>
          </a:p>
          <a:p>
            <a:pPr indent="0" lvl="0" marL="0" rtl="0" algn="l">
              <a:spcBef>
                <a:spcPts val="0"/>
              </a:spcBef>
              <a:spcAft>
                <a:spcPts val="0"/>
              </a:spcAft>
              <a:buClr>
                <a:schemeClr val="dk1"/>
              </a:buClr>
              <a:buSzPts val="1100"/>
              <a:buFont typeface="Arial"/>
              <a:buNone/>
            </a:pPr>
            <a:r>
              <a:t/>
            </a:r>
            <a:endParaRPr b="1" sz="2400">
              <a:solidFill>
                <a:schemeClr val="dk1"/>
              </a:solidFill>
            </a:endParaRPr>
          </a:p>
          <a:p>
            <a:pPr indent="0" lvl="0" marL="0" rtl="0" algn="l">
              <a:spcBef>
                <a:spcPts val="0"/>
              </a:spcBef>
              <a:spcAft>
                <a:spcPts val="0"/>
              </a:spcAft>
              <a:buClr>
                <a:schemeClr val="dk1"/>
              </a:buClr>
              <a:buSzPts val="1100"/>
              <a:buFont typeface="Arial"/>
              <a:buNone/>
            </a:pPr>
            <a:r>
              <a:rPr lang="en-US" sz="2400">
                <a:solidFill>
                  <a:schemeClr val="dk1"/>
                </a:solidFill>
              </a:rPr>
              <a:t>A </a:t>
            </a:r>
            <a:r>
              <a:rPr b="1" lang="en-US" sz="2400">
                <a:solidFill>
                  <a:schemeClr val="dk1"/>
                </a:solidFill>
              </a:rPr>
              <a:t>pass</a:t>
            </a:r>
            <a:r>
              <a:rPr lang="en-US" sz="2400">
                <a:solidFill>
                  <a:schemeClr val="dk1"/>
                </a:solidFill>
              </a:rPr>
              <a:t> in this course means you have learned enough of the skills taught in this course (see previous slide) to understand next semester’s material</a:t>
            </a:r>
            <a:endParaRPr sz="2400">
              <a:solidFill>
                <a:schemeClr val="dk1"/>
              </a:solidFill>
            </a:endParaRPr>
          </a:p>
          <a:p>
            <a:pPr indent="0" lvl="0" marL="0" rtl="0" algn="l">
              <a:spcBef>
                <a:spcPts val="480"/>
              </a:spcBef>
              <a:spcAft>
                <a:spcPts val="0"/>
              </a:spcAft>
              <a:buNone/>
            </a:pPr>
            <a:r>
              <a:t/>
            </a:r>
            <a:endParaRPr b="1"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Pondération</a:t>
            </a:r>
            <a:endParaRPr/>
          </a:p>
        </p:txBody>
      </p:sp>
      <p:sp>
        <p:nvSpPr>
          <p:cNvPr id="179" name="Google Shape;179;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2 Hours lecture</a:t>
            </a:r>
            <a:endParaRPr/>
          </a:p>
          <a:p>
            <a:pPr indent="-228600" lvl="0" marL="228600" rtl="0" algn="l">
              <a:lnSpc>
                <a:spcPct val="90000"/>
              </a:lnSpc>
              <a:spcBef>
                <a:spcPts val="900"/>
              </a:spcBef>
              <a:spcAft>
                <a:spcPts val="0"/>
              </a:spcAft>
              <a:buClr>
                <a:srgbClr val="7F7F7F"/>
              </a:buClr>
              <a:buSzPts val="3000"/>
              <a:buChar char="•"/>
            </a:pPr>
            <a:r>
              <a:rPr lang="en-US"/>
              <a:t>4 Hours laboratory </a:t>
            </a:r>
            <a:endParaRPr/>
          </a:p>
          <a:p>
            <a:pPr indent="-228600" lvl="0" marL="228600" rtl="0" algn="l">
              <a:lnSpc>
                <a:spcPct val="90000"/>
              </a:lnSpc>
              <a:spcBef>
                <a:spcPts val="900"/>
              </a:spcBef>
              <a:spcAft>
                <a:spcPts val="0"/>
              </a:spcAft>
              <a:buClr>
                <a:srgbClr val="7F7F7F"/>
              </a:buClr>
              <a:buSzPts val="3000"/>
              <a:buChar char="•"/>
            </a:pPr>
            <a:r>
              <a:rPr lang="en-US"/>
              <a:t>3 hours homework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