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gry7WNX2nTlCbFqeF/AZJ+lCyc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505862-D6F6-4444-9532-B894EB438F16}">
  <a:tblStyle styleId="{B2505862-D6F6-4444-9532-B894EB438F16}" styleName="Table_0">
    <a:wholeTbl>
      <a:tcTxStyle b="off" i="off">
        <a:font>
          <a:latin typeface="Segoe UI"/>
          <a:ea typeface="Segoe UI"/>
          <a:cs typeface="Segoe U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c49ac6325_0_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ec49ac6325_0_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c49ac6325_0_4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ec49ac6325_0_4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c49ac6325_0_4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ec49ac6325_0_4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e6a8bc5c8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e6a8bc5c8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e6a8bc5c8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e6a8bc5c8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e6a8bc5c8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ee6a8bc5c8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e6a8bc5c8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ee6a8bc5c8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6a8bc5c8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ee6a8bc5c8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6a8bc5c8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ee6a8bc5c8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e6a8bc5c8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ee6a8bc5c8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e6a8bc5c8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ee6a8bc5c8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e6a8bc5c8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ee6a8bc5c8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e6a8bc5c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ee6a8bc5c8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6565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80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0"/>
          <p:cNvSpPr txBox="1"/>
          <p:nvPr>
            <p:ph idx="1" type="subTitle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8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8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9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9"/>
          <p:cNvSpPr txBox="1"/>
          <p:nvPr>
            <p:ph idx="2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8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0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90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9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9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9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9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9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2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92"/>
          <p:cNvSpPr txBox="1"/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9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9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92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8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indent="-3937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8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2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82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8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8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8" name="Google Shape;48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4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Google Shape;51;p84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4"/>
          <p:cNvSpPr txBox="1"/>
          <p:nvPr>
            <p:ph idx="1" type="body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84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4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4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4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7" name="Google Shape;57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85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5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" name="Google Shape;66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Google Shape;69;p86"/>
          <p:cNvSpPr txBox="1"/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6"/>
          <p:cNvSpPr txBox="1"/>
          <p:nvPr>
            <p:ph idx="1" type="body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86"/>
          <p:cNvSpPr txBox="1"/>
          <p:nvPr>
            <p:ph idx="2" type="body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86"/>
          <p:cNvSpPr txBox="1"/>
          <p:nvPr>
            <p:ph idx="3" type="body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86"/>
          <p:cNvSpPr txBox="1"/>
          <p:nvPr>
            <p:ph idx="4" type="body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8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8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8" name="Google Shape;78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8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7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7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7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8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8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8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8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7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br>
              <a:rPr lang="en-US"/>
            </a:br>
            <a:r>
              <a:rPr lang="en-US"/>
              <a:t>Technical Support (420-1N6-AB)</a:t>
            </a:r>
            <a:br>
              <a:rPr lang="en-US"/>
            </a:br>
            <a:r>
              <a:rPr lang="en-US"/>
              <a:t>More Detail on Binary Math</a:t>
            </a:r>
            <a:endParaRPr/>
          </a:p>
        </p:txBody>
      </p:sp>
      <p:sp>
        <p:nvSpPr>
          <p:cNvPr id="128" name="Google Shape;128;p1"/>
          <p:cNvSpPr txBox="1"/>
          <p:nvPr>
            <p:ph idx="1" type="subTitle"/>
          </p:nvPr>
        </p:nvSpPr>
        <p:spPr>
          <a:xfrm>
            <a:off x="838202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Fall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c49ac6325_0_453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Review: How many bits do we need </a:t>
            </a:r>
            <a:br>
              <a:rPr lang="en-US"/>
            </a:br>
            <a:r>
              <a:rPr lang="en-US"/>
              <a:t>to represent a number?</a:t>
            </a:r>
            <a:endParaRPr/>
          </a:p>
        </p:txBody>
      </p:sp>
      <p:sp>
        <p:nvSpPr>
          <p:cNvPr id="185" name="Google Shape;185;gec49ac6325_0_453"/>
          <p:cNvSpPr txBox="1"/>
          <p:nvPr>
            <p:ph idx="1" type="body"/>
          </p:nvPr>
        </p:nvSpPr>
        <p:spPr>
          <a:xfrm>
            <a:off x="838200" y="1825625"/>
            <a:ext cx="10814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1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1 bit 🡪 can represent 2 </a:t>
            </a:r>
            <a:r>
              <a:rPr b="1" lang="en-US"/>
              <a:t>unsigned</a:t>
            </a:r>
            <a:r>
              <a:rPr lang="en-US"/>
              <a:t> numbers </a:t>
            </a:r>
            <a:endParaRPr/>
          </a:p>
          <a:p>
            <a:pPr indent="-3619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50000"/>
              <a:buChar char="•"/>
            </a:pPr>
            <a:r>
              <a:rPr lang="en-US"/>
              <a:t>(unsigned: no distinction between positive and negative)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(0)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(0)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(1)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71449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2 bits 🡪 can represent 4 </a:t>
            </a:r>
            <a:r>
              <a:rPr b="1" lang="en-US"/>
              <a:t>unsigned </a:t>
            </a:r>
            <a:r>
              <a:rPr lang="en-US"/>
              <a:t>numbers</a:t>
            </a:r>
            <a:endParaRPr/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(00)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= (0)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(01)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	= (1)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(10)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(2)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(11)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(3)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79069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Values: 0 to 3 in decimal.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c49ac6325_0_458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Review:</a:t>
            </a:r>
            <a:br>
              <a:rPr lang="en-US"/>
            </a:br>
            <a:r>
              <a:rPr lang="en-US"/>
              <a:t>n Bits ⬄ How many Numbers</a:t>
            </a:r>
            <a:endParaRPr/>
          </a:p>
        </p:txBody>
      </p:sp>
      <p:sp>
        <p:nvSpPr>
          <p:cNvPr id="191" name="Google Shape;191;gec49ac6325_0_458"/>
          <p:cNvSpPr txBox="1"/>
          <p:nvPr>
            <p:ph idx="1" type="body"/>
          </p:nvPr>
        </p:nvSpPr>
        <p:spPr>
          <a:xfrm>
            <a:off x="838200" y="1825625"/>
            <a:ext cx="10814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b="1" lang="en-US">
                <a:solidFill>
                  <a:srgbClr val="0055A4"/>
                </a:solidFill>
              </a:rPr>
              <a:t>n bits </a:t>
            </a:r>
            <a:endParaRPr/>
          </a:p>
          <a:p>
            <a:pPr indent="-171450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ct val="100000"/>
              <a:buFont typeface="Noto Sans Symbols"/>
              <a:buChar char="🡪"/>
            </a:pPr>
            <a:r>
              <a:rPr b="1" lang="en-US">
                <a:solidFill>
                  <a:srgbClr val="0055A4"/>
                </a:solidFill>
              </a:rPr>
              <a:t> Can represent 2</a:t>
            </a:r>
            <a:r>
              <a:rPr b="1" baseline="30000" lang="en-US">
                <a:solidFill>
                  <a:srgbClr val="0055A4"/>
                </a:solidFill>
              </a:rPr>
              <a:t>n</a:t>
            </a:r>
            <a:r>
              <a:rPr b="1" lang="en-US">
                <a:solidFill>
                  <a:srgbClr val="0055A4"/>
                </a:solidFill>
              </a:rPr>
              <a:t> numbers </a:t>
            </a:r>
            <a:endParaRPr/>
          </a:p>
          <a:p>
            <a:pPr indent="-171450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ct val="100000"/>
              <a:buFont typeface="Noto Sans Symbols"/>
              <a:buChar char="🡪"/>
            </a:pPr>
            <a:r>
              <a:rPr b="1" lang="en-US">
                <a:solidFill>
                  <a:srgbClr val="0055A4"/>
                </a:solidFill>
              </a:rPr>
              <a:t> Values: from 0 to (2</a:t>
            </a:r>
            <a:r>
              <a:rPr b="1" baseline="30000" lang="en-US">
                <a:solidFill>
                  <a:srgbClr val="0055A4"/>
                </a:solidFill>
              </a:rPr>
              <a:t>n</a:t>
            </a:r>
            <a:r>
              <a:rPr b="1" lang="en-US">
                <a:solidFill>
                  <a:srgbClr val="0055A4"/>
                </a:solidFill>
              </a:rPr>
              <a:t> -1)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Byte 🡪 8 bit 🡪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numbers (256)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First Number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0000 0000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(0)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Last Number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	1111 1111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r>
              <a:rPr baseline="30000" lang="en-US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-1 = (255)</a:t>
            </a:r>
            <a:r>
              <a:rPr baseline="-25000" lang="en-US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63500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2" name="Google Shape;192;gec49ac6325_0_458"/>
          <p:cNvSpPr/>
          <p:nvPr/>
        </p:nvSpPr>
        <p:spPr>
          <a:xfrm>
            <a:off x="6503625" y="1745675"/>
            <a:ext cx="5317800" cy="1683300"/>
          </a:xfrm>
          <a:prstGeom prst="wedgeRoundRectCallout">
            <a:avLst>
              <a:gd fmla="val -21704" name="adj1"/>
              <a:gd fmla="val 81819" name="adj2"/>
              <a:gd fmla="val 0" name="adj3"/>
            </a:avLst>
          </a:prstGeom>
          <a:solidFill>
            <a:schemeClr val="lt1"/>
          </a:solidFill>
          <a:ln cap="flat" cmpd="sng" w="28575">
            <a:solidFill>
              <a:srgbClr val="56565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Check your understanding -- please ask your classmates and/or MIO me if you don’t know the answers to these questions!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many </a:t>
            </a:r>
            <a:r>
              <a:rPr b="1" i="0" lang="en-US" sz="1800" u="none" cap="none" strike="noStrike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unsi</a:t>
            </a:r>
            <a:r>
              <a:rPr b="1" lang="en-US" sz="1800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gned </a:t>
            </a:r>
            <a:r>
              <a:rPr b="0" i="0" lang="en-US" sz="1800" u="none" cap="none" strike="noStrike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numbers can I represent in </a:t>
            </a:r>
            <a:r>
              <a:rPr b="1" i="0" lang="en-US" sz="1800" u="none" cap="none" strike="noStrike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 bytes</a:t>
            </a:r>
            <a:r>
              <a:rPr b="0" i="0" lang="en-US" sz="1800" u="none" cap="none" strike="noStrike">
                <a:solidFill>
                  <a:srgbClr val="56565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What is the first and last number?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49ac6325_0_498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Review:</a:t>
            </a:r>
            <a:br>
              <a:rPr lang="en-US"/>
            </a:br>
            <a:r>
              <a:rPr lang="en-US"/>
              <a:t>Two’s Complement: Representation with 4 bits</a:t>
            </a:r>
            <a:endParaRPr/>
          </a:p>
        </p:txBody>
      </p:sp>
      <p:sp>
        <p:nvSpPr>
          <p:cNvPr id="198" name="Google Shape;198;gec49ac6325_0_498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0 0 0		-8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0 0 1 		-7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0 1 0		-6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0 1 1		-5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1 0 0		-4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1 0 1		-3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1 1 0		-2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1 1 1 1		-1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b="1" lang="en-US">
                <a:solidFill>
                  <a:srgbClr val="0055A4"/>
                </a:solidFill>
              </a:rPr>
              <a:t>0 0 0 0		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0 0 1		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0 1 0		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0 1 1		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1 0 0		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1 0 1		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1 1 0		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0 1 1 1 		 7</a:t>
            </a:r>
            <a:endParaRPr/>
          </a:p>
        </p:txBody>
      </p:sp>
      <p:sp>
        <p:nvSpPr>
          <p:cNvPr id="199" name="Google Shape;199;gec49ac6325_0_498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How many </a:t>
            </a:r>
            <a:r>
              <a:rPr b="1" lang="en-US"/>
              <a:t>signed </a:t>
            </a:r>
            <a:r>
              <a:rPr lang="en-US"/>
              <a:t>numbers can we represent with 4 bits in Two’s complement?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95652"/>
              <a:buNone/>
            </a:pPr>
            <a:r>
              <a:rPr lang="en-US"/>
              <a:t>Still the same magnitude (4 bits -&gt; 2</a:t>
            </a:r>
            <a:r>
              <a:rPr baseline="30000" lang="en-US" sz="2300"/>
              <a:t>4</a:t>
            </a:r>
            <a:r>
              <a:rPr lang="en-US" sz="2300"/>
              <a:t> total numbers)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95652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95652"/>
              <a:buNone/>
            </a:pPr>
            <a:r>
              <a:rPr lang="en-US" sz="2300"/>
              <a:t>But: the values you can represent are approximately halved (because half of the numbers you’re representing are now negative!)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95652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95652"/>
              <a:buNone/>
            </a:pPr>
            <a:r>
              <a:rPr lang="en-US" sz="2300"/>
              <a:t>So instead of </a:t>
            </a:r>
            <a:r>
              <a:rPr b="1" lang="en-US" sz="2300"/>
              <a:t>0 -&gt; 15 (unsigned)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95652"/>
              <a:buNone/>
            </a:pPr>
            <a:r>
              <a:rPr lang="en-US" sz="2300"/>
              <a:t>We now have </a:t>
            </a:r>
            <a:r>
              <a:rPr b="1" lang="en-US" sz="2300"/>
              <a:t>-8 -&gt; 7 (signed)</a:t>
            </a:r>
            <a:endParaRPr b="1"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e6a8bc5c8_0_68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Exercises: To Complete in Class </a:t>
            </a:r>
            <a:br>
              <a:rPr lang="en-US"/>
            </a:br>
            <a:r>
              <a:rPr lang="en-US"/>
              <a:t>(hand in your progress by end of class)</a:t>
            </a:r>
            <a:endParaRPr/>
          </a:p>
        </p:txBody>
      </p:sp>
      <p:sp>
        <p:nvSpPr>
          <p:cNvPr id="206" name="Google Shape;206;gee6a8bc5c8_0_68"/>
          <p:cNvSpPr txBox="1"/>
          <p:nvPr>
            <p:ph idx="1" type="body"/>
          </p:nvPr>
        </p:nvSpPr>
        <p:spPr>
          <a:xfrm>
            <a:off x="6096000" y="17868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3"/>
              <a:t>Steps (show your work for each step!)</a:t>
            </a:r>
            <a:br>
              <a:rPr lang="en-US" sz="2183"/>
            </a:br>
            <a:endParaRPr sz="2183"/>
          </a:p>
          <a:p>
            <a:pPr indent="-365029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148"/>
              <a:buAutoNum type="arabicPeriod"/>
            </a:pPr>
            <a:r>
              <a:rPr lang="en-US" sz="2148"/>
              <a:t>Convert from decimal to binary</a:t>
            </a:r>
            <a:endParaRPr sz="2148"/>
          </a:p>
          <a:p>
            <a:pPr indent="-3650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8"/>
              <a:buAutoNum type="arabicPeriod"/>
            </a:pPr>
            <a:r>
              <a:rPr lang="en-US" sz="2148"/>
              <a:t>Apply Two’s Complement rule to all negative numbers</a:t>
            </a:r>
            <a:endParaRPr sz="1748"/>
          </a:p>
          <a:p>
            <a:pPr indent="-3650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8"/>
              <a:buAutoNum type="arabicPeriod"/>
            </a:pPr>
            <a:r>
              <a:rPr lang="en-US" sz="2148"/>
              <a:t>Add the two binary numbers </a:t>
            </a:r>
            <a:endParaRPr sz="1748"/>
          </a:p>
          <a:p>
            <a:pPr indent="-3650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48"/>
              <a:buAutoNum type="arabicPeriod"/>
            </a:pPr>
            <a:r>
              <a:rPr lang="en-US" sz="2148"/>
              <a:t>Check your answer: convert the result to decimal</a:t>
            </a:r>
            <a:endParaRPr sz="2148"/>
          </a:p>
          <a:p>
            <a:pPr indent="0" lvl="0" marL="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ee6a8bc5c8_0_68"/>
          <p:cNvSpPr txBox="1"/>
          <p:nvPr>
            <p:ph idx="2" type="body"/>
          </p:nvPr>
        </p:nvSpPr>
        <p:spPr>
          <a:xfrm>
            <a:off x="609600" y="18353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lang="en-US"/>
              <a:t>Questions</a:t>
            </a:r>
            <a:br>
              <a:rPr lang="en-US"/>
            </a:br>
            <a:br>
              <a:rPr lang="en-US"/>
            </a:br>
            <a:r>
              <a:rPr b="1" lang="en-US"/>
              <a:t>1. What is 22 - 3?</a:t>
            </a:r>
            <a:endParaRPr b="1"/>
          </a:p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1" lang="en-US"/>
              <a:t>2. What is 32 - 8?</a:t>
            </a:r>
            <a:endParaRPr b="1"/>
          </a:p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1" lang="en-US"/>
              <a:t>3. What is 14 - 17?</a:t>
            </a:r>
            <a:endParaRPr b="1"/>
          </a:p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b="1" lang="en-US"/>
              <a:t>4. What is 6 - 30?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e6a8bc5c8_0_23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5" name="Google Shape;135;gee6a8bc5c8_0_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How to calculate 4 + (-20) in binary? [FULL SOLUTION]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How to do these problems in general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Review: how many bits do we need to represent a number?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Similar exercises [For you to complete in class. Similar problems on </a:t>
            </a:r>
            <a:r>
              <a:rPr lang="en-US"/>
              <a:t>assignment</a:t>
            </a:r>
            <a:r>
              <a:rPr lang="en-US"/>
              <a:t> 1 and test 1]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e6a8bc5c8_0_52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Steps</a:t>
            </a:r>
            <a:br>
              <a:rPr lang="en-US" sz="2800"/>
            </a:br>
            <a:endParaRPr sz="2800"/>
          </a:p>
          <a:p>
            <a:pPr indent="-39052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Converting 4 and 20 to binary</a:t>
            </a:r>
            <a:endParaRPr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Apply Two’s Complement rule to (-20)</a:t>
            </a:r>
            <a:endParaRPr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Add the two binary numbers </a:t>
            </a:r>
            <a:endParaRPr/>
          </a:p>
          <a:p>
            <a:pPr indent="-3905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Check your answer: convert the result to decimal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800"/>
          </a:p>
        </p:txBody>
      </p:sp>
      <p:sp>
        <p:nvSpPr>
          <p:cNvPr id="141" name="Google Shape;141;gee6a8bc5c8_0_52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e6a8bc5c8_0_18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 1. </a:t>
            </a:r>
            <a:r>
              <a:rPr lang="en-US"/>
              <a:t>Converting 4 and 20 to binary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47" name="Google Shape;147;gee6a8bc5c8_0_18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  <p:graphicFrame>
        <p:nvGraphicFramePr>
          <p:cNvPr id="148" name="Google Shape;148;gee6a8bc5c8_0_18"/>
          <p:cNvGraphicFramePr/>
          <p:nvPr/>
        </p:nvGraphicFramePr>
        <p:xfrm>
          <a:off x="361129" y="2513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{B2505862-D6F6-4444-9532-B894EB438F16}</a:tableStyleId>
              </a:tblPr>
              <a:tblGrid>
                <a:gridCol w="1389800"/>
                <a:gridCol w="1389800"/>
                <a:gridCol w="1389800"/>
              </a:tblGrid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Steps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Outcome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Remainder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r>
                        <a:rPr lang="en-US" sz="1800"/>
                        <a:t>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-US" sz="1800"/>
                        <a:t>Stop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076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(4)</a:t>
                      </a:r>
                      <a:r>
                        <a:rPr b="1" baseline="-25000" lang="en-US" sz="3600"/>
                        <a:t>10 </a:t>
                      </a:r>
                      <a:r>
                        <a:rPr b="1" lang="en-US" sz="3600"/>
                        <a:t>= (100)</a:t>
                      </a:r>
                      <a:r>
                        <a:rPr b="1" baseline="-25000" lang="en-US" sz="36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149" name="Google Shape;149;gee6a8bc5c8_0_18"/>
          <p:cNvGraphicFramePr/>
          <p:nvPr/>
        </p:nvGraphicFramePr>
        <p:xfrm>
          <a:off x="4849254" y="2550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{B2505862-D6F6-4444-9532-B894EB438F16}</a:tableStyleId>
              </a:tblPr>
              <a:tblGrid>
                <a:gridCol w="1389800"/>
                <a:gridCol w="1389800"/>
                <a:gridCol w="1389800"/>
              </a:tblGrid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Steps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Outcome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Remainder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1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-US" sz="1800"/>
                        <a:t>Stop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076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/>
                        <a:t>(20)</a:t>
                      </a:r>
                      <a:r>
                        <a:rPr b="1" baseline="-25000" lang="en-US" sz="3600"/>
                        <a:t>10 </a:t>
                      </a:r>
                      <a:r>
                        <a:rPr b="1" lang="en-US" sz="3600"/>
                        <a:t>= (10100)</a:t>
                      </a:r>
                      <a:r>
                        <a:rPr b="1" baseline="-25000" lang="en-US" sz="36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e6a8bc5c8_0_45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  <p:sp>
        <p:nvSpPr>
          <p:cNvPr id="155" name="Google Shape;155;gee6a8bc5c8_0_45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 2: </a:t>
            </a:r>
            <a:r>
              <a:rPr lang="en-US" sz="2800"/>
              <a:t>Apply Two’s Complement to 20</a:t>
            </a:r>
            <a:r>
              <a:rPr baseline="-25000" lang="en-US" sz="2800"/>
              <a:t>10</a:t>
            </a:r>
            <a:r>
              <a:rPr lang="en-US" sz="2800"/>
              <a:t> (10100)</a:t>
            </a:r>
            <a:r>
              <a:rPr baseline="-25000" lang="en-US" sz="2800"/>
              <a:t>2</a:t>
            </a:r>
            <a:br>
              <a:rPr baseline="-25000" lang="en-US" sz="2800"/>
            </a:br>
            <a:endParaRPr/>
          </a:p>
          <a:p>
            <a:pPr indent="-335280" lvl="0" marL="4572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How many bits do we need? </a:t>
            </a:r>
            <a:endParaRPr sz="2400"/>
          </a:p>
          <a:p>
            <a:pPr indent="0" lvl="0" marL="9144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2400"/>
              <a:t>Rule of thumb: if left most bit is “1”, add an extra bit! (because negative numbers should always start with 1, and positive numbers should always start with a 0)</a:t>
            </a:r>
            <a:endParaRPr sz="2240"/>
          </a:p>
          <a:p>
            <a:pPr indent="0" lvl="2" marL="9144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b="1" baseline="-25000" lang="en-US" sz="240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= (10100)</a:t>
            </a:r>
            <a:r>
              <a:rPr b="1" baseline="-25000" lang="en-US" sz="2400">
                <a:latin typeface="Courier New"/>
                <a:ea typeface="Courier New"/>
                <a:cs typeface="Courier New"/>
                <a:sym typeface="Courier New"/>
              </a:rPr>
              <a:t>2     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🡪 (010100)</a:t>
            </a:r>
            <a:r>
              <a:rPr b="1" baseline="-25000" lang="en-US" sz="24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/>
          </a:p>
          <a:p>
            <a:pPr indent="-335280" lvl="0" marL="4572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Invert all the bits in step 1: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010100 🡪 invert 🡪 101011</a:t>
            </a:r>
            <a:endParaRPr sz="2400"/>
          </a:p>
          <a:p>
            <a:pPr indent="-335280" lvl="0" marL="4572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Add 1 to the inverted value</a:t>
            </a:r>
            <a:endParaRPr sz="2400"/>
          </a:p>
          <a:p>
            <a:pPr indent="0" lvl="0" marL="6858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/>
              <a:t>	</a:t>
            </a:r>
            <a:r>
              <a:rPr b="1" lang="en-US" sz="2400"/>
              <a:t>101011 + 1 = 101100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55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therefore, </a:t>
            </a:r>
            <a:r>
              <a:rPr b="1" lang="en-US" sz="240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(-20)</a:t>
            </a:r>
            <a:r>
              <a:rPr b="1" baseline="-25000" lang="en-US" sz="240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240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 = (101100)</a:t>
            </a:r>
            <a:r>
              <a:rPr b="1" baseline="-25000" lang="en-US" sz="240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400">
                <a:solidFill>
                  <a:srgbClr val="0055A4"/>
                </a:solidFill>
              </a:rPr>
              <a:t> 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e6a8bc5c8_0_58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  <p:sp>
        <p:nvSpPr>
          <p:cNvPr id="161" name="Google Shape;161;gee6a8bc5c8_0_58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 3: </a:t>
            </a:r>
            <a:r>
              <a:rPr lang="en-US"/>
              <a:t>Add the two binary numbers </a:t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1" lang="en-US" sz="2200"/>
              <a:t>0	0	0	1	0	0		</a:t>
            </a:r>
            <a:r>
              <a:rPr lang="en-US" sz="2200"/>
              <a:t>(use the same number of bits for both numbers!)</a:t>
            </a:r>
            <a:endParaRPr sz="2200"/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+		1	0	1	1	0	0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-------------------------------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	1	1	0	0	0	0</a:t>
            </a:r>
            <a:endParaRPr b="1" sz="2200">
              <a:solidFill>
                <a:srgbClr val="D247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e6a8bc5c8_0_63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  <p:sp>
        <p:nvSpPr>
          <p:cNvPr id="167" name="Google Shape;167;gee6a8bc5c8_0_63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 4: </a:t>
            </a:r>
            <a:r>
              <a:rPr lang="en-US"/>
              <a:t>Check your answer, convert back to decimal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rPr b="1" lang="en-US" sz="22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110000</a:t>
            </a:r>
            <a:r>
              <a:rPr b="1" baseline="-25000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 a negative number (begins with ‘1’) -- so first let’s apply the Two’s Complement rule to make it positive again.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spcBef>
                <a:spcPts val="8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6710" lvl="0" marL="4572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Invert all the bits:</a:t>
            </a:r>
            <a:endParaRPr/>
          </a:p>
          <a:p>
            <a:pPr indent="0" lvl="2" marL="9144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110000</a:t>
            </a:r>
            <a:r>
              <a:rPr b="1" lang="en-US" sz="2400">
                <a:latin typeface="Courier New"/>
                <a:ea typeface="Courier New"/>
                <a:cs typeface="Courier New"/>
                <a:sym typeface="Courier New"/>
              </a:rPr>
              <a:t> 🡪 invert 🡪 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001111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Add 1 to the inverted value</a:t>
            </a:r>
            <a:br>
              <a:rPr lang="en-US" sz="2400"/>
            </a:br>
            <a:br>
              <a:rPr lang="en-US" sz="2400"/>
            </a:br>
            <a:r>
              <a:rPr lang="en-US" sz="2400"/>
              <a:t>	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001111</a:t>
            </a:r>
            <a:r>
              <a:rPr b="1" lang="en-US" sz="2400"/>
              <a:t> + 1 = 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010000</a:t>
            </a:r>
            <a:endParaRPr sz="2400"/>
          </a:p>
          <a:p>
            <a:pPr indent="-3467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Convert to decimal</a:t>
            </a:r>
            <a:endParaRPr sz="2400"/>
          </a:p>
          <a:p>
            <a:pPr indent="457200" lvl="0" marL="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010000 = 2</a:t>
            </a:r>
            <a:r>
              <a:rPr b="1" baseline="30000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220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 = 16</a:t>
            </a:r>
            <a:endParaRPr b="1" sz="2200">
              <a:solidFill>
                <a:srgbClr val="D247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6867" lvl="0" marL="4572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ourier New"/>
              <a:buAutoNum type="arabicPeriod"/>
            </a:pPr>
            <a:r>
              <a:rPr b="1" lang="en-US" sz="22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This means we correctly calculated: 4 - 20 = -16 			[end of solution]</a:t>
            </a:r>
            <a:endParaRPr b="1" sz="2200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e6a8bc5c8_0_29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Steps (Review)</a:t>
            </a:r>
            <a:br>
              <a:rPr lang="en-US" sz="2800"/>
            </a:br>
            <a:endParaRPr sz="2800"/>
          </a:p>
          <a:p>
            <a:pPr indent="-347662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Converting 4 and 20 to binary</a:t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Apply Two’s Complement rule to (-20)</a:t>
            </a:r>
            <a:endParaRPr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How many bits do we need to represent -20? Rule of thumb: since left most bit of 20 is a “1”, add an extra bit!</a:t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Add the two binary numbers </a:t>
            </a:r>
            <a:endParaRPr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Important: use all of the bits from step 2 for both numbers</a:t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Check your answer: convert the result to decimal</a:t>
            </a:r>
            <a:endParaRPr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Trick: if the answer is negative, apply Two’s Complement rule again </a:t>
            </a:r>
            <a:r>
              <a:rPr b="1" lang="en-US"/>
              <a:t>before</a:t>
            </a:r>
            <a:r>
              <a:rPr lang="en-US"/>
              <a:t> converting to decimal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800"/>
          </a:p>
        </p:txBody>
      </p:sp>
      <p:sp>
        <p:nvSpPr>
          <p:cNvPr id="173" name="Google Shape;173;gee6a8bc5c8_0_29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e6a8bc5c8_0_34"/>
          <p:cNvSpPr txBox="1"/>
          <p:nvPr>
            <p:ph idx="1" type="body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Steps (no matter what the numbers are)</a:t>
            </a:r>
            <a:br>
              <a:rPr lang="en-US" sz="2800"/>
            </a:br>
            <a:endParaRPr sz="2800"/>
          </a:p>
          <a:p>
            <a:pPr indent="-347662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Convert from decimal to binary</a:t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Apply Two’s Complement rule to all negative numbers</a:t>
            </a:r>
            <a:endParaRPr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Important: </a:t>
            </a:r>
            <a:r>
              <a:rPr lang="en-US"/>
              <a:t>choosing the right number of bits to use. Rule of thumb: if left most bit is a 1, add an extra bit</a:t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Add the two binary numbers </a:t>
            </a:r>
            <a:endParaRPr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Important: use all of the bits from step 2</a:t>
            </a:r>
            <a:endParaRPr/>
          </a:p>
          <a:p>
            <a:pPr indent="-3476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/>
              <a:t>Check your answer: convert the result to decimal</a:t>
            </a:r>
            <a:endParaRPr/>
          </a:p>
          <a:p>
            <a:pPr indent="-33178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Trick: if the answer is negative, apply Two’s Complement rule again </a:t>
            </a:r>
            <a:r>
              <a:rPr b="1" lang="en-US"/>
              <a:t>before</a:t>
            </a:r>
            <a:r>
              <a:rPr lang="en-US"/>
              <a:t> converting to decimal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None/>
            </a:pPr>
            <a:r>
              <a:t/>
            </a:r>
            <a:endParaRPr sz="2800"/>
          </a:p>
          <a:p>
            <a:pPr indent="-336550" lvl="0" marL="5143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800"/>
          </a:p>
        </p:txBody>
      </p:sp>
      <p:sp>
        <p:nvSpPr>
          <p:cNvPr id="179" name="Google Shape;179;gee6a8bc5c8_0_34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to do these problems in general?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2017-10-15T21:06:31Z</dcterms:created>
  <dc:creator>Aref Mourtada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