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Lst>
  <p:sldSz cy="6858000" cx="12192000"/>
  <p:notesSz cx="6858000" cy="9144000"/>
  <p:embeddedFontLst>
    <p:embeddedFont>
      <p:font typeface="Quattrocento Sans"/>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106" roundtripDataSignature="AMtx7mjnJVSgquVygziYJki6i1ZRK3Cy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0E4B28-CBC8-413F-968A-62A11317E6E6}">
  <a:tblStyle styleId="{FD0E4B28-CBC8-413F-968A-62A11317E6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6D75195-E66E-417D-ADE1-155D6AE36660}" styleName="Table_1">
    <a:wholeTbl>
      <a:tcTxStyle b="off" i="off">
        <a:font>
          <a:latin typeface="Segoe UI"/>
          <a:ea typeface="Segoe UI"/>
          <a:cs typeface="Segoe U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D7406F8-7101-4DB9-9882-FA020084ABC1}" styleName="Table_2">
    <a:wholeTbl>
      <a:tcTxStyle b="off" i="off">
        <a:font>
          <a:latin typeface="Segoe UI"/>
          <a:ea typeface="Segoe UI"/>
          <a:cs typeface="Segoe UI"/>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6" Type="http://customschemas.google.com/relationships/presentationmetadata" Target="metadata"/><Relationship Id="rId105" Type="http://schemas.openxmlformats.org/officeDocument/2006/relationships/font" Target="fonts/QuattrocentoSans-boldItalic.fntdata"/><Relationship Id="rId104" Type="http://schemas.openxmlformats.org/officeDocument/2006/relationships/font" Target="fonts/QuattrocentoSans-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QuattrocentoSans-bold.fntdata"/><Relationship Id="rId102" Type="http://schemas.openxmlformats.org/officeDocument/2006/relationships/font" Target="fonts/QuattrocentoSans-regular.fntdata"/><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c49ac6325_0_4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ec49ac6325_0_4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52499e76d2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152499e76d2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52499e76d2_1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152499e76d2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52499e76d2_1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152499e76d2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2499e76d2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152499e76d2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52499e76d2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152499e76d2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c49ac6325_0_4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ec49ac6325_0_4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c49ac6325_0_4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ec49ac6325_0_4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c49ac6325_0_4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ec49ac6325_0_4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c49ac6325_0_4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ec49ac6325_0_4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c49ac6325_0_4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ec49ac6325_0_4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c49ac6325_0_4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ec49ac6325_0_4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c49ac6325_0_4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ec49ac6325_0_4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c8f5a66c3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gec8f5a66c3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ec8f5a66c3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ec8f5a66c3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c49ac6325_0_4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ec49ac6325_0_4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c49ac6325_0_4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ec49ac6325_0_4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88ad4d517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e88ad4d51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c49ac6325_0_4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ec49ac6325_0_4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c49ac6325_0_4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gec49ac6325_0_4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ec49ac6325_0_4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ec49ac6325_0_4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ed5233ef2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ed5233ef2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ec49ac6325_0_4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ec49ac6325_0_4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2499e76d2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152499e76d2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52499e76d2_4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52499e76d2_4_2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152499e76d2_4_2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52499e76d2_4_2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g152499e76d2_4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52499e76d2_4_2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g152499e76d2_4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52499e76d2_4_2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g152499e76d2_4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88ad4d517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e88ad4d517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52499e76d2_4_3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g152499e76d2_4_3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52499e76d2_4_2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g152499e76d2_4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52499e76d2_4_2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g152499e76d2_4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52499e76d2_4_2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g152499e76d2_4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52499e76d2_4_2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 name="Google Shape;423;g152499e76d2_4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52499e76d2_4_2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g152499e76d2_4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52499e76d2_4_2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g152499e76d2_4_2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152499e76d2_4_2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g152499e76d2_4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52499e76d2_4_2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52499e76d2_4_2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152499e76d2_4_2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ec49ac6325_0_5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ec49ac6325_0_5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ec49ac6325_0_5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ec49ac6325_0_5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ec49ac6325_0_5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gec49ac6325_0_5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ec49ac6325_0_5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gec49ac6325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52499e76d2_4_3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g152499e76d2_4_3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ec49ac6325_0_5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gec49ac6325_0_5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ec49ac6325_0_5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gec49ac6325_0_5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88ad4d517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e88ad4d517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88ad4d517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e88ad4d517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9" name="Google Shape;70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4" name="Google Shape;71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3" name="Google Shape;75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67" name="Google Shape;167;p6:notes"/>
          <p:cNvSpPr/>
          <p:nvPr>
            <p:ph idx="2" type="sldImg"/>
          </p:nvPr>
        </p:nvSpPr>
        <p:spPr>
          <a:xfrm>
            <a:off x="428625" y="692150"/>
            <a:ext cx="6156325" cy="3463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3" name="Google Shape;783;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0" name="Google Shape;790;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1" name="Google Shape;80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ec49ac6325_0_6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gec49ac6325_0_6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ec49ac6325_0_7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5" name="Google Shape;815;gec49ac6325_0_7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2" name="Google Shape;822;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152499e76d2_4_3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9" name="Google Shape;829;g152499e76d2_4_3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6" name="Google Shape;836;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2" name="Google Shape;842;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3" name="Google Shape;863;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9" name="Google Shape;869;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7" name="Google Shape;877;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Slide Show mode, click the arrow to enter the PowerPoint Getting Started Center.</a:t>
            </a:r>
            <a:endParaRPr/>
          </a:p>
        </p:txBody>
      </p:sp>
      <p:sp>
        <p:nvSpPr>
          <p:cNvPr id="878" name="Google Shape;878;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565655"/>
        </a:solidFill>
      </p:bgPr>
    </p:bg>
    <p:spTree>
      <p:nvGrpSpPr>
        <p:cNvPr id="15" name="Shape 15"/>
        <p:cNvGrpSpPr/>
        <p:nvPr/>
      </p:nvGrpSpPr>
      <p:grpSpPr>
        <a:xfrm>
          <a:off x="0" y="0"/>
          <a:ext cx="0" cy="0"/>
          <a:chOff x="0" y="0"/>
          <a:chExt cx="0" cy="0"/>
        </a:xfrm>
      </p:grpSpPr>
      <p:sp>
        <p:nvSpPr>
          <p:cNvPr id="16" name="Google Shape;16;p80"/>
          <p:cNvSpPr/>
          <p:nvPr/>
        </p:nvSpPr>
        <p:spPr>
          <a:xfrm>
            <a:off x="0" y="0"/>
            <a:ext cx="12192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80"/>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80"/>
          <p:cNvSpPr txBox="1"/>
          <p:nvPr>
            <p:ph idx="1" type="subTitle"/>
          </p:nvPr>
        </p:nvSpPr>
        <p:spPr>
          <a:xfrm>
            <a:off x="838202" y="5110609"/>
            <a:ext cx="10515598"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19" name="Google Shape;19;p8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Quattrocento Sans"/>
                <a:ea typeface="Quattrocento Sans"/>
                <a:cs typeface="Quattrocento Sans"/>
                <a:sym typeface="Quattrocento Sans"/>
              </a:defRPr>
            </a:lvl1pPr>
            <a:lvl2pPr indent="0" lvl="1" marL="0" algn="r">
              <a:spcBef>
                <a:spcPts val="0"/>
              </a:spcBef>
              <a:buNone/>
              <a:defRPr b="0" i="0" sz="1200" u="none" cap="none" strike="noStrike">
                <a:solidFill>
                  <a:schemeClr val="lt1"/>
                </a:solidFill>
                <a:latin typeface="Quattrocento Sans"/>
                <a:ea typeface="Quattrocento Sans"/>
                <a:cs typeface="Quattrocento Sans"/>
                <a:sym typeface="Quattrocento Sans"/>
              </a:defRPr>
            </a:lvl2pPr>
            <a:lvl3pPr indent="0" lvl="2" marL="0" algn="r">
              <a:spcBef>
                <a:spcPts val="0"/>
              </a:spcBef>
              <a:buNone/>
              <a:defRPr b="0" i="0" sz="1200" u="none" cap="none" strike="noStrike">
                <a:solidFill>
                  <a:schemeClr val="lt1"/>
                </a:solidFill>
                <a:latin typeface="Quattrocento Sans"/>
                <a:ea typeface="Quattrocento Sans"/>
                <a:cs typeface="Quattrocento Sans"/>
                <a:sym typeface="Quattrocento Sans"/>
              </a:defRPr>
            </a:lvl3pPr>
            <a:lvl4pPr indent="0" lvl="3" marL="0" algn="r">
              <a:spcBef>
                <a:spcPts val="0"/>
              </a:spcBef>
              <a:buNone/>
              <a:defRPr b="0" i="0" sz="1200" u="none" cap="none" strike="noStrike">
                <a:solidFill>
                  <a:schemeClr val="lt1"/>
                </a:solidFill>
                <a:latin typeface="Quattrocento Sans"/>
                <a:ea typeface="Quattrocento Sans"/>
                <a:cs typeface="Quattrocento Sans"/>
                <a:sym typeface="Quattrocento Sans"/>
              </a:defRPr>
            </a:lvl4pPr>
            <a:lvl5pPr indent="0" lvl="4" marL="0" algn="r">
              <a:spcBef>
                <a:spcPts val="0"/>
              </a:spcBef>
              <a:buNone/>
              <a:defRPr b="0" i="0" sz="1200" u="none" cap="none" strike="noStrike">
                <a:solidFill>
                  <a:schemeClr val="lt1"/>
                </a:solidFill>
                <a:latin typeface="Quattrocento Sans"/>
                <a:ea typeface="Quattrocento Sans"/>
                <a:cs typeface="Quattrocento Sans"/>
                <a:sym typeface="Quattrocento Sans"/>
              </a:defRPr>
            </a:lvl5pPr>
            <a:lvl6pPr indent="0" lvl="5" marL="0" algn="r">
              <a:spcBef>
                <a:spcPts val="0"/>
              </a:spcBef>
              <a:buNone/>
              <a:defRPr b="0" i="0" sz="1200" u="none" cap="none" strike="noStrike">
                <a:solidFill>
                  <a:schemeClr val="lt1"/>
                </a:solidFill>
                <a:latin typeface="Quattrocento Sans"/>
                <a:ea typeface="Quattrocento Sans"/>
                <a:cs typeface="Quattrocento Sans"/>
                <a:sym typeface="Quattrocento Sans"/>
              </a:defRPr>
            </a:lvl6pPr>
            <a:lvl7pPr indent="0" lvl="6" marL="0" algn="r">
              <a:spcBef>
                <a:spcPts val="0"/>
              </a:spcBef>
              <a:buNone/>
              <a:defRPr b="0" i="0" sz="1200" u="none" cap="none" strike="noStrike">
                <a:solidFill>
                  <a:schemeClr val="lt1"/>
                </a:solidFill>
                <a:latin typeface="Quattrocento Sans"/>
                <a:ea typeface="Quattrocento Sans"/>
                <a:cs typeface="Quattrocento Sans"/>
                <a:sym typeface="Quattrocento Sans"/>
              </a:defRPr>
            </a:lvl7pPr>
            <a:lvl8pPr indent="0" lvl="7" marL="0" algn="r">
              <a:spcBef>
                <a:spcPts val="0"/>
              </a:spcBef>
              <a:buNone/>
              <a:defRPr b="0" i="0" sz="1200" u="none" cap="none" strike="noStrike">
                <a:solidFill>
                  <a:schemeClr val="lt1"/>
                </a:solidFill>
                <a:latin typeface="Quattrocento Sans"/>
                <a:ea typeface="Quattrocento Sans"/>
                <a:cs typeface="Quattrocento Sans"/>
                <a:sym typeface="Quattrocento Sans"/>
              </a:defRPr>
            </a:lvl8pPr>
            <a:lvl9pPr indent="0" lvl="8" marL="0" algn="r">
              <a:spcBef>
                <a:spcPts val="0"/>
              </a:spcBef>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80"/>
          <p:cNvSpPr/>
          <p:nvPr/>
        </p:nvSpPr>
        <p:spPr>
          <a:xfrm>
            <a:off x="0" y="0"/>
            <a:ext cx="12192000" cy="4866468"/>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23" name="Google Shape;23;p80"/>
          <p:cNvPicPr preferRelativeResize="0"/>
          <p:nvPr/>
        </p:nvPicPr>
        <p:blipFill rotWithShape="1">
          <a:blip r:embed="rId2">
            <a:alphaModFix/>
          </a:blip>
          <a:srcRect b="0" l="0" r="0" t="0"/>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8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89"/>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4" name="Google Shape;94;p89"/>
          <p:cNvSpPr txBox="1"/>
          <p:nvPr>
            <p:ph idx="2"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8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8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8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8" name="Shape 98"/>
        <p:cNvGrpSpPr/>
        <p:nvPr/>
      </p:nvGrpSpPr>
      <p:grpSpPr>
        <a:xfrm>
          <a:off x="0" y="0"/>
          <a:ext cx="0" cy="0"/>
          <a:chOff x="0" y="0"/>
          <a:chExt cx="0" cy="0"/>
        </a:xfrm>
      </p:grpSpPr>
      <p:sp>
        <p:nvSpPr>
          <p:cNvPr id="99" name="Google Shape;99;p9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90"/>
          <p:cNvSpPr/>
          <p:nvPr>
            <p:ph idx="2" type="pic"/>
          </p:nvPr>
        </p:nvSpPr>
        <p:spPr>
          <a:xfrm>
            <a:off x="5183188" y="987427"/>
            <a:ext cx="6172200" cy="4873625"/>
          </a:xfrm>
          <a:prstGeom prst="rect">
            <a:avLst/>
          </a:prstGeom>
          <a:noFill/>
          <a:ln>
            <a:noFill/>
          </a:ln>
        </p:spPr>
      </p:sp>
      <p:sp>
        <p:nvSpPr>
          <p:cNvPr id="101" name="Google Shape;101;p90"/>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102" name="Google Shape;102;p9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9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9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91"/>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7" name="Google Shape;107;p9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9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9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9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9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91"/>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113" name="Google Shape;113;p91"/>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92"/>
          <p:cNvSpPr/>
          <p:nvPr/>
        </p:nvSpPr>
        <p:spPr>
          <a:xfrm>
            <a:off x="10095346" y="0"/>
            <a:ext cx="2096655"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6" name="Google Shape;116;p92"/>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92"/>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18" name="Google Shape;118;p9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9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9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92"/>
          <p:cNvSpPr/>
          <p:nvPr/>
        </p:nvSpPr>
        <p:spPr>
          <a:xfrm>
            <a:off x="10095346" y="0"/>
            <a:ext cx="2096655" cy="6858000"/>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4" name="Shape 24"/>
        <p:cNvGrpSpPr/>
        <p:nvPr/>
      </p:nvGrpSpPr>
      <p:grpSpPr>
        <a:xfrm>
          <a:off x="0" y="0"/>
          <a:ext cx="0" cy="0"/>
          <a:chOff x="0" y="0"/>
          <a:chExt cx="0" cy="0"/>
        </a:xfrm>
      </p:grpSpPr>
      <p:sp>
        <p:nvSpPr>
          <p:cNvPr id="25" name="Google Shape;25;p81"/>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8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19100" lvl="0" marL="457200" algn="l">
              <a:lnSpc>
                <a:spcPct val="90000"/>
              </a:lnSpc>
              <a:spcBef>
                <a:spcPts val="900"/>
              </a:spcBef>
              <a:spcAft>
                <a:spcPts val="0"/>
              </a:spcAft>
              <a:buClr>
                <a:srgbClr val="7F7F7F"/>
              </a:buClr>
              <a:buSzPts val="3000"/>
              <a:buChar char="•"/>
              <a:defRPr sz="3000">
                <a:solidFill>
                  <a:srgbClr val="7F7F7F"/>
                </a:solidFill>
              </a:defRPr>
            </a:lvl1pPr>
            <a:lvl2pPr indent="-393700" lvl="1" marL="914400" algn="l">
              <a:lnSpc>
                <a:spcPct val="90000"/>
              </a:lnSpc>
              <a:spcBef>
                <a:spcPts val="780"/>
              </a:spcBef>
              <a:spcAft>
                <a:spcPts val="0"/>
              </a:spcAft>
              <a:buClr>
                <a:srgbClr val="7F7F7F"/>
              </a:buClr>
              <a:buSzPts val="2600"/>
              <a:buChar char="•"/>
              <a:defRPr sz="2600">
                <a:solidFill>
                  <a:srgbClr val="7F7F7F"/>
                </a:solidFill>
              </a:defRPr>
            </a:lvl2pPr>
            <a:lvl3pPr indent="-355600" lvl="2" marL="1371600" algn="l">
              <a:lnSpc>
                <a:spcPct val="90000"/>
              </a:lnSpc>
              <a:spcBef>
                <a:spcPts val="600"/>
              </a:spcBef>
              <a:spcAft>
                <a:spcPts val="0"/>
              </a:spcAft>
              <a:buClr>
                <a:srgbClr val="7F7F7F"/>
              </a:buClr>
              <a:buSzPts val="2000"/>
              <a:buChar char="•"/>
              <a:defRPr sz="2000">
                <a:solidFill>
                  <a:srgbClr val="7F7F7F"/>
                </a:solidFill>
              </a:defRPr>
            </a:lvl3pPr>
            <a:lvl4pPr indent="-342900" lvl="3" marL="1828800" algn="l">
              <a:lnSpc>
                <a:spcPct val="90000"/>
              </a:lnSpc>
              <a:spcBef>
                <a:spcPts val="540"/>
              </a:spcBef>
              <a:spcAft>
                <a:spcPts val="0"/>
              </a:spcAft>
              <a:buClr>
                <a:srgbClr val="7F7F7F"/>
              </a:buClr>
              <a:buSzPts val="1800"/>
              <a:buChar char="•"/>
              <a:defRPr sz="1800">
                <a:solidFill>
                  <a:srgbClr val="7F7F7F"/>
                </a:solidFill>
              </a:defRPr>
            </a:lvl4pPr>
            <a:lvl5pPr indent="-304800" lvl="4" marL="2286000" algn="l">
              <a:lnSpc>
                <a:spcPct val="90000"/>
              </a:lnSpc>
              <a:spcBef>
                <a:spcPts val="360"/>
              </a:spcBef>
              <a:spcAft>
                <a:spcPts val="0"/>
              </a:spcAft>
              <a:buClr>
                <a:srgbClr val="7F7F7F"/>
              </a:buClr>
              <a:buSzPts val="1200"/>
              <a:buChar char="•"/>
              <a:defRPr sz="12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28" name="Google Shape;28;p8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81"/>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32" name="Google Shape;32;p81"/>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3" name="Shape 33"/>
        <p:cNvGrpSpPr/>
        <p:nvPr/>
      </p:nvGrpSpPr>
      <p:grpSpPr>
        <a:xfrm>
          <a:off x="0" y="0"/>
          <a:ext cx="0" cy="0"/>
          <a:chOff x="0" y="0"/>
          <a:chExt cx="0" cy="0"/>
        </a:xfrm>
      </p:grpSpPr>
      <p:sp>
        <p:nvSpPr>
          <p:cNvPr id="34" name="Google Shape;34;p82"/>
          <p:cNvSpPr/>
          <p:nvPr/>
        </p:nvSpPr>
        <p:spPr>
          <a:xfrm>
            <a:off x="0" y="1709738"/>
            <a:ext cx="12192000"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5" name="Google Shape;35;p82"/>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8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8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83"/>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1" name="Google Shape;41;p8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3" name="Google Shape;43;p8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4" name="Google Shape;44;p8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8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83"/>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48" name="Google Shape;48;p83"/>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84"/>
          <p:cNvSpPr/>
          <p:nvPr/>
        </p:nvSpPr>
        <p:spPr>
          <a:xfrm>
            <a:off x="5656882" y="1709738"/>
            <a:ext cx="653511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1" name="Google Shape;51;p84"/>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4"/>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2000"/>
              <a:buNone/>
              <a:defRPr sz="2000"/>
            </a:lvl2pPr>
            <a:lvl3pPr indent="-228600" lvl="2" marL="1371600" algn="l">
              <a:lnSpc>
                <a:spcPct val="90000"/>
              </a:lnSpc>
              <a:spcBef>
                <a:spcPts val="540"/>
              </a:spcBef>
              <a:spcAft>
                <a:spcPts val="0"/>
              </a:spcAft>
              <a:buClr>
                <a:schemeClr val="dk1"/>
              </a:buClr>
              <a:buSzPts val="1800"/>
              <a:buNone/>
              <a:defRPr sz="1800"/>
            </a:lvl3pPr>
            <a:lvl4pPr indent="-228600" lvl="3" marL="1828800" algn="l">
              <a:lnSpc>
                <a:spcPct val="90000"/>
              </a:lnSpc>
              <a:spcBef>
                <a:spcPts val="480"/>
              </a:spcBef>
              <a:spcAft>
                <a:spcPts val="0"/>
              </a:spcAft>
              <a:buClr>
                <a:schemeClr val="dk1"/>
              </a:buClr>
              <a:buSzPts val="1600"/>
              <a:buNone/>
              <a:defRPr sz="1600"/>
            </a:lvl4pPr>
            <a:lvl5pPr indent="-228600" lvl="4" marL="2286000" algn="l">
              <a:lnSpc>
                <a:spcPct val="90000"/>
              </a:lnSpc>
              <a:spcBef>
                <a:spcPts val="480"/>
              </a:spcBef>
              <a:spcAft>
                <a:spcPts val="0"/>
              </a:spcAft>
              <a:buClr>
                <a:schemeClr val="dk1"/>
              </a:buClr>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53" name="Google Shape;53;p8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84"/>
          <p:cNvSpPr/>
          <p:nvPr/>
        </p:nvSpPr>
        <p:spPr>
          <a:xfrm>
            <a:off x="5656882" y="1709738"/>
            <a:ext cx="6535119"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57" name="Google Shape;57;p84"/>
          <p:cNvPicPr preferRelativeResize="0"/>
          <p:nvPr/>
        </p:nvPicPr>
        <p:blipFill rotWithShape="1">
          <a:blip r:embed="rId2">
            <a:alphaModFix/>
          </a:blip>
          <a:srcRect b="0" l="0" r="0" t="0"/>
          <a:stretch/>
        </p:blipFill>
        <p:spPr>
          <a:xfrm>
            <a:off x="6787643" y="3074570"/>
            <a:ext cx="4273596" cy="84255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85"/>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0" name="Google Shape;60;p85"/>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85"/>
          <p:cNvSpPr txBox="1"/>
          <p:nvPr>
            <p:ph idx="1" type="body"/>
          </p:nvPr>
        </p:nvSpPr>
        <p:spPr>
          <a:xfrm>
            <a:off x="838201" y="1825625"/>
            <a:ext cx="416775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660"/>
              </a:spcBef>
              <a:spcAft>
                <a:spcPts val="0"/>
              </a:spcAft>
              <a:buClr>
                <a:srgbClr val="7F7F7F"/>
              </a:buClr>
              <a:buSzPts val="2200"/>
              <a:buNone/>
              <a:defRPr sz="2200">
                <a:solidFill>
                  <a:srgbClr val="7F7F7F"/>
                </a:solidFill>
              </a:defRPr>
            </a:lvl1pPr>
            <a:lvl2pPr indent="-342900" lvl="1" marL="914400" algn="l">
              <a:lnSpc>
                <a:spcPct val="150000"/>
              </a:lnSpc>
              <a:spcBef>
                <a:spcPts val="1200"/>
              </a:spcBef>
              <a:spcAft>
                <a:spcPts val="0"/>
              </a:spcAft>
              <a:buClr>
                <a:srgbClr val="7F7F7F"/>
              </a:buClr>
              <a:buSzPts val="1800"/>
              <a:buChar char="•"/>
              <a:defRPr sz="1800">
                <a:solidFill>
                  <a:srgbClr val="7F7F7F"/>
                </a:solidFill>
              </a:defRPr>
            </a:lvl2pPr>
            <a:lvl3pPr indent="-304800" lvl="2" marL="1371600" algn="l">
              <a:lnSpc>
                <a:spcPct val="150000"/>
              </a:lnSpc>
              <a:spcBef>
                <a:spcPts val="1200"/>
              </a:spcBef>
              <a:spcAft>
                <a:spcPts val="0"/>
              </a:spcAft>
              <a:buClr>
                <a:srgbClr val="7F7F7F"/>
              </a:buClr>
              <a:buSzPts val="1200"/>
              <a:buChar char="•"/>
              <a:defRPr sz="1200">
                <a:solidFill>
                  <a:srgbClr val="7F7F7F"/>
                </a:solidFill>
              </a:defRPr>
            </a:lvl3pPr>
            <a:lvl4pPr indent="-298450" lvl="3" marL="1828800" algn="l">
              <a:lnSpc>
                <a:spcPct val="150000"/>
              </a:lnSpc>
              <a:spcBef>
                <a:spcPts val="1200"/>
              </a:spcBef>
              <a:spcAft>
                <a:spcPts val="0"/>
              </a:spcAft>
              <a:buClr>
                <a:srgbClr val="7F7F7F"/>
              </a:buClr>
              <a:buSzPts val="1100"/>
              <a:buChar char="•"/>
              <a:defRPr sz="1100">
                <a:solidFill>
                  <a:srgbClr val="7F7F7F"/>
                </a:solidFill>
              </a:defRPr>
            </a:lvl4pPr>
            <a:lvl5pPr indent="-298450" lvl="4" marL="2286000" algn="l">
              <a:lnSpc>
                <a:spcPct val="150000"/>
              </a:lnSpc>
              <a:spcBef>
                <a:spcPts val="1200"/>
              </a:spcBef>
              <a:spcAft>
                <a:spcPts val="0"/>
              </a:spcAft>
              <a:buClr>
                <a:srgbClr val="7F7F7F"/>
              </a:buClr>
              <a:buSzPts val="1100"/>
              <a:buChar char="•"/>
              <a:defRPr sz="1100">
                <a:solidFill>
                  <a:srgbClr val="7F7F7F"/>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62" name="Google Shape;62;p85"/>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5"/>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5"/>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85"/>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66" name="Google Shape;66;p85"/>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86"/>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9" name="Google Shape;69;p86"/>
          <p:cNvSpPr txBox="1"/>
          <p:nvPr>
            <p:ph type="title"/>
          </p:nvPr>
        </p:nvSpPr>
        <p:spPr>
          <a:xfrm>
            <a:off x="609600" y="0"/>
            <a:ext cx="10737851"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86"/>
          <p:cNvSpPr txBox="1"/>
          <p:nvPr>
            <p:ph idx="1" type="body"/>
          </p:nvPr>
        </p:nvSpPr>
        <p:spPr>
          <a:xfrm>
            <a:off x="831851" y="1489075"/>
            <a:ext cx="515620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1" name="Google Shape;71;p86"/>
          <p:cNvSpPr txBox="1"/>
          <p:nvPr>
            <p:ph idx="2" type="body"/>
          </p:nvPr>
        </p:nvSpPr>
        <p:spPr>
          <a:xfrm>
            <a:off x="831851" y="2193927"/>
            <a:ext cx="5156200"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2" name="Google Shape;72;p86"/>
          <p:cNvSpPr txBox="1"/>
          <p:nvPr>
            <p:ph idx="3" type="body"/>
          </p:nvPr>
        </p:nvSpPr>
        <p:spPr>
          <a:xfrm>
            <a:off x="6189664" y="1489075"/>
            <a:ext cx="5157787"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3" name="Google Shape;73;p86"/>
          <p:cNvSpPr txBox="1"/>
          <p:nvPr>
            <p:ph idx="4" type="body"/>
          </p:nvPr>
        </p:nvSpPr>
        <p:spPr>
          <a:xfrm>
            <a:off x="6189664" y="2193927"/>
            <a:ext cx="5157787"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4" name="Google Shape;74;p8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86"/>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78" name="Google Shape;78;p86"/>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87"/>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81" name="Google Shape;81;p8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8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87"/>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86" name="Google Shape;86;p87"/>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8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8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500"/>
              <a:buFont typeface="Quattrocento Sans"/>
              <a:buNone/>
              <a:defRPr b="0" i="0" sz="45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84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72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7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7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7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jpg"/><Relationship Id="rId4" Type="http://schemas.openxmlformats.org/officeDocument/2006/relationships/image" Target="../media/image10.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image" Target="../media/image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image" Target="../media/image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2.jpg"/><Relationship Id="rId4" Type="http://schemas.openxmlformats.org/officeDocument/2006/relationships/image" Target="../media/image1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13.png"/><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1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7.png"/><Relationship Id="rId4"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 Id="rId3" Type="http://schemas.openxmlformats.org/officeDocument/2006/relationships/image" Target="../media/image1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 Id="rId3" Type="http://schemas.openxmlformats.org/officeDocument/2006/relationships/image" Target="../media/image2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 Id="rId3" Type="http://schemas.openxmlformats.org/officeDocument/2006/relationships/image" Target="../media/image2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 Id="rId3" Type="http://schemas.openxmlformats.org/officeDocument/2006/relationships/image" Target="../media/image2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image" Target="../media/image2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5.jpg"/><Relationship Id="rId4" Type="http://schemas.openxmlformats.org/officeDocument/2006/relationships/image" Target="../media/image24.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image" Target="../media/image2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29.png"/><Relationship Id="rId4" Type="http://schemas.openxmlformats.org/officeDocument/2006/relationships/image" Target="../media/image3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hyperlink" Target="http://upload.wikimedia.org/wikipedia/commons/1/14/Half-adder.svg" TargetMode="External"/><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3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hyperlink" Target="http://upload.wikimedia.org/wikipedia/commons/1/14/Half-adder.svg" TargetMode="External"/><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3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hyperlink" Target="http://upload.wikimedia.org/wikipedia/commons/1/14/Half-adder.svg" TargetMode="External"/><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3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hyperlink" Target="http://upload.wikimedia.org/wikipedia/commons/1/14/Half-adder.svg" TargetMode="External"/><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gi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hyperlink" Target="http://upload.wikimedia.org/wikipedia/commons/1/14/Half-adder.svg" TargetMode="External"/><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3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hyperlink" Target="http://www.youtube.com/watch?v=GcDshWmhF4A&amp;NR=1&amp;feature=fvwp" TargetMode="External"/><Relationship Id="rId4" Type="http://schemas.openxmlformats.org/officeDocument/2006/relationships/image" Target="../media/image3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3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3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Quattrocento Sans"/>
              <a:buNone/>
            </a:pPr>
            <a:br>
              <a:rPr lang="en-US"/>
            </a:br>
            <a:r>
              <a:rPr b="1" lang="en-US"/>
              <a:t>Technical Support (420-1N6-AB)</a:t>
            </a:r>
            <a:br>
              <a:rPr b="1" lang="en-US"/>
            </a:br>
            <a:br>
              <a:rPr lang="en-US"/>
            </a:br>
            <a:r>
              <a:rPr lang="en-US"/>
              <a:t>Data Representation</a:t>
            </a:r>
            <a:endParaRPr/>
          </a:p>
        </p:txBody>
      </p:sp>
      <p:sp>
        <p:nvSpPr>
          <p:cNvPr id="128" name="Google Shape;128;p1"/>
          <p:cNvSpPr txBox="1"/>
          <p:nvPr>
            <p:ph idx="1" type="subTitle"/>
          </p:nvPr>
        </p:nvSpPr>
        <p:spPr>
          <a:xfrm>
            <a:off x="838202" y="5110609"/>
            <a:ext cx="11074877" cy="1376455"/>
          </a:xfrm>
          <a:prstGeom prst="rect">
            <a:avLst/>
          </a:prstGeom>
          <a:noFill/>
          <a:ln>
            <a:noFill/>
          </a:ln>
        </p:spPr>
        <p:txBody>
          <a:bodyPr anchorCtr="0" anchor="t" bIns="45700" lIns="91425" spcFirstLastPara="1" rIns="91425" wrap="square" tIns="45700">
            <a:normAutofit/>
          </a:bodyPr>
          <a:lstStyle/>
          <a:p>
            <a:pPr indent="0" lvl="0" marL="0" rtl="0" algn="r">
              <a:lnSpc>
                <a:spcPct val="150000"/>
              </a:lnSpc>
              <a:spcBef>
                <a:spcPts val="0"/>
              </a:spcBef>
              <a:spcAft>
                <a:spcPts val="0"/>
              </a:spcAft>
              <a:buClr>
                <a:schemeClr val="lt1"/>
              </a:buClr>
              <a:buSzPts val="2800"/>
              <a:buNone/>
            </a:pPr>
            <a:r>
              <a:rPr lang="en-US"/>
              <a:t>Fall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Byte</a:t>
            </a:r>
            <a:endParaRPr/>
          </a:p>
        </p:txBody>
      </p:sp>
      <p:pic>
        <p:nvPicPr>
          <p:cNvPr id="203" name="Google Shape;203;p7"/>
          <p:cNvPicPr preferRelativeResize="0"/>
          <p:nvPr/>
        </p:nvPicPr>
        <p:blipFill rotWithShape="1">
          <a:blip r:embed="rId3">
            <a:alphaModFix/>
          </a:blip>
          <a:srcRect b="9976" l="0" r="0" t="0"/>
          <a:stretch/>
        </p:blipFill>
        <p:spPr>
          <a:xfrm>
            <a:off x="7603397" y="4001294"/>
            <a:ext cx="2857500" cy="2143693"/>
          </a:xfrm>
          <a:prstGeom prst="rect">
            <a:avLst/>
          </a:prstGeom>
          <a:noFill/>
          <a:ln>
            <a:noFill/>
          </a:ln>
        </p:spPr>
      </p:pic>
      <p:sp>
        <p:nvSpPr>
          <p:cNvPr id="204" name="Google Shape;20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A Byte is a collection of bits known as the unit of digital information.</a:t>
            </a:r>
            <a:br>
              <a:rPr lang="en-US"/>
            </a:br>
            <a:endParaRPr/>
          </a:p>
          <a:p>
            <a:pPr indent="-228600" lvl="0" marL="228600" rtl="0" algn="l">
              <a:lnSpc>
                <a:spcPct val="90000"/>
              </a:lnSpc>
              <a:spcBef>
                <a:spcPts val="900"/>
              </a:spcBef>
              <a:spcAft>
                <a:spcPts val="0"/>
              </a:spcAft>
              <a:buClr>
                <a:srgbClr val="7F7F7F"/>
              </a:buClr>
              <a:buSzPts val="3000"/>
              <a:buChar char="•"/>
            </a:pPr>
            <a:r>
              <a:rPr lang="en-US"/>
              <a:t>1 Byte = 8 bits</a:t>
            </a:r>
            <a:br>
              <a:rPr lang="en-US"/>
            </a:br>
            <a:endParaRPr/>
          </a:p>
          <a:p>
            <a:pPr indent="-228600" lvl="0" marL="228600" rtl="0" algn="l">
              <a:lnSpc>
                <a:spcPct val="90000"/>
              </a:lnSpc>
              <a:spcBef>
                <a:spcPts val="900"/>
              </a:spcBef>
              <a:spcAft>
                <a:spcPts val="0"/>
              </a:spcAft>
              <a:buClr>
                <a:srgbClr val="7F7F7F"/>
              </a:buClr>
              <a:buSzPts val="3000"/>
              <a:buChar char="•"/>
            </a:pPr>
            <a:r>
              <a:rPr lang="en-US"/>
              <a:t>Abbreviation: </a:t>
            </a:r>
            <a:r>
              <a:rPr b="1" lang="en-US">
                <a:solidFill>
                  <a:srgbClr val="0055A4"/>
                </a:solidFill>
              </a:rPr>
              <a:t>B</a:t>
            </a:r>
            <a:endParaRPr b="1">
              <a:solidFill>
                <a:srgbClr val="0055A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Byte History</a:t>
            </a:r>
            <a:endParaRPr/>
          </a:p>
        </p:txBody>
      </p:sp>
      <p:sp>
        <p:nvSpPr>
          <p:cNvPr id="210" name="Google Shape;21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14312" lvl="0" marL="228600" rtl="0" algn="l">
              <a:lnSpc>
                <a:spcPct val="115000"/>
              </a:lnSpc>
              <a:spcBef>
                <a:spcPts val="0"/>
              </a:spcBef>
              <a:spcAft>
                <a:spcPts val="0"/>
              </a:spcAft>
              <a:buClr>
                <a:srgbClr val="7F7F7F"/>
              </a:buClr>
              <a:buSzPct val="100000"/>
              <a:buChar char="•"/>
            </a:pPr>
            <a:r>
              <a:rPr lang="en-US"/>
              <a:t>The byte represents the number of bits used to encode one </a:t>
            </a:r>
            <a:r>
              <a:rPr b="1" lang="en-US"/>
              <a:t>character</a:t>
            </a:r>
            <a:r>
              <a:rPr lang="en-US"/>
              <a:t> in a computer and hence it is the smallest addressable unit of memory in several computer architectures. </a:t>
            </a:r>
            <a:endParaRPr/>
          </a:p>
          <a:p>
            <a:pPr indent="-52387" lvl="0" marL="228600" rtl="0" algn="l">
              <a:lnSpc>
                <a:spcPct val="115000"/>
              </a:lnSpc>
              <a:spcBef>
                <a:spcPts val="833"/>
              </a:spcBef>
              <a:spcAft>
                <a:spcPts val="0"/>
              </a:spcAft>
              <a:buClr>
                <a:srgbClr val="7F7F7F"/>
              </a:buClr>
              <a:buSzPct val="100000"/>
              <a:buNone/>
            </a:pPr>
            <a:r>
              <a:t/>
            </a:r>
            <a:endParaRPr/>
          </a:p>
          <a:p>
            <a:pPr indent="-214312" lvl="0" marL="228600" rtl="0" algn="l">
              <a:lnSpc>
                <a:spcPct val="115000"/>
              </a:lnSpc>
              <a:spcBef>
                <a:spcPts val="833"/>
              </a:spcBef>
              <a:spcAft>
                <a:spcPts val="0"/>
              </a:spcAft>
              <a:buClr>
                <a:srgbClr val="7F7F7F"/>
              </a:buClr>
              <a:buSzPct val="100000"/>
              <a:buChar char="•"/>
            </a:pPr>
            <a:r>
              <a:rPr lang="en-US"/>
              <a:t>Size of a byte has been hardware dependent and no definitive standards existed that mandated the size. </a:t>
            </a:r>
            <a:endParaRPr/>
          </a:p>
          <a:p>
            <a:pPr indent="-52387" lvl="0" marL="228600" rtl="0" algn="l">
              <a:lnSpc>
                <a:spcPct val="115000"/>
              </a:lnSpc>
              <a:spcBef>
                <a:spcPts val="833"/>
              </a:spcBef>
              <a:spcAft>
                <a:spcPts val="0"/>
              </a:spcAft>
              <a:buClr>
                <a:srgbClr val="7F7F7F"/>
              </a:buClr>
              <a:buSzPct val="100000"/>
              <a:buNone/>
            </a:pPr>
            <a:r>
              <a:t/>
            </a:r>
            <a:endParaRPr/>
          </a:p>
          <a:p>
            <a:pPr indent="-214312" lvl="0" marL="228600" rtl="0" algn="l">
              <a:lnSpc>
                <a:spcPct val="115000"/>
              </a:lnSpc>
              <a:spcBef>
                <a:spcPts val="833"/>
              </a:spcBef>
              <a:spcAft>
                <a:spcPts val="0"/>
              </a:spcAft>
              <a:buClr>
                <a:srgbClr val="7F7F7F"/>
              </a:buClr>
              <a:buSzPct val="100000"/>
              <a:buChar char="•"/>
            </a:pPr>
            <a:r>
              <a:rPr lang="en-US"/>
              <a:t>A standard was introduced in 1993 that is common now.</a:t>
            </a:r>
            <a:endParaRPr/>
          </a:p>
          <a:p>
            <a:pPr indent="-216217" lvl="1" marL="685800" rtl="0" algn="l">
              <a:lnSpc>
                <a:spcPct val="115000"/>
              </a:lnSpc>
              <a:spcBef>
                <a:spcPts val="722"/>
              </a:spcBef>
              <a:spcAft>
                <a:spcPts val="0"/>
              </a:spcAft>
              <a:buClr>
                <a:srgbClr val="7F7F7F"/>
              </a:buClr>
              <a:buSzPct val="100000"/>
              <a:buChar char="•"/>
            </a:pPr>
            <a:r>
              <a:rPr lang="en-US"/>
              <a:t>1 byte = 8 bits</a:t>
            </a:r>
            <a:endParaRPr/>
          </a:p>
          <a:p>
            <a:pPr indent="-52387" lvl="0" marL="228600" rtl="0" algn="l">
              <a:lnSpc>
                <a:spcPct val="90000"/>
              </a:lnSpc>
              <a:spcBef>
                <a:spcPts val="833"/>
              </a:spcBef>
              <a:spcAft>
                <a:spcPts val="0"/>
              </a:spcAft>
              <a:buClr>
                <a:srgbClr val="7F7F7F"/>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Byte Sizes</a:t>
            </a:r>
            <a:endParaRPr/>
          </a:p>
        </p:txBody>
      </p:sp>
      <p:sp>
        <p:nvSpPr>
          <p:cNvPr id="216" name="Google Shape;216;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rgbClr val="7F7F7F"/>
              </a:buClr>
              <a:buSzPct val="100000"/>
              <a:buNone/>
            </a:pPr>
            <a:r>
              <a:rPr lang="en-US"/>
              <a:t>1 byte (</a:t>
            </a:r>
            <a:r>
              <a:rPr b="1" lang="en-US"/>
              <a:t>B</a:t>
            </a:r>
            <a:r>
              <a:rPr lang="en-US"/>
              <a:t>)</a:t>
            </a:r>
            <a:endParaRPr/>
          </a:p>
          <a:p>
            <a:pPr indent="-228600" lvl="0" marL="228600" rtl="0" algn="l">
              <a:lnSpc>
                <a:spcPct val="90000"/>
              </a:lnSpc>
              <a:spcBef>
                <a:spcPts val="698"/>
              </a:spcBef>
              <a:spcAft>
                <a:spcPts val="0"/>
              </a:spcAft>
              <a:buClr>
                <a:srgbClr val="7F7F7F"/>
              </a:buClr>
              <a:buSzPct val="100000"/>
              <a:buNone/>
            </a:pPr>
            <a:r>
              <a:t/>
            </a:r>
            <a:endParaRPr/>
          </a:p>
          <a:p>
            <a:pPr indent="-228600" lvl="0" marL="228600" rtl="0" algn="l">
              <a:lnSpc>
                <a:spcPct val="90000"/>
              </a:lnSpc>
              <a:spcBef>
                <a:spcPts val="698"/>
              </a:spcBef>
              <a:spcAft>
                <a:spcPts val="0"/>
              </a:spcAft>
              <a:buClr>
                <a:srgbClr val="7F7F7F"/>
              </a:buClr>
              <a:buSzPct val="100000"/>
              <a:buChar char="•"/>
            </a:pPr>
            <a:r>
              <a:rPr lang="en-US"/>
              <a:t>Kilobyte (KB) = 1,024 bytes (2</a:t>
            </a:r>
            <a:r>
              <a:rPr baseline="30000" lang="en-US"/>
              <a:t>10</a:t>
            </a:r>
            <a:r>
              <a:rPr lang="en-US"/>
              <a:t>)  </a:t>
            </a:r>
            <a:endParaRPr/>
          </a:p>
          <a:p>
            <a:pPr indent="-228600" lvl="1" marL="685800" rtl="0" algn="l">
              <a:lnSpc>
                <a:spcPct val="90000"/>
              </a:lnSpc>
              <a:spcBef>
                <a:spcPts val="605"/>
              </a:spcBef>
              <a:spcAft>
                <a:spcPts val="0"/>
              </a:spcAft>
              <a:buClr>
                <a:srgbClr val="7F7F7F"/>
              </a:buClr>
              <a:buSzPct val="100000"/>
              <a:buChar char="•"/>
            </a:pPr>
            <a:r>
              <a:rPr lang="en-US"/>
              <a:t>“one </a:t>
            </a:r>
            <a:r>
              <a:rPr lang="en-US" u="sng"/>
              <a:t>thousand</a:t>
            </a:r>
            <a:r>
              <a:rPr lang="en-US"/>
              <a:t> bytes” </a:t>
            </a:r>
            <a:endParaRPr/>
          </a:p>
          <a:p>
            <a:pPr indent="-228600" lvl="1" marL="685800" rtl="0" algn="l">
              <a:lnSpc>
                <a:spcPct val="90000"/>
              </a:lnSpc>
              <a:spcBef>
                <a:spcPts val="605"/>
              </a:spcBef>
              <a:spcAft>
                <a:spcPts val="0"/>
              </a:spcAft>
              <a:buClr>
                <a:srgbClr val="7F7F7F"/>
              </a:buClr>
              <a:buSzPct val="100000"/>
              <a:buChar char="•"/>
            </a:pPr>
            <a:r>
              <a:rPr lang="en-US"/>
              <a:t>1,024 = 2 * 2 * 2 * 2 * 2 * 2 * 2 * 2 * 2 * 2 </a:t>
            </a:r>
            <a:endParaRPr/>
          </a:p>
          <a:p>
            <a:pPr indent="-228600" lvl="0" marL="228600" rtl="0" algn="l">
              <a:lnSpc>
                <a:spcPct val="90000"/>
              </a:lnSpc>
              <a:spcBef>
                <a:spcPts val="698"/>
              </a:spcBef>
              <a:spcAft>
                <a:spcPts val="0"/>
              </a:spcAft>
              <a:buClr>
                <a:srgbClr val="7F7F7F"/>
              </a:buClr>
              <a:buSzPct val="100000"/>
              <a:buNone/>
            </a:pPr>
            <a:r>
              <a:t/>
            </a:r>
            <a:endParaRPr/>
          </a:p>
          <a:p>
            <a:pPr indent="-228600" lvl="0" marL="228600" rtl="0" algn="l">
              <a:lnSpc>
                <a:spcPct val="90000"/>
              </a:lnSpc>
              <a:spcBef>
                <a:spcPts val="698"/>
              </a:spcBef>
              <a:spcAft>
                <a:spcPts val="0"/>
              </a:spcAft>
              <a:buClr>
                <a:srgbClr val="7F7F7F"/>
              </a:buClr>
              <a:buSzPct val="100000"/>
              <a:buChar char="•"/>
            </a:pPr>
            <a:r>
              <a:rPr lang="en-US"/>
              <a:t>Megabyte (MB) = 1,048,576 bytes (2</a:t>
            </a:r>
            <a:r>
              <a:rPr baseline="30000" lang="en-US"/>
              <a:t>20</a:t>
            </a:r>
            <a:r>
              <a:rPr lang="en-US"/>
              <a:t>) </a:t>
            </a:r>
            <a:endParaRPr/>
          </a:p>
          <a:p>
            <a:pPr indent="-228600" lvl="1" marL="685800" rtl="0" algn="l">
              <a:lnSpc>
                <a:spcPct val="90000"/>
              </a:lnSpc>
              <a:spcBef>
                <a:spcPts val="605"/>
              </a:spcBef>
              <a:spcAft>
                <a:spcPts val="0"/>
              </a:spcAft>
              <a:buClr>
                <a:srgbClr val="7F7F7F"/>
              </a:buClr>
              <a:buSzPct val="100000"/>
              <a:buChar char="•"/>
            </a:pPr>
            <a:r>
              <a:rPr lang="en-US"/>
              <a:t>“one </a:t>
            </a:r>
            <a:r>
              <a:rPr lang="en-US" u="sng"/>
              <a:t>million</a:t>
            </a:r>
            <a:r>
              <a:rPr lang="en-US"/>
              <a:t> bytes”</a:t>
            </a:r>
            <a:endParaRPr/>
          </a:p>
          <a:p>
            <a:pPr indent="-228600" lvl="0" marL="228600" rtl="0" algn="l">
              <a:lnSpc>
                <a:spcPct val="90000"/>
              </a:lnSpc>
              <a:spcBef>
                <a:spcPts val="698"/>
              </a:spcBef>
              <a:spcAft>
                <a:spcPts val="0"/>
              </a:spcAft>
              <a:buClr>
                <a:srgbClr val="7F7F7F"/>
              </a:buClr>
              <a:buSzPct val="100000"/>
              <a:buNone/>
            </a:pPr>
            <a:r>
              <a:t/>
            </a:r>
            <a:endParaRPr/>
          </a:p>
          <a:p>
            <a:pPr indent="-228600" lvl="0" marL="228600" rtl="0" algn="l">
              <a:lnSpc>
                <a:spcPct val="90000"/>
              </a:lnSpc>
              <a:spcBef>
                <a:spcPts val="698"/>
              </a:spcBef>
              <a:spcAft>
                <a:spcPts val="0"/>
              </a:spcAft>
              <a:buClr>
                <a:srgbClr val="7F7F7F"/>
              </a:buClr>
              <a:buSzPct val="100000"/>
              <a:buChar char="•"/>
            </a:pPr>
            <a:r>
              <a:rPr lang="en-US"/>
              <a:t>Gigabyte (GB) = 1,073,741,824 bytes (2</a:t>
            </a:r>
            <a:r>
              <a:rPr baseline="30000" lang="en-US"/>
              <a:t>30</a:t>
            </a:r>
            <a:r>
              <a:rPr lang="en-US"/>
              <a:t>) </a:t>
            </a:r>
            <a:endParaRPr/>
          </a:p>
          <a:p>
            <a:pPr indent="-228600" lvl="1" marL="685800" rtl="0" algn="l">
              <a:lnSpc>
                <a:spcPct val="90000"/>
              </a:lnSpc>
              <a:spcBef>
                <a:spcPts val="605"/>
              </a:spcBef>
              <a:spcAft>
                <a:spcPts val="0"/>
              </a:spcAft>
              <a:buClr>
                <a:srgbClr val="7F7F7F"/>
              </a:buClr>
              <a:buSzPct val="100000"/>
              <a:buChar char="•"/>
            </a:pPr>
            <a:r>
              <a:rPr lang="en-US"/>
              <a:t>“one </a:t>
            </a:r>
            <a:r>
              <a:rPr lang="en-US" u="sng"/>
              <a:t>billion</a:t>
            </a:r>
            <a:r>
              <a:rPr lang="en-US"/>
              <a:t> bytes”</a:t>
            </a:r>
            <a:endParaRPr/>
          </a:p>
          <a:p>
            <a:pPr indent="-80962" lvl="0" marL="228600" rtl="0" algn="l">
              <a:lnSpc>
                <a:spcPct val="90000"/>
              </a:lnSpc>
              <a:spcBef>
                <a:spcPts val="698"/>
              </a:spcBef>
              <a:spcAft>
                <a:spcPts val="0"/>
              </a:spcAft>
              <a:buClr>
                <a:srgbClr val="7F7F7F"/>
              </a:buClr>
              <a:buSzPct val="100000"/>
              <a:buNone/>
            </a:pPr>
            <a:r>
              <a:t/>
            </a:r>
            <a:endParaRPr/>
          </a:p>
          <a:p>
            <a:pPr indent="0" lvl="0" marL="0" rtl="0" algn="r">
              <a:lnSpc>
                <a:spcPct val="90000"/>
              </a:lnSpc>
              <a:spcBef>
                <a:spcPts val="419"/>
              </a:spcBef>
              <a:spcAft>
                <a:spcPts val="0"/>
              </a:spcAft>
              <a:buClr>
                <a:srgbClr val="7F7F7F"/>
              </a:buClr>
              <a:buSzPct val="100000"/>
              <a:buNone/>
            </a:pPr>
            <a:r>
              <a:rPr lang="en-US" sz="1800"/>
              <a:t>https://en.wikipedia.org/wiki/Byte</a:t>
            </a:r>
            <a:endParaRPr/>
          </a:p>
        </p:txBody>
      </p:sp>
      <p:pic>
        <p:nvPicPr>
          <p:cNvPr id="217" name="Google Shape;217;p9"/>
          <p:cNvPicPr preferRelativeResize="0"/>
          <p:nvPr/>
        </p:nvPicPr>
        <p:blipFill rotWithShape="1">
          <a:blip r:embed="rId3">
            <a:alphaModFix/>
          </a:blip>
          <a:srcRect b="0" l="0" r="0" t="0"/>
          <a:stretch/>
        </p:blipFill>
        <p:spPr>
          <a:xfrm>
            <a:off x="8523705" y="2149678"/>
            <a:ext cx="2704750" cy="33368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ec49ac6325_0_415"/>
          <p:cNvSpPr txBox="1"/>
          <p:nvPr>
            <p:ph type="title"/>
          </p:nvPr>
        </p:nvSpPr>
        <p:spPr>
          <a:xfrm>
            <a:off x="838201" y="2402238"/>
            <a:ext cx="10515600" cy="2187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Representing Numbers in Binary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152499e76d2_1_11"/>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Converting Binary to Decimal</a:t>
            </a:r>
            <a:endParaRPr/>
          </a:p>
        </p:txBody>
      </p:sp>
      <p:sp>
        <p:nvSpPr>
          <p:cNvPr id="228" name="Google Shape;228;g152499e76d2_1_11"/>
          <p:cNvSpPr txBox="1"/>
          <p:nvPr>
            <p:ph idx="1" type="body"/>
          </p:nvPr>
        </p:nvSpPr>
        <p:spPr>
          <a:xfrm>
            <a:off x="780775" y="1524450"/>
            <a:ext cx="10515600" cy="1228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a:t>Converting binary to decimal is easy to memorize for small numbers. For example:</a:t>
            </a:r>
            <a:endParaRPr/>
          </a:p>
        </p:txBody>
      </p:sp>
      <p:graphicFrame>
        <p:nvGraphicFramePr>
          <p:cNvPr id="229" name="Google Shape;229;g152499e76d2_1_11"/>
          <p:cNvGraphicFramePr/>
          <p:nvPr/>
        </p:nvGraphicFramePr>
        <p:xfrm>
          <a:off x="838200" y="2923550"/>
          <a:ext cx="3000000" cy="3000000"/>
        </p:xfrm>
        <a:graphic>
          <a:graphicData uri="http://schemas.openxmlformats.org/drawingml/2006/table">
            <a:tbl>
              <a:tblPr>
                <a:noFill/>
                <a:tableStyleId>{FD0E4B28-CBC8-413F-968A-62A11317E6E6}</a:tableStyleId>
              </a:tblPr>
              <a:tblGrid>
                <a:gridCol w="5143500"/>
                <a:gridCol w="5143500"/>
              </a:tblGrid>
              <a:tr h="381000">
                <a:tc>
                  <a:txBody>
                    <a:bodyPr/>
                    <a:lstStyle/>
                    <a:p>
                      <a:pPr indent="0" lvl="0" marL="0" rtl="0" algn="l">
                        <a:spcBef>
                          <a:spcPts val="0"/>
                        </a:spcBef>
                        <a:spcAft>
                          <a:spcPts val="0"/>
                        </a:spcAft>
                        <a:buNone/>
                      </a:pPr>
                      <a:r>
                        <a:rPr b="1" lang="en-US"/>
                        <a:t>Binary</a:t>
                      </a:r>
                      <a:endParaRPr b="1"/>
                    </a:p>
                  </a:txBody>
                  <a:tcPr marT="91425" marB="91425" marR="91425" marL="91425"/>
                </a:tc>
                <a:tc>
                  <a:txBody>
                    <a:bodyPr/>
                    <a:lstStyle/>
                    <a:p>
                      <a:pPr indent="0" lvl="0" marL="0" rtl="0" algn="l">
                        <a:spcBef>
                          <a:spcPts val="0"/>
                        </a:spcBef>
                        <a:spcAft>
                          <a:spcPts val="0"/>
                        </a:spcAft>
                        <a:buNone/>
                      </a:pPr>
                      <a:r>
                        <a:rPr b="1" lang="en-US"/>
                        <a:t>Decimal</a:t>
                      </a:r>
                      <a:endParaRPr b="1"/>
                    </a:p>
                  </a:txBody>
                  <a:tcPr marT="91425" marB="91425" marR="91425" marL="91425"/>
                </a:tc>
              </a:tr>
              <a:tr h="381000">
                <a:tc>
                  <a:txBody>
                    <a:bodyPr/>
                    <a:lstStyle/>
                    <a:p>
                      <a:pPr indent="0" lvl="0" marL="0" rtl="0" algn="l">
                        <a:spcBef>
                          <a:spcPts val="0"/>
                        </a:spcBef>
                        <a:spcAft>
                          <a:spcPts val="0"/>
                        </a:spcAft>
                        <a:buNone/>
                      </a:pPr>
                      <a:r>
                        <a:rPr lang="en-US"/>
                        <a:t>0</a:t>
                      </a:r>
                      <a:endParaRPr/>
                    </a:p>
                  </a:txBody>
                  <a:tcPr marT="91425" marB="91425" marR="91425" marL="91425"/>
                </a:tc>
                <a:tc>
                  <a:txBody>
                    <a:bodyPr/>
                    <a:lstStyle/>
                    <a:p>
                      <a:pPr indent="0" lvl="0" marL="0" rtl="0" algn="l">
                        <a:spcBef>
                          <a:spcPts val="0"/>
                        </a:spcBef>
                        <a:spcAft>
                          <a:spcPts val="0"/>
                        </a:spcAft>
                        <a:buNone/>
                      </a:pPr>
                      <a:r>
                        <a:rPr lang="en-US"/>
                        <a:t>0</a:t>
                      </a:r>
                      <a:endParaRPr/>
                    </a:p>
                  </a:txBody>
                  <a:tcPr marT="91425" marB="91425" marR="91425" marL="91425"/>
                </a:tc>
              </a:tr>
              <a:tr h="381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1</a:t>
                      </a:r>
                      <a:endParaRPr/>
                    </a:p>
                  </a:txBody>
                  <a:tcPr marT="91425" marB="91425" marR="91425" marL="91425"/>
                </a:tc>
              </a:tr>
              <a:tr h="381000">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a:t>2</a:t>
                      </a:r>
                      <a:endParaRPr/>
                    </a:p>
                  </a:txBody>
                  <a:tcPr marT="91425" marB="91425" marR="91425" marL="91425"/>
                </a:tc>
              </a:tr>
              <a:tr h="381000">
                <a:tc>
                  <a:txBody>
                    <a:bodyPr/>
                    <a:lstStyle/>
                    <a:p>
                      <a:pPr indent="0" lvl="0" marL="0" rtl="0" algn="l">
                        <a:spcBef>
                          <a:spcPts val="0"/>
                        </a:spcBef>
                        <a:spcAft>
                          <a:spcPts val="0"/>
                        </a:spcAft>
                        <a:buNone/>
                      </a:pPr>
                      <a:r>
                        <a:rPr lang="en-US"/>
                        <a:t>11</a:t>
                      </a:r>
                      <a:endParaRPr/>
                    </a:p>
                  </a:txBody>
                  <a:tcPr marT="91425" marB="91425" marR="91425" marL="91425"/>
                </a:tc>
                <a:tc>
                  <a:txBody>
                    <a:bodyPr/>
                    <a:lstStyle/>
                    <a:p>
                      <a:pPr indent="0" lvl="0" marL="0" rtl="0" algn="l">
                        <a:spcBef>
                          <a:spcPts val="0"/>
                        </a:spcBef>
                        <a:spcAft>
                          <a:spcPts val="0"/>
                        </a:spcAft>
                        <a:buNone/>
                      </a:pPr>
                      <a:r>
                        <a:rPr lang="en-US"/>
                        <a:t>3</a:t>
                      </a:r>
                      <a:endParaRPr/>
                    </a:p>
                  </a:txBody>
                  <a:tcPr marT="91425" marB="91425" marR="91425" marL="91425"/>
                </a:tc>
              </a:tr>
              <a:tr h="381000">
                <a:tc>
                  <a:txBody>
                    <a:bodyPr/>
                    <a:lstStyle/>
                    <a:p>
                      <a:pPr indent="0" lvl="0" marL="0" rtl="0" algn="l">
                        <a:spcBef>
                          <a:spcPts val="0"/>
                        </a:spcBef>
                        <a:spcAft>
                          <a:spcPts val="0"/>
                        </a:spcAft>
                        <a:buNone/>
                      </a:pPr>
                      <a:r>
                        <a:rPr lang="en-US"/>
                        <a:t>100</a:t>
                      </a:r>
                      <a:endParaRPr/>
                    </a:p>
                  </a:txBody>
                  <a:tcPr marT="91425" marB="91425" marR="91425" marL="91425"/>
                </a:tc>
                <a:tc>
                  <a:txBody>
                    <a:bodyPr/>
                    <a:lstStyle/>
                    <a:p>
                      <a:pPr indent="0" lvl="0" marL="0" rtl="0" algn="l">
                        <a:spcBef>
                          <a:spcPts val="0"/>
                        </a:spcBef>
                        <a:spcAft>
                          <a:spcPts val="0"/>
                        </a:spcAft>
                        <a:buNone/>
                      </a:pPr>
                      <a:r>
                        <a:rPr lang="en-US"/>
                        <a:t>4</a:t>
                      </a:r>
                      <a:endParaRPr/>
                    </a:p>
                  </a:txBody>
                  <a:tcPr marT="91425" marB="91425" marR="91425" marL="91425"/>
                </a:tc>
              </a:tr>
              <a:tr h="381000">
                <a:tc>
                  <a:txBody>
                    <a:bodyPr/>
                    <a:lstStyle/>
                    <a:p>
                      <a:pPr indent="0" lvl="0" marL="0" rtl="0" algn="l">
                        <a:spcBef>
                          <a:spcPts val="0"/>
                        </a:spcBef>
                        <a:spcAft>
                          <a:spcPts val="0"/>
                        </a:spcAft>
                        <a:buNone/>
                      </a:pPr>
                      <a:r>
                        <a:rPr lang="en-US"/>
                        <a:t>101</a:t>
                      </a:r>
                      <a:endParaRPr/>
                    </a:p>
                  </a:txBody>
                  <a:tcPr marT="91425" marB="91425" marR="91425" marL="91425"/>
                </a:tc>
                <a:tc>
                  <a:txBody>
                    <a:bodyPr/>
                    <a:lstStyle/>
                    <a:p>
                      <a:pPr indent="0" lvl="0" marL="0" rtl="0" algn="l">
                        <a:spcBef>
                          <a:spcPts val="0"/>
                        </a:spcBef>
                        <a:spcAft>
                          <a:spcPts val="0"/>
                        </a:spcAft>
                        <a:buNone/>
                      </a:pPr>
                      <a:r>
                        <a:rPr lang="en-US"/>
                        <a:t>5</a:t>
                      </a:r>
                      <a:endParaRPr/>
                    </a:p>
                  </a:txBody>
                  <a:tcPr marT="91425" marB="91425" marR="91425" marL="91425"/>
                </a:tc>
              </a:tr>
              <a:tr h="381000">
                <a:tc>
                  <a:txBody>
                    <a:bodyPr/>
                    <a:lstStyle/>
                    <a:p>
                      <a:pPr indent="0" lvl="0" marL="0" rtl="0" algn="l">
                        <a:spcBef>
                          <a:spcPts val="0"/>
                        </a:spcBef>
                        <a:spcAft>
                          <a:spcPts val="0"/>
                        </a:spcAft>
                        <a:buNone/>
                      </a:pPr>
                      <a:r>
                        <a:rPr lang="en-US"/>
                        <a:t>110</a:t>
                      </a:r>
                      <a:endParaRPr/>
                    </a:p>
                  </a:txBody>
                  <a:tcPr marT="91425" marB="91425" marR="91425" marL="91425"/>
                </a:tc>
                <a:tc>
                  <a:txBody>
                    <a:bodyPr/>
                    <a:lstStyle/>
                    <a:p>
                      <a:pPr indent="0" lvl="0" marL="0" rtl="0" algn="l">
                        <a:spcBef>
                          <a:spcPts val="0"/>
                        </a:spcBef>
                        <a:spcAft>
                          <a:spcPts val="0"/>
                        </a:spcAft>
                        <a:buNone/>
                      </a:pPr>
                      <a:r>
                        <a:rPr lang="en-US"/>
                        <a:t>6</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152499e76d2_1_20"/>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Converting Binary to Decimal</a:t>
            </a:r>
            <a:endParaRPr/>
          </a:p>
        </p:txBody>
      </p:sp>
      <p:sp>
        <p:nvSpPr>
          <p:cNvPr id="235" name="Google Shape;235;g152499e76d2_1_20"/>
          <p:cNvSpPr txBox="1"/>
          <p:nvPr>
            <p:ph idx="1" type="body"/>
          </p:nvPr>
        </p:nvSpPr>
        <p:spPr>
          <a:xfrm>
            <a:off x="780775" y="1524450"/>
            <a:ext cx="10515600" cy="12285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15000"/>
              </a:lnSpc>
              <a:spcBef>
                <a:spcPts val="0"/>
              </a:spcBef>
              <a:spcAft>
                <a:spcPts val="0"/>
              </a:spcAft>
              <a:buNone/>
            </a:pPr>
            <a:r>
              <a:rPr lang="en-US"/>
              <a:t>What about larger numbers? How can we approach this problem systematically, i.e., use a defined method to confidently get the </a:t>
            </a:r>
            <a:r>
              <a:rPr lang="en-US"/>
              <a:t>correct</a:t>
            </a:r>
            <a:r>
              <a:rPr lang="en-US"/>
              <a:t> answer every time?</a:t>
            </a:r>
            <a:endParaRPr/>
          </a:p>
        </p:txBody>
      </p:sp>
      <p:graphicFrame>
        <p:nvGraphicFramePr>
          <p:cNvPr id="236" name="Google Shape;236;g152499e76d2_1_20"/>
          <p:cNvGraphicFramePr/>
          <p:nvPr/>
        </p:nvGraphicFramePr>
        <p:xfrm>
          <a:off x="838200" y="2923550"/>
          <a:ext cx="3000000" cy="3000000"/>
        </p:xfrm>
        <a:graphic>
          <a:graphicData uri="http://schemas.openxmlformats.org/drawingml/2006/table">
            <a:tbl>
              <a:tblPr>
                <a:noFill/>
                <a:tableStyleId>{FD0E4B28-CBC8-413F-968A-62A11317E6E6}</a:tableStyleId>
              </a:tblPr>
              <a:tblGrid>
                <a:gridCol w="5143500"/>
                <a:gridCol w="5143500"/>
              </a:tblGrid>
              <a:tr h="381000">
                <a:tc>
                  <a:txBody>
                    <a:bodyPr/>
                    <a:lstStyle/>
                    <a:p>
                      <a:pPr indent="0" lvl="0" marL="0" rtl="0" algn="l">
                        <a:spcBef>
                          <a:spcPts val="0"/>
                        </a:spcBef>
                        <a:spcAft>
                          <a:spcPts val="0"/>
                        </a:spcAft>
                        <a:buNone/>
                      </a:pPr>
                      <a:r>
                        <a:rPr b="1" lang="en-US"/>
                        <a:t>Binary</a:t>
                      </a:r>
                      <a:endParaRPr b="1"/>
                    </a:p>
                  </a:txBody>
                  <a:tcPr marT="91425" marB="91425" marR="91425" marL="91425"/>
                </a:tc>
                <a:tc>
                  <a:txBody>
                    <a:bodyPr/>
                    <a:lstStyle/>
                    <a:p>
                      <a:pPr indent="0" lvl="0" marL="0" rtl="0" algn="l">
                        <a:spcBef>
                          <a:spcPts val="0"/>
                        </a:spcBef>
                        <a:spcAft>
                          <a:spcPts val="0"/>
                        </a:spcAft>
                        <a:buNone/>
                      </a:pPr>
                      <a:r>
                        <a:rPr b="1" lang="en-US"/>
                        <a:t>Decimal</a:t>
                      </a:r>
                      <a:endParaRPr b="1"/>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a:t>1001</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sz="2100">
                          <a:solidFill>
                            <a:schemeClr val="dk1"/>
                          </a:solidFill>
                        </a:rPr>
                        <a:t>1101101</a:t>
                      </a:r>
                      <a:endParaRPr sz="210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a:solidFill>
                            <a:schemeClr val="dk1"/>
                          </a:solidFill>
                        </a:rPr>
                        <a:t>1000001</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a:solidFill>
                            <a:schemeClr val="dk1"/>
                          </a:solidFill>
                        </a:rPr>
                        <a:t>1111111</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a:solidFill>
                            <a:schemeClr val="dk1"/>
                          </a:solidFill>
                        </a:rPr>
                        <a:t>100000011000001</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152499e76d2_1_27"/>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Converting Binary to Decimal</a:t>
            </a:r>
            <a:endParaRPr/>
          </a:p>
        </p:txBody>
      </p:sp>
      <p:sp>
        <p:nvSpPr>
          <p:cNvPr id="242" name="Google Shape;242;g152499e76d2_1_27"/>
          <p:cNvSpPr txBox="1"/>
          <p:nvPr>
            <p:ph idx="1" type="body"/>
          </p:nvPr>
        </p:nvSpPr>
        <p:spPr>
          <a:xfrm>
            <a:off x="780775" y="1524450"/>
            <a:ext cx="10515600" cy="51765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15000"/>
              </a:lnSpc>
              <a:spcBef>
                <a:spcPts val="0"/>
              </a:spcBef>
              <a:spcAft>
                <a:spcPts val="0"/>
              </a:spcAft>
              <a:buNone/>
            </a:pPr>
            <a:r>
              <a:rPr lang="en-US"/>
              <a:t>Well, how do we do it for decimals? A large number, like 2608, is in fact </a:t>
            </a:r>
            <a:r>
              <a:rPr b="1" lang="en-US"/>
              <a:t>the combination of </a:t>
            </a:r>
            <a:r>
              <a:rPr b="1" lang="en-US"/>
              <a:t>multiples of powers of ten</a:t>
            </a:r>
            <a:r>
              <a:rPr lang="en-US"/>
              <a:t>. When we say these numbers in English, we naturally </a:t>
            </a:r>
            <a:r>
              <a:rPr b="1" lang="en-US"/>
              <a:t>decompose</a:t>
            </a:r>
            <a:r>
              <a:rPr lang="en-US"/>
              <a:t> the number into its component parts: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2608 is </a:t>
            </a:r>
            <a:r>
              <a:rPr b="1" lang="en-US"/>
              <a:t>two thousand, six hundred, and eight.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Or, in other words: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2608 = </a:t>
            </a:r>
            <a:r>
              <a:rPr b="1" lang="en-US"/>
              <a:t>2 x 10</a:t>
            </a:r>
            <a:r>
              <a:rPr b="1" baseline="30000" lang="en-US"/>
              <a:t>3</a:t>
            </a:r>
            <a:r>
              <a:rPr b="1" lang="en-US"/>
              <a:t> + 6x10</a:t>
            </a:r>
            <a:r>
              <a:rPr b="1" baseline="30000" lang="en-US"/>
              <a:t>2</a:t>
            </a:r>
            <a:r>
              <a:rPr b="1" lang="en-US"/>
              <a:t> + 0x10</a:t>
            </a:r>
            <a:r>
              <a:rPr b="1" baseline="30000" lang="en-US"/>
              <a:t>1</a:t>
            </a:r>
            <a:r>
              <a:rPr b="1" lang="en-US"/>
              <a:t> + 8x10</a:t>
            </a:r>
            <a:r>
              <a:rPr b="1" baseline="30000" lang="en-US"/>
              <a:t>0</a:t>
            </a:r>
            <a:endParaRPr b="1" baseline="300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We can use this exact method, with one key difference, to decompose the value of binary numbers just like decimal numbers.</a:t>
            </a:r>
            <a:endParaRPr/>
          </a:p>
          <a:p>
            <a:pPr indent="0" lvl="0" marL="0" rtl="0" algn="l">
              <a:lnSpc>
                <a:spcPct val="115000"/>
              </a:lnSpc>
              <a:spcBef>
                <a:spcPts val="0"/>
              </a:spcBef>
              <a:spcAft>
                <a:spcPts val="0"/>
              </a:spcAft>
              <a:buNone/>
            </a:pPr>
            <a:r>
              <a:t/>
            </a:r>
            <a:endParaRPr/>
          </a:p>
          <a:p>
            <a:pPr indent="-376237" lvl="0" marL="457200" rtl="0" algn="l">
              <a:lnSpc>
                <a:spcPct val="115000"/>
              </a:lnSpc>
              <a:spcBef>
                <a:spcPts val="0"/>
              </a:spcBef>
              <a:spcAft>
                <a:spcPts val="0"/>
              </a:spcAft>
              <a:buSzPct val="100000"/>
              <a:buChar char="-"/>
            </a:pPr>
            <a:r>
              <a:rPr lang="en-US"/>
              <a:t>What key difference? (powers of 2 instead of powers of 10)</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152499e76d2_1_0"/>
          <p:cNvSpPr txBox="1"/>
          <p:nvPr>
            <p:ph idx="1" type="body"/>
          </p:nvPr>
        </p:nvSpPr>
        <p:spPr>
          <a:xfrm>
            <a:off x="838200" y="1526798"/>
            <a:ext cx="10515600" cy="25218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115000"/>
              </a:lnSpc>
              <a:spcBef>
                <a:spcPts val="0"/>
              </a:spcBef>
              <a:spcAft>
                <a:spcPts val="0"/>
              </a:spcAft>
              <a:buNone/>
            </a:pPr>
            <a:r>
              <a:t/>
            </a:r>
            <a:endParaRPr/>
          </a:p>
          <a:p>
            <a:pPr indent="-457200" lvl="0" marL="514350" rtl="0" algn="l">
              <a:lnSpc>
                <a:spcPct val="115000"/>
              </a:lnSpc>
              <a:spcBef>
                <a:spcPts val="900"/>
              </a:spcBef>
              <a:spcAft>
                <a:spcPts val="0"/>
              </a:spcAft>
              <a:buClr>
                <a:srgbClr val="7F7F7F"/>
              </a:buClr>
              <a:buSzPct val="139999"/>
              <a:buFont typeface="Quattrocento Sans"/>
              <a:buAutoNum type="arabicPeriod"/>
            </a:pPr>
            <a:r>
              <a:rPr lang="en-US"/>
              <a:t>Find the power of 2 value for each bit of the binary number, starting from 0.</a:t>
            </a:r>
            <a:br>
              <a:rPr lang="en-US"/>
            </a:br>
            <a:r>
              <a:rPr lang="en-US" sz="2142"/>
              <a:t>(e.g., the power of 2 value for the 5th bit of a binary number is: 2</a:t>
            </a:r>
            <a:r>
              <a:rPr baseline="30000" lang="en-US" sz="2142"/>
              <a:t>5</a:t>
            </a:r>
            <a:r>
              <a:rPr lang="en-US" sz="2142"/>
              <a:t>=32, etc.)</a:t>
            </a:r>
            <a:endParaRPr sz="2142"/>
          </a:p>
          <a:p>
            <a:pPr indent="-457200" lvl="0" marL="514350" rtl="0" algn="l">
              <a:lnSpc>
                <a:spcPct val="115000"/>
              </a:lnSpc>
              <a:spcBef>
                <a:spcPts val="900"/>
              </a:spcBef>
              <a:spcAft>
                <a:spcPts val="0"/>
              </a:spcAft>
              <a:buClr>
                <a:srgbClr val="7F7F7F"/>
              </a:buClr>
              <a:buSzPct val="100000"/>
              <a:buFont typeface="Quattrocento Sans"/>
              <a:buAutoNum type="arabicPeriod"/>
            </a:pPr>
            <a:r>
              <a:rPr lang="en-US"/>
              <a:t>Add all the powers of two </a:t>
            </a:r>
            <a:r>
              <a:rPr b="1" lang="en-US"/>
              <a:t>wherever there is a 1</a:t>
            </a:r>
            <a:r>
              <a:rPr lang="en-US"/>
              <a:t> in the bit of the binary number</a:t>
            </a:r>
            <a:endParaRPr/>
          </a:p>
          <a:p>
            <a:pPr indent="-457200" lvl="0" marL="514350" rtl="0" algn="l">
              <a:lnSpc>
                <a:spcPct val="115000"/>
              </a:lnSpc>
              <a:spcBef>
                <a:spcPts val="900"/>
              </a:spcBef>
              <a:spcAft>
                <a:spcPts val="0"/>
              </a:spcAft>
              <a:buSzPct val="100000"/>
              <a:buAutoNum type="arabicPeriod"/>
            </a:pPr>
            <a:r>
              <a:rPr lang="en-US"/>
              <a:t>The sum of the powers of two above is the value of the binary number in decimal!</a:t>
            </a:r>
            <a:endParaRPr/>
          </a:p>
          <a:p>
            <a:pPr indent="0" lvl="0" marL="0" rtl="0" algn="l">
              <a:lnSpc>
                <a:spcPct val="115000"/>
              </a:lnSpc>
              <a:spcBef>
                <a:spcPts val="900"/>
              </a:spcBef>
              <a:spcAft>
                <a:spcPts val="0"/>
              </a:spcAft>
              <a:buClr>
                <a:srgbClr val="7F7F7F"/>
              </a:buClr>
              <a:buSzPct val="100000"/>
              <a:buNone/>
            </a:pPr>
            <a:r>
              <a:t/>
            </a:r>
            <a:endParaRPr/>
          </a:p>
        </p:txBody>
      </p:sp>
      <p:sp>
        <p:nvSpPr>
          <p:cNvPr id="248" name="Google Shape;248;g152499e76d2_1_0"/>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Converting: Binary to Decimal</a:t>
            </a:r>
            <a:endParaRPr/>
          </a:p>
        </p:txBody>
      </p:sp>
      <p:graphicFrame>
        <p:nvGraphicFramePr>
          <p:cNvPr id="249" name="Google Shape;249;g152499e76d2_1_0"/>
          <p:cNvGraphicFramePr/>
          <p:nvPr/>
        </p:nvGraphicFramePr>
        <p:xfrm>
          <a:off x="928382" y="4256573"/>
          <a:ext cx="3000000" cy="3000000"/>
        </p:xfrm>
        <a:graphic>
          <a:graphicData uri="http://schemas.openxmlformats.org/drawingml/2006/table">
            <a:tbl>
              <a:tblPr bandRow="1" firstRow="1">
                <a:noFill/>
                <a:tableStyleId>{86D75195-E66E-417D-ADE1-155D6AE36660}</a:tableStyleId>
              </a:tblPr>
              <a:tblGrid>
                <a:gridCol w="6086100"/>
                <a:gridCol w="913125"/>
                <a:gridCol w="738225"/>
                <a:gridCol w="864075"/>
                <a:gridCol w="763400"/>
                <a:gridCol w="788575"/>
              </a:tblGrid>
              <a:tr h="370850">
                <a:tc>
                  <a:txBody>
                    <a:bodyPr/>
                    <a:lstStyle/>
                    <a:p>
                      <a:pPr indent="0" lvl="0" marL="0" marR="0" rtl="0" algn="l">
                        <a:spcBef>
                          <a:spcPts val="0"/>
                        </a:spcBef>
                        <a:spcAft>
                          <a:spcPts val="0"/>
                        </a:spcAft>
                        <a:buNone/>
                      </a:pPr>
                      <a:r>
                        <a:rPr lang="en-US" sz="2400"/>
                        <a:t>Binary Number</a:t>
                      </a:r>
                      <a:endParaRPr/>
                    </a:p>
                  </a:txBody>
                  <a:tcPr marT="45725" marB="45725" marR="91450" marL="91450"/>
                </a:tc>
                <a:tc>
                  <a:txBody>
                    <a:bodyPr/>
                    <a:lstStyle/>
                    <a:p>
                      <a:pPr indent="0" lvl="0" marL="0" marR="0" rtl="0" algn="ctr">
                        <a:spcBef>
                          <a:spcPts val="0"/>
                        </a:spcBef>
                        <a:spcAft>
                          <a:spcPts val="0"/>
                        </a:spcAft>
                        <a:buNone/>
                      </a:pPr>
                      <a:r>
                        <a:rPr lang="en-US" sz="2400"/>
                        <a:t>1</a:t>
                      </a:r>
                      <a:endParaRPr/>
                    </a:p>
                  </a:txBody>
                  <a:tcPr marT="45725" marB="45725" marR="91450" marL="91450">
                    <a:solidFill>
                      <a:schemeClr val="accent2"/>
                    </a:solidFill>
                  </a:tcPr>
                </a:tc>
                <a:tc>
                  <a:txBody>
                    <a:bodyPr/>
                    <a:lstStyle/>
                    <a:p>
                      <a:pPr indent="0" lvl="0" marL="0" marR="0" rtl="0" algn="ctr">
                        <a:spcBef>
                          <a:spcPts val="0"/>
                        </a:spcBef>
                        <a:spcAft>
                          <a:spcPts val="0"/>
                        </a:spcAft>
                        <a:buNone/>
                      </a:pPr>
                      <a:r>
                        <a:rPr lang="en-US" sz="2400"/>
                        <a:t>1</a:t>
                      </a:r>
                      <a:endParaRPr/>
                    </a:p>
                  </a:txBody>
                  <a:tcPr marT="45725" marB="45725" marR="91450" marL="91450">
                    <a:solidFill>
                      <a:schemeClr val="accent2"/>
                    </a:solidFill>
                  </a:tcPr>
                </a:tc>
                <a:tc>
                  <a:txBody>
                    <a:bodyPr/>
                    <a:lstStyle/>
                    <a:p>
                      <a:pPr indent="0" lvl="0" marL="0" marR="0" rtl="0" algn="ctr">
                        <a:spcBef>
                          <a:spcPts val="0"/>
                        </a:spcBef>
                        <a:spcAft>
                          <a:spcPts val="0"/>
                        </a:spcAft>
                        <a:buNone/>
                      </a:pPr>
                      <a:r>
                        <a:rPr lang="en-US" sz="2400"/>
                        <a:t>0</a:t>
                      </a:r>
                      <a:endParaRPr/>
                    </a:p>
                  </a:txBody>
                  <a:tcPr marT="45725" marB="45725" marR="91450" marL="91450">
                    <a:solidFill>
                      <a:srgbClr val="FF0000"/>
                    </a:solidFill>
                  </a:tcPr>
                </a:tc>
                <a:tc>
                  <a:txBody>
                    <a:bodyPr/>
                    <a:lstStyle/>
                    <a:p>
                      <a:pPr indent="0" lvl="0" marL="0" marR="0" rtl="0" algn="ctr">
                        <a:spcBef>
                          <a:spcPts val="0"/>
                        </a:spcBef>
                        <a:spcAft>
                          <a:spcPts val="0"/>
                        </a:spcAft>
                        <a:buNone/>
                      </a:pPr>
                      <a:r>
                        <a:rPr lang="en-US" sz="2400"/>
                        <a:t>0</a:t>
                      </a:r>
                      <a:endParaRPr/>
                    </a:p>
                  </a:txBody>
                  <a:tcPr marT="45725" marB="45725" marR="91450" marL="91450">
                    <a:solidFill>
                      <a:srgbClr val="FF0000"/>
                    </a:solidFill>
                  </a:tcPr>
                </a:tc>
                <a:tc>
                  <a:txBody>
                    <a:bodyPr/>
                    <a:lstStyle/>
                    <a:p>
                      <a:pPr indent="0" lvl="0" marL="0" marR="0" rtl="0" algn="ctr">
                        <a:spcBef>
                          <a:spcPts val="0"/>
                        </a:spcBef>
                        <a:spcAft>
                          <a:spcPts val="0"/>
                        </a:spcAft>
                        <a:buNone/>
                      </a:pPr>
                      <a:r>
                        <a:rPr lang="en-US" sz="2400"/>
                        <a:t>1</a:t>
                      </a:r>
                      <a:endParaRPr/>
                    </a:p>
                  </a:txBody>
                  <a:tcPr marT="45725" marB="45725" marR="91450" marL="91450">
                    <a:solidFill>
                      <a:schemeClr val="accent2"/>
                    </a:solidFill>
                  </a:tcPr>
                </a:tc>
              </a:tr>
              <a:tr h="370850">
                <a:tc>
                  <a:txBody>
                    <a:bodyPr/>
                    <a:lstStyle/>
                    <a:p>
                      <a:pPr indent="0" lvl="0" marL="0" marR="0" rtl="0" algn="l">
                        <a:spcBef>
                          <a:spcPts val="0"/>
                        </a:spcBef>
                        <a:spcAft>
                          <a:spcPts val="0"/>
                        </a:spcAft>
                        <a:buNone/>
                      </a:pPr>
                      <a:r>
                        <a:rPr lang="en-US" sz="2400"/>
                        <a:t>Step 1</a:t>
                      </a:r>
                      <a:endParaRPr/>
                    </a:p>
                  </a:txBody>
                  <a:tcPr marT="45725" marB="45725" marR="91450" marL="91450"/>
                </a:tc>
                <a:tc>
                  <a:txBody>
                    <a:bodyPr/>
                    <a:lstStyle/>
                    <a:p>
                      <a:pPr indent="0" lvl="0" marL="0" marR="0" rtl="0" algn="ctr">
                        <a:spcBef>
                          <a:spcPts val="0"/>
                        </a:spcBef>
                        <a:spcAft>
                          <a:spcPts val="0"/>
                        </a:spcAft>
                        <a:buNone/>
                      </a:pPr>
                      <a:r>
                        <a:rPr lang="en-US" sz="2400"/>
                        <a:t>4</a:t>
                      </a:r>
                      <a:endParaRPr/>
                    </a:p>
                  </a:txBody>
                  <a:tcPr marT="45725" marB="45725" marR="91450" marL="91450"/>
                </a:tc>
                <a:tc>
                  <a:txBody>
                    <a:bodyPr/>
                    <a:lstStyle/>
                    <a:p>
                      <a:pPr indent="0" lvl="0" marL="0" marR="0" rtl="0" algn="ctr">
                        <a:spcBef>
                          <a:spcPts val="0"/>
                        </a:spcBef>
                        <a:spcAft>
                          <a:spcPts val="0"/>
                        </a:spcAft>
                        <a:buNone/>
                      </a:pPr>
                      <a:r>
                        <a:rPr lang="en-US" sz="2400"/>
                        <a:t>3</a:t>
                      </a:r>
                      <a:endParaRPr/>
                    </a:p>
                  </a:txBody>
                  <a:tcPr marT="45725" marB="45725" marR="91450" marL="91450"/>
                </a:tc>
                <a:tc>
                  <a:txBody>
                    <a:bodyPr/>
                    <a:lstStyle/>
                    <a:p>
                      <a:pPr indent="0" lvl="0" marL="0" marR="0" rtl="0" algn="ctr">
                        <a:spcBef>
                          <a:spcPts val="0"/>
                        </a:spcBef>
                        <a:spcAft>
                          <a:spcPts val="0"/>
                        </a:spcAft>
                        <a:buNone/>
                      </a:pPr>
                      <a:r>
                        <a:rPr lang="en-US" sz="2400"/>
                        <a:t>2</a:t>
                      </a:r>
                      <a:endParaRPr/>
                    </a:p>
                  </a:txBody>
                  <a:tcPr marT="45725" marB="45725" marR="91450" marL="91450"/>
                </a:tc>
                <a:tc>
                  <a:txBody>
                    <a:bodyPr/>
                    <a:lstStyle/>
                    <a:p>
                      <a:pPr indent="0" lvl="0" marL="0" marR="0" rtl="0" algn="ctr">
                        <a:spcBef>
                          <a:spcPts val="0"/>
                        </a:spcBef>
                        <a:spcAft>
                          <a:spcPts val="0"/>
                        </a:spcAft>
                        <a:buNone/>
                      </a:pPr>
                      <a:r>
                        <a:rPr lang="en-US" sz="2400"/>
                        <a:t>1</a:t>
                      </a:r>
                      <a:endParaRPr/>
                    </a:p>
                  </a:txBody>
                  <a:tcPr marT="45725" marB="45725" marR="91450" marL="91450"/>
                </a:tc>
                <a:tc>
                  <a:txBody>
                    <a:bodyPr/>
                    <a:lstStyle/>
                    <a:p>
                      <a:pPr indent="0" lvl="0" marL="0" marR="0" rtl="0" algn="ctr">
                        <a:spcBef>
                          <a:spcPts val="0"/>
                        </a:spcBef>
                        <a:spcAft>
                          <a:spcPts val="0"/>
                        </a:spcAft>
                        <a:buNone/>
                      </a:pPr>
                      <a:r>
                        <a:rPr lang="en-US" sz="2400"/>
                        <a:t>0</a:t>
                      </a:r>
                      <a:endParaRPr/>
                    </a:p>
                  </a:txBody>
                  <a:tcPr marT="45725" marB="45725" marR="91450" marL="91450"/>
                </a:tc>
              </a:tr>
              <a:tr h="370850">
                <a:tc rowSpan="2">
                  <a:txBody>
                    <a:bodyPr/>
                    <a:lstStyle/>
                    <a:p>
                      <a:pPr indent="0" lvl="0" marL="0" marR="0" rtl="0" algn="l">
                        <a:spcBef>
                          <a:spcPts val="0"/>
                        </a:spcBef>
                        <a:spcAft>
                          <a:spcPts val="0"/>
                        </a:spcAft>
                        <a:buNone/>
                      </a:pPr>
                      <a:r>
                        <a:rPr lang="en-US" sz="2400"/>
                        <a:t>Step 2</a:t>
                      </a:r>
                      <a:endParaRPr/>
                    </a:p>
                  </a:txBody>
                  <a:tcPr marT="45725" marB="45725" marR="91450" marL="91450"/>
                </a:tc>
                <a:tc>
                  <a:txBody>
                    <a:bodyPr/>
                    <a:lstStyle/>
                    <a:p>
                      <a:pPr indent="0" lvl="0" marL="0" marR="0" rtl="0" algn="ctr">
                        <a:spcBef>
                          <a:spcPts val="0"/>
                        </a:spcBef>
                        <a:spcAft>
                          <a:spcPts val="0"/>
                        </a:spcAft>
                        <a:buNone/>
                      </a:pPr>
                      <a:r>
                        <a:rPr lang="en-US" sz="2400"/>
                        <a:t>2</a:t>
                      </a:r>
                      <a:r>
                        <a:rPr baseline="30000" lang="en-US" sz="2400"/>
                        <a:t>4</a:t>
                      </a:r>
                      <a:endParaRPr sz="2400"/>
                    </a:p>
                  </a:txBody>
                  <a:tcPr marT="45725" marB="45725" marR="91450" marL="91450"/>
                </a:tc>
                <a:tc>
                  <a:txBody>
                    <a:bodyPr/>
                    <a:lstStyle/>
                    <a:p>
                      <a:pPr indent="0" lvl="0" marL="0" marR="0" rtl="0" algn="ctr">
                        <a:spcBef>
                          <a:spcPts val="0"/>
                        </a:spcBef>
                        <a:spcAft>
                          <a:spcPts val="0"/>
                        </a:spcAft>
                        <a:buNone/>
                      </a:pPr>
                      <a:r>
                        <a:rPr lang="en-US" sz="2400"/>
                        <a:t>2</a:t>
                      </a:r>
                      <a:r>
                        <a:rPr baseline="30000" lang="en-US" sz="2400"/>
                        <a:t>3</a:t>
                      </a:r>
                      <a:endParaRPr sz="2400"/>
                    </a:p>
                  </a:txBody>
                  <a:tcPr marT="45725" marB="45725" marR="91450" marL="91450"/>
                </a:tc>
                <a:tc>
                  <a:txBody>
                    <a:bodyPr/>
                    <a:lstStyle/>
                    <a:p>
                      <a:pPr indent="0" lvl="0" marL="0" marR="0" rtl="0" algn="ctr">
                        <a:spcBef>
                          <a:spcPts val="0"/>
                        </a:spcBef>
                        <a:spcAft>
                          <a:spcPts val="0"/>
                        </a:spcAft>
                        <a:buNone/>
                      </a:pPr>
                      <a:r>
                        <a:rPr lang="en-US" sz="2400"/>
                        <a:t>2</a:t>
                      </a:r>
                      <a:r>
                        <a:rPr baseline="30000" lang="en-US" sz="2400"/>
                        <a:t>2</a:t>
                      </a:r>
                      <a:endParaRPr sz="2400"/>
                    </a:p>
                  </a:txBody>
                  <a:tcPr marT="45725" marB="45725" marR="91450" marL="91450"/>
                </a:tc>
                <a:tc>
                  <a:txBody>
                    <a:bodyPr/>
                    <a:lstStyle/>
                    <a:p>
                      <a:pPr indent="0" lvl="0" marL="0" marR="0" rtl="0" algn="ctr">
                        <a:spcBef>
                          <a:spcPts val="0"/>
                        </a:spcBef>
                        <a:spcAft>
                          <a:spcPts val="0"/>
                        </a:spcAft>
                        <a:buNone/>
                      </a:pPr>
                      <a:r>
                        <a:rPr lang="en-US" sz="2400"/>
                        <a:t>2</a:t>
                      </a:r>
                      <a:r>
                        <a:rPr baseline="30000" lang="en-US" sz="2400"/>
                        <a:t>1</a:t>
                      </a:r>
                      <a:endParaRPr sz="2400"/>
                    </a:p>
                  </a:txBody>
                  <a:tcPr marT="45725" marB="45725" marR="91450" marL="91450"/>
                </a:tc>
                <a:tc>
                  <a:txBody>
                    <a:bodyPr/>
                    <a:lstStyle/>
                    <a:p>
                      <a:pPr indent="0" lvl="0" marL="0" marR="0" rtl="0" algn="ctr">
                        <a:spcBef>
                          <a:spcPts val="0"/>
                        </a:spcBef>
                        <a:spcAft>
                          <a:spcPts val="0"/>
                        </a:spcAft>
                        <a:buNone/>
                      </a:pPr>
                      <a:r>
                        <a:rPr lang="en-US" sz="2400"/>
                        <a:t>2</a:t>
                      </a:r>
                      <a:r>
                        <a:rPr baseline="30000" lang="en-US" sz="2400"/>
                        <a:t>0</a:t>
                      </a:r>
                      <a:r>
                        <a:rPr lang="en-US" sz="2400"/>
                        <a:t> </a:t>
                      </a:r>
                      <a:endParaRPr sz="2400"/>
                    </a:p>
                  </a:txBody>
                  <a:tcPr marT="45725" marB="45725" marR="91450" marL="91450"/>
                </a:tc>
              </a:tr>
              <a:tr h="370850">
                <a:tc vMerge="1"/>
                <a:tc>
                  <a:txBody>
                    <a:bodyPr/>
                    <a:lstStyle/>
                    <a:p>
                      <a:pPr indent="0" lvl="0" marL="0" marR="0" rtl="0" algn="ctr">
                        <a:spcBef>
                          <a:spcPts val="0"/>
                        </a:spcBef>
                        <a:spcAft>
                          <a:spcPts val="0"/>
                        </a:spcAft>
                        <a:buNone/>
                      </a:pPr>
                      <a:r>
                        <a:rPr lang="en-US" sz="2400"/>
                        <a:t>16</a:t>
                      </a:r>
                      <a:endParaRPr/>
                    </a:p>
                  </a:txBody>
                  <a:tcPr marT="45725" marB="45725" marR="91450" marL="91450">
                    <a:solidFill>
                      <a:schemeClr val="accent2"/>
                    </a:solidFill>
                  </a:tcPr>
                </a:tc>
                <a:tc>
                  <a:txBody>
                    <a:bodyPr/>
                    <a:lstStyle/>
                    <a:p>
                      <a:pPr indent="0" lvl="0" marL="0" marR="0" rtl="0" algn="ctr">
                        <a:spcBef>
                          <a:spcPts val="0"/>
                        </a:spcBef>
                        <a:spcAft>
                          <a:spcPts val="0"/>
                        </a:spcAft>
                        <a:buNone/>
                      </a:pPr>
                      <a:r>
                        <a:rPr lang="en-US" sz="2400"/>
                        <a:t>8</a:t>
                      </a:r>
                      <a:endParaRPr/>
                    </a:p>
                  </a:txBody>
                  <a:tcPr marT="45725" marB="45725" marR="91450" marL="91450">
                    <a:solidFill>
                      <a:schemeClr val="accent2"/>
                    </a:solidFill>
                  </a:tcPr>
                </a:tc>
                <a:tc>
                  <a:txBody>
                    <a:bodyPr/>
                    <a:lstStyle/>
                    <a:p>
                      <a:pPr indent="0" lvl="0" marL="0" marR="0" rtl="0" algn="ctr">
                        <a:spcBef>
                          <a:spcPts val="0"/>
                        </a:spcBef>
                        <a:spcAft>
                          <a:spcPts val="0"/>
                        </a:spcAft>
                        <a:buNone/>
                      </a:pPr>
                      <a:r>
                        <a:rPr lang="en-US" sz="2400"/>
                        <a:t>4</a:t>
                      </a:r>
                      <a:endParaRPr/>
                    </a:p>
                  </a:txBody>
                  <a:tcPr marT="45725" marB="45725" marR="91450" marL="91450">
                    <a:solidFill>
                      <a:srgbClr val="FF0000"/>
                    </a:solidFill>
                  </a:tcPr>
                </a:tc>
                <a:tc>
                  <a:txBody>
                    <a:bodyPr/>
                    <a:lstStyle/>
                    <a:p>
                      <a:pPr indent="0" lvl="0" marL="0" marR="0" rtl="0" algn="ctr">
                        <a:spcBef>
                          <a:spcPts val="0"/>
                        </a:spcBef>
                        <a:spcAft>
                          <a:spcPts val="0"/>
                        </a:spcAft>
                        <a:buNone/>
                      </a:pPr>
                      <a:r>
                        <a:rPr lang="en-US" sz="2400"/>
                        <a:t>2</a:t>
                      </a:r>
                      <a:endParaRPr/>
                    </a:p>
                  </a:txBody>
                  <a:tcPr marT="45725" marB="45725" marR="91450" marL="91450">
                    <a:solidFill>
                      <a:srgbClr val="FF0000"/>
                    </a:solidFill>
                  </a:tcPr>
                </a:tc>
                <a:tc>
                  <a:txBody>
                    <a:bodyPr/>
                    <a:lstStyle/>
                    <a:p>
                      <a:pPr indent="0" lvl="0" marL="0" marR="0" rtl="0" algn="ctr">
                        <a:spcBef>
                          <a:spcPts val="0"/>
                        </a:spcBef>
                        <a:spcAft>
                          <a:spcPts val="0"/>
                        </a:spcAft>
                        <a:buNone/>
                      </a:pPr>
                      <a:r>
                        <a:rPr lang="en-US" sz="2400"/>
                        <a:t>1</a:t>
                      </a:r>
                      <a:endParaRPr/>
                    </a:p>
                  </a:txBody>
                  <a:tcPr marT="45725" marB="45725" marR="91450" marL="91450">
                    <a:solidFill>
                      <a:schemeClr val="accent2"/>
                    </a:solidFill>
                  </a:tcPr>
                </a:tc>
              </a:tr>
              <a:tr h="370850">
                <a:tc>
                  <a:txBody>
                    <a:bodyPr/>
                    <a:lstStyle/>
                    <a:p>
                      <a:pPr indent="0" lvl="0" marL="0" marR="0" rtl="0" algn="l">
                        <a:spcBef>
                          <a:spcPts val="0"/>
                        </a:spcBef>
                        <a:spcAft>
                          <a:spcPts val="0"/>
                        </a:spcAft>
                        <a:buNone/>
                      </a:pPr>
                      <a:r>
                        <a:rPr lang="en-US" sz="2400"/>
                        <a:t>Step 3</a:t>
                      </a:r>
                      <a:endParaRPr/>
                    </a:p>
                  </a:txBody>
                  <a:tcPr marT="45725" marB="45725" marR="91450" marL="91450"/>
                </a:tc>
                <a:tc gridSpan="5">
                  <a:txBody>
                    <a:bodyPr/>
                    <a:lstStyle/>
                    <a:p>
                      <a:pPr indent="0" lvl="0" marL="0" marR="0" rtl="0" algn="ctr">
                        <a:spcBef>
                          <a:spcPts val="0"/>
                        </a:spcBef>
                        <a:spcAft>
                          <a:spcPts val="0"/>
                        </a:spcAft>
                        <a:buNone/>
                      </a:pPr>
                      <a:r>
                        <a:rPr lang="en-US" sz="2400"/>
                        <a:t>16 + 8 + 1 = 25</a:t>
                      </a:r>
                      <a:endParaRPr/>
                    </a:p>
                  </a:txBody>
                  <a:tcPr marT="45725" marB="45725" marR="91450" marL="91450"/>
                </a:tc>
                <a:tc hMerge="1"/>
                <a:tc hMerge="1"/>
                <a:tc hMerge="1"/>
                <a:tc hMerge="1"/>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52499e76d2_1_6"/>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Exercise: Converting Binary to Decimal</a:t>
            </a:r>
            <a:endParaRPr/>
          </a:p>
        </p:txBody>
      </p:sp>
      <p:sp>
        <p:nvSpPr>
          <p:cNvPr id="255" name="Google Shape;255;g152499e76d2_1_6"/>
          <p:cNvSpPr txBox="1"/>
          <p:nvPr>
            <p:ph idx="1" type="body"/>
          </p:nvPr>
        </p:nvSpPr>
        <p:spPr>
          <a:xfrm>
            <a:off x="838200" y="1811650"/>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Convert the following binary numbers to decimal:</a:t>
            </a:r>
            <a:endParaRPr/>
          </a:p>
          <a:p>
            <a:pPr indent="-38100" lvl="0" marL="228600" rtl="0" algn="l">
              <a:lnSpc>
                <a:spcPct val="90000"/>
              </a:lnSpc>
              <a:spcBef>
                <a:spcPts val="900"/>
              </a:spcBef>
              <a:spcAft>
                <a:spcPts val="0"/>
              </a:spcAft>
              <a:buClr>
                <a:srgbClr val="7F7F7F"/>
              </a:buClr>
              <a:buSzPts val="3000"/>
              <a:buNone/>
            </a:pPr>
            <a:r>
              <a:t/>
            </a:r>
            <a:endParaRPr/>
          </a:p>
          <a:p>
            <a:pPr indent="0" lvl="0" marL="0" rtl="0" algn="l">
              <a:lnSpc>
                <a:spcPct val="90000"/>
              </a:lnSpc>
              <a:spcBef>
                <a:spcPts val="900"/>
              </a:spcBef>
              <a:spcAft>
                <a:spcPts val="0"/>
              </a:spcAft>
              <a:buClr>
                <a:srgbClr val="7F7F7F"/>
              </a:buClr>
              <a:buSzPts val="3000"/>
              <a:buNone/>
            </a:pPr>
            <a:r>
              <a:rPr lang="en-US"/>
              <a:t>1001</a:t>
            </a:r>
            <a:endParaRPr/>
          </a:p>
          <a:p>
            <a:pPr indent="0" lvl="0" marL="0" rtl="0" algn="l">
              <a:lnSpc>
                <a:spcPct val="90000"/>
              </a:lnSpc>
              <a:spcBef>
                <a:spcPts val="900"/>
              </a:spcBef>
              <a:spcAft>
                <a:spcPts val="0"/>
              </a:spcAft>
              <a:buClr>
                <a:srgbClr val="7F7F7F"/>
              </a:buClr>
              <a:buSzPts val="3000"/>
              <a:buNone/>
            </a:pPr>
            <a:r>
              <a:rPr lang="en-US"/>
              <a:t>1101101</a:t>
            </a:r>
            <a:endParaRPr/>
          </a:p>
          <a:p>
            <a:pPr indent="0" lvl="0" marL="0" rtl="0" algn="l">
              <a:lnSpc>
                <a:spcPct val="90000"/>
              </a:lnSpc>
              <a:spcBef>
                <a:spcPts val="900"/>
              </a:spcBef>
              <a:spcAft>
                <a:spcPts val="0"/>
              </a:spcAft>
              <a:buClr>
                <a:srgbClr val="7F7F7F"/>
              </a:buClr>
              <a:buSzPts val="3000"/>
              <a:buNone/>
            </a:pPr>
            <a:r>
              <a:rPr lang="en-US"/>
              <a:t>1000001</a:t>
            </a:r>
            <a:endParaRPr/>
          </a:p>
          <a:p>
            <a:pPr indent="0" lvl="0" marL="0" rtl="0" algn="l">
              <a:lnSpc>
                <a:spcPct val="90000"/>
              </a:lnSpc>
              <a:spcBef>
                <a:spcPts val="900"/>
              </a:spcBef>
              <a:spcAft>
                <a:spcPts val="0"/>
              </a:spcAft>
              <a:buClr>
                <a:srgbClr val="7F7F7F"/>
              </a:buClr>
              <a:buSzPts val="3000"/>
              <a:buNone/>
            </a:pPr>
            <a:r>
              <a:rPr lang="en-US"/>
              <a:t>1111111</a:t>
            </a:r>
            <a:endParaRPr/>
          </a:p>
          <a:p>
            <a:pPr indent="0" lvl="0" marL="0" rtl="0" algn="l">
              <a:lnSpc>
                <a:spcPct val="90000"/>
              </a:lnSpc>
              <a:spcBef>
                <a:spcPts val="900"/>
              </a:spcBef>
              <a:spcAft>
                <a:spcPts val="0"/>
              </a:spcAft>
              <a:buClr>
                <a:srgbClr val="7F7F7F"/>
              </a:buClr>
              <a:buSzPts val="3000"/>
              <a:buNone/>
            </a:pPr>
            <a:r>
              <a:rPr lang="en-US"/>
              <a:t>100000011000001</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ec49ac6325_0_419"/>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Converting Decimal Number to Binary</a:t>
            </a:r>
            <a:endParaRPr/>
          </a:p>
        </p:txBody>
      </p:sp>
      <p:sp>
        <p:nvSpPr>
          <p:cNvPr id="261" name="Google Shape;261;gec49ac6325_0_419"/>
          <p:cNvSpPr txBox="1"/>
          <p:nvPr>
            <p:ph idx="1" type="body"/>
          </p:nvPr>
        </p:nvSpPr>
        <p:spPr>
          <a:xfrm>
            <a:off x="838200" y="1825625"/>
            <a:ext cx="11065800" cy="4351200"/>
          </a:xfrm>
          <a:prstGeom prst="rect">
            <a:avLst/>
          </a:prstGeom>
          <a:noFill/>
          <a:ln>
            <a:noFill/>
          </a:ln>
        </p:spPr>
        <p:txBody>
          <a:bodyPr anchorCtr="0" anchor="t" bIns="45700" lIns="91425" spcFirstLastPara="1" rIns="91425" wrap="square" tIns="45700">
            <a:normAutofit fontScale="62500" lnSpcReduction="10000"/>
          </a:bodyPr>
          <a:lstStyle/>
          <a:p>
            <a:pPr indent="0" lvl="0" marL="0" rtl="0" algn="l">
              <a:lnSpc>
                <a:spcPct val="115000"/>
              </a:lnSpc>
              <a:spcBef>
                <a:spcPts val="0"/>
              </a:spcBef>
              <a:spcAft>
                <a:spcPts val="0"/>
              </a:spcAft>
              <a:buNone/>
            </a:pPr>
            <a:r>
              <a:rPr lang="en-US" sz="2800"/>
              <a:t>Going the other way (from Decimal to Binary) is a bit less natural -- we cannot “see” directly from the decimal representation of a number (like 2608, for instance), how many powers of two are needed to make the equivalent number in binary.</a:t>
            </a:r>
            <a:endParaRPr sz="2800"/>
          </a:p>
          <a:p>
            <a:pPr indent="0" lvl="0" marL="0" rtl="0" algn="l">
              <a:lnSpc>
                <a:spcPct val="115000"/>
              </a:lnSpc>
              <a:spcBef>
                <a:spcPts val="0"/>
              </a:spcBef>
              <a:spcAft>
                <a:spcPts val="0"/>
              </a:spcAft>
              <a:buNone/>
            </a:pPr>
            <a:r>
              <a:t/>
            </a:r>
            <a:endParaRPr sz="2800"/>
          </a:p>
          <a:p>
            <a:pPr indent="0" lvl="0" marL="0" rtl="0" algn="l">
              <a:lnSpc>
                <a:spcPct val="115000"/>
              </a:lnSpc>
              <a:spcBef>
                <a:spcPts val="0"/>
              </a:spcBef>
              <a:spcAft>
                <a:spcPts val="0"/>
              </a:spcAft>
              <a:buNone/>
            </a:pPr>
            <a:r>
              <a:rPr lang="en-US" sz="2800"/>
              <a:t>Instead, we’ll learn an </a:t>
            </a:r>
            <a:r>
              <a:rPr b="1" lang="en-US" sz="2800"/>
              <a:t>algorithm</a:t>
            </a:r>
            <a:r>
              <a:rPr lang="en-US" sz="2800"/>
              <a:t> (a series of </a:t>
            </a:r>
            <a:r>
              <a:rPr lang="en-US" sz="2800"/>
              <a:t>deterministic</a:t>
            </a:r>
            <a:r>
              <a:rPr lang="en-US" sz="2800"/>
              <a:t> steps to solve an analytical problem)</a:t>
            </a:r>
            <a:endParaRPr sz="2800"/>
          </a:p>
          <a:p>
            <a:pPr indent="0" lvl="0" marL="0" rtl="0" algn="l">
              <a:lnSpc>
                <a:spcPct val="115000"/>
              </a:lnSpc>
              <a:spcBef>
                <a:spcPts val="0"/>
              </a:spcBef>
              <a:spcAft>
                <a:spcPts val="0"/>
              </a:spcAft>
              <a:buNone/>
            </a:pPr>
            <a:r>
              <a:t/>
            </a:r>
            <a:endParaRPr sz="2800"/>
          </a:p>
          <a:p>
            <a:pPr indent="-447675" lvl="0" marL="514350" rtl="0" algn="l">
              <a:lnSpc>
                <a:spcPct val="115000"/>
              </a:lnSpc>
              <a:spcBef>
                <a:spcPts val="0"/>
              </a:spcBef>
              <a:spcAft>
                <a:spcPts val="0"/>
              </a:spcAft>
              <a:buClr>
                <a:srgbClr val="7F7F7F"/>
              </a:buClr>
              <a:buSzPct val="100000"/>
              <a:buFont typeface="Quattrocento Sans"/>
              <a:buAutoNum type="arabicPeriod"/>
            </a:pPr>
            <a:r>
              <a:rPr lang="en-US" sz="2800"/>
              <a:t>Divide the decimal number by 2 using long division.</a:t>
            </a:r>
            <a:endParaRPr/>
          </a:p>
          <a:p>
            <a:pPr indent="-447675" lvl="0" marL="514350" rtl="0" algn="l">
              <a:lnSpc>
                <a:spcPct val="115000"/>
              </a:lnSpc>
              <a:spcBef>
                <a:spcPts val="840"/>
              </a:spcBef>
              <a:spcAft>
                <a:spcPts val="0"/>
              </a:spcAft>
              <a:buClr>
                <a:srgbClr val="7F7F7F"/>
              </a:buClr>
              <a:buSzPct val="100000"/>
              <a:buFont typeface="Quattrocento Sans"/>
              <a:buAutoNum type="arabicPeriod"/>
            </a:pPr>
            <a:r>
              <a:rPr lang="en-US" sz="2800"/>
              <a:t>Note down the </a:t>
            </a:r>
            <a:r>
              <a:rPr lang="en-US" sz="2800">
                <a:solidFill>
                  <a:srgbClr val="0055A4"/>
                </a:solidFill>
              </a:rPr>
              <a:t>outcome</a:t>
            </a:r>
            <a:r>
              <a:rPr lang="en-US" sz="2800"/>
              <a:t> and </a:t>
            </a:r>
            <a:r>
              <a:rPr lang="en-US" sz="2800">
                <a:solidFill>
                  <a:srgbClr val="0055A4"/>
                </a:solidFill>
              </a:rPr>
              <a:t>remainder</a:t>
            </a:r>
            <a:r>
              <a:rPr lang="en-US" sz="2800"/>
              <a:t> of the division on the side.</a:t>
            </a:r>
            <a:endParaRPr/>
          </a:p>
          <a:p>
            <a:pPr indent="-447675" lvl="0" marL="514350" rtl="0" algn="l">
              <a:lnSpc>
                <a:spcPct val="115000"/>
              </a:lnSpc>
              <a:spcBef>
                <a:spcPts val="840"/>
              </a:spcBef>
              <a:spcAft>
                <a:spcPts val="0"/>
              </a:spcAft>
              <a:buClr>
                <a:srgbClr val="7F7F7F"/>
              </a:buClr>
              <a:buSzPct val="100000"/>
              <a:buFont typeface="Quattrocento Sans"/>
              <a:buAutoNum type="arabicPeriod"/>
            </a:pPr>
            <a:r>
              <a:rPr lang="en-US" sz="2800"/>
              <a:t>Repeat steps 1 and 2 on the outcome until the outcome becomes zero. </a:t>
            </a:r>
            <a:endParaRPr/>
          </a:p>
          <a:p>
            <a:pPr indent="-447675" lvl="0" marL="514350" rtl="0" algn="l">
              <a:lnSpc>
                <a:spcPct val="115000"/>
              </a:lnSpc>
              <a:spcBef>
                <a:spcPts val="840"/>
              </a:spcBef>
              <a:spcAft>
                <a:spcPts val="0"/>
              </a:spcAft>
              <a:buClr>
                <a:srgbClr val="7F7F7F"/>
              </a:buClr>
              <a:buSzPct val="100000"/>
              <a:buFont typeface="Quattrocento Sans"/>
              <a:buAutoNum type="arabicPeriod"/>
            </a:pPr>
            <a:r>
              <a:rPr lang="en-US" sz="2800"/>
              <a:t>The binary number will be the series of the remainders in the step 2</a:t>
            </a:r>
            <a:endParaRPr sz="2800"/>
          </a:p>
          <a:p>
            <a:pPr indent="0" lvl="0" marL="0" rtl="0" algn="l">
              <a:lnSpc>
                <a:spcPct val="115000"/>
              </a:lnSpc>
              <a:spcBef>
                <a:spcPts val="840"/>
              </a:spcBef>
              <a:spcAft>
                <a:spcPts val="0"/>
              </a:spcAft>
              <a:buNone/>
            </a:pPr>
            <a:r>
              <a:t/>
            </a:r>
            <a:endParaRPr sz="2800"/>
          </a:p>
          <a:p>
            <a:pPr indent="0" lvl="0" marL="0" rtl="0" algn="l">
              <a:lnSpc>
                <a:spcPct val="115000"/>
              </a:lnSpc>
              <a:spcBef>
                <a:spcPts val="840"/>
              </a:spcBef>
              <a:spcAft>
                <a:spcPts val="0"/>
              </a:spcAft>
              <a:buClr>
                <a:srgbClr val="7F7F7F"/>
              </a:buClr>
              <a:buSzPct val="100000"/>
              <a:buFont typeface="Quattrocento Sans"/>
              <a:buNone/>
            </a:pPr>
            <a:r>
              <a:rPr lang="en-US" sz="2800"/>
              <a:t>While it may seem like a random series of steps, there is a good reason why it works (can you think of why?). It is best to try some examples first to get the hang of it.</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Outline</a:t>
            </a:r>
            <a:endParaRPr/>
          </a:p>
        </p:txBody>
      </p:sp>
      <p:sp>
        <p:nvSpPr>
          <p:cNvPr id="134" name="Google Shape;13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185737" lvl="0" marL="228600" rtl="0" algn="l">
              <a:lnSpc>
                <a:spcPct val="115000"/>
              </a:lnSpc>
              <a:spcBef>
                <a:spcPts val="0"/>
              </a:spcBef>
              <a:spcAft>
                <a:spcPts val="0"/>
              </a:spcAft>
              <a:buClr>
                <a:srgbClr val="7F7F7F"/>
              </a:buClr>
              <a:buSzPct val="100000"/>
              <a:buChar char="•"/>
            </a:pPr>
            <a:r>
              <a:rPr lang="en-US"/>
              <a:t>Binary System</a:t>
            </a:r>
            <a:endParaRPr/>
          </a:p>
          <a:p>
            <a:pPr indent="-185737" lvl="0" marL="228600" rtl="0" algn="l">
              <a:lnSpc>
                <a:spcPct val="115000"/>
              </a:lnSpc>
              <a:spcBef>
                <a:spcPts val="900"/>
              </a:spcBef>
              <a:spcAft>
                <a:spcPts val="0"/>
              </a:spcAft>
              <a:buSzPct val="100000"/>
              <a:buChar char="•"/>
            </a:pPr>
            <a:r>
              <a:rPr lang="en-US"/>
              <a:t>Representing Numbers in Binary</a:t>
            </a:r>
            <a:endParaRPr/>
          </a:p>
          <a:p>
            <a:pPr indent="-185737" lvl="0" marL="228600" rtl="0" algn="l">
              <a:lnSpc>
                <a:spcPct val="115000"/>
              </a:lnSpc>
              <a:spcBef>
                <a:spcPts val="900"/>
              </a:spcBef>
              <a:spcAft>
                <a:spcPts val="0"/>
              </a:spcAft>
              <a:buSzPct val="100000"/>
              <a:buChar char="•"/>
            </a:pPr>
            <a:r>
              <a:rPr lang="en-US"/>
              <a:t>Representing Negative Numbers in Binary</a:t>
            </a:r>
            <a:endParaRPr/>
          </a:p>
          <a:p>
            <a:pPr indent="-185737" lvl="0" marL="228600" rtl="0" algn="l">
              <a:lnSpc>
                <a:spcPct val="115000"/>
              </a:lnSpc>
              <a:spcBef>
                <a:spcPts val="900"/>
              </a:spcBef>
              <a:spcAft>
                <a:spcPts val="0"/>
              </a:spcAft>
              <a:buSzPct val="100000"/>
              <a:buChar char="•"/>
            </a:pPr>
            <a:r>
              <a:rPr lang="en-US"/>
              <a:t>Representing Text in Binary</a:t>
            </a:r>
            <a:endParaRPr/>
          </a:p>
          <a:p>
            <a:pPr indent="-185737" lvl="0" marL="228600" rtl="0" algn="l">
              <a:lnSpc>
                <a:spcPct val="115000"/>
              </a:lnSpc>
              <a:spcBef>
                <a:spcPts val="900"/>
              </a:spcBef>
              <a:spcAft>
                <a:spcPts val="0"/>
              </a:spcAft>
              <a:buSzPct val="100000"/>
              <a:buChar char="•"/>
            </a:pPr>
            <a:r>
              <a:rPr lang="en-US"/>
              <a:t>Hexadecimal Numbers</a:t>
            </a:r>
            <a:endParaRPr/>
          </a:p>
          <a:p>
            <a:pPr indent="-185737" lvl="0" marL="228600" rtl="0" algn="l">
              <a:lnSpc>
                <a:spcPct val="115000"/>
              </a:lnSpc>
              <a:spcBef>
                <a:spcPts val="900"/>
              </a:spcBef>
              <a:spcAft>
                <a:spcPts val="0"/>
              </a:spcAft>
              <a:buClr>
                <a:srgbClr val="7F7F7F"/>
              </a:buClr>
              <a:buSzPct val="100000"/>
              <a:buChar char="•"/>
            </a:pPr>
            <a:r>
              <a:rPr lang="en-US"/>
              <a:t>Boolean Logic &amp; Logical Gates</a:t>
            </a:r>
            <a:endParaRPr/>
          </a:p>
          <a:p>
            <a:pPr indent="-185737" lvl="0" marL="228600" rtl="0" algn="l">
              <a:lnSpc>
                <a:spcPct val="115000"/>
              </a:lnSpc>
              <a:spcBef>
                <a:spcPts val="900"/>
              </a:spcBef>
              <a:spcAft>
                <a:spcPts val="0"/>
              </a:spcAft>
              <a:buClr>
                <a:srgbClr val="7F7F7F"/>
              </a:buClr>
              <a:buSzPct val="100000"/>
              <a:buChar char="•"/>
            </a:pPr>
            <a:r>
              <a:rPr lang="en-US"/>
              <a:t>Binary Math</a:t>
            </a:r>
            <a:endParaRPr/>
          </a:p>
          <a:p>
            <a:pPr indent="-38100" lvl="0" marL="228600" rtl="0" algn="l">
              <a:lnSpc>
                <a:spcPct val="80000"/>
              </a:lnSpc>
              <a:spcBef>
                <a:spcPts val="900"/>
              </a:spcBef>
              <a:spcAft>
                <a:spcPts val="0"/>
              </a:spcAft>
              <a:buClr>
                <a:srgbClr val="7F7F7F"/>
              </a:buClr>
              <a:buSzPct val="100000"/>
              <a:buNone/>
            </a:pPr>
            <a:r>
              <a:t/>
            </a:r>
            <a:endParaRPr/>
          </a:p>
          <a:p>
            <a:pPr indent="-38100" lvl="0" marL="228600" rtl="0" algn="l">
              <a:lnSpc>
                <a:spcPct val="80000"/>
              </a:lnSpc>
              <a:spcBef>
                <a:spcPts val="900"/>
              </a:spcBef>
              <a:spcAft>
                <a:spcPts val="0"/>
              </a:spcAft>
              <a:buClr>
                <a:srgbClr val="7F7F7F"/>
              </a:buClr>
              <a:buSzPct val="100000"/>
              <a:buNone/>
            </a:pPr>
            <a:r>
              <a:t/>
            </a:r>
            <a:endParaRPr/>
          </a:p>
          <a:p>
            <a:pPr indent="-38100" lvl="0" marL="228600" rtl="0" algn="l">
              <a:lnSpc>
                <a:spcPct val="90000"/>
              </a:lnSpc>
              <a:spcBef>
                <a:spcPts val="900"/>
              </a:spcBef>
              <a:spcAft>
                <a:spcPts val="0"/>
              </a:spcAft>
              <a:buClr>
                <a:srgbClr val="7F7F7F"/>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ec49ac6325_0_424"/>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b="1" lang="en-US"/>
              <a:t>Demo:</a:t>
            </a:r>
            <a:r>
              <a:rPr lang="en-US"/>
              <a:t> Converting Decimal Number to Binary</a:t>
            </a:r>
            <a:endParaRPr/>
          </a:p>
        </p:txBody>
      </p:sp>
      <p:sp>
        <p:nvSpPr>
          <p:cNvPr id="267" name="Google Shape;267;gec49ac6325_0_424"/>
          <p:cNvSpPr txBox="1"/>
          <p:nvPr>
            <p:ph idx="1" type="body"/>
          </p:nvPr>
        </p:nvSpPr>
        <p:spPr>
          <a:xfrm>
            <a:off x="838200" y="1483743"/>
            <a:ext cx="10515600" cy="4693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Covert 25 to binary.</a:t>
            </a:r>
            <a:endParaRPr/>
          </a:p>
          <a:p>
            <a:pPr indent="0" lvl="0" marL="0" rtl="0" algn="l">
              <a:lnSpc>
                <a:spcPct val="90000"/>
              </a:lnSpc>
              <a:spcBef>
                <a:spcPts val="900"/>
              </a:spcBef>
              <a:spcAft>
                <a:spcPts val="0"/>
              </a:spcAft>
              <a:buClr>
                <a:srgbClr val="7F7F7F"/>
              </a:buClr>
              <a:buSzPts val="3000"/>
              <a:buNone/>
            </a:pPr>
            <a:r>
              <a:rPr lang="en-US"/>
              <a:t>Long Division (divide the Outcome by 2 at every step): </a:t>
            </a:r>
            <a:endParaRPr/>
          </a:p>
        </p:txBody>
      </p:sp>
      <p:graphicFrame>
        <p:nvGraphicFramePr>
          <p:cNvPr id="268" name="Google Shape;268;gec49ac6325_0_424"/>
          <p:cNvGraphicFramePr/>
          <p:nvPr/>
        </p:nvGraphicFramePr>
        <p:xfrm>
          <a:off x="2890329" y="2840362"/>
          <a:ext cx="3000000" cy="3000000"/>
        </p:xfrm>
        <a:graphic>
          <a:graphicData uri="http://schemas.openxmlformats.org/drawingml/2006/table">
            <a:tbl>
              <a:tblPr bandRow="1" firstRow="1">
                <a:noFill/>
                <a:tableStyleId>{86D75195-E66E-417D-ADE1-155D6AE36660}</a:tableStyleId>
              </a:tblPr>
              <a:tblGrid>
                <a:gridCol w="2137125"/>
                <a:gridCol w="2137125"/>
              </a:tblGrid>
              <a:tr h="127350">
                <a:tc>
                  <a:txBody>
                    <a:bodyPr/>
                    <a:lstStyle/>
                    <a:p>
                      <a:pPr indent="0" lvl="0" marL="0" marR="0" rtl="0" algn="l">
                        <a:spcBef>
                          <a:spcPts val="0"/>
                        </a:spcBef>
                        <a:spcAft>
                          <a:spcPts val="0"/>
                        </a:spcAft>
                        <a:buNone/>
                      </a:pPr>
                      <a:r>
                        <a:rPr b="1" lang="en-US" sz="1800" u="none" cap="none" strike="noStrike"/>
                        <a:t>Outcome</a:t>
                      </a:r>
                      <a:endParaRPr/>
                    </a:p>
                  </a:txBody>
                  <a:tcPr marT="45725" marB="45725" marR="91450" marL="91450"/>
                </a:tc>
                <a:tc>
                  <a:txBody>
                    <a:bodyPr/>
                    <a:lstStyle/>
                    <a:p>
                      <a:pPr indent="0" lvl="0" marL="0" marR="0" rtl="0" algn="ctr">
                        <a:spcBef>
                          <a:spcPts val="0"/>
                        </a:spcBef>
                        <a:spcAft>
                          <a:spcPts val="0"/>
                        </a:spcAft>
                        <a:buNone/>
                      </a:pPr>
                      <a:r>
                        <a:rPr b="1" lang="en-US" sz="1800"/>
                        <a:t>Remainder</a:t>
                      </a:r>
                      <a:endParaRPr/>
                    </a:p>
                  </a:txBody>
                  <a:tcPr marT="45725" marB="45725" marR="91450" marL="91450"/>
                </a:tc>
              </a:tr>
              <a:tr h="435300">
                <a:tc>
                  <a:txBody>
                    <a:bodyPr/>
                    <a:lstStyle/>
                    <a:p>
                      <a:pPr indent="0" lvl="0" marL="0" marR="0" rtl="0" algn="l">
                        <a:spcBef>
                          <a:spcPts val="0"/>
                        </a:spcBef>
                        <a:spcAft>
                          <a:spcPts val="0"/>
                        </a:spcAft>
                        <a:buNone/>
                      </a:pPr>
                      <a:r>
                        <a:rPr lang="en-US" sz="1800"/>
                        <a:t>25 </a:t>
                      </a:r>
                      <a:endParaRPr/>
                    </a:p>
                  </a:txBody>
                  <a:tcPr marT="45725" marB="45725" marR="91450" marL="91450"/>
                </a:tc>
                <a:tc>
                  <a:txBody>
                    <a:bodyPr/>
                    <a:lstStyle/>
                    <a:p>
                      <a:pPr indent="0" lvl="0" marL="0" marR="0" rtl="0" algn="ctr">
                        <a:spcBef>
                          <a:spcPts val="0"/>
                        </a:spcBef>
                        <a:spcAft>
                          <a:spcPts val="0"/>
                        </a:spcAft>
                        <a:buNone/>
                      </a:pPr>
                      <a:r>
                        <a:rPr lang="en-US" sz="1800"/>
                        <a:t>1</a:t>
                      </a:r>
                      <a:endParaRPr/>
                    </a:p>
                  </a:txBody>
                  <a:tcPr marT="45725" marB="45725" marR="91450" marL="91450"/>
                </a:tc>
              </a:tr>
              <a:tr h="435300">
                <a:tc>
                  <a:txBody>
                    <a:bodyPr/>
                    <a:lstStyle/>
                    <a:p>
                      <a:pPr indent="0" lvl="0" marL="0" marR="0" rtl="0" algn="l">
                        <a:spcBef>
                          <a:spcPts val="0"/>
                        </a:spcBef>
                        <a:spcAft>
                          <a:spcPts val="0"/>
                        </a:spcAft>
                        <a:buNone/>
                      </a:pPr>
                      <a:r>
                        <a:rPr lang="en-US" sz="1800"/>
                        <a:t>12 </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r>
              <a:tr h="435300">
                <a:tc>
                  <a:txBody>
                    <a:bodyPr/>
                    <a:lstStyle/>
                    <a:p>
                      <a:pPr indent="0" lvl="0" marL="0" marR="0" rtl="0" algn="l">
                        <a:spcBef>
                          <a:spcPts val="0"/>
                        </a:spcBef>
                        <a:spcAft>
                          <a:spcPts val="0"/>
                        </a:spcAft>
                        <a:buNone/>
                      </a:pPr>
                      <a:r>
                        <a:rPr lang="en-US" sz="1800"/>
                        <a:t>6 </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r>
              <a:tr h="435300">
                <a:tc>
                  <a:txBody>
                    <a:bodyPr/>
                    <a:lstStyle/>
                    <a:p>
                      <a:pPr indent="0" lvl="0" marL="0" marR="0" rtl="0" algn="l">
                        <a:spcBef>
                          <a:spcPts val="0"/>
                        </a:spcBef>
                        <a:spcAft>
                          <a:spcPts val="0"/>
                        </a:spcAft>
                        <a:buNone/>
                      </a:pPr>
                      <a:r>
                        <a:rPr lang="en-US" sz="1800"/>
                        <a:t>3 </a:t>
                      </a:r>
                      <a:endParaRPr/>
                    </a:p>
                  </a:txBody>
                  <a:tcPr marT="45725" marB="45725" marR="91450" marL="91450"/>
                </a:tc>
                <a:tc>
                  <a:txBody>
                    <a:bodyPr/>
                    <a:lstStyle/>
                    <a:p>
                      <a:pPr indent="0" lvl="0" marL="0" marR="0" rtl="0" algn="ctr">
                        <a:spcBef>
                          <a:spcPts val="0"/>
                        </a:spcBef>
                        <a:spcAft>
                          <a:spcPts val="0"/>
                        </a:spcAft>
                        <a:buNone/>
                      </a:pPr>
                      <a:r>
                        <a:rPr lang="en-US" sz="1800"/>
                        <a:t>1</a:t>
                      </a:r>
                      <a:endParaRPr/>
                    </a:p>
                  </a:txBody>
                  <a:tcPr marT="45725" marB="45725" marR="91450" marL="91450"/>
                </a:tc>
              </a:tr>
              <a:tr h="435300">
                <a:tc>
                  <a:txBody>
                    <a:bodyPr/>
                    <a:lstStyle/>
                    <a:p>
                      <a:pPr indent="0" lvl="0" marL="0" marR="0" rtl="0" algn="l">
                        <a:spcBef>
                          <a:spcPts val="0"/>
                        </a:spcBef>
                        <a:spcAft>
                          <a:spcPts val="0"/>
                        </a:spcAft>
                        <a:buNone/>
                      </a:pPr>
                      <a:r>
                        <a:rPr lang="en-US" sz="1800"/>
                        <a:t>1 </a:t>
                      </a:r>
                      <a:endParaRPr/>
                    </a:p>
                  </a:txBody>
                  <a:tcPr marT="45725" marB="45725" marR="91450" marL="91450"/>
                </a:tc>
                <a:tc>
                  <a:txBody>
                    <a:bodyPr/>
                    <a:lstStyle/>
                    <a:p>
                      <a:pPr indent="0" lvl="0" marL="0" marR="0" rtl="0" algn="ctr">
                        <a:spcBef>
                          <a:spcPts val="0"/>
                        </a:spcBef>
                        <a:spcAft>
                          <a:spcPts val="0"/>
                        </a:spcAft>
                        <a:buNone/>
                      </a:pPr>
                      <a:r>
                        <a:rPr lang="en-US" sz="1800"/>
                        <a:t>1</a:t>
                      </a:r>
                      <a:endParaRPr/>
                    </a:p>
                  </a:txBody>
                  <a:tcPr marT="45725" marB="45725" marR="91450" marL="91450"/>
                </a:tc>
              </a:tr>
              <a:tr h="435300">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435300">
                <a:tc gridSpan="2">
                  <a:txBody>
                    <a:bodyPr/>
                    <a:lstStyle/>
                    <a:p>
                      <a:pPr indent="0" lvl="0" marL="0" marR="0" rtl="0" algn="ctr">
                        <a:spcBef>
                          <a:spcPts val="0"/>
                        </a:spcBef>
                        <a:spcAft>
                          <a:spcPts val="0"/>
                        </a:spcAft>
                        <a:buNone/>
                      </a:pPr>
                      <a:r>
                        <a:rPr b="1" lang="en-US" sz="3600"/>
                        <a:t>(25)</a:t>
                      </a:r>
                      <a:r>
                        <a:rPr b="1" baseline="-25000" lang="en-US" sz="3600"/>
                        <a:t>10 </a:t>
                      </a:r>
                      <a:r>
                        <a:rPr b="1" lang="en-US" sz="3600"/>
                        <a:t>= (11001)</a:t>
                      </a:r>
                      <a:r>
                        <a:rPr b="1" baseline="-25000" lang="en-US" sz="3600"/>
                        <a:t>2</a:t>
                      </a:r>
                      <a:endParaRPr/>
                    </a:p>
                  </a:txBody>
                  <a:tcPr marT="45725" marB="45725" marR="91450" marL="91450"/>
                </a:tc>
                <a:tc hMerge="1"/>
              </a:tr>
            </a:tbl>
          </a:graphicData>
        </a:graphic>
      </p:graphicFrame>
      <p:cxnSp>
        <p:nvCxnSpPr>
          <p:cNvPr id="269" name="Google Shape;269;gec49ac6325_0_424"/>
          <p:cNvCxnSpPr/>
          <p:nvPr/>
        </p:nvCxnSpPr>
        <p:spPr>
          <a:xfrm rot="10800000">
            <a:off x="9034943" y="3045350"/>
            <a:ext cx="0" cy="1946100"/>
          </a:xfrm>
          <a:prstGeom prst="straightConnector1">
            <a:avLst/>
          </a:prstGeom>
          <a:noFill/>
          <a:ln cap="flat" cmpd="sng" w="57150">
            <a:solidFill>
              <a:srgbClr val="0055A4"/>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ec49ac6325_0_431"/>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Exercise:</a:t>
            </a:r>
            <a:r>
              <a:rPr lang="en-US"/>
              <a:t> Converting Decimal Number to Binary</a:t>
            </a:r>
            <a:endParaRPr/>
          </a:p>
        </p:txBody>
      </p:sp>
      <p:sp>
        <p:nvSpPr>
          <p:cNvPr id="275" name="Google Shape;275;gec49ac6325_0_431"/>
          <p:cNvSpPr txBox="1"/>
          <p:nvPr>
            <p:ph idx="1" type="body"/>
          </p:nvPr>
        </p:nvSpPr>
        <p:spPr>
          <a:xfrm>
            <a:off x="838200" y="1483743"/>
            <a:ext cx="10515600" cy="4693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Convert 107 to binary.</a:t>
            </a:r>
            <a:endParaRPr/>
          </a:p>
        </p:txBody>
      </p:sp>
      <p:graphicFrame>
        <p:nvGraphicFramePr>
          <p:cNvPr id="276" name="Google Shape;276;gec49ac6325_0_431"/>
          <p:cNvGraphicFramePr/>
          <p:nvPr/>
        </p:nvGraphicFramePr>
        <p:xfrm>
          <a:off x="2776029" y="2407537"/>
          <a:ext cx="3000000" cy="3000000"/>
        </p:xfrm>
        <a:graphic>
          <a:graphicData uri="http://schemas.openxmlformats.org/drawingml/2006/table">
            <a:tbl>
              <a:tblPr bandRow="1" firstRow="1">
                <a:noFill/>
                <a:tableStyleId>{86D75195-E66E-417D-ADE1-155D6AE36660}</a:tableStyleId>
              </a:tblPr>
              <a:tblGrid>
                <a:gridCol w="2137125"/>
                <a:gridCol w="2137125"/>
              </a:tblGrid>
              <a:tr h="370850">
                <a:tc>
                  <a:txBody>
                    <a:bodyPr/>
                    <a:lstStyle/>
                    <a:p>
                      <a:pPr indent="0" lvl="0" marL="0" marR="0" rtl="0" algn="l">
                        <a:spcBef>
                          <a:spcPts val="0"/>
                        </a:spcBef>
                        <a:spcAft>
                          <a:spcPts val="0"/>
                        </a:spcAft>
                        <a:buNone/>
                      </a:pPr>
                      <a:r>
                        <a:rPr b="1" lang="en-US"/>
                        <a:t>Outcome</a:t>
                      </a:r>
                      <a:endParaRPr b="1"/>
                    </a:p>
                  </a:txBody>
                  <a:tcPr marT="45725" marB="45725" marR="91450" marL="91450"/>
                </a:tc>
                <a:tc>
                  <a:txBody>
                    <a:bodyPr/>
                    <a:lstStyle/>
                    <a:p>
                      <a:pPr indent="0" lvl="0" marL="0" marR="0" rtl="0" algn="l">
                        <a:spcBef>
                          <a:spcPts val="0"/>
                        </a:spcBef>
                        <a:spcAft>
                          <a:spcPts val="0"/>
                        </a:spcAft>
                        <a:buNone/>
                      </a:pPr>
                      <a:r>
                        <a:rPr b="1" lang="en-US"/>
                        <a:t>Remainer</a:t>
                      </a:r>
                      <a:endParaRPr b="1"/>
                    </a:p>
                  </a:txBody>
                  <a:tcPr marT="45725" marB="45725" marR="91450" marL="91450"/>
                </a:tc>
              </a:tr>
              <a:tr h="370850">
                <a:tc>
                  <a:txBody>
                    <a:bodyPr/>
                    <a:lstStyle/>
                    <a:p>
                      <a:pPr indent="0" lvl="0" marL="0" marR="0" rtl="0" algn="l">
                        <a:spcBef>
                          <a:spcPts val="0"/>
                        </a:spcBef>
                        <a:spcAft>
                          <a:spcPts val="0"/>
                        </a:spcAft>
                        <a:buNone/>
                      </a:pPr>
                      <a:r>
                        <a:rPr b="1" lang="en-US"/>
                        <a:t>107</a:t>
                      </a:r>
                      <a:endParaRPr b="1"/>
                    </a:p>
                  </a:txBody>
                  <a:tcPr marT="45725" marB="45725" marR="91450" marL="91450"/>
                </a:tc>
                <a:tc>
                  <a:txBody>
                    <a:bodyPr/>
                    <a:lstStyle/>
                    <a:p>
                      <a:pPr indent="0" lvl="0" marL="0" marR="0" rtl="0" algn="l">
                        <a:spcBef>
                          <a:spcPts val="0"/>
                        </a:spcBef>
                        <a:spcAft>
                          <a:spcPts val="0"/>
                        </a:spcAft>
                        <a:buNone/>
                      </a:pPr>
                      <a:r>
                        <a:t/>
                      </a:r>
                      <a:endParaRPr/>
                    </a:p>
                  </a:txBody>
                  <a:tcPr marT="45725" marB="45725" marR="91450" marL="91450"/>
                </a:tc>
              </a:tr>
              <a:tr h="370850">
                <a:tc>
                  <a:txBody>
                    <a:bodyPr/>
                    <a:lstStyle/>
                    <a:p>
                      <a:pPr indent="0" lvl="0" marL="0" marR="0" rtl="0" algn="l">
                        <a:spcBef>
                          <a:spcPts val="0"/>
                        </a:spcBef>
                        <a:spcAft>
                          <a:spcPts val="0"/>
                        </a:spcAft>
                        <a:buNone/>
                      </a:pPr>
                      <a:r>
                        <a:t/>
                      </a:r>
                      <a:endParaRPr/>
                    </a:p>
                  </a:txBody>
                  <a:tcPr marT="45725" marB="45725" marR="91450" marL="91450"/>
                </a:tc>
                <a:tc>
                  <a:txBody>
                    <a:bodyPr/>
                    <a:lstStyle/>
                    <a:p>
                      <a:pPr indent="0" lvl="0" marL="0" marR="0" rtl="0" algn="l">
                        <a:spcBef>
                          <a:spcPts val="0"/>
                        </a:spcBef>
                        <a:spcAft>
                          <a:spcPts val="0"/>
                        </a:spcAft>
                        <a:buNone/>
                      </a:pPr>
                      <a:r>
                        <a:t/>
                      </a:r>
                      <a:endParaRPr/>
                    </a:p>
                  </a:txBody>
                  <a:tcPr marT="45725" marB="45725" marR="91450" marL="91450"/>
                </a:tc>
              </a:tr>
              <a:tr h="370850">
                <a:tc>
                  <a:txBody>
                    <a:bodyPr/>
                    <a:lstStyle/>
                    <a:p>
                      <a:pPr indent="0" lvl="0" marL="0" marR="0" rtl="0" algn="l">
                        <a:spcBef>
                          <a:spcPts val="0"/>
                        </a:spcBef>
                        <a:spcAft>
                          <a:spcPts val="0"/>
                        </a:spcAft>
                        <a:buNone/>
                      </a:pPr>
                      <a:r>
                        <a:t/>
                      </a:r>
                      <a:endParaRPr/>
                    </a:p>
                  </a:txBody>
                  <a:tcPr marT="45725" marB="45725" marR="91450" marL="91450"/>
                </a:tc>
                <a:tc>
                  <a:txBody>
                    <a:bodyPr/>
                    <a:lstStyle/>
                    <a:p>
                      <a:pPr indent="0" lvl="0" marL="0" marR="0" rtl="0" algn="l">
                        <a:spcBef>
                          <a:spcPts val="0"/>
                        </a:spcBef>
                        <a:spcAft>
                          <a:spcPts val="0"/>
                        </a:spcAft>
                        <a:buNone/>
                      </a:pPr>
                      <a:r>
                        <a:t/>
                      </a:r>
                      <a:endParaRPr/>
                    </a:p>
                  </a:txBody>
                  <a:tcPr marT="45725" marB="45725" marR="91450" marL="91450"/>
                </a:tc>
              </a:tr>
              <a:tr h="370850">
                <a:tc>
                  <a:txBody>
                    <a:bodyPr/>
                    <a:lstStyle/>
                    <a:p>
                      <a:pPr indent="0" lvl="0" marL="0" marR="0" rtl="0" algn="l">
                        <a:spcBef>
                          <a:spcPts val="0"/>
                        </a:spcBef>
                        <a:spcAft>
                          <a:spcPts val="0"/>
                        </a:spcAft>
                        <a:buNone/>
                      </a:pPr>
                      <a:r>
                        <a:t/>
                      </a:r>
                      <a:endParaRPr/>
                    </a:p>
                  </a:txBody>
                  <a:tcPr marT="45725" marB="45725" marR="91450" marL="91450"/>
                </a:tc>
                <a:tc>
                  <a:txBody>
                    <a:bodyPr/>
                    <a:lstStyle/>
                    <a:p>
                      <a:pPr indent="0" lvl="0" marL="0" marR="0" rtl="0" algn="l">
                        <a:spcBef>
                          <a:spcPts val="0"/>
                        </a:spcBef>
                        <a:spcAft>
                          <a:spcPts val="0"/>
                        </a:spcAft>
                        <a:buNone/>
                      </a:pPr>
                      <a:r>
                        <a:t/>
                      </a:r>
                      <a:endParaRPr/>
                    </a:p>
                  </a:txBody>
                  <a:tcPr marT="45725" marB="45725" marR="91450" marL="91450"/>
                </a:tc>
              </a:tr>
              <a:tr h="370850">
                <a:tc>
                  <a:txBody>
                    <a:bodyPr/>
                    <a:lstStyle/>
                    <a:p>
                      <a:pPr indent="0" lvl="0" marL="0" marR="0" rtl="0" algn="l">
                        <a:spcBef>
                          <a:spcPts val="0"/>
                        </a:spcBef>
                        <a:spcAft>
                          <a:spcPts val="0"/>
                        </a:spcAft>
                        <a:buNone/>
                      </a:pPr>
                      <a:r>
                        <a:t/>
                      </a:r>
                      <a:endParaRPr/>
                    </a:p>
                  </a:txBody>
                  <a:tcPr marT="45725" marB="45725" marR="91450" marL="91450"/>
                </a:tc>
                <a:tc>
                  <a:txBody>
                    <a:bodyPr/>
                    <a:lstStyle/>
                    <a:p>
                      <a:pPr indent="0" lvl="0" marL="0" marR="0" rtl="0" algn="l">
                        <a:spcBef>
                          <a:spcPts val="0"/>
                        </a:spcBef>
                        <a:spcAft>
                          <a:spcPts val="0"/>
                        </a:spcAft>
                        <a:buNone/>
                      </a:pPr>
                      <a:r>
                        <a:t/>
                      </a:r>
                      <a:endParaRPr/>
                    </a:p>
                  </a:txBody>
                  <a:tcPr marT="45725" marB="45725" marR="91450" marL="91450"/>
                </a:tc>
              </a:tr>
              <a:tr h="370850">
                <a:tc>
                  <a:txBody>
                    <a:bodyPr/>
                    <a:lstStyle/>
                    <a:p>
                      <a:pPr indent="0" lvl="0" marL="0" marR="0" rtl="0" algn="l">
                        <a:spcBef>
                          <a:spcPts val="0"/>
                        </a:spcBef>
                        <a:spcAft>
                          <a:spcPts val="0"/>
                        </a:spcAft>
                        <a:buNone/>
                      </a:pPr>
                      <a:r>
                        <a:t/>
                      </a:r>
                      <a:endParaRPr/>
                    </a:p>
                  </a:txBody>
                  <a:tcPr marT="45725" marB="45725" marR="91450" marL="91450"/>
                </a:tc>
                <a:tc>
                  <a:txBody>
                    <a:bodyPr/>
                    <a:lstStyle/>
                    <a:p>
                      <a:pPr indent="0" lvl="0" marL="0" marR="0" rtl="0" algn="l">
                        <a:spcBef>
                          <a:spcPts val="0"/>
                        </a:spcBef>
                        <a:spcAft>
                          <a:spcPts val="0"/>
                        </a:spcAft>
                        <a:buNone/>
                      </a:pPr>
                      <a:r>
                        <a:t/>
                      </a:r>
                      <a:endParaRPr/>
                    </a:p>
                  </a:txBody>
                  <a:tcPr marT="45725" marB="45725" marR="91450" marL="91450"/>
                </a:tc>
              </a:tr>
              <a:tr h="370850">
                <a:tc>
                  <a:txBody>
                    <a:bodyPr/>
                    <a:lstStyle/>
                    <a:p>
                      <a:pPr indent="0" lvl="0" marL="0" marR="0" rtl="0" algn="l">
                        <a:spcBef>
                          <a:spcPts val="0"/>
                        </a:spcBef>
                        <a:spcAft>
                          <a:spcPts val="0"/>
                        </a:spcAft>
                        <a:buNone/>
                      </a:pPr>
                      <a:r>
                        <a:t/>
                      </a:r>
                      <a:endParaRPr/>
                    </a:p>
                  </a:txBody>
                  <a:tcPr marT="45725" marB="45725" marR="91450" marL="91450"/>
                </a:tc>
                <a:tc>
                  <a:txBody>
                    <a:bodyPr/>
                    <a:lstStyle/>
                    <a:p>
                      <a:pPr indent="0" lvl="0" marL="0" marR="0" rtl="0" algn="l">
                        <a:spcBef>
                          <a:spcPts val="0"/>
                        </a:spcBef>
                        <a:spcAft>
                          <a:spcPts val="0"/>
                        </a:spcAft>
                        <a:buNone/>
                      </a:pPr>
                      <a:r>
                        <a:t/>
                      </a:r>
                      <a:endParaRPr/>
                    </a:p>
                  </a:txBody>
                  <a:tcPr marT="45725" marB="45725" marR="91450" marL="91450"/>
                </a:tc>
              </a:tr>
              <a:tr h="370850">
                <a:tc>
                  <a:txBody>
                    <a:bodyPr/>
                    <a:lstStyle/>
                    <a:p>
                      <a:pPr indent="0" lvl="0" marL="0" marR="0" rtl="0" algn="l">
                        <a:spcBef>
                          <a:spcPts val="0"/>
                        </a:spcBef>
                        <a:spcAft>
                          <a:spcPts val="0"/>
                        </a:spcAft>
                        <a:buNone/>
                      </a:pPr>
                      <a:r>
                        <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gridSpan="2">
                  <a:txBody>
                    <a:bodyPr/>
                    <a:lstStyle/>
                    <a:p>
                      <a:pPr indent="0" lvl="0" marL="0" marR="0" rtl="0" algn="ctr">
                        <a:spcBef>
                          <a:spcPts val="0"/>
                        </a:spcBef>
                        <a:spcAft>
                          <a:spcPts val="0"/>
                        </a:spcAft>
                        <a:buNone/>
                      </a:pPr>
                      <a:r>
                        <a:rPr b="1" lang="en-US" sz="1800"/>
                        <a:t>double check you have the correct answer! google “107 in binary”</a:t>
                      </a:r>
                      <a:endParaRPr b="1" sz="1800"/>
                    </a:p>
                  </a:txBody>
                  <a:tcPr marT="45725" marB="45725" marR="91450" marL="91450"/>
                </a:tc>
                <a:tc hMerge="1"/>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ec49ac6325_0_437"/>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Exercises: Converting Decimal to Binary</a:t>
            </a:r>
            <a:endParaRPr/>
          </a:p>
        </p:txBody>
      </p:sp>
      <p:sp>
        <p:nvSpPr>
          <p:cNvPr id="282" name="Google Shape;282;gec49ac6325_0_43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Convert the following into binary:</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10</a:t>
            </a:r>
            <a:endParaRPr/>
          </a:p>
          <a:p>
            <a:pPr indent="-228600" lvl="0" marL="228600" rtl="0" algn="l">
              <a:lnSpc>
                <a:spcPct val="90000"/>
              </a:lnSpc>
              <a:spcBef>
                <a:spcPts val="900"/>
              </a:spcBef>
              <a:spcAft>
                <a:spcPts val="0"/>
              </a:spcAft>
              <a:buClr>
                <a:srgbClr val="7F7F7F"/>
              </a:buClr>
              <a:buSzPts val="3000"/>
              <a:buChar char="•"/>
            </a:pPr>
            <a:r>
              <a:rPr lang="en-US"/>
              <a:t>64</a:t>
            </a:r>
            <a:endParaRPr/>
          </a:p>
          <a:p>
            <a:pPr indent="-228600" lvl="0" marL="228600" rtl="0" algn="l">
              <a:lnSpc>
                <a:spcPct val="90000"/>
              </a:lnSpc>
              <a:spcBef>
                <a:spcPts val="900"/>
              </a:spcBef>
              <a:spcAft>
                <a:spcPts val="0"/>
              </a:spcAft>
              <a:buClr>
                <a:srgbClr val="7F7F7F"/>
              </a:buClr>
              <a:buSzPts val="3000"/>
              <a:buChar char="•"/>
            </a:pPr>
            <a:r>
              <a:rPr lang="en-US"/>
              <a:t>128</a:t>
            </a:r>
            <a:endParaRPr/>
          </a:p>
          <a:p>
            <a:pPr indent="-228600" lvl="0" marL="228600" rtl="0" algn="l">
              <a:lnSpc>
                <a:spcPct val="90000"/>
              </a:lnSpc>
              <a:spcBef>
                <a:spcPts val="900"/>
              </a:spcBef>
              <a:spcAft>
                <a:spcPts val="0"/>
              </a:spcAft>
              <a:buClr>
                <a:srgbClr val="7F7F7F"/>
              </a:buClr>
              <a:buSzPts val="3000"/>
              <a:buChar char="•"/>
            </a:pPr>
            <a:r>
              <a:rPr lang="en-US"/>
              <a:t>146</a:t>
            </a:r>
            <a:endParaRPr/>
          </a:p>
          <a:p>
            <a:pPr indent="-228600" lvl="0" marL="228600" rtl="0" algn="l">
              <a:lnSpc>
                <a:spcPct val="90000"/>
              </a:lnSpc>
              <a:spcBef>
                <a:spcPts val="900"/>
              </a:spcBef>
              <a:spcAft>
                <a:spcPts val="0"/>
              </a:spcAft>
              <a:buClr>
                <a:srgbClr val="7F7F7F"/>
              </a:buClr>
              <a:buSzPts val="3000"/>
              <a:buChar char="•"/>
            </a:pPr>
            <a:r>
              <a:rPr lang="en-US"/>
              <a:t>300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ec49ac6325_0_453"/>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How many Numbers can I represent?</a:t>
            </a:r>
            <a:endParaRPr/>
          </a:p>
        </p:txBody>
      </p:sp>
      <p:sp>
        <p:nvSpPr>
          <p:cNvPr id="288" name="Google Shape;288;gec49ac6325_0_453"/>
          <p:cNvSpPr txBox="1"/>
          <p:nvPr>
            <p:ph idx="1" type="body"/>
          </p:nvPr>
        </p:nvSpPr>
        <p:spPr>
          <a:xfrm>
            <a:off x="838200" y="1825625"/>
            <a:ext cx="10814100" cy="4351200"/>
          </a:xfrm>
          <a:prstGeom prst="rect">
            <a:avLst/>
          </a:prstGeom>
          <a:noFill/>
          <a:ln>
            <a:noFill/>
          </a:ln>
        </p:spPr>
        <p:txBody>
          <a:bodyPr anchorCtr="0" anchor="t" bIns="45700" lIns="91425" spcFirstLastPara="1" rIns="91425" wrap="square" tIns="45700">
            <a:normAutofit fontScale="77500" lnSpcReduction="20000"/>
          </a:bodyPr>
          <a:lstStyle/>
          <a:p>
            <a:pPr indent="-185737" lvl="0" marL="228600" rtl="0" algn="l">
              <a:lnSpc>
                <a:spcPct val="90000"/>
              </a:lnSpc>
              <a:spcBef>
                <a:spcPts val="0"/>
              </a:spcBef>
              <a:spcAft>
                <a:spcPts val="0"/>
              </a:spcAft>
              <a:buClr>
                <a:srgbClr val="7F7F7F"/>
              </a:buClr>
              <a:buSzPct val="100000"/>
              <a:buChar char="•"/>
            </a:pPr>
            <a:r>
              <a:rPr lang="en-US"/>
              <a:t>1 bit -&gt; can represent 2 numbers</a:t>
            </a:r>
            <a:endParaRPr/>
          </a:p>
          <a:p>
            <a:pPr indent="-191452"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(0)</a:t>
            </a:r>
            <a:r>
              <a:rPr baseline="-25000" lang="en-US">
                <a:latin typeface="Courier New"/>
                <a:ea typeface="Courier New"/>
                <a:cs typeface="Courier New"/>
                <a:sym typeface="Courier New"/>
              </a:rPr>
              <a:t>2</a:t>
            </a:r>
            <a:r>
              <a:rPr lang="en-US">
                <a:latin typeface="Courier New"/>
                <a:ea typeface="Courier New"/>
                <a:cs typeface="Courier New"/>
                <a:sym typeface="Courier New"/>
              </a:rPr>
              <a:t> = (0)</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91452"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(1)</a:t>
            </a:r>
            <a:r>
              <a:rPr baseline="-25000" lang="en-US">
                <a:latin typeface="Courier New"/>
                <a:ea typeface="Courier New"/>
                <a:cs typeface="Courier New"/>
                <a:sym typeface="Courier New"/>
              </a:rPr>
              <a:t>2</a:t>
            </a:r>
            <a:r>
              <a:rPr lang="en-US">
                <a:latin typeface="Courier New"/>
                <a:ea typeface="Courier New"/>
                <a:cs typeface="Courier New"/>
                <a:sym typeface="Courier New"/>
              </a:rPr>
              <a:t> = (1)</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85737" lvl="0" marL="228600" rtl="0" algn="l">
              <a:lnSpc>
                <a:spcPct val="90000"/>
              </a:lnSpc>
              <a:spcBef>
                <a:spcPts val="900"/>
              </a:spcBef>
              <a:spcAft>
                <a:spcPts val="0"/>
              </a:spcAft>
              <a:buClr>
                <a:srgbClr val="7F7F7F"/>
              </a:buClr>
              <a:buSzPct val="100000"/>
              <a:buChar char="•"/>
            </a:pPr>
            <a:r>
              <a:rPr lang="en-US"/>
              <a:t>2 bits -&gt; can represent 4 numbers</a:t>
            </a:r>
            <a:endParaRPr/>
          </a:p>
          <a:p>
            <a:pPr indent="-191452"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(00)</a:t>
            </a:r>
            <a:r>
              <a:rPr baseline="-25000" lang="en-US">
                <a:latin typeface="Courier New"/>
                <a:ea typeface="Courier New"/>
                <a:cs typeface="Courier New"/>
                <a:sym typeface="Courier New"/>
              </a:rPr>
              <a:t>2	</a:t>
            </a:r>
            <a:r>
              <a:rPr lang="en-US">
                <a:latin typeface="Courier New"/>
                <a:ea typeface="Courier New"/>
                <a:cs typeface="Courier New"/>
                <a:sym typeface="Courier New"/>
              </a:rPr>
              <a:t>= (0)</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91452"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(01)</a:t>
            </a:r>
            <a:r>
              <a:rPr baseline="-25000" lang="en-US">
                <a:latin typeface="Courier New"/>
                <a:ea typeface="Courier New"/>
                <a:cs typeface="Courier New"/>
                <a:sym typeface="Courier New"/>
              </a:rPr>
              <a:t>2</a:t>
            </a:r>
            <a:r>
              <a:rPr lang="en-US">
                <a:latin typeface="Courier New"/>
                <a:ea typeface="Courier New"/>
                <a:cs typeface="Courier New"/>
                <a:sym typeface="Courier New"/>
              </a:rPr>
              <a:t> 	= (1)</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91452"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(10)</a:t>
            </a:r>
            <a:r>
              <a:rPr baseline="-25000" lang="en-US">
                <a:latin typeface="Courier New"/>
                <a:ea typeface="Courier New"/>
                <a:cs typeface="Courier New"/>
                <a:sym typeface="Courier New"/>
              </a:rPr>
              <a:t>2</a:t>
            </a:r>
            <a:r>
              <a:rPr lang="en-US">
                <a:latin typeface="Courier New"/>
                <a:ea typeface="Courier New"/>
                <a:cs typeface="Courier New"/>
                <a:sym typeface="Courier New"/>
              </a:rPr>
              <a:t> = (2)</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91452"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(11)</a:t>
            </a:r>
            <a:r>
              <a:rPr baseline="-25000" lang="en-US">
                <a:latin typeface="Courier New"/>
                <a:ea typeface="Courier New"/>
                <a:cs typeface="Courier New"/>
                <a:sym typeface="Courier New"/>
              </a:rPr>
              <a:t>2</a:t>
            </a:r>
            <a:r>
              <a:rPr lang="en-US">
                <a:latin typeface="Courier New"/>
                <a:ea typeface="Courier New"/>
                <a:cs typeface="Courier New"/>
                <a:sym typeface="Courier New"/>
              </a:rPr>
              <a:t> = (3)</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91452"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Values: 0 to 3 in decimal.</a:t>
            </a:r>
            <a:endParaRPr/>
          </a:p>
          <a:p>
            <a:pPr indent="-63500" lvl="1" marL="685800" rtl="0" algn="l">
              <a:lnSpc>
                <a:spcPct val="90000"/>
              </a:lnSpc>
              <a:spcBef>
                <a:spcPts val="780"/>
              </a:spcBef>
              <a:spcAft>
                <a:spcPts val="0"/>
              </a:spcAft>
              <a:buClr>
                <a:srgbClr val="7F7F7F"/>
              </a:buClr>
              <a:buSzPct val="100000"/>
              <a:buNone/>
            </a:pPr>
            <a:r>
              <a:t/>
            </a:r>
            <a:endParaRPr>
              <a:latin typeface="Courier New"/>
              <a:ea typeface="Courier New"/>
              <a:cs typeface="Courier New"/>
              <a:sym typeface="Courier New"/>
            </a:endParaRPr>
          </a:p>
          <a:p>
            <a:pPr indent="-63500" lvl="1" marL="685800" rtl="0" algn="l">
              <a:lnSpc>
                <a:spcPct val="90000"/>
              </a:lnSpc>
              <a:spcBef>
                <a:spcPts val="780"/>
              </a:spcBef>
              <a:spcAft>
                <a:spcPts val="0"/>
              </a:spcAft>
              <a:buClr>
                <a:srgbClr val="7F7F7F"/>
              </a:buClr>
              <a:buSzPct val="100000"/>
              <a:buNone/>
            </a:pPr>
            <a:r>
              <a:t/>
            </a:r>
            <a:endParaRPr/>
          </a:p>
          <a:p>
            <a:pPr indent="-63500" lvl="1" marL="685800" rtl="0" algn="l">
              <a:lnSpc>
                <a:spcPct val="90000"/>
              </a:lnSpc>
              <a:spcBef>
                <a:spcPts val="780"/>
              </a:spcBef>
              <a:spcAft>
                <a:spcPts val="0"/>
              </a:spcAft>
              <a:buClr>
                <a:srgbClr val="7F7F7F"/>
              </a:buClr>
              <a:buSzPct val="100000"/>
              <a:buNone/>
            </a:pPr>
            <a:r>
              <a:t/>
            </a:r>
            <a:endParaRPr/>
          </a:p>
          <a:p>
            <a:pPr indent="-63500" lvl="1" marL="685800" rtl="0" algn="l">
              <a:lnSpc>
                <a:spcPct val="90000"/>
              </a:lnSpc>
              <a:spcBef>
                <a:spcPts val="780"/>
              </a:spcBef>
              <a:spcAft>
                <a:spcPts val="0"/>
              </a:spcAft>
              <a:buClr>
                <a:srgbClr val="7F7F7F"/>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500"/>
                                        <p:tgtEl>
                                          <p:spTgt spid="2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Effect filter="fade" transition="in">
                                      <p:cBhvr>
                                        <p:cTn dur="500"/>
                                        <p:tgtEl>
                                          <p:spTgt spid="2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animEffect filter="fade" transition="in">
                                      <p:cBhvr>
                                        <p:cTn dur="500"/>
                                        <p:tgtEl>
                                          <p:spTgt spid="2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3" st="3"/>
                                            </p:txEl>
                                          </p:spTgt>
                                        </p:tgtEl>
                                        <p:attrNameLst>
                                          <p:attrName>style.visibility</p:attrName>
                                        </p:attrNameLst>
                                      </p:cBhvr>
                                      <p:to>
                                        <p:strVal val="visible"/>
                                      </p:to>
                                    </p:set>
                                    <p:animEffect filter="fade" transition="in">
                                      <p:cBhvr>
                                        <p:cTn dur="500"/>
                                        <p:tgtEl>
                                          <p:spTgt spid="2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4" st="4"/>
                                            </p:txEl>
                                          </p:spTgt>
                                        </p:tgtEl>
                                        <p:attrNameLst>
                                          <p:attrName>style.visibility</p:attrName>
                                        </p:attrNameLst>
                                      </p:cBhvr>
                                      <p:to>
                                        <p:strVal val="visible"/>
                                      </p:to>
                                    </p:set>
                                    <p:animEffect filter="fade" transition="in">
                                      <p:cBhvr>
                                        <p:cTn dur="500"/>
                                        <p:tgtEl>
                                          <p:spTgt spid="2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5" st="5"/>
                                            </p:txEl>
                                          </p:spTgt>
                                        </p:tgtEl>
                                        <p:attrNameLst>
                                          <p:attrName>style.visibility</p:attrName>
                                        </p:attrNameLst>
                                      </p:cBhvr>
                                      <p:to>
                                        <p:strVal val="visible"/>
                                      </p:to>
                                    </p:set>
                                    <p:animEffect filter="fade" transition="in">
                                      <p:cBhvr>
                                        <p:cTn dur="500"/>
                                        <p:tgtEl>
                                          <p:spTgt spid="2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6" st="6"/>
                                            </p:txEl>
                                          </p:spTgt>
                                        </p:tgtEl>
                                        <p:attrNameLst>
                                          <p:attrName>style.visibility</p:attrName>
                                        </p:attrNameLst>
                                      </p:cBhvr>
                                      <p:to>
                                        <p:strVal val="visible"/>
                                      </p:to>
                                    </p:set>
                                    <p:animEffect filter="fade" transition="in">
                                      <p:cBhvr>
                                        <p:cTn dur="500"/>
                                        <p:tgtEl>
                                          <p:spTgt spid="2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7" st="7"/>
                                            </p:txEl>
                                          </p:spTgt>
                                        </p:tgtEl>
                                        <p:attrNameLst>
                                          <p:attrName>style.visibility</p:attrName>
                                        </p:attrNameLst>
                                      </p:cBhvr>
                                      <p:to>
                                        <p:strVal val="visible"/>
                                      </p:to>
                                    </p:set>
                                    <p:animEffect filter="fade" transition="in">
                                      <p:cBhvr>
                                        <p:cTn dur="500"/>
                                        <p:tgtEl>
                                          <p:spTgt spid="28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8" st="8"/>
                                            </p:txEl>
                                          </p:spTgt>
                                        </p:tgtEl>
                                        <p:attrNameLst>
                                          <p:attrName>style.visibility</p:attrName>
                                        </p:attrNameLst>
                                      </p:cBhvr>
                                      <p:to>
                                        <p:strVal val="visible"/>
                                      </p:to>
                                    </p:set>
                                    <p:animEffect filter="fade" transition="in">
                                      <p:cBhvr>
                                        <p:cTn dur="500"/>
                                        <p:tgtEl>
                                          <p:spTgt spid="28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9" st="9"/>
                                            </p:txEl>
                                          </p:spTgt>
                                        </p:tgtEl>
                                        <p:attrNameLst>
                                          <p:attrName>style.visibility</p:attrName>
                                        </p:attrNameLst>
                                      </p:cBhvr>
                                      <p:to>
                                        <p:strVal val="visible"/>
                                      </p:to>
                                    </p:set>
                                    <p:animEffect filter="fade" transition="in">
                                      <p:cBhvr>
                                        <p:cTn dur="500"/>
                                        <p:tgtEl>
                                          <p:spTgt spid="28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0" st="10"/>
                                            </p:txEl>
                                          </p:spTgt>
                                        </p:tgtEl>
                                        <p:attrNameLst>
                                          <p:attrName>style.visibility</p:attrName>
                                        </p:attrNameLst>
                                      </p:cBhvr>
                                      <p:to>
                                        <p:strVal val="visible"/>
                                      </p:to>
                                    </p:set>
                                    <p:animEffect filter="fade" transition="in">
                                      <p:cBhvr>
                                        <p:cTn dur="500"/>
                                        <p:tgtEl>
                                          <p:spTgt spid="28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1" st="11"/>
                                            </p:txEl>
                                          </p:spTgt>
                                        </p:tgtEl>
                                        <p:attrNameLst>
                                          <p:attrName>style.visibility</p:attrName>
                                        </p:attrNameLst>
                                      </p:cBhvr>
                                      <p:to>
                                        <p:strVal val="visible"/>
                                      </p:to>
                                    </p:set>
                                    <p:animEffect filter="fade" transition="in">
                                      <p:cBhvr>
                                        <p:cTn dur="500"/>
                                        <p:tgtEl>
                                          <p:spTgt spid="288">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2" st="12"/>
                                            </p:txEl>
                                          </p:spTgt>
                                        </p:tgtEl>
                                        <p:attrNameLst>
                                          <p:attrName>style.visibility</p:attrName>
                                        </p:attrNameLst>
                                      </p:cBhvr>
                                      <p:to>
                                        <p:strVal val="visible"/>
                                      </p:to>
                                    </p:set>
                                    <p:animEffect filter="fade" transition="in">
                                      <p:cBhvr>
                                        <p:cTn dur="500"/>
                                        <p:tgtEl>
                                          <p:spTgt spid="288">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ec49ac6325_0_458"/>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n Bits ⬄ How many Numbers</a:t>
            </a:r>
            <a:endParaRPr/>
          </a:p>
        </p:txBody>
      </p:sp>
      <p:sp>
        <p:nvSpPr>
          <p:cNvPr id="294" name="Google Shape;294;gec49ac6325_0_458"/>
          <p:cNvSpPr txBox="1"/>
          <p:nvPr>
            <p:ph idx="1" type="body"/>
          </p:nvPr>
        </p:nvSpPr>
        <p:spPr>
          <a:xfrm>
            <a:off x="838200" y="1825625"/>
            <a:ext cx="10814100" cy="4351200"/>
          </a:xfrm>
          <a:prstGeom prst="rect">
            <a:avLst/>
          </a:prstGeom>
          <a:noFill/>
          <a:ln>
            <a:noFill/>
          </a:ln>
        </p:spPr>
        <p:txBody>
          <a:bodyPr anchorCtr="0" anchor="t" bIns="45700" lIns="91425" spcFirstLastPara="1" rIns="91425" wrap="square" tIns="45700">
            <a:normAutofit fontScale="92500" lnSpcReduction="20000"/>
          </a:bodyPr>
          <a:lstStyle/>
          <a:p>
            <a:pPr indent="-214312" lvl="0" marL="228600" rtl="0" algn="l">
              <a:lnSpc>
                <a:spcPct val="90000"/>
              </a:lnSpc>
              <a:spcBef>
                <a:spcPts val="0"/>
              </a:spcBef>
              <a:spcAft>
                <a:spcPts val="0"/>
              </a:spcAft>
              <a:buClr>
                <a:srgbClr val="0055A4"/>
              </a:buClr>
              <a:buSzPct val="100000"/>
              <a:buChar char="•"/>
            </a:pPr>
            <a:r>
              <a:rPr b="1" lang="en-US">
                <a:solidFill>
                  <a:srgbClr val="0055A4"/>
                </a:solidFill>
              </a:rPr>
              <a:t>n bits </a:t>
            </a:r>
            <a:endParaRPr/>
          </a:p>
          <a:p>
            <a:pPr indent="0" lvl="0" marL="228600" rtl="0" algn="l">
              <a:lnSpc>
                <a:spcPct val="90000"/>
              </a:lnSpc>
              <a:spcBef>
                <a:spcPts val="900"/>
              </a:spcBef>
              <a:spcAft>
                <a:spcPts val="0"/>
              </a:spcAft>
              <a:buNone/>
            </a:pPr>
            <a:r>
              <a:rPr b="1" lang="en-US">
                <a:solidFill>
                  <a:srgbClr val="0055A4"/>
                </a:solidFill>
              </a:rPr>
              <a:t>-&gt;</a:t>
            </a:r>
            <a:r>
              <a:rPr b="1" lang="en-US">
                <a:solidFill>
                  <a:srgbClr val="0055A4"/>
                </a:solidFill>
              </a:rPr>
              <a:t> Can represent 2</a:t>
            </a:r>
            <a:r>
              <a:rPr b="1" baseline="30000" lang="en-US">
                <a:solidFill>
                  <a:srgbClr val="0055A4"/>
                </a:solidFill>
              </a:rPr>
              <a:t>n</a:t>
            </a:r>
            <a:r>
              <a:rPr b="1" lang="en-US">
                <a:solidFill>
                  <a:srgbClr val="0055A4"/>
                </a:solidFill>
              </a:rPr>
              <a:t> numbers </a:t>
            </a:r>
            <a:endParaRPr/>
          </a:p>
          <a:p>
            <a:pPr indent="0" lvl="0" marL="228600" rtl="0" algn="l">
              <a:lnSpc>
                <a:spcPct val="90000"/>
              </a:lnSpc>
              <a:spcBef>
                <a:spcPts val="900"/>
              </a:spcBef>
              <a:spcAft>
                <a:spcPts val="0"/>
              </a:spcAft>
              <a:buNone/>
            </a:pPr>
            <a:r>
              <a:rPr b="1" lang="en-US">
                <a:solidFill>
                  <a:srgbClr val="0055A4"/>
                </a:solidFill>
              </a:rPr>
              <a:t>-&gt;</a:t>
            </a:r>
            <a:r>
              <a:rPr b="1" lang="en-US">
                <a:solidFill>
                  <a:srgbClr val="0055A4"/>
                </a:solidFill>
              </a:rPr>
              <a:t> Values: from 0 to (2</a:t>
            </a:r>
            <a:r>
              <a:rPr b="1" baseline="30000" lang="en-US">
                <a:solidFill>
                  <a:srgbClr val="0055A4"/>
                </a:solidFill>
              </a:rPr>
              <a:t>n</a:t>
            </a:r>
            <a:r>
              <a:rPr b="1" lang="en-US">
                <a:solidFill>
                  <a:srgbClr val="0055A4"/>
                </a:solidFill>
              </a:rPr>
              <a:t> -1)</a:t>
            </a:r>
            <a:endParaRPr/>
          </a:p>
          <a:p>
            <a:pPr indent="0" lvl="0" marL="0" rtl="0" algn="l">
              <a:lnSpc>
                <a:spcPct val="90000"/>
              </a:lnSpc>
              <a:spcBef>
                <a:spcPts val="900"/>
              </a:spcBef>
              <a:spcAft>
                <a:spcPts val="0"/>
              </a:spcAft>
              <a:buClr>
                <a:srgbClr val="7F7F7F"/>
              </a:buClr>
              <a:buSzPct val="100000"/>
              <a:buNone/>
            </a:pPr>
            <a:r>
              <a:t/>
            </a:r>
            <a:endParaRPr>
              <a:latin typeface="Courier New"/>
              <a:ea typeface="Courier New"/>
              <a:cs typeface="Courier New"/>
              <a:sym typeface="Courier New"/>
            </a:endParaRPr>
          </a:p>
          <a:p>
            <a:pPr indent="0" lvl="0" marL="0" rtl="0" algn="l">
              <a:lnSpc>
                <a:spcPct val="90000"/>
              </a:lnSpc>
              <a:spcBef>
                <a:spcPts val="900"/>
              </a:spcBef>
              <a:spcAft>
                <a:spcPts val="0"/>
              </a:spcAft>
              <a:buClr>
                <a:srgbClr val="7F7F7F"/>
              </a:buClr>
              <a:buSzPct val="100000"/>
              <a:buNone/>
            </a:pPr>
            <a:r>
              <a:rPr lang="en-US">
                <a:latin typeface="Courier New"/>
                <a:ea typeface="Courier New"/>
                <a:cs typeface="Courier New"/>
                <a:sym typeface="Courier New"/>
              </a:rPr>
              <a:t>1 Byte -&gt; 8 bit -&gt; 2</a:t>
            </a:r>
            <a:r>
              <a:rPr baseline="30000" lang="en-US">
                <a:latin typeface="Courier New"/>
                <a:ea typeface="Courier New"/>
                <a:cs typeface="Courier New"/>
                <a:sym typeface="Courier New"/>
              </a:rPr>
              <a:t>8</a:t>
            </a:r>
            <a:r>
              <a:rPr lang="en-US">
                <a:latin typeface="Courier New"/>
                <a:ea typeface="Courier New"/>
                <a:cs typeface="Courier New"/>
                <a:sym typeface="Courier New"/>
              </a:rPr>
              <a:t> numbers (256)</a:t>
            </a:r>
            <a:endParaRPr/>
          </a:p>
          <a:p>
            <a:pPr indent="0" lvl="0" marL="0" rtl="0" algn="l">
              <a:lnSpc>
                <a:spcPct val="90000"/>
              </a:lnSpc>
              <a:spcBef>
                <a:spcPts val="900"/>
              </a:spcBef>
              <a:spcAft>
                <a:spcPts val="0"/>
              </a:spcAft>
              <a:buClr>
                <a:srgbClr val="7F7F7F"/>
              </a:buClr>
              <a:buSzPct val="100000"/>
              <a:buNone/>
            </a:pPr>
            <a:r>
              <a:rPr b="1" lang="en-US">
                <a:latin typeface="Courier New"/>
                <a:ea typeface="Courier New"/>
                <a:cs typeface="Courier New"/>
                <a:sym typeface="Courier New"/>
              </a:rPr>
              <a:t>First Number </a:t>
            </a:r>
            <a:r>
              <a:rPr lang="en-US">
                <a:latin typeface="Courier New"/>
                <a:ea typeface="Courier New"/>
                <a:cs typeface="Courier New"/>
                <a:sym typeface="Courier New"/>
              </a:rPr>
              <a:t>	0000 0000</a:t>
            </a:r>
            <a:r>
              <a:rPr baseline="-25000" lang="en-US">
                <a:latin typeface="Courier New"/>
                <a:ea typeface="Courier New"/>
                <a:cs typeface="Courier New"/>
                <a:sym typeface="Courier New"/>
              </a:rPr>
              <a:t>2</a:t>
            </a:r>
            <a:r>
              <a:rPr lang="en-US">
                <a:latin typeface="Courier New"/>
                <a:ea typeface="Courier New"/>
                <a:cs typeface="Courier New"/>
                <a:sym typeface="Courier New"/>
              </a:rPr>
              <a:t> = (0)</a:t>
            </a:r>
            <a:r>
              <a:rPr baseline="-25000" lang="en-US">
                <a:latin typeface="Courier New"/>
                <a:ea typeface="Courier New"/>
                <a:cs typeface="Courier New"/>
                <a:sym typeface="Courier New"/>
              </a:rPr>
              <a:t>10</a:t>
            </a:r>
            <a:r>
              <a:rPr lang="en-US">
                <a:latin typeface="Courier New"/>
                <a:ea typeface="Courier New"/>
                <a:cs typeface="Courier New"/>
                <a:sym typeface="Courier New"/>
              </a:rPr>
              <a:t> to </a:t>
            </a:r>
            <a:endParaRPr/>
          </a:p>
          <a:p>
            <a:pPr indent="0" lvl="0" marL="0" rtl="0" algn="l">
              <a:lnSpc>
                <a:spcPct val="90000"/>
              </a:lnSpc>
              <a:spcBef>
                <a:spcPts val="900"/>
              </a:spcBef>
              <a:spcAft>
                <a:spcPts val="0"/>
              </a:spcAft>
              <a:buClr>
                <a:srgbClr val="7F7F7F"/>
              </a:buClr>
              <a:buSzPct val="100000"/>
              <a:buNone/>
            </a:pPr>
            <a:r>
              <a:rPr b="1" lang="en-US">
                <a:latin typeface="Courier New"/>
                <a:ea typeface="Courier New"/>
                <a:cs typeface="Courier New"/>
                <a:sym typeface="Courier New"/>
              </a:rPr>
              <a:t>Last Number</a:t>
            </a:r>
            <a:r>
              <a:rPr lang="en-US">
                <a:latin typeface="Courier New"/>
                <a:ea typeface="Courier New"/>
                <a:cs typeface="Courier New"/>
                <a:sym typeface="Courier New"/>
              </a:rPr>
              <a:t>		1111 1111</a:t>
            </a:r>
            <a:r>
              <a:rPr baseline="-25000" lang="en-US">
                <a:latin typeface="Courier New"/>
                <a:ea typeface="Courier New"/>
                <a:cs typeface="Courier New"/>
                <a:sym typeface="Courier New"/>
              </a:rPr>
              <a:t>2</a:t>
            </a:r>
            <a:r>
              <a:rPr lang="en-US">
                <a:latin typeface="Courier New"/>
                <a:ea typeface="Courier New"/>
                <a:cs typeface="Courier New"/>
                <a:sym typeface="Courier New"/>
              </a:rPr>
              <a:t> = 2</a:t>
            </a:r>
            <a:r>
              <a:rPr baseline="30000" lang="en-US">
                <a:latin typeface="Courier New"/>
                <a:ea typeface="Courier New"/>
                <a:cs typeface="Courier New"/>
                <a:sym typeface="Courier New"/>
              </a:rPr>
              <a:t>8</a:t>
            </a:r>
            <a:r>
              <a:rPr lang="en-US">
                <a:latin typeface="Courier New"/>
                <a:ea typeface="Courier New"/>
                <a:cs typeface="Courier New"/>
                <a:sym typeface="Courier New"/>
              </a:rPr>
              <a:t>-1 = (255)</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63500" lvl="1" marL="685800" rtl="0" algn="l">
              <a:lnSpc>
                <a:spcPct val="90000"/>
              </a:lnSpc>
              <a:spcBef>
                <a:spcPts val="780"/>
              </a:spcBef>
              <a:spcAft>
                <a:spcPts val="0"/>
              </a:spcAft>
              <a:buClr>
                <a:srgbClr val="7F7F7F"/>
              </a:buClr>
              <a:buSzPct val="100000"/>
              <a:buNone/>
            </a:pPr>
            <a:r>
              <a:t/>
            </a:r>
            <a:endParaRPr>
              <a:latin typeface="Courier New"/>
              <a:ea typeface="Courier New"/>
              <a:cs typeface="Courier New"/>
              <a:sym typeface="Courier New"/>
            </a:endParaRPr>
          </a:p>
          <a:p>
            <a:pPr indent="-63500" lvl="1" marL="685800" rtl="0" algn="l">
              <a:lnSpc>
                <a:spcPct val="90000"/>
              </a:lnSpc>
              <a:spcBef>
                <a:spcPts val="780"/>
              </a:spcBef>
              <a:spcAft>
                <a:spcPts val="0"/>
              </a:spcAft>
              <a:buClr>
                <a:srgbClr val="7F7F7F"/>
              </a:buClr>
              <a:buSzPct val="100000"/>
              <a:buNone/>
            </a:pPr>
            <a:r>
              <a:t/>
            </a:r>
            <a:endParaRPr/>
          </a:p>
          <a:p>
            <a:pPr indent="-63500" lvl="1" marL="685800" rtl="0" algn="l">
              <a:lnSpc>
                <a:spcPct val="90000"/>
              </a:lnSpc>
              <a:spcBef>
                <a:spcPts val="780"/>
              </a:spcBef>
              <a:spcAft>
                <a:spcPts val="0"/>
              </a:spcAft>
              <a:buClr>
                <a:srgbClr val="7F7F7F"/>
              </a:buClr>
              <a:buSzPct val="100000"/>
              <a:buNone/>
            </a:pPr>
            <a:r>
              <a:t/>
            </a:r>
            <a:endParaRPr/>
          </a:p>
          <a:p>
            <a:pPr indent="-63500" lvl="1" marL="685800" rtl="0" algn="l">
              <a:lnSpc>
                <a:spcPct val="90000"/>
              </a:lnSpc>
              <a:spcBef>
                <a:spcPts val="780"/>
              </a:spcBef>
              <a:spcAft>
                <a:spcPts val="0"/>
              </a:spcAft>
              <a:buClr>
                <a:srgbClr val="7F7F7F"/>
              </a:buClr>
              <a:buSzPct val="100000"/>
              <a:buNone/>
            </a:pPr>
            <a:r>
              <a:t/>
            </a:r>
            <a:endParaRPr/>
          </a:p>
        </p:txBody>
      </p:sp>
      <p:sp>
        <p:nvSpPr>
          <p:cNvPr id="295" name="Google Shape;295;gec49ac6325_0_458"/>
          <p:cNvSpPr/>
          <p:nvPr/>
        </p:nvSpPr>
        <p:spPr>
          <a:xfrm>
            <a:off x="6828639" y="1653051"/>
            <a:ext cx="5089500" cy="1228500"/>
          </a:xfrm>
          <a:prstGeom prst="wedgeRoundRectCallout">
            <a:avLst>
              <a:gd fmla="val -20833" name="adj1"/>
              <a:gd fmla="val 62500" name="adj2"/>
              <a:gd fmla="val 0" name="adj3"/>
            </a:avLst>
          </a:prstGeom>
          <a:solidFill>
            <a:schemeClr val="lt1"/>
          </a:solidFill>
          <a:ln cap="flat" cmpd="sng" w="28575">
            <a:solidFill>
              <a:srgbClr val="5656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en-US" sz="1800">
                <a:solidFill>
                  <a:srgbClr val="565655"/>
                </a:solidFill>
                <a:latin typeface="Quattrocento Sans"/>
                <a:ea typeface="Quattrocento Sans"/>
                <a:cs typeface="Quattrocento Sans"/>
                <a:sym typeface="Quattrocento Sans"/>
              </a:rPr>
              <a:t>Exercise</a:t>
            </a:r>
            <a:endParaRPr/>
          </a:p>
          <a:p>
            <a:pPr indent="0" lvl="0" marL="0" marR="0" rtl="0" algn="just">
              <a:spcBef>
                <a:spcPts val="0"/>
              </a:spcBef>
              <a:spcAft>
                <a:spcPts val="0"/>
              </a:spcAft>
              <a:buNone/>
            </a:pPr>
            <a:r>
              <a:rPr lang="en-US" sz="1800">
                <a:solidFill>
                  <a:srgbClr val="565655"/>
                </a:solidFill>
                <a:latin typeface="Quattrocento Sans"/>
                <a:ea typeface="Quattrocento Sans"/>
                <a:cs typeface="Quattrocento Sans"/>
                <a:sym typeface="Quattrocento Sans"/>
              </a:rPr>
              <a:t>How many numbers can I represent in 4 bytes? What is the first and last number?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ec49ac6325_0_465"/>
          <p:cNvSpPr txBox="1"/>
          <p:nvPr>
            <p:ph type="title"/>
          </p:nvPr>
        </p:nvSpPr>
        <p:spPr>
          <a:xfrm>
            <a:off x="838201" y="2402238"/>
            <a:ext cx="10515600" cy="2187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Binary Math &amp; </a:t>
            </a:r>
            <a:r>
              <a:rPr lang="en-US"/>
              <a:t>Representing Negative Numbers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ec8f5a66c3_1_0"/>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Decimal Math: Addition</a:t>
            </a:r>
            <a:endParaRPr/>
          </a:p>
        </p:txBody>
      </p:sp>
      <p:sp>
        <p:nvSpPr>
          <p:cNvPr id="306" name="Google Shape;306;gec8f5a66c3_1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r">
              <a:lnSpc>
                <a:spcPct val="90000"/>
              </a:lnSpc>
              <a:spcBef>
                <a:spcPts val="0"/>
              </a:spcBef>
              <a:spcAft>
                <a:spcPts val="0"/>
              </a:spcAft>
              <a:buClr>
                <a:srgbClr val="7F7F7F"/>
              </a:buClr>
              <a:buSzPts val="3200"/>
              <a:buNone/>
            </a:pPr>
            <a:r>
              <a:rPr b="1" lang="en-US" sz="3200" u="sng">
                <a:latin typeface="Courier New"/>
                <a:ea typeface="Courier New"/>
                <a:cs typeface="Courier New"/>
                <a:sym typeface="Courier New"/>
              </a:rPr>
              <a:t>10,000’s</a:t>
            </a:r>
            <a:r>
              <a:rPr b="1" lang="en-US" sz="3200">
                <a:latin typeface="Courier New"/>
                <a:ea typeface="Courier New"/>
                <a:cs typeface="Courier New"/>
                <a:sym typeface="Courier New"/>
              </a:rPr>
              <a:t> </a:t>
            </a:r>
            <a:r>
              <a:rPr b="1" lang="en-US" sz="3200" u="sng">
                <a:latin typeface="Courier New"/>
                <a:ea typeface="Courier New"/>
                <a:cs typeface="Courier New"/>
                <a:sym typeface="Courier New"/>
              </a:rPr>
              <a:t>1,000’s</a:t>
            </a:r>
            <a:r>
              <a:rPr b="1" lang="en-US" sz="3200">
                <a:latin typeface="Courier New"/>
                <a:ea typeface="Courier New"/>
                <a:cs typeface="Courier New"/>
                <a:sym typeface="Courier New"/>
              </a:rPr>
              <a:t>  </a:t>
            </a:r>
            <a:r>
              <a:rPr b="1" lang="en-US" sz="3200" u="sng">
                <a:latin typeface="Courier New"/>
                <a:ea typeface="Courier New"/>
                <a:cs typeface="Courier New"/>
                <a:sym typeface="Courier New"/>
              </a:rPr>
              <a:t>100’s</a:t>
            </a:r>
            <a:r>
              <a:rPr b="1" lang="en-US" sz="3200">
                <a:latin typeface="Courier New"/>
                <a:ea typeface="Courier New"/>
                <a:cs typeface="Courier New"/>
                <a:sym typeface="Courier New"/>
              </a:rPr>
              <a:t>  </a:t>
            </a:r>
            <a:r>
              <a:rPr b="1" lang="en-US" sz="3200" u="sng">
                <a:latin typeface="Courier New"/>
                <a:ea typeface="Courier New"/>
                <a:cs typeface="Courier New"/>
                <a:sym typeface="Courier New"/>
              </a:rPr>
              <a:t>10’s</a:t>
            </a:r>
            <a:r>
              <a:rPr b="1" lang="en-US" sz="3200">
                <a:latin typeface="Courier New"/>
                <a:ea typeface="Courier New"/>
                <a:cs typeface="Courier New"/>
                <a:sym typeface="Courier New"/>
              </a:rPr>
              <a:t>  </a:t>
            </a:r>
            <a:r>
              <a:rPr b="1" lang="en-US" sz="3200" u="sng">
                <a:latin typeface="Courier New"/>
                <a:ea typeface="Courier New"/>
                <a:cs typeface="Courier New"/>
                <a:sym typeface="Courier New"/>
              </a:rPr>
              <a:t>1’s</a:t>
            </a:r>
            <a:endParaRPr/>
          </a:p>
          <a:p>
            <a:pPr indent="-228600" lvl="0" marL="228600" rtl="0" algn="r">
              <a:lnSpc>
                <a:spcPct val="90000"/>
              </a:lnSpc>
              <a:spcBef>
                <a:spcPts val="960"/>
              </a:spcBef>
              <a:spcAft>
                <a:spcPts val="0"/>
              </a:spcAft>
              <a:buClr>
                <a:srgbClr val="7F7F7F"/>
              </a:buClr>
              <a:buSzPts val="3200"/>
              <a:buNone/>
            </a:pPr>
            <a:r>
              <a:t/>
            </a:r>
            <a:endParaRPr b="1" sz="3200">
              <a:latin typeface="Courier New"/>
              <a:ea typeface="Courier New"/>
              <a:cs typeface="Courier New"/>
              <a:sym typeface="Courier New"/>
            </a:endParaRPr>
          </a:p>
          <a:p>
            <a:pPr indent="-228600" lvl="0" marL="228600" rtl="0" algn="r">
              <a:lnSpc>
                <a:spcPct val="90000"/>
              </a:lnSpc>
              <a:spcBef>
                <a:spcPts val="960"/>
              </a:spcBef>
              <a:spcAft>
                <a:spcPts val="0"/>
              </a:spcAft>
              <a:buClr>
                <a:srgbClr val="7F7F7F"/>
              </a:buClr>
              <a:buSzPts val="3200"/>
              <a:buNone/>
            </a:pPr>
            <a:r>
              <a:rPr b="1" lang="en-US" sz="3200">
                <a:latin typeface="Courier New"/>
                <a:ea typeface="Courier New"/>
                <a:cs typeface="Courier New"/>
                <a:sym typeface="Courier New"/>
              </a:rPr>
              <a:t>1       6      5     1     0</a:t>
            </a:r>
            <a:endParaRPr/>
          </a:p>
          <a:p>
            <a:pPr indent="-228600" lvl="0" marL="228600" rtl="0" algn="r">
              <a:lnSpc>
                <a:spcPct val="90000"/>
              </a:lnSpc>
              <a:spcBef>
                <a:spcPts val="960"/>
              </a:spcBef>
              <a:spcAft>
                <a:spcPts val="0"/>
              </a:spcAft>
              <a:buClr>
                <a:srgbClr val="7F7F7F"/>
              </a:buClr>
              <a:buSzPts val="3200"/>
              <a:buNone/>
            </a:pPr>
            <a:r>
              <a:rPr b="1" lang="en-US" sz="3200">
                <a:latin typeface="Courier New"/>
                <a:ea typeface="Courier New"/>
                <a:cs typeface="Courier New"/>
                <a:sym typeface="Courier New"/>
              </a:rPr>
              <a:t>+        1       6      5     9     5</a:t>
            </a:r>
            <a:endParaRPr/>
          </a:p>
          <a:p>
            <a:pPr indent="-228600" lvl="0" marL="228600" rtl="0" algn="r">
              <a:lnSpc>
                <a:spcPct val="90000"/>
              </a:lnSpc>
              <a:spcBef>
                <a:spcPts val="960"/>
              </a:spcBef>
              <a:spcAft>
                <a:spcPts val="0"/>
              </a:spcAft>
              <a:buClr>
                <a:srgbClr val="7F7F7F"/>
              </a:buClr>
              <a:buSzPts val="3200"/>
              <a:buNone/>
            </a:pPr>
            <a:r>
              <a:rPr b="1" lang="en-US" sz="3200">
                <a:latin typeface="Courier New"/>
                <a:ea typeface="Courier New"/>
                <a:cs typeface="Courier New"/>
                <a:sym typeface="Courier New"/>
              </a:rPr>
              <a:t>-----------------------------</a:t>
            </a:r>
            <a:endParaRPr/>
          </a:p>
          <a:p>
            <a:pPr indent="0" lvl="0" marL="0" rtl="0" algn="r">
              <a:lnSpc>
                <a:spcPct val="90000"/>
              </a:lnSpc>
              <a:spcBef>
                <a:spcPts val="960"/>
              </a:spcBef>
              <a:spcAft>
                <a:spcPts val="0"/>
              </a:spcAft>
              <a:buClr>
                <a:srgbClr val="7F7F7F"/>
              </a:buClr>
              <a:buSzPts val="3200"/>
              <a:buNone/>
            </a:pPr>
            <a:r>
              <a:rPr b="1" lang="en-US" sz="3200">
                <a:latin typeface="Courier New"/>
                <a:ea typeface="Courier New"/>
                <a:cs typeface="Courier New"/>
                <a:sym typeface="Courier New"/>
              </a:rPr>
              <a:t>3       3      1     0     5</a:t>
            </a:r>
            <a:endParaRPr b="1" sz="2800">
              <a:latin typeface="Courier New"/>
              <a:ea typeface="Courier New"/>
              <a:cs typeface="Courier New"/>
              <a:sym typeface="Courier New"/>
            </a:endParaRPr>
          </a:p>
          <a:p>
            <a:pPr indent="0" lvl="0" marL="0" rtl="0" algn="r">
              <a:lnSpc>
                <a:spcPct val="90000"/>
              </a:lnSpc>
              <a:spcBef>
                <a:spcPts val="900"/>
              </a:spcBef>
              <a:spcAft>
                <a:spcPts val="0"/>
              </a:spcAft>
              <a:buClr>
                <a:srgbClr val="7F7F7F"/>
              </a:buClr>
              <a:buSzPts val="3000"/>
              <a:buNone/>
            </a:pPr>
            <a:r>
              <a:t/>
            </a:r>
            <a:endParaRPr/>
          </a:p>
        </p:txBody>
      </p:sp>
      <p:sp>
        <p:nvSpPr>
          <p:cNvPr id="307" name="Google Shape;307;gec8f5a66c3_1_0"/>
          <p:cNvSpPr txBox="1"/>
          <p:nvPr/>
        </p:nvSpPr>
        <p:spPr>
          <a:xfrm>
            <a:off x="4093821" y="2626382"/>
            <a:ext cx="4056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1          1        1</a:t>
            </a:r>
            <a:endParaRPr sz="2400">
              <a:solidFill>
                <a:srgbClr val="D24726"/>
              </a:solidFill>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ec8f5a66c3_1_6"/>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Binary Math: Addition</a:t>
            </a:r>
            <a:endParaRPr/>
          </a:p>
        </p:txBody>
      </p:sp>
      <p:sp>
        <p:nvSpPr>
          <p:cNvPr id="313" name="Google Shape;313;gec8f5a66c3_1_6"/>
          <p:cNvSpPr txBox="1"/>
          <p:nvPr>
            <p:ph idx="1" type="body"/>
          </p:nvPr>
        </p:nvSpPr>
        <p:spPr>
          <a:xfrm>
            <a:off x="838199" y="1825625"/>
            <a:ext cx="8415000" cy="4351200"/>
          </a:xfrm>
          <a:prstGeom prst="rect">
            <a:avLst/>
          </a:prstGeom>
          <a:noFill/>
          <a:ln>
            <a:noFill/>
          </a:ln>
        </p:spPr>
        <p:txBody>
          <a:bodyPr anchorCtr="0" anchor="t" bIns="45700" lIns="91425" spcFirstLastPara="1" rIns="91425" wrap="square" tIns="45700">
            <a:normAutofit/>
          </a:bodyPr>
          <a:lstStyle/>
          <a:p>
            <a:pPr indent="-228600" lvl="0" marL="228600" rtl="0" algn="r">
              <a:lnSpc>
                <a:spcPct val="90000"/>
              </a:lnSpc>
              <a:spcBef>
                <a:spcPts val="0"/>
              </a:spcBef>
              <a:spcAft>
                <a:spcPts val="0"/>
              </a:spcAft>
              <a:buClr>
                <a:srgbClr val="7F7F7F"/>
              </a:buClr>
              <a:buSzPts val="2400"/>
              <a:buNone/>
            </a:pPr>
            <a:r>
              <a:rPr b="1" lang="en-US" sz="2400" u="sng">
                <a:latin typeface="Courier New"/>
                <a:ea typeface="Courier New"/>
                <a:cs typeface="Courier New"/>
                <a:sym typeface="Courier New"/>
              </a:rPr>
              <a:t>64’s</a:t>
            </a:r>
            <a:r>
              <a:rPr b="1" lang="en-US" sz="2400">
                <a:latin typeface="Courier New"/>
                <a:ea typeface="Courier New"/>
                <a:cs typeface="Courier New"/>
                <a:sym typeface="Courier New"/>
              </a:rPr>
              <a:t> </a:t>
            </a:r>
            <a:r>
              <a:rPr b="1" lang="en-US" sz="2400" u="sng">
                <a:latin typeface="Courier New"/>
                <a:ea typeface="Courier New"/>
                <a:cs typeface="Courier New"/>
                <a:sym typeface="Courier New"/>
              </a:rPr>
              <a:t>32’s</a:t>
            </a:r>
            <a:r>
              <a:rPr b="1" lang="en-US" sz="2400">
                <a:latin typeface="Courier New"/>
                <a:ea typeface="Courier New"/>
                <a:cs typeface="Courier New"/>
                <a:sym typeface="Courier New"/>
              </a:rPr>
              <a:t>  </a:t>
            </a:r>
            <a:r>
              <a:rPr b="1" lang="en-US" sz="2400" u="sng">
                <a:latin typeface="Courier New"/>
                <a:ea typeface="Courier New"/>
                <a:cs typeface="Courier New"/>
                <a:sym typeface="Courier New"/>
              </a:rPr>
              <a:t>16’s</a:t>
            </a:r>
            <a:r>
              <a:rPr b="1" lang="en-US" sz="2400">
                <a:latin typeface="Courier New"/>
                <a:ea typeface="Courier New"/>
                <a:cs typeface="Courier New"/>
                <a:sym typeface="Courier New"/>
              </a:rPr>
              <a:t>  </a:t>
            </a:r>
            <a:r>
              <a:rPr b="1" lang="en-US" sz="2400" u="sng">
                <a:latin typeface="Courier New"/>
                <a:ea typeface="Courier New"/>
                <a:cs typeface="Courier New"/>
                <a:sym typeface="Courier New"/>
              </a:rPr>
              <a:t>8’s</a:t>
            </a:r>
            <a:r>
              <a:rPr b="1" lang="en-US" sz="2400">
                <a:latin typeface="Courier New"/>
                <a:ea typeface="Courier New"/>
                <a:cs typeface="Courier New"/>
                <a:sym typeface="Courier New"/>
              </a:rPr>
              <a:t>   </a:t>
            </a:r>
            <a:r>
              <a:rPr b="1" lang="en-US" sz="2400" u="sng">
                <a:latin typeface="Courier New"/>
                <a:ea typeface="Courier New"/>
                <a:cs typeface="Courier New"/>
                <a:sym typeface="Courier New"/>
              </a:rPr>
              <a:t>4’s</a:t>
            </a:r>
            <a:r>
              <a:rPr b="1" lang="en-US" sz="2400">
                <a:latin typeface="Courier New"/>
                <a:ea typeface="Courier New"/>
                <a:cs typeface="Courier New"/>
                <a:sym typeface="Courier New"/>
              </a:rPr>
              <a:t>  </a:t>
            </a:r>
            <a:r>
              <a:rPr b="1" lang="en-US" sz="2400" u="sng">
                <a:latin typeface="Courier New"/>
                <a:ea typeface="Courier New"/>
                <a:cs typeface="Courier New"/>
                <a:sym typeface="Courier New"/>
              </a:rPr>
              <a:t>2’s</a:t>
            </a:r>
            <a:r>
              <a:rPr b="1" lang="en-US" sz="2400">
                <a:latin typeface="Courier New"/>
                <a:ea typeface="Courier New"/>
                <a:cs typeface="Courier New"/>
                <a:sym typeface="Courier New"/>
              </a:rPr>
              <a:t>  </a:t>
            </a:r>
            <a:r>
              <a:rPr b="1" lang="en-US" sz="2400" u="sng">
                <a:latin typeface="Courier New"/>
                <a:ea typeface="Courier New"/>
                <a:cs typeface="Courier New"/>
                <a:sym typeface="Courier New"/>
              </a:rPr>
              <a:t>1’s</a:t>
            </a:r>
            <a:endParaRPr/>
          </a:p>
          <a:p>
            <a:pPr indent="-228600" lvl="0" marL="228600" rtl="0" algn="r">
              <a:lnSpc>
                <a:spcPct val="90000"/>
              </a:lnSpc>
              <a:spcBef>
                <a:spcPts val="720"/>
              </a:spcBef>
              <a:spcAft>
                <a:spcPts val="0"/>
              </a:spcAft>
              <a:buClr>
                <a:srgbClr val="7F7F7F"/>
              </a:buClr>
              <a:buSzPts val="2400"/>
              <a:buNone/>
            </a:pPr>
            <a:r>
              <a:t/>
            </a:r>
            <a:endParaRPr b="1" sz="2400">
              <a:latin typeface="Courier New"/>
              <a:ea typeface="Courier New"/>
              <a:cs typeface="Courier New"/>
              <a:sym typeface="Courier New"/>
            </a:endParaRPr>
          </a:p>
          <a:p>
            <a:pPr indent="-228600" lvl="0" marL="228600" rtl="0" algn="r">
              <a:lnSpc>
                <a:spcPct val="90000"/>
              </a:lnSpc>
              <a:spcBef>
                <a:spcPts val="840"/>
              </a:spcBef>
              <a:spcAft>
                <a:spcPts val="0"/>
              </a:spcAft>
              <a:buClr>
                <a:srgbClr val="7F7F7F"/>
              </a:buClr>
              <a:buSzPts val="2800"/>
              <a:buNone/>
            </a:pPr>
            <a:r>
              <a:rPr b="1" lang="en-US" sz="2800">
                <a:latin typeface="Courier New"/>
                <a:ea typeface="Courier New"/>
                <a:cs typeface="Courier New"/>
                <a:sym typeface="Courier New"/>
              </a:rPr>
              <a:t>1    1    1    0    1    0</a:t>
            </a:r>
            <a:endParaRPr/>
          </a:p>
          <a:p>
            <a:pPr indent="-228600" lvl="0" marL="228600" rtl="0" algn="r">
              <a:lnSpc>
                <a:spcPct val="90000"/>
              </a:lnSpc>
              <a:spcBef>
                <a:spcPts val="840"/>
              </a:spcBef>
              <a:spcAft>
                <a:spcPts val="0"/>
              </a:spcAft>
              <a:buClr>
                <a:srgbClr val="7F7F7F"/>
              </a:buClr>
              <a:buSzPts val="2800"/>
              <a:buNone/>
            </a:pPr>
            <a:r>
              <a:rPr b="1" lang="en-US" sz="2800">
                <a:latin typeface="Courier New"/>
                <a:ea typeface="Courier New"/>
                <a:cs typeface="Courier New"/>
                <a:sym typeface="Courier New"/>
              </a:rPr>
              <a:t>+               1    1    0    1    1</a:t>
            </a:r>
            <a:endParaRPr/>
          </a:p>
          <a:p>
            <a:pPr indent="-228600" lvl="0" marL="228600" rtl="0" algn="r">
              <a:lnSpc>
                <a:spcPct val="90000"/>
              </a:lnSpc>
              <a:spcBef>
                <a:spcPts val="840"/>
              </a:spcBef>
              <a:spcAft>
                <a:spcPts val="0"/>
              </a:spcAft>
              <a:buClr>
                <a:srgbClr val="7F7F7F"/>
              </a:buClr>
              <a:buSzPts val="2800"/>
              <a:buNone/>
            </a:pPr>
            <a:r>
              <a:rPr b="1" lang="en-US" sz="2800">
                <a:latin typeface="Courier New"/>
                <a:ea typeface="Courier New"/>
                <a:cs typeface="Courier New"/>
                <a:sym typeface="Courier New"/>
              </a:rPr>
              <a:t>-----------------------------</a:t>
            </a:r>
            <a:endParaRPr/>
          </a:p>
          <a:p>
            <a:pPr indent="0" lvl="0" marL="0" rtl="0" algn="r">
              <a:lnSpc>
                <a:spcPct val="90000"/>
              </a:lnSpc>
              <a:spcBef>
                <a:spcPts val="840"/>
              </a:spcBef>
              <a:spcAft>
                <a:spcPts val="0"/>
              </a:spcAft>
              <a:buClr>
                <a:srgbClr val="7F7F7F"/>
              </a:buClr>
              <a:buSzPts val="2800"/>
              <a:buNone/>
            </a:pPr>
            <a:r>
              <a:rPr b="1" lang="en-US" sz="2800">
                <a:latin typeface="Courier New"/>
                <a:ea typeface="Courier New"/>
                <a:cs typeface="Courier New"/>
                <a:sym typeface="Courier New"/>
              </a:rPr>
              <a:t>		1   0    1    0    1    0    1</a:t>
            </a:r>
            <a:endParaRPr/>
          </a:p>
          <a:p>
            <a:pPr indent="0" lvl="0" marL="0" rtl="0" algn="r">
              <a:lnSpc>
                <a:spcPct val="90000"/>
              </a:lnSpc>
              <a:spcBef>
                <a:spcPts val="840"/>
              </a:spcBef>
              <a:spcAft>
                <a:spcPts val="0"/>
              </a:spcAft>
              <a:buClr>
                <a:srgbClr val="7F7F7F"/>
              </a:buClr>
              <a:buSzPts val="2800"/>
              <a:buNone/>
            </a:pPr>
            <a:r>
              <a:t/>
            </a:r>
            <a:endParaRPr b="1" sz="2800">
              <a:latin typeface="Courier New"/>
              <a:ea typeface="Courier New"/>
              <a:cs typeface="Courier New"/>
              <a:sym typeface="Courier New"/>
            </a:endParaRPr>
          </a:p>
          <a:p>
            <a:pPr indent="-228600" lvl="0" marL="228600" rtl="0" algn="l">
              <a:lnSpc>
                <a:spcPct val="90000"/>
              </a:lnSpc>
              <a:spcBef>
                <a:spcPts val="840"/>
              </a:spcBef>
              <a:spcAft>
                <a:spcPts val="0"/>
              </a:spcAft>
              <a:buClr>
                <a:srgbClr val="7F7F7F"/>
              </a:buClr>
              <a:buSzPts val="2800"/>
              <a:buChar char="•"/>
            </a:pPr>
            <a:r>
              <a:rPr lang="en-US" sz="2800"/>
              <a:t>Double check using the decimal numbers.</a:t>
            </a:r>
            <a:endParaRPr sz="2800"/>
          </a:p>
        </p:txBody>
      </p:sp>
      <p:sp>
        <p:nvSpPr>
          <p:cNvPr id="314" name="Google Shape;314;gec8f5a66c3_1_6"/>
          <p:cNvSpPr txBox="1"/>
          <p:nvPr>
            <p:ph idx="2" type="body"/>
          </p:nvPr>
        </p:nvSpPr>
        <p:spPr>
          <a:xfrm>
            <a:off x="9580228" y="1825625"/>
            <a:ext cx="1773600" cy="4351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D24726"/>
              </a:buClr>
              <a:buSzPts val="2800"/>
              <a:buNone/>
            </a:pPr>
            <a:r>
              <a:rPr b="1" lang="en-US" sz="2800" u="sng">
                <a:solidFill>
                  <a:srgbClr val="D24726"/>
                </a:solidFill>
                <a:latin typeface="Courier New"/>
                <a:ea typeface="Courier New"/>
                <a:cs typeface="Courier New"/>
                <a:sym typeface="Courier New"/>
              </a:rPr>
              <a:t>Dec</a:t>
            </a:r>
            <a:endParaRPr/>
          </a:p>
          <a:p>
            <a:pPr indent="0" lvl="0" marL="0" rtl="0" algn="ctr">
              <a:lnSpc>
                <a:spcPct val="90000"/>
              </a:lnSpc>
              <a:spcBef>
                <a:spcPts val="840"/>
              </a:spcBef>
              <a:spcAft>
                <a:spcPts val="0"/>
              </a:spcAft>
              <a:buClr>
                <a:srgbClr val="7F7F7F"/>
              </a:buClr>
              <a:buSzPts val="2800"/>
              <a:buNone/>
            </a:pPr>
            <a:r>
              <a:t/>
            </a:r>
            <a:endParaRPr b="1" sz="2800">
              <a:solidFill>
                <a:srgbClr val="D24726"/>
              </a:solidFill>
              <a:latin typeface="Courier New"/>
              <a:ea typeface="Courier New"/>
              <a:cs typeface="Courier New"/>
              <a:sym typeface="Courier New"/>
            </a:endParaRPr>
          </a:p>
          <a:p>
            <a:pPr indent="0" lvl="0" marL="0" rtl="0" algn="ctr">
              <a:lnSpc>
                <a:spcPct val="90000"/>
              </a:lnSpc>
              <a:spcBef>
                <a:spcPts val="840"/>
              </a:spcBef>
              <a:spcAft>
                <a:spcPts val="0"/>
              </a:spcAft>
              <a:buClr>
                <a:srgbClr val="D24726"/>
              </a:buClr>
              <a:buSzPts val="2800"/>
              <a:buNone/>
            </a:pPr>
            <a:r>
              <a:rPr b="1" lang="en-US" sz="2800">
                <a:solidFill>
                  <a:srgbClr val="D24726"/>
                </a:solidFill>
                <a:latin typeface="Courier New"/>
                <a:ea typeface="Courier New"/>
                <a:cs typeface="Courier New"/>
                <a:sym typeface="Courier New"/>
              </a:rPr>
              <a:t>  58</a:t>
            </a:r>
            <a:endParaRPr/>
          </a:p>
          <a:p>
            <a:pPr indent="0" lvl="0" marL="0" rtl="0" algn="ctr">
              <a:lnSpc>
                <a:spcPct val="90000"/>
              </a:lnSpc>
              <a:spcBef>
                <a:spcPts val="840"/>
              </a:spcBef>
              <a:spcAft>
                <a:spcPts val="0"/>
              </a:spcAft>
              <a:buClr>
                <a:srgbClr val="D24726"/>
              </a:buClr>
              <a:buSzPts val="2800"/>
              <a:buNone/>
            </a:pPr>
            <a:r>
              <a:rPr b="1" lang="en-US" sz="2800">
                <a:solidFill>
                  <a:srgbClr val="D24726"/>
                </a:solidFill>
                <a:latin typeface="Courier New"/>
                <a:ea typeface="Courier New"/>
                <a:cs typeface="Courier New"/>
                <a:sym typeface="Courier New"/>
              </a:rPr>
              <a:t>+ 27</a:t>
            </a:r>
            <a:br>
              <a:rPr b="1" lang="en-US" sz="2800">
                <a:solidFill>
                  <a:srgbClr val="D24726"/>
                </a:solidFill>
                <a:latin typeface="Courier New"/>
                <a:ea typeface="Courier New"/>
                <a:cs typeface="Courier New"/>
                <a:sym typeface="Courier New"/>
              </a:rPr>
            </a:br>
            <a:r>
              <a:rPr b="1" lang="en-US" sz="2800">
                <a:solidFill>
                  <a:srgbClr val="D24726"/>
                </a:solidFill>
                <a:latin typeface="Courier New"/>
                <a:ea typeface="Courier New"/>
                <a:cs typeface="Courier New"/>
                <a:sym typeface="Courier New"/>
              </a:rPr>
              <a:t>-------</a:t>
            </a:r>
            <a:endParaRPr/>
          </a:p>
          <a:p>
            <a:pPr indent="0" lvl="0" marL="0" rtl="0" algn="ctr">
              <a:lnSpc>
                <a:spcPct val="90000"/>
              </a:lnSpc>
              <a:spcBef>
                <a:spcPts val="840"/>
              </a:spcBef>
              <a:spcAft>
                <a:spcPts val="0"/>
              </a:spcAft>
              <a:buClr>
                <a:srgbClr val="D24726"/>
              </a:buClr>
              <a:buSzPts val="2800"/>
              <a:buNone/>
            </a:pPr>
            <a:r>
              <a:rPr b="1" lang="en-US" sz="2800">
                <a:solidFill>
                  <a:srgbClr val="D24726"/>
                </a:solidFill>
                <a:latin typeface="Courier New"/>
                <a:ea typeface="Courier New"/>
                <a:cs typeface="Courier New"/>
                <a:sym typeface="Courier New"/>
              </a:rPr>
              <a:t>  85</a:t>
            </a:r>
            <a:endParaRPr/>
          </a:p>
        </p:txBody>
      </p:sp>
      <p:sp>
        <p:nvSpPr>
          <p:cNvPr id="315" name="Google Shape;315;gec8f5a66c3_1_6"/>
          <p:cNvSpPr txBox="1"/>
          <p:nvPr/>
        </p:nvSpPr>
        <p:spPr>
          <a:xfrm>
            <a:off x="2676082" y="2391490"/>
            <a:ext cx="4240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1   1    1           1</a:t>
            </a:r>
            <a:endParaRPr sz="2400">
              <a:solidFill>
                <a:srgbClr val="D24726"/>
              </a:solidFill>
              <a:latin typeface="Quattrocento Sans"/>
              <a:ea typeface="Quattrocento Sans"/>
              <a:cs typeface="Quattrocento Sans"/>
              <a:sym typeface="Quattrocento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ec49ac6325_0_469"/>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Negative Numbers</a:t>
            </a:r>
            <a:endParaRPr/>
          </a:p>
        </p:txBody>
      </p:sp>
      <p:sp>
        <p:nvSpPr>
          <p:cNvPr id="321" name="Google Shape;321;gec49ac6325_0_469"/>
          <p:cNvSpPr txBox="1"/>
          <p:nvPr>
            <p:ph idx="1" type="body"/>
          </p:nvPr>
        </p:nvSpPr>
        <p:spPr>
          <a:xfrm>
            <a:off x="838200" y="1825625"/>
            <a:ext cx="105792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Not all numbers are positive.</a:t>
            </a:r>
            <a:endParaRPr/>
          </a:p>
          <a:p>
            <a:pPr indent="-228600" lvl="1" marL="685800" rtl="0" algn="l">
              <a:lnSpc>
                <a:spcPct val="90000"/>
              </a:lnSpc>
              <a:spcBef>
                <a:spcPts val="780"/>
              </a:spcBef>
              <a:spcAft>
                <a:spcPts val="0"/>
              </a:spcAft>
              <a:buClr>
                <a:srgbClr val="7F7F7F"/>
              </a:buClr>
              <a:buSzPts val="2600"/>
              <a:buChar char="•"/>
            </a:pPr>
            <a:r>
              <a:rPr lang="en-US"/>
              <a:t>Winter weather temperatures in Canada ☹</a:t>
            </a:r>
            <a:endParaRPr/>
          </a:p>
          <a:p>
            <a:pPr indent="-228600" lvl="1" marL="685800" rtl="0" algn="l">
              <a:lnSpc>
                <a:spcPct val="90000"/>
              </a:lnSpc>
              <a:spcBef>
                <a:spcPts val="780"/>
              </a:spcBef>
              <a:spcAft>
                <a:spcPts val="0"/>
              </a:spcAft>
              <a:buClr>
                <a:srgbClr val="7F7F7F"/>
              </a:buClr>
              <a:buSzPts val="2600"/>
              <a:buChar char="•"/>
            </a:pPr>
            <a:r>
              <a:rPr lang="en-US"/>
              <a:t>Bank accounts …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Computers need to represent both</a:t>
            </a:r>
            <a:br>
              <a:rPr lang="en-US"/>
            </a:br>
            <a:r>
              <a:rPr lang="en-US"/>
              <a:t>positive and negative numbers.</a:t>
            </a:r>
            <a:endParaRPr/>
          </a:p>
          <a:p>
            <a:pPr indent="-38100" lvl="0" marL="228600" rtl="0" algn="l">
              <a:lnSpc>
                <a:spcPct val="90000"/>
              </a:lnSpc>
              <a:spcBef>
                <a:spcPts val="900"/>
              </a:spcBef>
              <a:spcAft>
                <a:spcPts val="0"/>
              </a:spcAft>
              <a:buClr>
                <a:srgbClr val="7F7F7F"/>
              </a:buClr>
              <a:buSzPts val="3000"/>
              <a:buNone/>
            </a:pPr>
            <a:r>
              <a:t/>
            </a:r>
            <a:endParaRPr/>
          </a:p>
        </p:txBody>
      </p:sp>
      <p:pic>
        <p:nvPicPr>
          <p:cNvPr descr="A screenshot of a cell phone&#10;&#10;Description generated with very high confidence" id="322" name="Google Shape;322;gec49ac6325_0_469"/>
          <p:cNvPicPr preferRelativeResize="0"/>
          <p:nvPr/>
        </p:nvPicPr>
        <p:blipFill rotWithShape="1">
          <a:blip r:embed="rId3">
            <a:alphaModFix/>
          </a:blip>
          <a:srcRect b="0" l="0" r="0" t="0"/>
          <a:stretch/>
        </p:blipFill>
        <p:spPr>
          <a:xfrm>
            <a:off x="9110444" y="2654766"/>
            <a:ext cx="2662805" cy="1993824"/>
          </a:xfrm>
          <a:prstGeom prst="rect">
            <a:avLst/>
          </a:prstGeom>
          <a:noFill/>
          <a:ln>
            <a:noFill/>
          </a:ln>
        </p:spPr>
      </p:pic>
      <p:pic>
        <p:nvPicPr>
          <p:cNvPr descr="A picture containing outdoor, device, person, skiing&#10;&#10;Description generated with very high confidence" id="323" name="Google Shape;323;gec49ac6325_0_469"/>
          <p:cNvPicPr preferRelativeResize="0"/>
          <p:nvPr/>
        </p:nvPicPr>
        <p:blipFill rotWithShape="1">
          <a:blip r:embed="rId4">
            <a:alphaModFix/>
          </a:blip>
          <a:srcRect b="0" l="8425" r="40821" t="0"/>
          <a:stretch/>
        </p:blipFill>
        <p:spPr>
          <a:xfrm>
            <a:off x="7826928" y="3496065"/>
            <a:ext cx="2567031" cy="2305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ec49ac6325_0_476"/>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Negative Numbers</a:t>
            </a:r>
            <a:endParaRPr/>
          </a:p>
        </p:txBody>
      </p:sp>
      <p:sp>
        <p:nvSpPr>
          <p:cNvPr id="329" name="Google Shape;329;gec49ac6325_0_47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In computers, an integer number is represented using </a:t>
            </a:r>
            <a:endParaRPr/>
          </a:p>
          <a:p>
            <a:pPr indent="0" lvl="0" marL="0" rtl="0" algn="ctr">
              <a:lnSpc>
                <a:spcPct val="90000"/>
              </a:lnSpc>
              <a:spcBef>
                <a:spcPts val="900"/>
              </a:spcBef>
              <a:spcAft>
                <a:spcPts val="0"/>
              </a:spcAft>
              <a:buClr>
                <a:srgbClr val="0055A4"/>
              </a:buClr>
              <a:buSzPts val="3000"/>
              <a:buNone/>
            </a:pPr>
            <a:r>
              <a:rPr lang="en-US">
                <a:solidFill>
                  <a:srgbClr val="0055A4"/>
                </a:solidFill>
              </a:rPr>
              <a:t>32 bits (4 bytes)</a:t>
            </a:r>
            <a:endParaRPr/>
          </a:p>
          <a:p>
            <a:pPr indent="-228600" lvl="0" marL="228600" rtl="0" algn="l">
              <a:lnSpc>
                <a:spcPct val="90000"/>
              </a:lnSpc>
              <a:spcBef>
                <a:spcPts val="900"/>
              </a:spcBef>
              <a:spcAft>
                <a:spcPts val="0"/>
              </a:spcAft>
              <a:buClr>
                <a:srgbClr val="7F7F7F"/>
              </a:buClr>
              <a:buSzPts val="3000"/>
              <a:buChar char="•"/>
            </a:pPr>
            <a:r>
              <a:rPr lang="en-US"/>
              <a:t>32 bits can represent: 2</a:t>
            </a:r>
            <a:r>
              <a:rPr baseline="30000" lang="en-US"/>
              <a:t>32</a:t>
            </a:r>
            <a:r>
              <a:rPr lang="en-US"/>
              <a:t> - 1 = 4,294,967,295 numbers</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Most computers use the first bit for the sign:</a:t>
            </a:r>
            <a:endParaRPr/>
          </a:p>
          <a:p>
            <a:pPr indent="-228600" lvl="1" marL="685800" rtl="0" algn="l">
              <a:lnSpc>
                <a:spcPct val="90000"/>
              </a:lnSpc>
              <a:spcBef>
                <a:spcPts val="780"/>
              </a:spcBef>
              <a:spcAft>
                <a:spcPts val="0"/>
              </a:spcAft>
              <a:buClr>
                <a:srgbClr val="7F7F7F"/>
              </a:buClr>
              <a:buSzPts val="2600"/>
              <a:buChar char="•"/>
            </a:pPr>
            <a:r>
              <a:rPr lang="en-US"/>
              <a:t>1 for negative</a:t>
            </a:r>
            <a:endParaRPr/>
          </a:p>
          <a:p>
            <a:pPr indent="-228600" lvl="1" marL="685800" rtl="0" algn="l">
              <a:lnSpc>
                <a:spcPct val="90000"/>
              </a:lnSpc>
              <a:spcBef>
                <a:spcPts val="780"/>
              </a:spcBef>
              <a:spcAft>
                <a:spcPts val="0"/>
              </a:spcAft>
              <a:buClr>
                <a:srgbClr val="7F7F7F"/>
              </a:buClr>
              <a:buSzPts val="2600"/>
              <a:buChar char="•"/>
            </a:pPr>
            <a:r>
              <a:rPr lang="en-US"/>
              <a:t>0 for positive</a:t>
            </a:r>
            <a:endParaRPr/>
          </a:p>
          <a:p>
            <a:pPr indent="-228600" lvl="1" marL="685800" rtl="0" algn="l">
              <a:lnSpc>
                <a:spcPct val="90000"/>
              </a:lnSpc>
              <a:spcBef>
                <a:spcPts val="780"/>
              </a:spcBef>
              <a:spcAft>
                <a:spcPts val="0"/>
              </a:spcAft>
              <a:buClr>
                <a:srgbClr val="7F7F7F"/>
              </a:buClr>
              <a:buSzPts val="2600"/>
              <a:buChar char="•"/>
            </a:pPr>
            <a:r>
              <a:rPr lang="en-US"/>
              <a:t>Use the remaining 31 bits for the number itself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e88ad4d517_0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213359" lvl="0" marL="228600" rtl="0" algn="l">
              <a:lnSpc>
                <a:spcPct val="115000"/>
              </a:lnSpc>
              <a:spcBef>
                <a:spcPts val="960"/>
              </a:spcBef>
              <a:spcAft>
                <a:spcPts val="0"/>
              </a:spcAft>
              <a:buSzPct val="100000"/>
              <a:buChar char="•"/>
            </a:pPr>
            <a:r>
              <a:rPr lang="en-US" sz="3200"/>
              <a:t>Everyone “knows” that computers use “binary” to operate</a:t>
            </a:r>
            <a:br>
              <a:rPr lang="en-US" sz="3200"/>
            </a:br>
            <a:endParaRPr sz="3200"/>
          </a:p>
          <a:p>
            <a:pPr indent="-213359" lvl="0" marL="228600" rtl="0" algn="l">
              <a:lnSpc>
                <a:spcPct val="115000"/>
              </a:lnSpc>
              <a:spcBef>
                <a:spcPts val="960"/>
              </a:spcBef>
              <a:spcAft>
                <a:spcPts val="0"/>
              </a:spcAft>
              <a:buSzPct val="100000"/>
              <a:buChar char="•"/>
            </a:pPr>
            <a:r>
              <a:rPr lang="en-US" sz="3200"/>
              <a:t>But, as we saw last class, computers don’t “know” anything -- ultimately, its CPU is just configured to react in particularly sophisticated ways when its switches (the lightbulbs) are turned </a:t>
            </a:r>
            <a:r>
              <a:rPr b="1" lang="en-US" sz="3200"/>
              <a:t>on</a:t>
            </a:r>
            <a:r>
              <a:rPr lang="en-US" sz="3200"/>
              <a:t> or </a:t>
            </a:r>
            <a:r>
              <a:rPr b="1" lang="en-US" sz="3200"/>
              <a:t>off</a:t>
            </a:r>
            <a:br>
              <a:rPr lang="en-US" sz="3200"/>
            </a:br>
            <a:endParaRPr sz="3200"/>
          </a:p>
          <a:p>
            <a:pPr indent="-213359" lvl="0" marL="228600" rtl="0" algn="l">
              <a:lnSpc>
                <a:spcPct val="115000"/>
              </a:lnSpc>
              <a:spcBef>
                <a:spcPts val="960"/>
              </a:spcBef>
              <a:spcAft>
                <a:spcPts val="0"/>
              </a:spcAft>
              <a:buSzPct val="100000"/>
              <a:buChar char="•"/>
            </a:pPr>
            <a:r>
              <a:rPr lang="en-US" sz="3200"/>
              <a:t>So what is binary anyway? And what does it have to do with computers?</a:t>
            </a:r>
            <a:endParaRPr sz="3200"/>
          </a:p>
        </p:txBody>
      </p:sp>
      <p:sp>
        <p:nvSpPr>
          <p:cNvPr id="140" name="Google Shape;140;ge88ad4d517_0_6"/>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The Binary System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ec49ac6325_0_481"/>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Simple Way</a:t>
            </a:r>
            <a:endParaRPr/>
          </a:p>
        </p:txBody>
      </p:sp>
      <p:sp>
        <p:nvSpPr>
          <p:cNvPr id="335" name="Google Shape;335;gec49ac6325_0_48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rgbClr val="7F7F7F"/>
              </a:buClr>
              <a:buSzPts val="3000"/>
              <a:buChar char="•"/>
            </a:pPr>
            <a:r>
              <a:rPr lang="en-US"/>
              <a:t>32 bits </a:t>
            </a:r>
            <a:endParaRPr/>
          </a:p>
          <a:p>
            <a:pPr indent="-228600" lvl="1" marL="685800" rtl="0" algn="l">
              <a:lnSpc>
                <a:spcPct val="90000"/>
              </a:lnSpc>
              <a:spcBef>
                <a:spcPts val="780"/>
              </a:spcBef>
              <a:spcAft>
                <a:spcPts val="0"/>
              </a:spcAft>
              <a:buClr>
                <a:srgbClr val="7F7F7F"/>
              </a:buClr>
              <a:buSzPts val="2600"/>
              <a:buChar char="•"/>
            </a:pPr>
            <a:r>
              <a:rPr lang="en-US"/>
              <a:t>1 bit for the sign</a:t>
            </a:r>
            <a:endParaRPr/>
          </a:p>
          <a:p>
            <a:pPr indent="-228600" lvl="1" marL="685800" rtl="0" algn="l">
              <a:lnSpc>
                <a:spcPct val="90000"/>
              </a:lnSpc>
              <a:spcBef>
                <a:spcPts val="780"/>
              </a:spcBef>
              <a:spcAft>
                <a:spcPts val="0"/>
              </a:spcAft>
              <a:buClr>
                <a:srgbClr val="7F7F7F"/>
              </a:buClr>
              <a:buSzPts val="2600"/>
              <a:buChar char="•"/>
            </a:pPr>
            <a:r>
              <a:rPr lang="en-US"/>
              <a:t>31 bits = 2</a:t>
            </a:r>
            <a:r>
              <a:rPr baseline="30000" lang="en-US"/>
              <a:t>31</a:t>
            </a:r>
            <a:r>
              <a:rPr lang="en-US"/>
              <a:t> - 1 = 2,147,483,648 numbers</a:t>
            </a:r>
            <a:endParaRPr/>
          </a:p>
          <a:p>
            <a:pPr indent="-228600" lvl="0" marL="228600" rtl="0" algn="l">
              <a:lnSpc>
                <a:spcPct val="90000"/>
              </a:lnSpc>
              <a:spcBef>
                <a:spcPts val="900"/>
              </a:spcBef>
              <a:spcAft>
                <a:spcPts val="0"/>
              </a:spcAft>
              <a:buClr>
                <a:srgbClr val="7F7F7F"/>
              </a:buClr>
              <a:buSzPts val="3000"/>
              <a:buChar char="•"/>
            </a:pPr>
            <a:r>
              <a:rPr lang="en-US"/>
              <a:t>Example:</a:t>
            </a:r>
            <a:endParaRPr/>
          </a:p>
          <a:p>
            <a:pPr indent="0" lvl="0" marL="0" rtl="0" algn="l">
              <a:lnSpc>
                <a:spcPct val="90000"/>
              </a:lnSpc>
              <a:spcBef>
                <a:spcPts val="900"/>
              </a:spcBef>
              <a:spcAft>
                <a:spcPts val="0"/>
              </a:spcAft>
              <a:buClr>
                <a:srgbClr val="7F7F7F"/>
              </a:buClr>
              <a:buSzPts val="3000"/>
              <a:buNone/>
            </a:pPr>
            <a:r>
              <a:rPr lang="en-US" u="sng"/>
              <a:t>Decimal</a:t>
            </a:r>
            <a:r>
              <a:rPr lang="en-US"/>
              <a:t>	</a:t>
            </a:r>
            <a:r>
              <a:rPr lang="en-US" u="sng"/>
              <a:t>Binary</a:t>
            </a:r>
            <a:endParaRPr/>
          </a:p>
          <a:p>
            <a:pPr indent="0" lvl="0" marL="0" rtl="0" algn="l">
              <a:lnSpc>
                <a:spcPct val="90000"/>
              </a:lnSpc>
              <a:spcBef>
                <a:spcPts val="840"/>
              </a:spcBef>
              <a:spcAft>
                <a:spcPts val="0"/>
              </a:spcAft>
              <a:buClr>
                <a:srgbClr val="7F7F7F"/>
              </a:buClr>
              <a:buSzPts val="2800"/>
              <a:buNone/>
            </a:pPr>
            <a:r>
              <a:rPr lang="en-US" sz="2800">
                <a:latin typeface="Courier New"/>
                <a:ea typeface="Courier New"/>
                <a:cs typeface="Courier New"/>
                <a:sym typeface="Courier New"/>
              </a:rPr>
              <a:t>173		</a:t>
            </a:r>
            <a:r>
              <a:rPr lang="en-US" sz="2800">
                <a:solidFill>
                  <a:srgbClr val="C00000"/>
                </a:solidFill>
                <a:latin typeface="Courier New"/>
                <a:ea typeface="Courier New"/>
                <a:cs typeface="Courier New"/>
                <a:sym typeface="Courier New"/>
              </a:rPr>
              <a:t>0</a:t>
            </a:r>
            <a:r>
              <a:rPr lang="en-US" sz="2800">
                <a:latin typeface="Courier New"/>
                <a:ea typeface="Courier New"/>
                <a:cs typeface="Courier New"/>
                <a:sym typeface="Courier New"/>
              </a:rPr>
              <a:t>0000000 00000000 00000000 10101101</a:t>
            </a:r>
            <a:endParaRPr/>
          </a:p>
          <a:p>
            <a:pPr indent="0" lvl="0" marL="0" rtl="0" algn="l">
              <a:lnSpc>
                <a:spcPct val="90000"/>
              </a:lnSpc>
              <a:spcBef>
                <a:spcPts val="840"/>
              </a:spcBef>
              <a:spcAft>
                <a:spcPts val="0"/>
              </a:spcAft>
              <a:buClr>
                <a:srgbClr val="7F7F7F"/>
              </a:buClr>
              <a:buSzPts val="2800"/>
              <a:buNone/>
            </a:pPr>
            <a:r>
              <a:rPr lang="en-US" sz="2800">
                <a:latin typeface="Courier New"/>
                <a:ea typeface="Courier New"/>
                <a:cs typeface="Courier New"/>
                <a:sym typeface="Courier New"/>
              </a:rPr>
              <a:t>-173		</a:t>
            </a:r>
            <a:r>
              <a:rPr lang="en-US" sz="2800">
                <a:solidFill>
                  <a:srgbClr val="C00000"/>
                </a:solidFill>
                <a:latin typeface="Courier New"/>
                <a:ea typeface="Courier New"/>
                <a:cs typeface="Courier New"/>
                <a:sym typeface="Courier New"/>
              </a:rPr>
              <a:t>1</a:t>
            </a:r>
            <a:r>
              <a:rPr lang="en-US" sz="2800">
                <a:latin typeface="Courier New"/>
                <a:ea typeface="Courier New"/>
                <a:cs typeface="Courier New"/>
                <a:sym typeface="Courier New"/>
              </a:rPr>
              <a:t>0000000 00000000 00000000 10101101</a:t>
            </a:r>
            <a:endParaRPr/>
          </a:p>
          <a:p>
            <a:pPr indent="0" lvl="0" marL="0" rtl="0" algn="l">
              <a:lnSpc>
                <a:spcPct val="90000"/>
              </a:lnSpc>
              <a:spcBef>
                <a:spcPts val="900"/>
              </a:spcBef>
              <a:spcAft>
                <a:spcPts val="0"/>
              </a:spcAft>
              <a:buClr>
                <a:srgbClr val="7F7F7F"/>
              </a:buClr>
              <a:buSzPts val="3000"/>
              <a:buNone/>
            </a:pPr>
            <a:r>
              <a:t/>
            </a:r>
            <a:endParaRPr>
              <a:latin typeface="Courier New"/>
              <a:ea typeface="Courier New"/>
              <a:cs typeface="Courier New"/>
              <a:sym typeface="Courier New"/>
            </a:endParaRPr>
          </a:p>
          <a:p>
            <a:pPr indent="0" lvl="0" marL="0" rtl="0" algn="l">
              <a:lnSpc>
                <a:spcPct val="90000"/>
              </a:lnSpc>
              <a:spcBef>
                <a:spcPts val="900"/>
              </a:spcBef>
              <a:spcAft>
                <a:spcPts val="0"/>
              </a:spcAft>
              <a:buClr>
                <a:srgbClr val="7F7F7F"/>
              </a:buClr>
              <a:buSzPts val="3000"/>
              <a:buNone/>
            </a:pPr>
            <a:r>
              <a:t/>
            </a:r>
            <a:endParaRPr>
              <a:latin typeface="Courier New"/>
              <a:ea typeface="Courier New"/>
              <a:cs typeface="Courier New"/>
              <a:sym typeface="Courier New"/>
            </a:endParaRPr>
          </a:p>
          <a:p>
            <a:pPr indent="0" lvl="0" marL="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ec49ac6325_0_486"/>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Simple Way: Representation with 4 bits</a:t>
            </a:r>
            <a:endParaRPr/>
          </a:p>
        </p:txBody>
      </p:sp>
      <p:sp>
        <p:nvSpPr>
          <p:cNvPr id="341" name="Google Shape;341;gec49ac6325_0_486"/>
          <p:cNvSpPr txBox="1"/>
          <p:nvPr>
            <p:ph idx="1" type="body"/>
          </p:nvPr>
        </p:nvSpPr>
        <p:spPr>
          <a:xfrm>
            <a:off x="609600" y="2242525"/>
            <a:ext cx="5181600" cy="43512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rgbClr val="7F7F7F"/>
              </a:buClr>
              <a:buSzPct val="100000"/>
              <a:buNone/>
            </a:pPr>
            <a:r>
              <a:rPr lang="en-US"/>
              <a:t>1 1 1 1		-7</a:t>
            </a:r>
            <a:endParaRPr/>
          </a:p>
          <a:p>
            <a:pPr indent="0" lvl="0" marL="0" rtl="0" algn="l">
              <a:lnSpc>
                <a:spcPct val="90000"/>
              </a:lnSpc>
              <a:spcBef>
                <a:spcPts val="511"/>
              </a:spcBef>
              <a:spcAft>
                <a:spcPts val="0"/>
              </a:spcAft>
              <a:buClr>
                <a:srgbClr val="7F7F7F"/>
              </a:buClr>
              <a:buSzPct val="100000"/>
              <a:buNone/>
            </a:pPr>
            <a:r>
              <a:rPr lang="en-US"/>
              <a:t>1 1 1 0		-6</a:t>
            </a:r>
            <a:endParaRPr/>
          </a:p>
          <a:p>
            <a:pPr indent="0" lvl="0" marL="0" rtl="0" algn="l">
              <a:lnSpc>
                <a:spcPct val="90000"/>
              </a:lnSpc>
              <a:spcBef>
                <a:spcPts val="511"/>
              </a:spcBef>
              <a:spcAft>
                <a:spcPts val="0"/>
              </a:spcAft>
              <a:buClr>
                <a:srgbClr val="7F7F7F"/>
              </a:buClr>
              <a:buSzPct val="100000"/>
              <a:buNone/>
            </a:pPr>
            <a:r>
              <a:rPr lang="en-US"/>
              <a:t>1 1 0 1		-5</a:t>
            </a:r>
            <a:endParaRPr/>
          </a:p>
          <a:p>
            <a:pPr indent="0" lvl="0" marL="0" rtl="0" algn="l">
              <a:lnSpc>
                <a:spcPct val="90000"/>
              </a:lnSpc>
              <a:spcBef>
                <a:spcPts val="511"/>
              </a:spcBef>
              <a:spcAft>
                <a:spcPts val="0"/>
              </a:spcAft>
              <a:buClr>
                <a:srgbClr val="7F7F7F"/>
              </a:buClr>
              <a:buSzPct val="100000"/>
              <a:buNone/>
            </a:pPr>
            <a:r>
              <a:rPr lang="en-US"/>
              <a:t>1 1 0 0		-4</a:t>
            </a:r>
            <a:endParaRPr/>
          </a:p>
          <a:p>
            <a:pPr indent="0" lvl="0" marL="0" rtl="0" algn="l">
              <a:lnSpc>
                <a:spcPct val="90000"/>
              </a:lnSpc>
              <a:spcBef>
                <a:spcPts val="511"/>
              </a:spcBef>
              <a:spcAft>
                <a:spcPts val="0"/>
              </a:spcAft>
              <a:buClr>
                <a:srgbClr val="7F7F7F"/>
              </a:buClr>
              <a:buSzPct val="100000"/>
              <a:buNone/>
            </a:pPr>
            <a:r>
              <a:rPr lang="en-US"/>
              <a:t>1 0 1 1		-3</a:t>
            </a:r>
            <a:endParaRPr/>
          </a:p>
          <a:p>
            <a:pPr indent="0" lvl="0" marL="0" rtl="0" algn="l">
              <a:lnSpc>
                <a:spcPct val="90000"/>
              </a:lnSpc>
              <a:spcBef>
                <a:spcPts val="511"/>
              </a:spcBef>
              <a:spcAft>
                <a:spcPts val="0"/>
              </a:spcAft>
              <a:buClr>
                <a:srgbClr val="7F7F7F"/>
              </a:buClr>
              <a:buSzPct val="100000"/>
              <a:buNone/>
            </a:pPr>
            <a:r>
              <a:rPr lang="en-US"/>
              <a:t>1 0 1 0		-2</a:t>
            </a:r>
            <a:endParaRPr/>
          </a:p>
          <a:p>
            <a:pPr indent="0" lvl="0" marL="0" rtl="0" algn="l">
              <a:lnSpc>
                <a:spcPct val="90000"/>
              </a:lnSpc>
              <a:spcBef>
                <a:spcPts val="511"/>
              </a:spcBef>
              <a:spcAft>
                <a:spcPts val="0"/>
              </a:spcAft>
              <a:buClr>
                <a:srgbClr val="7F7F7F"/>
              </a:buClr>
              <a:buSzPct val="100000"/>
              <a:buNone/>
            </a:pPr>
            <a:r>
              <a:rPr lang="en-US"/>
              <a:t>1 0 0 1		-1</a:t>
            </a:r>
            <a:endParaRPr/>
          </a:p>
          <a:p>
            <a:pPr indent="0" lvl="0" marL="0" rtl="0" algn="l">
              <a:lnSpc>
                <a:spcPct val="90000"/>
              </a:lnSpc>
              <a:spcBef>
                <a:spcPts val="511"/>
              </a:spcBef>
              <a:spcAft>
                <a:spcPts val="0"/>
              </a:spcAft>
              <a:buClr>
                <a:srgbClr val="0055A4"/>
              </a:buClr>
              <a:buSzPct val="100000"/>
              <a:buNone/>
            </a:pPr>
            <a:r>
              <a:rPr b="1" lang="en-US">
                <a:solidFill>
                  <a:srgbClr val="0055A4"/>
                </a:solidFill>
              </a:rPr>
              <a:t>1 0 0 0		-0  Negative zero??</a:t>
            </a:r>
            <a:endParaRPr/>
          </a:p>
          <a:p>
            <a:pPr indent="0" lvl="0" marL="0" rtl="0" algn="l">
              <a:lnSpc>
                <a:spcPct val="90000"/>
              </a:lnSpc>
              <a:spcBef>
                <a:spcPts val="511"/>
              </a:spcBef>
              <a:spcAft>
                <a:spcPts val="0"/>
              </a:spcAft>
              <a:buClr>
                <a:srgbClr val="0055A4"/>
              </a:buClr>
              <a:buSzPct val="100000"/>
              <a:buNone/>
            </a:pPr>
            <a:r>
              <a:rPr b="1" lang="en-US">
                <a:solidFill>
                  <a:srgbClr val="0055A4"/>
                </a:solidFill>
              </a:rPr>
              <a:t>0 0 0 0		 0   Zero appears twice!</a:t>
            </a:r>
            <a:endParaRPr/>
          </a:p>
          <a:p>
            <a:pPr indent="0" lvl="0" marL="0" rtl="0" algn="l">
              <a:lnSpc>
                <a:spcPct val="90000"/>
              </a:lnSpc>
              <a:spcBef>
                <a:spcPts val="511"/>
              </a:spcBef>
              <a:spcAft>
                <a:spcPts val="0"/>
              </a:spcAft>
              <a:buClr>
                <a:srgbClr val="7F7F7F"/>
              </a:buClr>
              <a:buSzPct val="100000"/>
              <a:buNone/>
            </a:pPr>
            <a:r>
              <a:rPr lang="en-US"/>
              <a:t>0 0 0 1		 1</a:t>
            </a:r>
            <a:endParaRPr/>
          </a:p>
          <a:p>
            <a:pPr indent="0" lvl="0" marL="0" rtl="0" algn="l">
              <a:lnSpc>
                <a:spcPct val="90000"/>
              </a:lnSpc>
              <a:spcBef>
                <a:spcPts val="511"/>
              </a:spcBef>
              <a:spcAft>
                <a:spcPts val="0"/>
              </a:spcAft>
              <a:buClr>
                <a:srgbClr val="7F7F7F"/>
              </a:buClr>
              <a:buSzPct val="100000"/>
              <a:buNone/>
            </a:pPr>
            <a:r>
              <a:rPr lang="en-US"/>
              <a:t>0 0 1 0		 2</a:t>
            </a:r>
            <a:endParaRPr/>
          </a:p>
          <a:p>
            <a:pPr indent="0" lvl="0" marL="0" rtl="0" algn="l">
              <a:lnSpc>
                <a:spcPct val="90000"/>
              </a:lnSpc>
              <a:spcBef>
                <a:spcPts val="511"/>
              </a:spcBef>
              <a:spcAft>
                <a:spcPts val="0"/>
              </a:spcAft>
              <a:buClr>
                <a:srgbClr val="7F7F7F"/>
              </a:buClr>
              <a:buSzPct val="100000"/>
              <a:buNone/>
            </a:pPr>
            <a:r>
              <a:rPr lang="en-US"/>
              <a:t>0 0 1 1		 3</a:t>
            </a:r>
            <a:endParaRPr/>
          </a:p>
          <a:p>
            <a:pPr indent="0" lvl="0" marL="0" rtl="0" algn="l">
              <a:lnSpc>
                <a:spcPct val="90000"/>
              </a:lnSpc>
              <a:spcBef>
                <a:spcPts val="511"/>
              </a:spcBef>
              <a:spcAft>
                <a:spcPts val="0"/>
              </a:spcAft>
              <a:buClr>
                <a:srgbClr val="7F7F7F"/>
              </a:buClr>
              <a:buSzPct val="100000"/>
              <a:buNone/>
            </a:pPr>
            <a:r>
              <a:rPr lang="en-US"/>
              <a:t>0 1 0 0		 4</a:t>
            </a:r>
            <a:endParaRPr/>
          </a:p>
          <a:p>
            <a:pPr indent="0" lvl="0" marL="0" rtl="0" algn="l">
              <a:lnSpc>
                <a:spcPct val="90000"/>
              </a:lnSpc>
              <a:spcBef>
                <a:spcPts val="511"/>
              </a:spcBef>
              <a:spcAft>
                <a:spcPts val="0"/>
              </a:spcAft>
              <a:buClr>
                <a:srgbClr val="7F7F7F"/>
              </a:buClr>
              <a:buSzPct val="100000"/>
              <a:buNone/>
            </a:pPr>
            <a:r>
              <a:rPr lang="en-US"/>
              <a:t>0 1 0 1		 5</a:t>
            </a:r>
            <a:endParaRPr/>
          </a:p>
          <a:p>
            <a:pPr indent="0" lvl="0" marL="0" rtl="0" algn="l">
              <a:lnSpc>
                <a:spcPct val="90000"/>
              </a:lnSpc>
              <a:spcBef>
                <a:spcPts val="511"/>
              </a:spcBef>
              <a:spcAft>
                <a:spcPts val="0"/>
              </a:spcAft>
              <a:buClr>
                <a:srgbClr val="7F7F7F"/>
              </a:buClr>
              <a:buSzPct val="100000"/>
              <a:buNone/>
            </a:pPr>
            <a:r>
              <a:rPr lang="en-US"/>
              <a:t>0 1 1 0		 6</a:t>
            </a:r>
            <a:endParaRPr/>
          </a:p>
          <a:p>
            <a:pPr indent="0" lvl="0" marL="0" rtl="0" algn="l">
              <a:lnSpc>
                <a:spcPct val="90000"/>
              </a:lnSpc>
              <a:spcBef>
                <a:spcPts val="511"/>
              </a:spcBef>
              <a:spcAft>
                <a:spcPts val="0"/>
              </a:spcAft>
              <a:buClr>
                <a:srgbClr val="7F7F7F"/>
              </a:buClr>
              <a:buSzPct val="100000"/>
              <a:buNone/>
            </a:pPr>
            <a:r>
              <a:rPr lang="en-US"/>
              <a:t>0 1 1 1 		 7</a:t>
            </a:r>
            <a:endParaRPr/>
          </a:p>
        </p:txBody>
      </p:sp>
      <p:sp>
        <p:nvSpPr>
          <p:cNvPr id="342" name="Google Shape;342;gec49ac6325_0_486"/>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lnSpcReduction="20000"/>
          </a:bodyPr>
          <a:lstStyle/>
          <a:p>
            <a:pPr indent="-260032" lvl="0" marL="228600" rtl="0" algn="l">
              <a:lnSpc>
                <a:spcPct val="90000"/>
              </a:lnSpc>
              <a:spcBef>
                <a:spcPts val="0"/>
              </a:spcBef>
              <a:spcAft>
                <a:spcPts val="0"/>
              </a:spcAft>
              <a:buClr>
                <a:srgbClr val="7F7F7F"/>
              </a:buClr>
              <a:buSzPts val="2200"/>
              <a:buChar char="•"/>
            </a:pPr>
            <a:r>
              <a:rPr lang="en-US"/>
              <a:t>What happens when we do math?</a:t>
            </a:r>
            <a:endParaRPr/>
          </a:p>
          <a:p>
            <a:pPr indent="0" lvl="0" marL="0" rtl="0" algn="l">
              <a:lnSpc>
                <a:spcPct val="90000"/>
              </a:lnSpc>
              <a:spcBef>
                <a:spcPts val="511"/>
              </a:spcBef>
              <a:spcAft>
                <a:spcPts val="0"/>
              </a:spcAft>
              <a:buClr>
                <a:srgbClr val="7F7F7F"/>
              </a:buClr>
              <a:buSzPts val="2200"/>
              <a:buNone/>
            </a:pPr>
            <a:r>
              <a:rPr lang="en-US"/>
              <a:t> </a:t>
            </a:r>
            <a:endParaRPr/>
          </a:p>
          <a:p>
            <a:pPr indent="0" lvl="0" marL="0" rtl="0" algn="l">
              <a:lnSpc>
                <a:spcPct val="90000"/>
              </a:lnSpc>
              <a:spcBef>
                <a:spcPts val="511"/>
              </a:spcBef>
              <a:spcAft>
                <a:spcPts val="0"/>
              </a:spcAft>
              <a:buClr>
                <a:srgbClr val="7F7F7F"/>
              </a:buClr>
              <a:buSzPts val="2200"/>
              <a:buNone/>
            </a:pPr>
            <a:r>
              <a:rPr lang="en-US"/>
              <a:t>                   (  5 )</a:t>
            </a:r>
            <a:endParaRPr/>
          </a:p>
          <a:p>
            <a:pPr indent="0" lvl="0" marL="0" rtl="0" algn="l">
              <a:lnSpc>
                <a:spcPct val="90000"/>
              </a:lnSpc>
              <a:spcBef>
                <a:spcPts val="511"/>
              </a:spcBef>
              <a:spcAft>
                <a:spcPts val="0"/>
              </a:spcAft>
              <a:buClr>
                <a:srgbClr val="7F7F7F"/>
              </a:buClr>
              <a:buSzPts val="2200"/>
              <a:buNone/>
            </a:pPr>
            <a:r>
              <a:rPr lang="en-US"/>
              <a:t>               + ( -5 )</a:t>
            </a:r>
            <a:endParaRPr/>
          </a:p>
          <a:p>
            <a:pPr indent="0" lvl="0" marL="0" rtl="0" algn="l">
              <a:lnSpc>
                <a:spcPct val="90000"/>
              </a:lnSpc>
              <a:spcBef>
                <a:spcPts val="511"/>
              </a:spcBef>
              <a:spcAft>
                <a:spcPts val="0"/>
              </a:spcAft>
              <a:buClr>
                <a:srgbClr val="7F7F7F"/>
              </a:buClr>
              <a:buSzPts val="2200"/>
              <a:buNone/>
            </a:pPr>
            <a:r>
              <a:rPr lang="en-US"/>
              <a:t>             -----------</a:t>
            </a:r>
            <a:endParaRPr/>
          </a:p>
          <a:p>
            <a:pPr indent="0" lvl="0" marL="0" rtl="0" algn="l">
              <a:lnSpc>
                <a:spcPct val="90000"/>
              </a:lnSpc>
              <a:spcBef>
                <a:spcPts val="511"/>
              </a:spcBef>
              <a:spcAft>
                <a:spcPts val="0"/>
              </a:spcAft>
              <a:buClr>
                <a:srgbClr val="7F7F7F"/>
              </a:buClr>
              <a:buSzPts val="2200"/>
              <a:buNone/>
            </a:pPr>
            <a:r>
              <a:rPr lang="en-US"/>
              <a:t> </a:t>
            </a:r>
            <a:endParaRPr/>
          </a:p>
          <a:p>
            <a:pPr indent="0" lvl="0" marL="0" rtl="0" algn="l">
              <a:lnSpc>
                <a:spcPct val="90000"/>
              </a:lnSpc>
              <a:spcBef>
                <a:spcPts val="511"/>
              </a:spcBef>
              <a:spcAft>
                <a:spcPts val="0"/>
              </a:spcAft>
              <a:buClr>
                <a:srgbClr val="7F7F7F"/>
              </a:buClr>
              <a:buSzPts val="2200"/>
              <a:buNone/>
            </a:pPr>
            <a:r>
              <a:rPr lang="en-US"/>
              <a:t> </a:t>
            </a:r>
            <a:endParaRPr/>
          </a:p>
          <a:p>
            <a:pPr indent="0" lvl="0" marL="0" rtl="0" algn="l">
              <a:lnSpc>
                <a:spcPct val="90000"/>
              </a:lnSpc>
              <a:spcBef>
                <a:spcPts val="511"/>
              </a:spcBef>
              <a:spcAft>
                <a:spcPts val="0"/>
              </a:spcAft>
              <a:buClr>
                <a:srgbClr val="7F7F7F"/>
              </a:buClr>
              <a:buSzPts val="2200"/>
              <a:buNone/>
            </a:pPr>
            <a:r>
              <a:rPr lang="en-US"/>
              <a:t> </a:t>
            </a:r>
            <a:endParaRPr/>
          </a:p>
          <a:p>
            <a:pPr indent="0" lvl="0" marL="0" rtl="0" algn="l">
              <a:lnSpc>
                <a:spcPct val="90000"/>
              </a:lnSpc>
              <a:spcBef>
                <a:spcPts val="511"/>
              </a:spcBef>
              <a:spcAft>
                <a:spcPts val="0"/>
              </a:spcAft>
              <a:buClr>
                <a:srgbClr val="7F7F7F"/>
              </a:buClr>
              <a:buSzPts val="2200"/>
              <a:buNone/>
            </a:pPr>
            <a:r>
              <a:rPr lang="en-US"/>
              <a:t> </a:t>
            </a:r>
            <a:endParaRPr/>
          </a:p>
          <a:p>
            <a:pPr indent="0" lvl="0" marL="0" rtl="0" algn="l">
              <a:lnSpc>
                <a:spcPct val="90000"/>
              </a:lnSpc>
              <a:spcBef>
                <a:spcPts val="511"/>
              </a:spcBef>
              <a:spcAft>
                <a:spcPts val="0"/>
              </a:spcAft>
              <a:buClr>
                <a:srgbClr val="7F7F7F"/>
              </a:buClr>
              <a:buSzPts val="2200"/>
              <a:buNone/>
            </a:pPr>
            <a:r>
              <a:rPr lang="en-US"/>
              <a:t> </a:t>
            </a:r>
            <a:endParaRPr/>
          </a:p>
          <a:p>
            <a:pPr indent="0" lvl="0" marL="0" rtl="0" algn="l">
              <a:lnSpc>
                <a:spcPct val="90000"/>
              </a:lnSpc>
              <a:spcBef>
                <a:spcPts val="511"/>
              </a:spcBef>
              <a:spcAft>
                <a:spcPts val="0"/>
              </a:spcAft>
              <a:buClr>
                <a:srgbClr val="7F7F7F"/>
              </a:buClr>
              <a:buSzPts val="2200"/>
              <a:buNone/>
            </a:pPr>
            <a:r>
              <a:rPr lang="en-US"/>
              <a:t>                  (  6 )</a:t>
            </a:r>
            <a:endParaRPr/>
          </a:p>
          <a:p>
            <a:pPr indent="0" lvl="0" marL="0" rtl="0" algn="l">
              <a:lnSpc>
                <a:spcPct val="90000"/>
              </a:lnSpc>
              <a:spcBef>
                <a:spcPts val="511"/>
              </a:spcBef>
              <a:spcAft>
                <a:spcPts val="0"/>
              </a:spcAft>
              <a:buClr>
                <a:srgbClr val="7F7F7F"/>
              </a:buClr>
              <a:buSzPts val="2200"/>
              <a:buNone/>
            </a:pPr>
            <a:r>
              <a:rPr lang="en-US"/>
              <a:t>               + ( -2 )</a:t>
            </a:r>
            <a:endParaRPr/>
          </a:p>
          <a:p>
            <a:pPr indent="0" lvl="0" marL="0" rtl="0" algn="l">
              <a:lnSpc>
                <a:spcPct val="90000"/>
              </a:lnSpc>
              <a:spcBef>
                <a:spcPts val="511"/>
              </a:spcBef>
              <a:spcAft>
                <a:spcPts val="0"/>
              </a:spcAft>
              <a:buClr>
                <a:srgbClr val="7F7F7F"/>
              </a:buClr>
              <a:buSzPts val="2200"/>
              <a:buNone/>
            </a:pPr>
            <a:r>
              <a:rPr lang="en-US"/>
              <a:t>             -----------</a:t>
            </a:r>
            <a:endParaRPr/>
          </a:p>
        </p:txBody>
      </p:sp>
      <p:sp>
        <p:nvSpPr>
          <p:cNvPr id="343" name="Google Shape;343;gec49ac6325_0_486"/>
          <p:cNvSpPr txBox="1"/>
          <p:nvPr/>
        </p:nvSpPr>
        <p:spPr>
          <a:xfrm>
            <a:off x="92650" y="1535375"/>
            <a:ext cx="53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There are some problems with the “Simple Way”, however....</a:t>
            </a:r>
            <a:endParaRPr>
              <a:latin typeface="Quattrocento Sans"/>
              <a:ea typeface="Quattrocento Sans"/>
              <a:cs typeface="Quattrocento Sans"/>
              <a:sym typeface="Quattrocento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ec49ac6325_0_493"/>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Fixing the “Simple” Method: Two’s Complement</a:t>
            </a:r>
            <a:endParaRPr/>
          </a:p>
        </p:txBody>
      </p:sp>
      <p:sp>
        <p:nvSpPr>
          <p:cNvPr id="349" name="Google Shape;349;gec49ac6325_0_49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5000"/>
              </a:lnSpc>
              <a:spcBef>
                <a:spcPts val="0"/>
              </a:spcBef>
              <a:spcAft>
                <a:spcPts val="0"/>
              </a:spcAft>
              <a:buClr>
                <a:srgbClr val="7F7F7F"/>
              </a:buClr>
              <a:buSzPts val="2400"/>
              <a:buChar char="•"/>
            </a:pPr>
            <a:r>
              <a:rPr lang="en-US" sz="2400"/>
              <a:t>Two’s complement is another way computers represent negative numbers.</a:t>
            </a:r>
            <a:endParaRPr sz="2400"/>
          </a:p>
          <a:p>
            <a:pPr indent="-228600" lvl="0" marL="228600" rtl="0" algn="l">
              <a:lnSpc>
                <a:spcPct val="115000"/>
              </a:lnSpc>
              <a:spcBef>
                <a:spcPts val="0"/>
              </a:spcBef>
              <a:spcAft>
                <a:spcPts val="0"/>
              </a:spcAft>
              <a:buSzPts val="2400"/>
              <a:buChar char="•"/>
            </a:pPr>
            <a:r>
              <a:rPr lang="en-US" sz="2400"/>
              <a:t>Basic idea: </a:t>
            </a:r>
            <a:endParaRPr sz="2400"/>
          </a:p>
          <a:p>
            <a:pPr indent="-215900" lvl="1" marL="685800" rtl="0" algn="l">
              <a:lnSpc>
                <a:spcPct val="115000"/>
              </a:lnSpc>
              <a:spcBef>
                <a:spcPts val="0"/>
              </a:spcBef>
              <a:spcAft>
                <a:spcPts val="0"/>
              </a:spcAft>
              <a:buSzPts val="2400"/>
              <a:buChar char="•"/>
            </a:pPr>
            <a:r>
              <a:rPr lang="en-US" sz="2400"/>
              <a:t>we still use the left-most bit to indicate whether a number is positive (0) or negative (1)</a:t>
            </a:r>
            <a:endParaRPr sz="2400"/>
          </a:p>
          <a:p>
            <a:pPr indent="-215900" lvl="1" marL="685800" rtl="0" algn="l">
              <a:lnSpc>
                <a:spcPct val="115000"/>
              </a:lnSpc>
              <a:spcBef>
                <a:spcPts val="0"/>
              </a:spcBef>
              <a:spcAft>
                <a:spcPts val="0"/>
              </a:spcAft>
              <a:buSzPts val="2400"/>
              <a:buChar char="•"/>
            </a:pPr>
            <a:r>
              <a:rPr lang="en-US" sz="2400"/>
              <a:t>BUT: we convert the rest of the bits into the “complement” (negative image) of the positive number. For reasons that have to do with “set theory” (i.e. not important for this class), we will be able to perform normal mathematical operations we would expect to do with negative </a:t>
            </a:r>
            <a:r>
              <a:rPr lang="en-US" sz="2400"/>
              <a:t>numbers.</a:t>
            </a:r>
            <a:endParaRPr sz="2400"/>
          </a:p>
          <a:p>
            <a:pPr indent="0" lvl="0" marL="685800" rtl="0" algn="l">
              <a:lnSpc>
                <a:spcPct val="115000"/>
              </a:lnSpc>
              <a:spcBef>
                <a:spcPts val="0"/>
              </a:spcBef>
              <a:spcAft>
                <a:spcPts val="0"/>
              </a:spcAft>
              <a:buNone/>
            </a:pPr>
            <a:r>
              <a:t/>
            </a:r>
            <a:endParaRPr sz="2400"/>
          </a:p>
          <a:p>
            <a:pPr indent="0" lvl="2" marL="0" rtl="0" algn="l">
              <a:lnSpc>
                <a:spcPct val="115000"/>
              </a:lnSpc>
              <a:spcBef>
                <a:spcPts val="720"/>
              </a:spcBef>
              <a:spcAft>
                <a:spcPts val="0"/>
              </a:spcAft>
              <a:buClr>
                <a:srgbClr val="7F7F7F"/>
              </a:buClr>
              <a:buSzPts val="24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ed5233ef20_0_0"/>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Fixing the “Simple” Method: Two’s Complement</a:t>
            </a:r>
            <a:endParaRPr/>
          </a:p>
        </p:txBody>
      </p:sp>
      <p:sp>
        <p:nvSpPr>
          <p:cNvPr id="355" name="Google Shape;355;ged5233ef20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None/>
            </a:pPr>
            <a:r>
              <a:t/>
            </a:r>
            <a:endParaRPr sz="2400"/>
          </a:p>
          <a:p>
            <a:pPr indent="-228600" lvl="0" marL="228600" rtl="0" algn="l">
              <a:lnSpc>
                <a:spcPct val="115000"/>
              </a:lnSpc>
              <a:spcBef>
                <a:spcPts val="720"/>
              </a:spcBef>
              <a:spcAft>
                <a:spcPts val="0"/>
              </a:spcAft>
              <a:buClr>
                <a:srgbClr val="7F7F7F"/>
              </a:buClr>
              <a:buSzPts val="2400"/>
              <a:buChar char="•"/>
            </a:pPr>
            <a:r>
              <a:rPr lang="en-US" sz="2400"/>
              <a:t>Process: how to represent (-5)</a:t>
            </a:r>
            <a:r>
              <a:rPr baseline="-25000" lang="en-US" sz="2400"/>
              <a:t>10 </a:t>
            </a:r>
            <a:r>
              <a:rPr lang="en-US" sz="2400"/>
              <a:t>in binary using two’s complement:</a:t>
            </a:r>
            <a:endParaRPr/>
          </a:p>
          <a:p>
            <a:pPr indent="-514350" lvl="1" marL="971550" rtl="0" algn="l">
              <a:lnSpc>
                <a:spcPct val="115000"/>
              </a:lnSpc>
              <a:spcBef>
                <a:spcPts val="720"/>
              </a:spcBef>
              <a:spcAft>
                <a:spcPts val="0"/>
              </a:spcAft>
              <a:buClr>
                <a:srgbClr val="7F7F7F"/>
              </a:buClr>
              <a:buSzPts val="2400"/>
              <a:buFont typeface="Quattrocento Sans"/>
              <a:buChar char="•"/>
            </a:pPr>
            <a:r>
              <a:rPr lang="en-US" sz="2400"/>
              <a:t>Find the binary value for the positive value of the given number, using all the bits made available to us (so if there is one byte, use all 8 bits)</a:t>
            </a:r>
            <a:endParaRPr baseline="-25000" sz="2400"/>
          </a:p>
          <a:p>
            <a:pPr indent="0" lvl="2" marL="914400" rtl="0" algn="l">
              <a:lnSpc>
                <a:spcPct val="115000"/>
              </a:lnSpc>
              <a:spcBef>
                <a:spcPts val="720"/>
              </a:spcBef>
              <a:spcAft>
                <a:spcPts val="0"/>
              </a:spcAft>
              <a:buClr>
                <a:srgbClr val="7F7F7F"/>
              </a:buClr>
              <a:buSzPts val="2400"/>
              <a:buNone/>
            </a:pPr>
            <a:r>
              <a:rPr b="1" lang="en-US" sz="2400">
                <a:latin typeface="Courier New"/>
                <a:ea typeface="Courier New"/>
                <a:cs typeface="Courier New"/>
                <a:sym typeface="Courier New"/>
              </a:rPr>
              <a:t>(5)</a:t>
            </a:r>
            <a:r>
              <a:rPr b="1" baseline="-25000" lang="en-US" sz="2400">
                <a:latin typeface="Courier New"/>
                <a:ea typeface="Courier New"/>
                <a:cs typeface="Courier New"/>
                <a:sym typeface="Courier New"/>
              </a:rPr>
              <a:t>10</a:t>
            </a:r>
            <a:r>
              <a:rPr b="1" lang="en-US" sz="2400">
                <a:latin typeface="Courier New"/>
                <a:ea typeface="Courier New"/>
                <a:cs typeface="Courier New"/>
                <a:sym typeface="Courier New"/>
              </a:rPr>
              <a:t> = (0000 0101)</a:t>
            </a:r>
            <a:r>
              <a:rPr b="1" baseline="-25000" lang="en-US" sz="2400">
                <a:latin typeface="Courier New"/>
                <a:ea typeface="Courier New"/>
                <a:cs typeface="Courier New"/>
                <a:sym typeface="Courier New"/>
              </a:rPr>
              <a:t>2</a:t>
            </a:r>
            <a:r>
              <a:rPr b="1" lang="en-US" sz="2400">
                <a:latin typeface="Courier New"/>
                <a:ea typeface="Courier New"/>
                <a:cs typeface="Courier New"/>
                <a:sym typeface="Courier New"/>
              </a:rPr>
              <a:t>   </a:t>
            </a:r>
            <a:endParaRPr sz="2400"/>
          </a:p>
          <a:p>
            <a:pPr indent="-514350" lvl="1" marL="971550" rtl="0" algn="l">
              <a:lnSpc>
                <a:spcPct val="115000"/>
              </a:lnSpc>
              <a:spcBef>
                <a:spcPts val="720"/>
              </a:spcBef>
              <a:spcAft>
                <a:spcPts val="0"/>
              </a:spcAft>
              <a:buClr>
                <a:srgbClr val="7F7F7F"/>
              </a:buClr>
              <a:buSzPts val="2400"/>
              <a:buFont typeface="Quattrocento Sans"/>
              <a:buChar char="•"/>
            </a:pPr>
            <a:r>
              <a:rPr lang="en-US" sz="2400"/>
              <a:t>Invert all the bits in step 1:</a:t>
            </a:r>
            <a:endParaRPr/>
          </a:p>
          <a:p>
            <a:pPr indent="0" lvl="2" marL="914400" rtl="0" algn="l">
              <a:lnSpc>
                <a:spcPct val="115000"/>
              </a:lnSpc>
              <a:spcBef>
                <a:spcPts val="720"/>
              </a:spcBef>
              <a:spcAft>
                <a:spcPts val="0"/>
              </a:spcAft>
              <a:buClr>
                <a:srgbClr val="7F7F7F"/>
              </a:buClr>
              <a:buSzPts val="2400"/>
              <a:buNone/>
            </a:pPr>
            <a:r>
              <a:rPr b="1" lang="en-US" sz="2400">
                <a:latin typeface="Courier New"/>
                <a:ea typeface="Courier New"/>
                <a:cs typeface="Courier New"/>
                <a:sym typeface="Courier New"/>
              </a:rPr>
              <a:t>0000 0101 -&gt; invert -&gt; 1111 1010</a:t>
            </a:r>
            <a:endParaRPr sz="2400"/>
          </a:p>
          <a:p>
            <a:pPr indent="-514350" lvl="1" marL="971550" rtl="0" algn="l">
              <a:lnSpc>
                <a:spcPct val="115000"/>
              </a:lnSpc>
              <a:spcBef>
                <a:spcPts val="720"/>
              </a:spcBef>
              <a:spcAft>
                <a:spcPts val="0"/>
              </a:spcAft>
              <a:buClr>
                <a:srgbClr val="7F7F7F"/>
              </a:buClr>
              <a:buSzPts val="2400"/>
              <a:buFont typeface="Quattrocento Sans"/>
              <a:buChar char="•"/>
            </a:pPr>
            <a:r>
              <a:rPr lang="en-US" sz="2400"/>
              <a:t>Add 1 to the inverted value</a:t>
            </a:r>
            <a:endParaRPr/>
          </a:p>
          <a:p>
            <a:pPr indent="0" lvl="2" marL="914400" rtl="0" algn="l">
              <a:lnSpc>
                <a:spcPct val="115000"/>
              </a:lnSpc>
              <a:spcBef>
                <a:spcPts val="720"/>
              </a:spcBef>
              <a:spcAft>
                <a:spcPts val="0"/>
              </a:spcAft>
              <a:buClr>
                <a:srgbClr val="7F7F7F"/>
              </a:buClr>
              <a:buSzPts val="2400"/>
              <a:buNone/>
            </a:pPr>
            <a:r>
              <a:rPr lang="en-US" sz="2400"/>
              <a:t>Inverted binary = </a:t>
            </a:r>
            <a:r>
              <a:rPr lang="en-US" sz="2400">
                <a:latin typeface="Courier New"/>
                <a:ea typeface="Courier New"/>
                <a:cs typeface="Courier New"/>
                <a:sym typeface="Courier New"/>
              </a:rPr>
              <a:t>010 + 1</a:t>
            </a:r>
            <a:r>
              <a:rPr lang="en-US" sz="2400"/>
              <a:t> </a:t>
            </a:r>
            <a:r>
              <a:rPr b="1" lang="en-US" sz="2400"/>
              <a:t>-&gt;</a:t>
            </a:r>
            <a:r>
              <a:rPr lang="en-US" sz="2400"/>
              <a:t>  </a:t>
            </a:r>
            <a:r>
              <a:rPr b="1" lang="en-US" sz="2400">
                <a:solidFill>
                  <a:srgbClr val="0055A4"/>
                </a:solidFill>
                <a:latin typeface="Courier New"/>
                <a:ea typeface="Courier New"/>
                <a:cs typeface="Courier New"/>
                <a:sym typeface="Courier New"/>
              </a:rPr>
              <a:t>(-5)</a:t>
            </a:r>
            <a:r>
              <a:rPr b="1" baseline="-25000" lang="en-US" sz="2400">
                <a:solidFill>
                  <a:srgbClr val="0055A4"/>
                </a:solidFill>
                <a:latin typeface="Courier New"/>
                <a:ea typeface="Courier New"/>
                <a:cs typeface="Courier New"/>
                <a:sym typeface="Courier New"/>
              </a:rPr>
              <a:t>10</a:t>
            </a:r>
            <a:r>
              <a:rPr b="1" lang="en-US" sz="2400">
                <a:solidFill>
                  <a:srgbClr val="0055A4"/>
                </a:solidFill>
                <a:latin typeface="Courier New"/>
                <a:ea typeface="Courier New"/>
                <a:cs typeface="Courier New"/>
                <a:sym typeface="Courier New"/>
              </a:rPr>
              <a:t> = (1111 1011)</a:t>
            </a:r>
            <a:r>
              <a:rPr b="1" baseline="-25000" lang="en-US" sz="2400">
                <a:solidFill>
                  <a:srgbClr val="0055A4"/>
                </a:solidFill>
                <a:latin typeface="Courier New"/>
                <a:ea typeface="Courier New"/>
                <a:cs typeface="Courier New"/>
                <a:sym typeface="Courier New"/>
              </a:rPr>
              <a:t>2</a:t>
            </a:r>
            <a:r>
              <a:rPr b="1" lang="en-US" sz="2400">
                <a:solidFill>
                  <a:srgbClr val="0055A4"/>
                </a:solidFill>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ec49ac6325_0_498"/>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Two’s Complement: Representation with 4 bits</a:t>
            </a:r>
            <a:endParaRPr/>
          </a:p>
        </p:txBody>
      </p:sp>
      <p:sp>
        <p:nvSpPr>
          <p:cNvPr id="361" name="Google Shape;361;gec49ac6325_0_49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rgbClr val="7F7F7F"/>
              </a:buClr>
              <a:buSzPct val="100000"/>
              <a:buNone/>
            </a:pPr>
            <a:r>
              <a:rPr lang="en-US"/>
              <a:t>1 0 0 0		-8	</a:t>
            </a:r>
            <a:endParaRPr/>
          </a:p>
          <a:p>
            <a:pPr indent="0" lvl="0" marL="0" rtl="0" algn="l">
              <a:lnSpc>
                <a:spcPct val="90000"/>
              </a:lnSpc>
              <a:spcBef>
                <a:spcPts val="511"/>
              </a:spcBef>
              <a:spcAft>
                <a:spcPts val="0"/>
              </a:spcAft>
              <a:buClr>
                <a:srgbClr val="7F7F7F"/>
              </a:buClr>
              <a:buSzPct val="100000"/>
              <a:buNone/>
            </a:pPr>
            <a:r>
              <a:rPr lang="en-US"/>
              <a:t>1 0 0 1 		-7	</a:t>
            </a:r>
            <a:endParaRPr/>
          </a:p>
          <a:p>
            <a:pPr indent="0" lvl="0" marL="0" rtl="0" algn="l">
              <a:lnSpc>
                <a:spcPct val="90000"/>
              </a:lnSpc>
              <a:spcBef>
                <a:spcPts val="511"/>
              </a:spcBef>
              <a:spcAft>
                <a:spcPts val="0"/>
              </a:spcAft>
              <a:buClr>
                <a:srgbClr val="7F7F7F"/>
              </a:buClr>
              <a:buSzPct val="100000"/>
              <a:buNone/>
            </a:pPr>
            <a:r>
              <a:rPr lang="en-US"/>
              <a:t>1 0 1 0		-6	</a:t>
            </a:r>
            <a:endParaRPr/>
          </a:p>
          <a:p>
            <a:pPr indent="0" lvl="0" marL="0" rtl="0" algn="l">
              <a:lnSpc>
                <a:spcPct val="90000"/>
              </a:lnSpc>
              <a:spcBef>
                <a:spcPts val="511"/>
              </a:spcBef>
              <a:spcAft>
                <a:spcPts val="0"/>
              </a:spcAft>
              <a:buClr>
                <a:srgbClr val="7F7F7F"/>
              </a:buClr>
              <a:buSzPct val="100000"/>
              <a:buNone/>
            </a:pPr>
            <a:r>
              <a:rPr lang="en-US"/>
              <a:t>1 0 1 1		-5	</a:t>
            </a:r>
            <a:endParaRPr/>
          </a:p>
          <a:p>
            <a:pPr indent="0" lvl="0" marL="0" rtl="0" algn="l">
              <a:lnSpc>
                <a:spcPct val="90000"/>
              </a:lnSpc>
              <a:spcBef>
                <a:spcPts val="511"/>
              </a:spcBef>
              <a:spcAft>
                <a:spcPts val="0"/>
              </a:spcAft>
              <a:buClr>
                <a:srgbClr val="7F7F7F"/>
              </a:buClr>
              <a:buSzPct val="100000"/>
              <a:buNone/>
            </a:pPr>
            <a:r>
              <a:rPr lang="en-US"/>
              <a:t>1 1 0 0		-4	</a:t>
            </a:r>
            <a:endParaRPr/>
          </a:p>
          <a:p>
            <a:pPr indent="0" lvl="0" marL="0" rtl="0" algn="l">
              <a:lnSpc>
                <a:spcPct val="90000"/>
              </a:lnSpc>
              <a:spcBef>
                <a:spcPts val="511"/>
              </a:spcBef>
              <a:spcAft>
                <a:spcPts val="0"/>
              </a:spcAft>
              <a:buClr>
                <a:srgbClr val="7F7F7F"/>
              </a:buClr>
              <a:buSzPct val="100000"/>
              <a:buNone/>
            </a:pPr>
            <a:r>
              <a:rPr lang="en-US"/>
              <a:t>1 1 0 1		-3	</a:t>
            </a:r>
            <a:endParaRPr/>
          </a:p>
          <a:p>
            <a:pPr indent="0" lvl="0" marL="0" rtl="0" algn="l">
              <a:lnSpc>
                <a:spcPct val="90000"/>
              </a:lnSpc>
              <a:spcBef>
                <a:spcPts val="511"/>
              </a:spcBef>
              <a:spcAft>
                <a:spcPts val="0"/>
              </a:spcAft>
              <a:buClr>
                <a:srgbClr val="7F7F7F"/>
              </a:buClr>
              <a:buSzPct val="100000"/>
              <a:buNone/>
            </a:pPr>
            <a:r>
              <a:rPr lang="en-US"/>
              <a:t>1 1 1 0		-2	</a:t>
            </a:r>
            <a:endParaRPr/>
          </a:p>
          <a:p>
            <a:pPr indent="0" lvl="0" marL="0" rtl="0" algn="l">
              <a:lnSpc>
                <a:spcPct val="90000"/>
              </a:lnSpc>
              <a:spcBef>
                <a:spcPts val="511"/>
              </a:spcBef>
              <a:spcAft>
                <a:spcPts val="0"/>
              </a:spcAft>
              <a:buClr>
                <a:srgbClr val="7F7F7F"/>
              </a:buClr>
              <a:buSzPct val="100000"/>
              <a:buNone/>
            </a:pPr>
            <a:r>
              <a:rPr lang="en-US"/>
              <a:t>1 1 1 1		-1	</a:t>
            </a:r>
            <a:endParaRPr/>
          </a:p>
          <a:p>
            <a:pPr indent="0" lvl="0" marL="0" rtl="0" algn="l">
              <a:lnSpc>
                <a:spcPct val="90000"/>
              </a:lnSpc>
              <a:spcBef>
                <a:spcPts val="511"/>
              </a:spcBef>
              <a:spcAft>
                <a:spcPts val="0"/>
              </a:spcAft>
              <a:buClr>
                <a:srgbClr val="0055A4"/>
              </a:buClr>
              <a:buSzPct val="100000"/>
              <a:buNone/>
            </a:pPr>
            <a:r>
              <a:rPr b="1" lang="en-US">
                <a:solidFill>
                  <a:srgbClr val="0055A4"/>
                </a:solidFill>
              </a:rPr>
              <a:t>0 0 0 0		 0</a:t>
            </a:r>
            <a:endParaRPr/>
          </a:p>
          <a:p>
            <a:pPr indent="0" lvl="0" marL="0" rtl="0" algn="l">
              <a:lnSpc>
                <a:spcPct val="90000"/>
              </a:lnSpc>
              <a:spcBef>
                <a:spcPts val="511"/>
              </a:spcBef>
              <a:spcAft>
                <a:spcPts val="0"/>
              </a:spcAft>
              <a:buClr>
                <a:srgbClr val="7F7F7F"/>
              </a:buClr>
              <a:buSzPct val="100000"/>
              <a:buNone/>
            </a:pPr>
            <a:r>
              <a:rPr lang="en-US"/>
              <a:t>0 0 0 1		 1</a:t>
            </a:r>
            <a:endParaRPr/>
          </a:p>
          <a:p>
            <a:pPr indent="0" lvl="0" marL="0" rtl="0" algn="l">
              <a:lnSpc>
                <a:spcPct val="90000"/>
              </a:lnSpc>
              <a:spcBef>
                <a:spcPts val="511"/>
              </a:spcBef>
              <a:spcAft>
                <a:spcPts val="0"/>
              </a:spcAft>
              <a:buClr>
                <a:srgbClr val="7F7F7F"/>
              </a:buClr>
              <a:buSzPct val="100000"/>
              <a:buNone/>
            </a:pPr>
            <a:r>
              <a:rPr lang="en-US"/>
              <a:t>0 0 1 0		 2</a:t>
            </a:r>
            <a:endParaRPr/>
          </a:p>
          <a:p>
            <a:pPr indent="0" lvl="0" marL="0" rtl="0" algn="l">
              <a:lnSpc>
                <a:spcPct val="90000"/>
              </a:lnSpc>
              <a:spcBef>
                <a:spcPts val="511"/>
              </a:spcBef>
              <a:spcAft>
                <a:spcPts val="0"/>
              </a:spcAft>
              <a:buClr>
                <a:srgbClr val="7F7F7F"/>
              </a:buClr>
              <a:buSzPct val="100000"/>
              <a:buNone/>
            </a:pPr>
            <a:r>
              <a:rPr lang="en-US"/>
              <a:t>0 0 1 1		 3</a:t>
            </a:r>
            <a:endParaRPr/>
          </a:p>
          <a:p>
            <a:pPr indent="0" lvl="0" marL="0" rtl="0" algn="l">
              <a:lnSpc>
                <a:spcPct val="90000"/>
              </a:lnSpc>
              <a:spcBef>
                <a:spcPts val="511"/>
              </a:spcBef>
              <a:spcAft>
                <a:spcPts val="0"/>
              </a:spcAft>
              <a:buClr>
                <a:srgbClr val="7F7F7F"/>
              </a:buClr>
              <a:buSzPct val="100000"/>
              <a:buNone/>
            </a:pPr>
            <a:r>
              <a:rPr lang="en-US"/>
              <a:t>0 1 0 0		 4</a:t>
            </a:r>
            <a:endParaRPr/>
          </a:p>
          <a:p>
            <a:pPr indent="0" lvl="0" marL="0" rtl="0" algn="l">
              <a:lnSpc>
                <a:spcPct val="90000"/>
              </a:lnSpc>
              <a:spcBef>
                <a:spcPts val="511"/>
              </a:spcBef>
              <a:spcAft>
                <a:spcPts val="0"/>
              </a:spcAft>
              <a:buClr>
                <a:srgbClr val="7F7F7F"/>
              </a:buClr>
              <a:buSzPct val="100000"/>
              <a:buNone/>
            </a:pPr>
            <a:r>
              <a:rPr lang="en-US"/>
              <a:t>0 1 0 1		 5</a:t>
            </a:r>
            <a:endParaRPr/>
          </a:p>
          <a:p>
            <a:pPr indent="0" lvl="0" marL="0" rtl="0" algn="l">
              <a:lnSpc>
                <a:spcPct val="90000"/>
              </a:lnSpc>
              <a:spcBef>
                <a:spcPts val="511"/>
              </a:spcBef>
              <a:spcAft>
                <a:spcPts val="0"/>
              </a:spcAft>
              <a:buClr>
                <a:srgbClr val="7F7F7F"/>
              </a:buClr>
              <a:buSzPct val="100000"/>
              <a:buNone/>
            </a:pPr>
            <a:r>
              <a:rPr lang="en-US"/>
              <a:t>0 1 1 0		 6</a:t>
            </a:r>
            <a:endParaRPr/>
          </a:p>
          <a:p>
            <a:pPr indent="0" lvl="0" marL="0" rtl="0" algn="l">
              <a:lnSpc>
                <a:spcPct val="90000"/>
              </a:lnSpc>
              <a:spcBef>
                <a:spcPts val="511"/>
              </a:spcBef>
              <a:spcAft>
                <a:spcPts val="0"/>
              </a:spcAft>
              <a:buClr>
                <a:srgbClr val="7F7F7F"/>
              </a:buClr>
              <a:buSzPct val="100000"/>
              <a:buNone/>
            </a:pPr>
            <a:r>
              <a:rPr lang="en-US"/>
              <a:t>0 1 1 1 		 7</a:t>
            </a:r>
            <a:endParaRPr/>
          </a:p>
        </p:txBody>
      </p:sp>
      <p:sp>
        <p:nvSpPr>
          <p:cNvPr id="362" name="Google Shape;362;gec49ac6325_0_49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lnSpcReduction="20000"/>
          </a:bodyPr>
          <a:lstStyle/>
          <a:p>
            <a:pPr indent="-260032" lvl="0" marL="228600" rtl="0" algn="l">
              <a:lnSpc>
                <a:spcPct val="90000"/>
              </a:lnSpc>
              <a:spcBef>
                <a:spcPts val="0"/>
              </a:spcBef>
              <a:spcAft>
                <a:spcPts val="0"/>
              </a:spcAft>
              <a:buClr>
                <a:srgbClr val="7F7F7F"/>
              </a:buClr>
              <a:buSzPts val="2200"/>
              <a:buChar char="•"/>
            </a:pPr>
            <a:r>
              <a:rPr lang="en-US"/>
              <a:t>Let’s do some math operations:</a:t>
            </a:r>
            <a:endParaRPr/>
          </a:p>
          <a:p>
            <a:pPr indent="0" lvl="0" marL="0" rtl="0" algn="l">
              <a:lnSpc>
                <a:spcPct val="90000"/>
              </a:lnSpc>
              <a:spcBef>
                <a:spcPts val="511"/>
              </a:spcBef>
              <a:spcAft>
                <a:spcPts val="0"/>
              </a:spcAft>
              <a:buClr>
                <a:srgbClr val="7F7F7F"/>
              </a:buClr>
              <a:buSzPts val="2200"/>
              <a:buNone/>
            </a:pPr>
            <a:r>
              <a:rPr lang="en-US"/>
              <a:t> </a:t>
            </a:r>
            <a:endParaRPr/>
          </a:p>
          <a:p>
            <a:pPr indent="0" lvl="0" marL="0" rtl="0" algn="l">
              <a:lnSpc>
                <a:spcPct val="90000"/>
              </a:lnSpc>
              <a:spcBef>
                <a:spcPts val="511"/>
              </a:spcBef>
              <a:spcAft>
                <a:spcPts val="0"/>
              </a:spcAft>
              <a:buClr>
                <a:srgbClr val="7F7F7F"/>
              </a:buClr>
              <a:buSzPts val="2200"/>
              <a:buNone/>
            </a:pPr>
            <a:r>
              <a:rPr lang="en-US"/>
              <a:t>                   (  5 )</a:t>
            </a:r>
            <a:endParaRPr/>
          </a:p>
          <a:p>
            <a:pPr indent="0" lvl="0" marL="0" rtl="0" algn="l">
              <a:lnSpc>
                <a:spcPct val="90000"/>
              </a:lnSpc>
              <a:spcBef>
                <a:spcPts val="511"/>
              </a:spcBef>
              <a:spcAft>
                <a:spcPts val="0"/>
              </a:spcAft>
              <a:buClr>
                <a:srgbClr val="7F7F7F"/>
              </a:buClr>
              <a:buSzPts val="2200"/>
              <a:buNone/>
            </a:pPr>
            <a:r>
              <a:rPr lang="en-US"/>
              <a:t>               + ( -5 )</a:t>
            </a:r>
            <a:endParaRPr/>
          </a:p>
          <a:p>
            <a:pPr indent="0" lvl="0" marL="0" rtl="0" algn="l">
              <a:lnSpc>
                <a:spcPct val="90000"/>
              </a:lnSpc>
              <a:spcBef>
                <a:spcPts val="511"/>
              </a:spcBef>
              <a:spcAft>
                <a:spcPts val="0"/>
              </a:spcAft>
              <a:buClr>
                <a:srgbClr val="7F7F7F"/>
              </a:buClr>
              <a:buSzPts val="2200"/>
              <a:buNone/>
            </a:pPr>
            <a:r>
              <a:rPr lang="en-US"/>
              <a:t>             -----------</a:t>
            </a:r>
            <a:endParaRPr/>
          </a:p>
          <a:p>
            <a:pPr indent="0" lvl="0" marL="0" rtl="0" algn="l">
              <a:lnSpc>
                <a:spcPct val="90000"/>
              </a:lnSpc>
              <a:spcBef>
                <a:spcPts val="511"/>
              </a:spcBef>
              <a:spcAft>
                <a:spcPts val="0"/>
              </a:spcAft>
              <a:buClr>
                <a:srgbClr val="7F7F7F"/>
              </a:buClr>
              <a:buSzPts val="2200"/>
              <a:buNone/>
            </a:pPr>
            <a:r>
              <a:rPr lang="en-US"/>
              <a:t> </a:t>
            </a:r>
            <a:endParaRPr/>
          </a:p>
          <a:p>
            <a:pPr indent="0" lvl="0" marL="0" rtl="0" algn="l">
              <a:lnSpc>
                <a:spcPct val="90000"/>
              </a:lnSpc>
              <a:spcBef>
                <a:spcPts val="511"/>
              </a:spcBef>
              <a:spcAft>
                <a:spcPts val="0"/>
              </a:spcAft>
              <a:buClr>
                <a:srgbClr val="7F7F7F"/>
              </a:buClr>
              <a:buSzPts val="2200"/>
              <a:buNone/>
            </a:pPr>
            <a:r>
              <a:rPr lang="en-US"/>
              <a:t> </a:t>
            </a:r>
            <a:endParaRPr/>
          </a:p>
          <a:p>
            <a:pPr indent="0" lvl="0" marL="0" rtl="0" algn="l">
              <a:lnSpc>
                <a:spcPct val="90000"/>
              </a:lnSpc>
              <a:spcBef>
                <a:spcPts val="511"/>
              </a:spcBef>
              <a:spcAft>
                <a:spcPts val="0"/>
              </a:spcAft>
              <a:buClr>
                <a:srgbClr val="7F7F7F"/>
              </a:buClr>
              <a:buSzPts val="2200"/>
              <a:buNone/>
            </a:pPr>
            <a:r>
              <a:rPr lang="en-US"/>
              <a:t> </a:t>
            </a:r>
            <a:endParaRPr/>
          </a:p>
          <a:p>
            <a:pPr indent="0" lvl="0" marL="0" rtl="0" algn="l">
              <a:lnSpc>
                <a:spcPct val="90000"/>
              </a:lnSpc>
              <a:spcBef>
                <a:spcPts val="511"/>
              </a:spcBef>
              <a:spcAft>
                <a:spcPts val="0"/>
              </a:spcAft>
              <a:buClr>
                <a:srgbClr val="7F7F7F"/>
              </a:buClr>
              <a:buSzPts val="2200"/>
              <a:buNone/>
            </a:pPr>
            <a:r>
              <a:rPr lang="en-US"/>
              <a:t> </a:t>
            </a:r>
            <a:endParaRPr/>
          </a:p>
          <a:p>
            <a:pPr indent="0" lvl="0" marL="0" rtl="0" algn="l">
              <a:lnSpc>
                <a:spcPct val="90000"/>
              </a:lnSpc>
              <a:spcBef>
                <a:spcPts val="511"/>
              </a:spcBef>
              <a:spcAft>
                <a:spcPts val="0"/>
              </a:spcAft>
              <a:buClr>
                <a:srgbClr val="7F7F7F"/>
              </a:buClr>
              <a:buSzPts val="2200"/>
              <a:buNone/>
            </a:pPr>
            <a:r>
              <a:rPr lang="en-US"/>
              <a:t> </a:t>
            </a:r>
            <a:endParaRPr/>
          </a:p>
          <a:p>
            <a:pPr indent="0" lvl="0" marL="0" rtl="0" algn="l">
              <a:lnSpc>
                <a:spcPct val="90000"/>
              </a:lnSpc>
              <a:spcBef>
                <a:spcPts val="511"/>
              </a:spcBef>
              <a:spcAft>
                <a:spcPts val="0"/>
              </a:spcAft>
              <a:buClr>
                <a:srgbClr val="7F7F7F"/>
              </a:buClr>
              <a:buSzPts val="2200"/>
              <a:buNone/>
            </a:pPr>
            <a:r>
              <a:rPr lang="en-US"/>
              <a:t>                  (  6 )</a:t>
            </a:r>
            <a:endParaRPr/>
          </a:p>
          <a:p>
            <a:pPr indent="0" lvl="0" marL="0" rtl="0" algn="l">
              <a:lnSpc>
                <a:spcPct val="90000"/>
              </a:lnSpc>
              <a:spcBef>
                <a:spcPts val="511"/>
              </a:spcBef>
              <a:spcAft>
                <a:spcPts val="0"/>
              </a:spcAft>
              <a:buClr>
                <a:srgbClr val="7F7F7F"/>
              </a:buClr>
              <a:buSzPts val="2200"/>
              <a:buNone/>
            </a:pPr>
            <a:r>
              <a:rPr lang="en-US"/>
              <a:t>               + ( -2 )</a:t>
            </a:r>
            <a:endParaRPr/>
          </a:p>
          <a:p>
            <a:pPr indent="0" lvl="0" marL="0" rtl="0" algn="l">
              <a:lnSpc>
                <a:spcPct val="90000"/>
              </a:lnSpc>
              <a:spcBef>
                <a:spcPts val="511"/>
              </a:spcBef>
              <a:spcAft>
                <a:spcPts val="0"/>
              </a:spcAft>
              <a:buClr>
                <a:srgbClr val="7F7F7F"/>
              </a:buClr>
              <a:buSzPts val="2200"/>
              <a:buNone/>
            </a:pPr>
            <a:r>
              <a:rPr lang="en-US"/>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152499e76d2_4_0"/>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Two’s Complement: Representation with 4 bits</a:t>
            </a:r>
            <a:endParaRPr/>
          </a:p>
        </p:txBody>
      </p:sp>
      <p:sp>
        <p:nvSpPr>
          <p:cNvPr id="368" name="Google Shape;368;g152499e76d2_4_0"/>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rgbClr val="7F7F7F"/>
              </a:buClr>
              <a:buSzPct val="100000"/>
              <a:buNone/>
            </a:pPr>
            <a:r>
              <a:rPr lang="en-US"/>
              <a:t>1 0 0 0		-8	</a:t>
            </a:r>
            <a:endParaRPr/>
          </a:p>
          <a:p>
            <a:pPr indent="0" lvl="0" marL="0" rtl="0" algn="l">
              <a:lnSpc>
                <a:spcPct val="90000"/>
              </a:lnSpc>
              <a:spcBef>
                <a:spcPts val="511"/>
              </a:spcBef>
              <a:spcAft>
                <a:spcPts val="0"/>
              </a:spcAft>
              <a:buClr>
                <a:srgbClr val="7F7F7F"/>
              </a:buClr>
              <a:buSzPct val="100000"/>
              <a:buNone/>
            </a:pPr>
            <a:r>
              <a:rPr lang="en-US"/>
              <a:t>1 0 0 1 		-7	</a:t>
            </a:r>
            <a:endParaRPr/>
          </a:p>
          <a:p>
            <a:pPr indent="0" lvl="0" marL="0" rtl="0" algn="l">
              <a:lnSpc>
                <a:spcPct val="90000"/>
              </a:lnSpc>
              <a:spcBef>
                <a:spcPts val="511"/>
              </a:spcBef>
              <a:spcAft>
                <a:spcPts val="0"/>
              </a:spcAft>
              <a:buClr>
                <a:srgbClr val="7F7F7F"/>
              </a:buClr>
              <a:buSzPct val="100000"/>
              <a:buNone/>
            </a:pPr>
            <a:r>
              <a:rPr lang="en-US"/>
              <a:t>1 0 1 0		-6	</a:t>
            </a:r>
            <a:endParaRPr/>
          </a:p>
          <a:p>
            <a:pPr indent="0" lvl="0" marL="0" rtl="0" algn="l">
              <a:lnSpc>
                <a:spcPct val="90000"/>
              </a:lnSpc>
              <a:spcBef>
                <a:spcPts val="511"/>
              </a:spcBef>
              <a:spcAft>
                <a:spcPts val="0"/>
              </a:spcAft>
              <a:buClr>
                <a:srgbClr val="7F7F7F"/>
              </a:buClr>
              <a:buSzPct val="100000"/>
              <a:buNone/>
            </a:pPr>
            <a:r>
              <a:rPr lang="en-US"/>
              <a:t>1 0 1 1		-5	</a:t>
            </a:r>
            <a:endParaRPr/>
          </a:p>
          <a:p>
            <a:pPr indent="0" lvl="0" marL="0" rtl="0" algn="l">
              <a:lnSpc>
                <a:spcPct val="90000"/>
              </a:lnSpc>
              <a:spcBef>
                <a:spcPts val="511"/>
              </a:spcBef>
              <a:spcAft>
                <a:spcPts val="0"/>
              </a:spcAft>
              <a:buClr>
                <a:srgbClr val="7F7F7F"/>
              </a:buClr>
              <a:buSzPct val="100000"/>
              <a:buNone/>
            </a:pPr>
            <a:r>
              <a:rPr lang="en-US"/>
              <a:t>1 1 0 0		-4	</a:t>
            </a:r>
            <a:endParaRPr/>
          </a:p>
          <a:p>
            <a:pPr indent="0" lvl="0" marL="0" rtl="0" algn="l">
              <a:lnSpc>
                <a:spcPct val="90000"/>
              </a:lnSpc>
              <a:spcBef>
                <a:spcPts val="511"/>
              </a:spcBef>
              <a:spcAft>
                <a:spcPts val="0"/>
              </a:spcAft>
              <a:buClr>
                <a:srgbClr val="7F7F7F"/>
              </a:buClr>
              <a:buSzPct val="100000"/>
              <a:buNone/>
            </a:pPr>
            <a:r>
              <a:rPr lang="en-US"/>
              <a:t>1 1 0 1		-3	</a:t>
            </a:r>
            <a:endParaRPr/>
          </a:p>
          <a:p>
            <a:pPr indent="0" lvl="0" marL="0" rtl="0" algn="l">
              <a:lnSpc>
                <a:spcPct val="90000"/>
              </a:lnSpc>
              <a:spcBef>
                <a:spcPts val="511"/>
              </a:spcBef>
              <a:spcAft>
                <a:spcPts val="0"/>
              </a:spcAft>
              <a:buClr>
                <a:srgbClr val="7F7F7F"/>
              </a:buClr>
              <a:buSzPct val="100000"/>
              <a:buNone/>
            </a:pPr>
            <a:r>
              <a:rPr lang="en-US"/>
              <a:t>1 1 1 0		-2	</a:t>
            </a:r>
            <a:endParaRPr/>
          </a:p>
          <a:p>
            <a:pPr indent="0" lvl="0" marL="0" rtl="0" algn="l">
              <a:lnSpc>
                <a:spcPct val="90000"/>
              </a:lnSpc>
              <a:spcBef>
                <a:spcPts val="511"/>
              </a:spcBef>
              <a:spcAft>
                <a:spcPts val="0"/>
              </a:spcAft>
              <a:buClr>
                <a:srgbClr val="7F7F7F"/>
              </a:buClr>
              <a:buSzPct val="100000"/>
              <a:buNone/>
            </a:pPr>
            <a:r>
              <a:rPr lang="en-US"/>
              <a:t>1 1 1 1		-1	</a:t>
            </a:r>
            <a:endParaRPr/>
          </a:p>
          <a:p>
            <a:pPr indent="0" lvl="0" marL="0" rtl="0" algn="l">
              <a:lnSpc>
                <a:spcPct val="90000"/>
              </a:lnSpc>
              <a:spcBef>
                <a:spcPts val="511"/>
              </a:spcBef>
              <a:spcAft>
                <a:spcPts val="0"/>
              </a:spcAft>
              <a:buClr>
                <a:srgbClr val="0055A4"/>
              </a:buClr>
              <a:buSzPct val="100000"/>
              <a:buNone/>
            </a:pPr>
            <a:r>
              <a:rPr b="1" lang="en-US">
                <a:solidFill>
                  <a:srgbClr val="0055A4"/>
                </a:solidFill>
              </a:rPr>
              <a:t>0 0 0 0		 0</a:t>
            </a:r>
            <a:endParaRPr/>
          </a:p>
          <a:p>
            <a:pPr indent="0" lvl="0" marL="0" rtl="0" algn="l">
              <a:lnSpc>
                <a:spcPct val="90000"/>
              </a:lnSpc>
              <a:spcBef>
                <a:spcPts val="511"/>
              </a:spcBef>
              <a:spcAft>
                <a:spcPts val="0"/>
              </a:spcAft>
              <a:buClr>
                <a:srgbClr val="7F7F7F"/>
              </a:buClr>
              <a:buSzPct val="100000"/>
              <a:buNone/>
            </a:pPr>
            <a:r>
              <a:rPr lang="en-US"/>
              <a:t>0 0 0 1		 1</a:t>
            </a:r>
            <a:endParaRPr/>
          </a:p>
          <a:p>
            <a:pPr indent="0" lvl="0" marL="0" rtl="0" algn="l">
              <a:lnSpc>
                <a:spcPct val="90000"/>
              </a:lnSpc>
              <a:spcBef>
                <a:spcPts val="511"/>
              </a:spcBef>
              <a:spcAft>
                <a:spcPts val="0"/>
              </a:spcAft>
              <a:buClr>
                <a:srgbClr val="7F7F7F"/>
              </a:buClr>
              <a:buSzPct val="100000"/>
              <a:buNone/>
            </a:pPr>
            <a:r>
              <a:rPr lang="en-US"/>
              <a:t>0 0 1 0		 2</a:t>
            </a:r>
            <a:endParaRPr/>
          </a:p>
          <a:p>
            <a:pPr indent="0" lvl="0" marL="0" rtl="0" algn="l">
              <a:lnSpc>
                <a:spcPct val="90000"/>
              </a:lnSpc>
              <a:spcBef>
                <a:spcPts val="511"/>
              </a:spcBef>
              <a:spcAft>
                <a:spcPts val="0"/>
              </a:spcAft>
              <a:buClr>
                <a:srgbClr val="7F7F7F"/>
              </a:buClr>
              <a:buSzPct val="100000"/>
              <a:buNone/>
            </a:pPr>
            <a:r>
              <a:rPr lang="en-US"/>
              <a:t>0 0 1 1		 3</a:t>
            </a:r>
            <a:endParaRPr/>
          </a:p>
          <a:p>
            <a:pPr indent="0" lvl="0" marL="0" rtl="0" algn="l">
              <a:lnSpc>
                <a:spcPct val="90000"/>
              </a:lnSpc>
              <a:spcBef>
                <a:spcPts val="511"/>
              </a:spcBef>
              <a:spcAft>
                <a:spcPts val="0"/>
              </a:spcAft>
              <a:buClr>
                <a:srgbClr val="7F7F7F"/>
              </a:buClr>
              <a:buSzPct val="100000"/>
              <a:buNone/>
            </a:pPr>
            <a:r>
              <a:rPr lang="en-US"/>
              <a:t>0 1 0 0		 4</a:t>
            </a:r>
            <a:endParaRPr/>
          </a:p>
          <a:p>
            <a:pPr indent="0" lvl="0" marL="0" rtl="0" algn="l">
              <a:lnSpc>
                <a:spcPct val="90000"/>
              </a:lnSpc>
              <a:spcBef>
                <a:spcPts val="511"/>
              </a:spcBef>
              <a:spcAft>
                <a:spcPts val="0"/>
              </a:spcAft>
              <a:buClr>
                <a:srgbClr val="7F7F7F"/>
              </a:buClr>
              <a:buSzPct val="100000"/>
              <a:buNone/>
            </a:pPr>
            <a:r>
              <a:rPr lang="en-US"/>
              <a:t>0 1 0 1		 5</a:t>
            </a:r>
            <a:endParaRPr/>
          </a:p>
          <a:p>
            <a:pPr indent="0" lvl="0" marL="0" rtl="0" algn="l">
              <a:lnSpc>
                <a:spcPct val="90000"/>
              </a:lnSpc>
              <a:spcBef>
                <a:spcPts val="511"/>
              </a:spcBef>
              <a:spcAft>
                <a:spcPts val="0"/>
              </a:spcAft>
              <a:buClr>
                <a:srgbClr val="7F7F7F"/>
              </a:buClr>
              <a:buSzPct val="100000"/>
              <a:buNone/>
            </a:pPr>
            <a:r>
              <a:rPr lang="en-US"/>
              <a:t>0 1 1 0		 6</a:t>
            </a:r>
            <a:endParaRPr/>
          </a:p>
          <a:p>
            <a:pPr indent="0" lvl="0" marL="0" rtl="0" algn="l">
              <a:lnSpc>
                <a:spcPct val="90000"/>
              </a:lnSpc>
              <a:spcBef>
                <a:spcPts val="511"/>
              </a:spcBef>
              <a:spcAft>
                <a:spcPts val="0"/>
              </a:spcAft>
              <a:buClr>
                <a:srgbClr val="7F7F7F"/>
              </a:buClr>
              <a:buSzPct val="100000"/>
              <a:buNone/>
            </a:pPr>
            <a:r>
              <a:rPr lang="en-US"/>
              <a:t>0 1 1 1 		 7</a:t>
            </a:r>
            <a:endParaRPr/>
          </a:p>
        </p:txBody>
      </p:sp>
      <p:sp>
        <p:nvSpPr>
          <p:cNvPr id="369" name="Google Shape;369;g152499e76d2_4_0"/>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p>
            <a:pPr indent="-260032" lvl="0" marL="228600" rtl="0" algn="l">
              <a:lnSpc>
                <a:spcPct val="90000"/>
              </a:lnSpc>
              <a:spcBef>
                <a:spcPts val="0"/>
              </a:spcBef>
              <a:spcAft>
                <a:spcPts val="0"/>
              </a:spcAft>
              <a:buClr>
                <a:srgbClr val="7F7F7F"/>
              </a:buClr>
              <a:buSzPts val="2200"/>
              <a:buChar char="•"/>
            </a:pPr>
            <a:r>
              <a:rPr lang="en-US"/>
              <a:t>Let’s do some math operations:</a:t>
            </a:r>
            <a:endParaRPr/>
          </a:p>
          <a:p>
            <a:pPr indent="0" lvl="0" marL="0" rtl="0" algn="l">
              <a:lnSpc>
                <a:spcPct val="90000"/>
              </a:lnSpc>
              <a:spcBef>
                <a:spcPts val="511"/>
              </a:spcBef>
              <a:spcAft>
                <a:spcPts val="0"/>
              </a:spcAft>
              <a:buClr>
                <a:srgbClr val="7F7F7F"/>
              </a:buClr>
              <a:buSzPts val="2200"/>
              <a:buNone/>
            </a:pPr>
            <a:r>
              <a:rPr lang="en-US"/>
              <a:t> </a:t>
            </a:r>
            <a:endParaRPr/>
          </a:p>
          <a:p>
            <a:pPr indent="0" lvl="0" marL="0" rtl="0" algn="l">
              <a:lnSpc>
                <a:spcPct val="90000"/>
              </a:lnSpc>
              <a:spcBef>
                <a:spcPts val="511"/>
              </a:spcBef>
              <a:spcAft>
                <a:spcPts val="0"/>
              </a:spcAft>
              <a:buClr>
                <a:srgbClr val="7F7F7F"/>
              </a:buClr>
              <a:buSzPts val="2200"/>
              <a:buNone/>
            </a:pPr>
            <a:r>
              <a:rPr lang="en-US"/>
              <a:t>                   (  5 ) -&gt; </a:t>
            </a:r>
            <a:r>
              <a:rPr b="1" lang="en-US"/>
              <a:t>0101</a:t>
            </a:r>
            <a:endParaRPr b="1"/>
          </a:p>
          <a:p>
            <a:pPr indent="0" lvl="0" marL="0" rtl="0" algn="l">
              <a:lnSpc>
                <a:spcPct val="90000"/>
              </a:lnSpc>
              <a:spcBef>
                <a:spcPts val="511"/>
              </a:spcBef>
              <a:spcAft>
                <a:spcPts val="0"/>
              </a:spcAft>
              <a:buClr>
                <a:srgbClr val="7F7F7F"/>
              </a:buClr>
              <a:buSzPts val="2200"/>
              <a:buNone/>
            </a:pPr>
            <a:r>
              <a:rPr lang="en-US"/>
              <a:t>               + ( -5 ) -&gt; </a:t>
            </a:r>
            <a:r>
              <a:rPr b="1" lang="en-US"/>
              <a:t>1011</a:t>
            </a:r>
            <a:endParaRPr b="1"/>
          </a:p>
          <a:p>
            <a:pPr indent="0" lvl="0" marL="0" rtl="0" algn="l">
              <a:lnSpc>
                <a:spcPct val="90000"/>
              </a:lnSpc>
              <a:spcBef>
                <a:spcPts val="511"/>
              </a:spcBef>
              <a:spcAft>
                <a:spcPts val="0"/>
              </a:spcAft>
              <a:buClr>
                <a:srgbClr val="7F7F7F"/>
              </a:buClr>
              <a:buSzPts val="2200"/>
              <a:buNone/>
            </a:pPr>
            <a:r>
              <a:rPr lang="en-US"/>
              <a:t>             ---------------</a:t>
            </a:r>
            <a:endParaRPr/>
          </a:p>
          <a:p>
            <a:pPr indent="0" lvl="0" marL="0" rtl="0" algn="l">
              <a:lnSpc>
                <a:spcPct val="90000"/>
              </a:lnSpc>
              <a:spcBef>
                <a:spcPts val="511"/>
              </a:spcBef>
              <a:spcAft>
                <a:spcPts val="0"/>
              </a:spcAft>
              <a:buClr>
                <a:srgbClr val="7F7F7F"/>
              </a:buClr>
              <a:buSzPts val="2200"/>
              <a:buNone/>
            </a:pPr>
            <a:r>
              <a:rPr lang="en-US"/>
              <a:t> 				-&gt; </a:t>
            </a:r>
            <a:r>
              <a:rPr b="1" lang="en-US"/>
              <a:t>(1)</a:t>
            </a:r>
            <a:r>
              <a:rPr b="1" lang="en-US"/>
              <a:t>0000 = 0</a:t>
            </a:r>
            <a:br>
              <a:rPr b="1" lang="en-US"/>
            </a:br>
            <a:br>
              <a:rPr b="1" lang="en-US"/>
            </a:br>
            <a:r>
              <a:rPr b="1" lang="en-US"/>
              <a:t>(we drop the last 1 which carried over)</a:t>
            </a:r>
            <a:endParaRPr b="1"/>
          </a:p>
          <a:p>
            <a:pPr indent="0" lvl="0" marL="0" rtl="0" algn="l">
              <a:lnSpc>
                <a:spcPct val="90000"/>
              </a:lnSpc>
              <a:spcBef>
                <a:spcPts val="511"/>
              </a:spcBef>
              <a:spcAft>
                <a:spcPts val="0"/>
              </a:spcAft>
              <a:buClr>
                <a:srgbClr val="7F7F7F"/>
              </a:buClr>
              <a:buSzPts val="2200"/>
              <a:buNone/>
            </a:pPr>
            <a:r>
              <a:rPr lang="en-US"/>
              <a:t> </a:t>
            </a:r>
            <a:r>
              <a:rPr lang="en-US"/>
              <a:t>                 (  6 ) -&gt; </a:t>
            </a:r>
            <a:r>
              <a:rPr b="1" lang="en-US"/>
              <a:t>0110</a:t>
            </a:r>
            <a:endParaRPr b="1"/>
          </a:p>
          <a:p>
            <a:pPr indent="0" lvl="0" marL="0" rtl="0" algn="l">
              <a:lnSpc>
                <a:spcPct val="90000"/>
              </a:lnSpc>
              <a:spcBef>
                <a:spcPts val="511"/>
              </a:spcBef>
              <a:spcAft>
                <a:spcPts val="0"/>
              </a:spcAft>
              <a:buClr>
                <a:srgbClr val="7F7F7F"/>
              </a:buClr>
              <a:buSzPts val="2200"/>
              <a:buNone/>
            </a:pPr>
            <a:r>
              <a:rPr lang="en-US"/>
              <a:t>               + ( -2 ) -&gt; </a:t>
            </a:r>
            <a:r>
              <a:rPr b="1" lang="en-US"/>
              <a:t>1110</a:t>
            </a:r>
            <a:endParaRPr/>
          </a:p>
          <a:p>
            <a:pPr indent="0" lvl="0" marL="0" rtl="0" algn="l">
              <a:lnSpc>
                <a:spcPct val="90000"/>
              </a:lnSpc>
              <a:spcBef>
                <a:spcPts val="511"/>
              </a:spcBef>
              <a:spcAft>
                <a:spcPts val="0"/>
              </a:spcAft>
              <a:buClr>
                <a:srgbClr val="7F7F7F"/>
              </a:buClr>
              <a:buSzPts val="2200"/>
              <a:buNone/>
            </a:pPr>
            <a:r>
              <a:rPr lang="en-US"/>
              <a:t>             -----------</a:t>
            </a:r>
            <a:br>
              <a:rPr lang="en-US"/>
            </a:br>
            <a:r>
              <a:rPr lang="en-US"/>
              <a:t>				-&gt; </a:t>
            </a:r>
            <a:r>
              <a:rPr b="1" lang="en-US"/>
              <a:t>(1)0100 = 4</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152499e76d2_4_204"/>
          <p:cNvSpPr txBox="1"/>
          <p:nvPr>
            <p:ph type="title"/>
          </p:nvPr>
        </p:nvSpPr>
        <p:spPr>
          <a:xfrm>
            <a:off x="609600" y="1"/>
            <a:ext cx="10744200" cy="1228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More detail about Twos Complement</a:t>
            </a:r>
            <a:endParaRPr/>
          </a:p>
        </p:txBody>
      </p:sp>
      <p:sp>
        <p:nvSpPr>
          <p:cNvPr id="376" name="Google Shape;376;g152499e76d2_4_20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419100" lvl="0" marL="457200" rtl="0" algn="l">
              <a:lnSpc>
                <a:spcPct val="115000"/>
              </a:lnSpc>
              <a:spcBef>
                <a:spcPts val="900"/>
              </a:spcBef>
              <a:spcAft>
                <a:spcPts val="0"/>
              </a:spcAft>
              <a:buSzPts val="3000"/>
              <a:buAutoNum type="arabicPeriod"/>
            </a:pPr>
            <a:r>
              <a:rPr lang="en-US"/>
              <a:t>What if we end up with a negative result? E.g.: </a:t>
            </a:r>
            <a:r>
              <a:rPr lang="en-US"/>
              <a:t>How to calculate 4 + (-20) in binary? [FULL SOLUTION]</a:t>
            </a:r>
            <a:endParaRPr/>
          </a:p>
          <a:p>
            <a:pPr indent="-419100" lvl="0" marL="457200" rtl="0" algn="l">
              <a:lnSpc>
                <a:spcPct val="115000"/>
              </a:lnSpc>
              <a:spcBef>
                <a:spcPts val="0"/>
              </a:spcBef>
              <a:spcAft>
                <a:spcPts val="0"/>
              </a:spcAft>
              <a:buSzPts val="3000"/>
              <a:buAutoNum type="arabicPeriod"/>
            </a:pPr>
            <a:r>
              <a:rPr lang="en-US"/>
              <a:t>How to do these problems in general</a:t>
            </a:r>
            <a:endParaRPr/>
          </a:p>
          <a:p>
            <a:pPr indent="-419100" lvl="0" marL="457200" rtl="0" algn="l">
              <a:lnSpc>
                <a:spcPct val="115000"/>
              </a:lnSpc>
              <a:spcBef>
                <a:spcPts val="0"/>
              </a:spcBef>
              <a:spcAft>
                <a:spcPts val="0"/>
              </a:spcAft>
              <a:buSzPts val="3000"/>
              <a:buAutoNum type="arabicPeriod"/>
            </a:pPr>
            <a:r>
              <a:rPr lang="en-US"/>
              <a:t>Review: how many bits do we need to represent a number?</a:t>
            </a:r>
            <a:endParaRPr/>
          </a:p>
          <a:p>
            <a:pPr indent="-419100" lvl="0" marL="457200" rtl="0" algn="l">
              <a:lnSpc>
                <a:spcPct val="115000"/>
              </a:lnSpc>
              <a:spcBef>
                <a:spcPts val="0"/>
              </a:spcBef>
              <a:spcAft>
                <a:spcPts val="0"/>
              </a:spcAft>
              <a:buSzPts val="3000"/>
              <a:buAutoNum type="arabicPeriod"/>
            </a:pPr>
            <a:r>
              <a:rPr lang="en-US"/>
              <a:t>Similar exercises [For you to complete in class. Similar problems on assignment 1 and test 1]</a:t>
            </a:r>
            <a:endParaRPr/>
          </a:p>
          <a:p>
            <a:pPr indent="0" lvl="0" marL="457200" rtl="0" algn="l">
              <a:lnSpc>
                <a:spcPct val="115000"/>
              </a:lnSpc>
              <a:spcBef>
                <a:spcPts val="90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152499e76d2_4_210"/>
          <p:cNvSpPr txBox="1"/>
          <p:nvPr>
            <p:ph idx="1" type="body"/>
          </p:nvPr>
        </p:nvSpPr>
        <p:spPr>
          <a:xfrm>
            <a:off x="533400" y="1749425"/>
            <a:ext cx="11065800" cy="43512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None/>
            </a:pPr>
            <a:r>
              <a:rPr b="1" lang="en-US" sz="2800"/>
              <a:t>Steps</a:t>
            </a:r>
            <a:br>
              <a:rPr lang="en-US" sz="2800"/>
            </a:br>
            <a:endParaRPr sz="2800"/>
          </a:p>
          <a:p>
            <a:pPr indent="-361950" lvl="0" marL="457200" rtl="0" algn="l">
              <a:lnSpc>
                <a:spcPct val="115000"/>
              </a:lnSpc>
              <a:spcBef>
                <a:spcPts val="900"/>
              </a:spcBef>
              <a:spcAft>
                <a:spcPts val="0"/>
              </a:spcAft>
              <a:buSzPct val="100000"/>
              <a:buAutoNum type="arabicPeriod"/>
            </a:pPr>
            <a:r>
              <a:rPr lang="en-US"/>
              <a:t>Convert 4 and 20 to binary</a:t>
            </a:r>
            <a:endParaRPr/>
          </a:p>
          <a:p>
            <a:pPr indent="-361950" lvl="0" marL="457200" rtl="0" algn="l">
              <a:lnSpc>
                <a:spcPct val="115000"/>
              </a:lnSpc>
              <a:spcBef>
                <a:spcPts val="0"/>
              </a:spcBef>
              <a:spcAft>
                <a:spcPts val="0"/>
              </a:spcAft>
              <a:buSzPct val="100000"/>
              <a:buAutoNum type="arabicPeriod"/>
            </a:pPr>
            <a:r>
              <a:rPr lang="en-US"/>
              <a:t>Apply Two’s Complement rule to (-20)</a:t>
            </a:r>
            <a:endParaRPr/>
          </a:p>
          <a:p>
            <a:pPr indent="-361950" lvl="0" marL="457200" rtl="0" algn="l">
              <a:lnSpc>
                <a:spcPct val="115000"/>
              </a:lnSpc>
              <a:spcBef>
                <a:spcPts val="0"/>
              </a:spcBef>
              <a:spcAft>
                <a:spcPts val="0"/>
              </a:spcAft>
              <a:buSzPct val="100000"/>
              <a:buAutoNum type="arabicPeriod"/>
            </a:pPr>
            <a:r>
              <a:rPr lang="en-US"/>
              <a:t>Add the two binary numbers </a:t>
            </a:r>
            <a:endParaRPr/>
          </a:p>
          <a:p>
            <a:pPr indent="-361950" lvl="0" marL="457200" rtl="0" algn="l">
              <a:lnSpc>
                <a:spcPct val="115000"/>
              </a:lnSpc>
              <a:spcBef>
                <a:spcPts val="0"/>
              </a:spcBef>
              <a:spcAft>
                <a:spcPts val="0"/>
              </a:spcAft>
              <a:buSzPct val="100000"/>
              <a:buAutoNum type="arabicPeriod"/>
            </a:pPr>
            <a:r>
              <a:rPr lang="en-US"/>
              <a:t>IF THE ANSWER IS NEGATIVE</a:t>
            </a:r>
            <a:endParaRPr/>
          </a:p>
          <a:p>
            <a:pPr indent="-179069" lvl="1" marL="685800" rtl="0" algn="l">
              <a:lnSpc>
                <a:spcPct val="115000"/>
              </a:lnSpc>
              <a:spcBef>
                <a:spcPts val="0"/>
              </a:spcBef>
              <a:spcAft>
                <a:spcPts val="0"/>
              </a:spcAft>
              <a:buSzPct val="100000"/>
              <a:buChar char="•"/>
            </a:pPr>
            <a:r>
              <a:rPr lang="en-US"/>
              <a:t>Apply Two’s Complement rule to the answer (this will flip it to a positive number)</a:t>
            </a:r>
            <a:endParaRPr/>
          </a:p>
          <a:p>
            <a:pPr indent="-171450" lvl="0" marL="228600" rtl="0" algn="l">
              <a:lnSpc>
                <a:spcPct val="115000"/>
              </a:lnSpc>
              <a:spcBef>
                <a:spcPts val="0"/>
              </a:spcBef>
              <a:spcAft>
                <a:spcPts val="0"/>
              </a:spcAft>
              <a:buSzPct val="100000"/>
              <a:buAutoNum type="arabicPeriod"/>
            </a:pPr>
            <a:r>
              <a:rPr lang="en-US"/>
              <a:t>   Convert to decimal to check your answer</a:t>
            </a:r>
            <a:endParaRPr/>
          </a:p>
          <a:p>
            <a:pPr indent="0" lvl="0" marL="0" rtl="0" algn="l">
              <a:lnSpc>
                <a:spcPct val="115000"/>
              </a:lnSpc>
              <a:spcBef>
                <a:spcPts val="900"/>
              </a:spcBef>
              <a:spcAft>
                <a:spcPts val="0"/>
              </a:spcAft>
              <a:buNone/>
            </a:pPr>
            <a:r>
              <a:t/>
            </a:r>
            <a:endParaRPr/>
          </a:p>
          <a:p>
            <a:pPr indent="0" lvl="0" marL="0" rtl="0" algn="l">
              <a:lnSpc>
                <a:spcPct val="115000"/>
              </a:lnSpc>
              <a:spcBef>
                <a:spcPts val="900"/>
              </a:spcBef>
              <a:spcAft>
                <a:spcPts val="0"/>
              </a:spcAft>
              <a:buNone/>
            </a:pPr>
            <a:r>
              <a:t/>
            </a:r>
            <a:endParaRPr sz="2800"/>
          </a:p>
          <a:p>
            <a:pPr indent="-336550" lvl="0" marL="514350" rtl="0" algn="l">
              <a:lnSpc>
                <a:spcPct val="90000"/>
              </a:lnSpc>
              <a:spcBef>
                <a:spcPts val="840"/>
              </a:spcBef>
              <a:spcAft>
                <a:spcPts val="0"/>
              </a:spcAft>
              <a:buClr>
                <a:srgbClr val="7F7F7F"/>
              </a:buClr>
              <a:buSzPct val="100000"/>
              <a:buFont typeface="Quattrocento Sans"/>
              <a:buNone/>
            </a:pPr>
            <a:r>
              <a:t/>
            </a:r>
            <a:endParaRPr sz="2800"/>
          </a:p>
          <a:p>
            <a:pPr indent="-336550" lvl="0" marL="514350" rtl="0" algn="l">
              <a:lnSpc>
                <a:spcPct val="90000"/>
              </a:lnSpc>
              <a:spcBef>
                <a:spcPts val="840"/>
              </a:spcBef>
              <a:spcAft>
                <a:spcPts val="0"/>
              </a:spcAft>
              <a:buClr>
                <a:srgbClr val="7F7F7F"/>
              </a:buClr>
              <a:buSzPct val="100000"/>
              <a:buFont typeface="Quattrocento Sans"/>
              <a:buNone/>
            </a:pPr>
            <a:r>
              <a:t/>
            </a:r>
            <a:endParaRPr sz="2800"/>
          </a:p>
          <a:p>
            <a:pPr indent="0" lvl="0" marL="0" rtl="0" algn="l">
              <a:lnSpc>
                <a:spcPct val="90000"/>
              </a:lnSpc>
              <a:spcBef>
                <a:spcPts val="840"/>
              </a:spcBef>
              <a:spcAft>
                <a:spcPts val="0"/>
              </a:spcAft>
              <a:buClr>
                <a:srgbClr val="7F7F7F"/>
              </a:buClr>
              <a:buSzPct val="100000"/>
              <a:buNone/>
            </a:pPr>
            <a:r>
              <a:t/>
            </a:r>
            <a:endParaRPr sz="2800"/>
          </a:p>
        </p:txBody>
      </p:sp>
      <p:sp>
        <p:nvSpPr>
          <p:cNvPr id="382" name="Google Shape;382;g152499e76d2_4_210"/>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How do we calculate 4 + (-20) in binary?</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152499e76d2_4_215"/>
          <p:cNvSpPr txBox="1"/>
          <p:nvPr>
            <p:ph idx="1" type="body"/>
          </p:nvPr>
        </p:nvSpPr>
        <p:spPr>
          <a:xfrm>
            <a:off x="533400" y="1749425"/>
            <a:ext cx="110658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sz="2800"/>
              <a:t>Step 1. </a:t>
            </a:r>
            <a:r>
              <a:rPr lang="en-US"/>
              <a:t>Convert 4 and 20 to binary</a:t>
            </a:r>
            <a:endParaRPr/>
          </a:p>
          <a:p>
            <a:pPr indent="0" lvl="0" marL="0" rtl="0" algn="l">
              <a:lnSpc>
                <a:spcPct val="115000"/>
              </a:lnSpc>
              <a:spcBef>
                <a:spcPts val="900"/>
              </a:spcBef>
              <a:spcAft>
                <a:spcPts val="0"/>
              </a:spcAft>
              <a:buNone/>
            </a:pPr>
            <a:r>
              <a:t/>
            </a:r>
            <a:endParaRPr/>
          </a:p>
          <a:p>
            <a:pPr indent="0" lvl="0" marL="0" rtl="0" algn="l">
              <a:lnSpc>
                <a:spcPct val="115000"/>
              </a:lnSpc>
              <a:spcBef>
                <a:spcPts val="900"/>
              </a:spcBef>
              <a:spcAft>
                <a:spcPts val="0"/>
              </a:spcAft>
              <a:buNone/>
            </a:pPr>
            <a:r>
              <a:t/>
            </a:r>
            <a:endParaRPr sz="2800"/>
          </a:p>
          <a:p>
            <a:pPr indent="-336550" lvl="0" marL="514350" rtl="0" algn="l">
              <a:lnSpc>
                <a:spcPct val="90000"/>
              </a:lnSpc>
              <a:spcBef>
                <a:spcPts val="840"/>
              </a:spcBef>
              <a:spcAft>
                <a:spcPts val="0"/>
              </a:spcAft>
              <a:buClr>
                <a:srgbClr val="7F7F7F"/>
              </a:buClr>
              <a:buSzPts val="2800"/>
              <a:buFont typeface="Quattrocento Sans"/>
              <a:buNone/>
            </a:pPr>
            <a:r>
              <a:t/>
            </a:r>
            <a:endParaRPr sz="2800"/>
          </a:p>
          <a:p>
            <a:pPr indent="-336550" lvl="0" marL="514350" rtl="0" algn="l">
              <a:lnSpc>
                <a:spcPct val="90000"/>
              </a:lnSpc>
              <a:spcBef>
                <a:spcPts val="840"/>
              </a:spcBef>
              <a:spcAft>
                <a:spcPts val="0"/>
              </a:spcAft>
              <a:buClr>
                <a:srgbClr val="7F7F7F"/>
              </a:buClr>
              <a:buSzPts val="2800"/>
              <a:buFont typeface="Quattrocento Sans"/>
              <a:buNone/>
            </a:pPr>
            <a:r>
              <a:t/>
            </a:r>
            <a:endParaRPr sz="2800"/>
          </a:p>
          <a:p>
            <a:pPr indent="0" lvl="0" marL="0" rtl="0" algn="l">
              <a:lnSpc>
                <a:spcPct val="90000"/>
              </a:lnSpc>
              <a:spcBef>
                <a:spcPts val="840"/>
              </a:spcBef>
              <a:spcAft>
                <a:spcPts val="0"/>
              </a:spcAft>
              <a:buClr>
                <a:srgbClr val="7F7F7F"/>
              </a:buClr>
              <a:buSzPts val="2800"/>
              <a:buNone/>
            </a:pPr>
            <a:r>
              <a:t/>
            </a:r>
            <a:endParaRPr sz="2800"/>
          </a:p>
        </p:txBody>
      </p:sp>
      <p:sp>
        <p:nvSpPr>
          <p:cNvPr id="388" name="Google Shape;388;g152499e76d2_4_215"/>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How do we calculate 4 + (-20) in binary?</a:t>
            </a:r>
            <a:endParaRPr/>
          </a:p>
        </p:txBody>
      </p:sp>
      <p:graphicFrame>
        <p:nvGraphicFramePr>
          <p:cNvPr id="389" name="Google Shape;389;g152499e76d2_4_215"/>
          <p:cNvGraphicFramePr/>
          <p:nvPr/>
        </p:nvGraphicFramePr>
        <p:xfrm>
          <a:off x="361129" y="2513887"/>
          <a:ext cx="3000000" cy="3000000"/>
        </p:xfrm>
        <a:graphic>
          <a:graphicData uri="http://schemas.openxmlformats.org/drawingml/2006/table">
            <a:tbl>
              <a:tblPr bandRow="1" firstRow="1">
                <a:noFill/>
                <a:tableStyleId>{AD7406F8-7101-4DB9-9882-FA020084ABC1}</a:tableStyleId>
              </a:tblPr>
              <a:tblGrid>
                <a:gridCol w="1389800"/>
                <a:gridCol w="1389800"/>
                <a:gridCol w="1389800"/>
              </a:tblGrid>
              <a:tr h="481225">
                <a:tc>
                  <a:txBody>
                    <a:bodyPr/>
                    <a:lstStyle/>
                    <a:p>
                      <a:pPr indent="0" lvl="0" marL="0" marR="0" rtl="0" algn="ctr">
                        <a:spcBef>
                          <a:spcPts val="0"/>
                        </a:spcBef>
                        <a:spcAft>
                          <a:spcPts val="0"/>
                        </a:spcAft>
                        <a:buNone/>
                      </a:pPr>
                      <a:r>
                        <a:rPr b="1" lang="en-US" sz="1800" u="none" cap="none" strike="noStrike"/>
                        <a:t>Steps</a:t>
                      </a:r>
                      <a:endParaRPr/>
                    </a:p>
                  </a:txBody>
                  <a:tcPr marT="45725" marB="45725" marR="91450" marL="91450"/>
                </a:tc>
                <a:tc>
                  <a:txBody>
                    <a:bodyPr/>
                    <a:lstStyle/>
                    <a:p>
                      <a:pPr indent="0" lvl="0" marL="0" marR="0" rtl="0" algn="l">
                        <a:spcBef>
                          <a:spcPts val="0"/>
                        </a:spcBef>
                        <a:spcAft>
                          <a:spcPts val="0"/>
                        </a:spcAft>
                        <a:buNone/>
                      </a:pPr>
                      <a:r>
                        <a:rPr b="1" lang="en-US" sz="1800" u="none" cap="none" strike="noStrike"/>
                        <a:t>Outcome</a:t>
                      </a:r>
                      <a:endParaRPr/>
                    </a:p>
                  </a:txBody>
                  <a:tcPr marT="45725" marB="45725" marR="91450" marL="91450"/>
                </a:tc>
                <a:tc>
                  <a:txBody>
                    <a:bodyPr/>
                    <a:lstStyle/>
                    <a:p>
                      <a:pPr indent="0" lvl="0" marL="0" marR="0" rtl="0" algn="ctr">
                        <a:spcBef>
                          <a:spcPts val="0"/>
                        </a:spcBef>
                        <a:spcAft>
                          <a:spcPts val="0"/>
                        </a:spcAft>
                        <a:buNone/>
                      </a:pPr>
                      <a:r>
                        <a:rPr b="1" lang="en-US" sz="1800"/>
                        <a:t>Remainder</a:t>
                      </a:r>
                      <a:endParaRPr/>
                    </a:p>
                  </a:txBody>
                  <a:tcPr marT="45725" marB="45725" marR="91450" marL="91450"/>
                </a:tc>
              </a:tr>
              <a:tr h="481225">
                <a:tc>
                  <a:txBody>
                    <a:bodyPr/>
                    <a:lstStyle/>
                    <a:p>
                      <a:pPr indent="0" lvl="0" marL="0" marR="0" rtl="0" algn="ctr">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4 </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r>
              <a:tr h="481225">
                <a:tc>
                  <a:txBody>
                    <a:bodyPr/>
                    <a:lstStyle/>
                    <a:p>
                      <a:pPr indent="0" lvl="0" marL="0" marR="0" rtl="0" algn="ctr">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2 </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r>
              <a:tr h="481225">
                <a:tc>
                  <a:txBody>
                    <a:bodyPr/>
                    <a:lstStyle/>
                    <a:p>
                      <a:pPr indent="0" lvl="0" marL="0" marR="0" rtl="0" algn="ctr">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1 </a:t>
                      </a:r>
                      <a:endParaRPr/>
                    </a:p>
                  </a:txBody>
                  <a:tcPr marT="45725" marB="45725" marR="91450" marL="91450"/>
                </a:tc>
                <a:tc>
                  <a:txBody>
                    <a:bodyPr/>
                    <a:lstStyle/>
                    <a:p>
                      <a:pPr indent="0" lvl="0" marL="0" marR="0" rtl="0" algn="ctr">
                        <a:spcBef>
                          <a:spcPts val="0"/>
                        </a:spcBef>
                        <a:spcAft>
                          <a:spcPts val="0"/>
                        </a:spcAft>
                        <a:buNone/>
                      </a:pPr>
                      <a:r>
                        <a:rPr lang="en-US" sz="1800"/>
                        <a:t>1</a:t>
                      </a:r>
                      <a:endParaRPr/>
                    </a:p>
                  </a:txBody>
                  <a:tcPr marT="45725" marB="45725" marR="91450" marL="91450"/>
                </a:tc>
              </a:tr>
              <a:tr h="481225">
                <a:tc>
                  <a:txBody>
                    <a:bodyPr/>
                    <a:lstStyle/>
                    <a:p>
                      <a:pPr indent="0" lvl="0" marL="0" marR="0" rtl="0" algn="ctr">
                        <a:lnSpc>
                          <a:spcPct val="100000"/>
                        </a:lnSpc>
                        <a:spcBef>
                          <a:spcPts val="0"/>
                        </a:spcBef>
                        <a:spcAft>
                          <a:spcPts val="0"/>
                        </a:spcAft>
                        <a:buClr>
                          <a:srgbClr val="000000"/>
                        </a:buClr>
                        <a:buSzPts val="1800"/>
                        <a:buFont typeface="Quattrocento Sans"/>
                        <a:buNone/>
                      </a:pPr>
                      <a:r>
                        <a:rPr lang="en-US" sz="1800"/>
                        <a:t>Stop</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707650">
                <a:tc gridSpan="3">
                  <a:txBody>
                    <a:bodyPr/>
                    <a:lstStyle/>
                    <a:p>
                      <a:pPr indent="0" lvl="0" marL="0" marR="0" rtl="0" algn="ctr">
                        <a:spcBef>
                          <a:spcPts val="0"/>
                        </a:spcBef>
                        <a:spcAft>
                          <a:spcPts val="0"/>
                        </a:spcAft>
                        <a:buNone/>
                      </a:pPr>
                      <a:r>
                        <a:rPr b="1" lang="en-US" sz="3600"/>
                        <a:t>(4)</a:t>
                      </a:r>
                      <a:r>
                        <a:rPr b="1" baseline="-25000" lang="en-US" sz="3600"/>
                        <a:t>10 </a:t>
                      </a:r>
                      <a:r>
                        <a:rPr b="1" lang="en-US" sz="3600"/>
                        <a:t>= (100)</a:t>
                      </a:r>
                      <a:r>
                        <a:rPr b="1" baseline="-25000" lang="en-US" sz="3600"/>
                        <a:t>2</a:t>
                      </a:r>
                      <a:endParaRPr/>
                    </a:p>
                  </a:txBody>
                  <a:tcPr marT="45725" marB="45725" marR="91450" marL="91450"/>
                </a:tc>
                <a:tc hMerge="1"/>
                <a:tc hMerge="1"/>
              </a:tr>
            </a:tbl>
          </a:graphicData>
        </a:graphic>
      </p:graphicFrame>
      <p:graphicFrame>
        <p:nvGraphicFramePr>
          <p:cNvPr id="390" name="Google Shape;390;g152499e76d2_4_215"/>
          <p:cNvGraphicFramePr/>
          <p:nvPr/>
        </p:nvGraphicFramePr>
        <p:xfrm>
          <a:off x="4849254" y="2550962"/>
          <a:ext cx="3000000" cy="3000000"/>
        </p:xfrm>
        <a:graphic>
          <a:graphicData uri="http://schemas.openxmlformats.org/drawingml/2006/table">
            <a:tbl>
              <a:tblPr bandRow="1" firstRow="1">
                <a:noFill/>
                <a:tableStyleId>{AD7406F8-7101-4DB9-9882-FA020084ABC1}</a:tableStyleId>
              </a:tblPr>
              <a:tblGrid>
                <a:gridCol w="1389800"/>
                <a:gridCol w="1389800"/>
                <a:gridCol w="1389800"/>
              </a:tblGrid>
              <a:tr h="481225">
                <a:tc>
                  <a:txBody>
                    <a:bodyPr/>
                    <a:lstStyle/>
                    <a:p>
                      <a:pPr indent="0" lvl="0" marL="0" marR="0" rtl="0" algn="ctr">
                        <a:spcBef>
                          <a:spcPts val="0"/>
                        </a:spcBef>
                        <a:spcAft>
                          <a:spcPts val="0"/>
                        </a:spcAft>
                        <a:buNone/>
                      </a:pPr>
                      <a:r>
                        <a:rPr b="1" lang="en-US" sz="1800" u="none" cap="none" strike="noStrike"/>
                        <a:t>Steps</a:t>
                      </a:r>
                      <a:endParaRPr/>
                    </a:p>
                  </a:txBody>
                  <a:tcPr marT="45725" marB="45725" marR="91450" marL="91450"/>
                </a:tc>
                <a:tc>
                  <a:txBody>
                    <a:bodyPr/>
                    <a:lstStyle/>
                    <a:p>
                      <a:pPr indent="0" lvl="0" marL="0" marR="0" rtl="0" algn="l">
                        <a:spcBef>
                          <a:spcPts val="0"/>
                        </a:spcBef>
                        <a:spcAft>
                          <a:spcPts val="0"/>
                        </a:spcAft>
                        <a:buNone/>
                      </a:pPr>
                      <a:r>
                        <a:rPr b="1" lang="en-US" sz="1800" u="none" cap="none" strike="noStrike"/>
                        <a:t>Outcome</a:t>
                      </a:r>
                      <a:endParaRPr/>
                    </a:p>
                  </a:txBody>
                  <a:tcPr marT="45725" marB="45725" marR="91450" marL="91450"/>
                </a:tc>
                <a:tc>
                  <a:txBody>
                    <a:bodyPr/>
                    <a:lstStyle/>
                    <a:p>
                      <a:pPr indent="0" lvl="0" marL="0" marR="0" rtl="0" algn="ctr">
                        <a:spcBef>
                          <a:spcPts val="0"/>
                        </a:spcBef>
                        <a:spcAft>
                          <a:spcPts val="0"/>
                        </a:spcAft>
                        <a:buNone/>
                      </a:pPr>
                      <a:r>
                        <a:rPr b="1" lang="en-US" sz="1800"/>
                        <a:t>Remainder</a:t>
                      </a:r>
                      <a:endParaRPr/>
                    </a:p>
                  </a:txBody>
                  <a:tcPr marT="45725" marB="45725" marR="91450" marL="91450"/>
                </a:tc>
              </a:tr>
              <a:tr h="481225">
                <a:tc>
                  <a:txBody>
                    <a:bodyPr/>
                    <a:lstStyle/>
                    <a:p>
                      <a:pPr indent="0" lvl="0" marL="0" marR="0" rtl="0" algn="ctr">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20</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r>
              <a:tr h="481225">
                <a:tc>
                  <a:txBody>
                    <a:bodyPr/>
                    <a:lstStyle/>
                    <a:p>
                      <a:pPr indent="0" lvl="0" marL="0" marR="0" rtl="0" algn="ctr">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10 </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r>
              <a:tr h="481225">
                <a:tc>
                  <a:txBody>
                    <a:bodyPr/>
                    <a:lstStyle/>
                    <a:p>
                      <a:pPr indent="0" lvl="0" marL="0" marR="0" rtl="0" algn="ctr">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5</a:t>
                      </a:r>
                      <a:endParaRPr/>
                    </a:p>
                  </a:txBody>
                  <a:tcPr marT="45725" marB="45725" marR="91450" marL="91450"/>
                </a:tc>
                <a:tc>
                  <a:txBody>
                    <a:bodyPr/>
                    <a:lstStyle/>
                    <a:p>
                      <a:pPr indent="0" lvl="0" marL="0" marR="0" rtl="0" algn="ctr">
                        <a:spcBef>
                          <a:spcPts val="0"/>
                        </a:spcBef>
                        <a:spcAft>
                          <a:spcPts val="0"/>
                        </a:spcAft>
                        <a:buNone/>
                      </a:pPr>
                      <a:r>
                        <a:rPr lang="en-US" sz="1800"/>
                        <a:t>1</a:t>
                      </a:r>
                      <a:endParaRPr/>
                    </a:p>
                  </a:txBody>
                  <a:tcPr marT="45725" marB="45725" marR="91450" marL="91450"/>
                </a:tc>
              </a:tr>
              <a:tr h="481225">
                <a:tc>
                  <a:txBody>
                    <a:bodyPr/>
                    <a:lstStyle/>
                    <a:p>
                      <a:pPr indent="0" lvl="0" marL="0" marR="0" rtl="0" algn="ctr">
                        <a:spcBef>
                          <a:spcPts val="0"/>
                        </a:spcBef>
                        <a:spcAft>
                          <a:spcPts val="0"/>
                        </a:spcAft>
                        <a:buNone/>
                      </a:pPr>
                      <a:r>
                        <a:rPr lang="en-US" sz="1800"/>
                        <a:t>4</a:t>
                      </a:r>
                      <a:endParaRPr/>
                    </a:p>
                  </a:txBody>
                  <a:tcPr marT="45725" marB="45725" marR="91450" marL="91450"/>
                </a:tc>
                <a:tc>
                  <a:txBody>
                    <a:bodyPr/>
                    <a:lstStyle/>
                    <a:p>
                      <a:pPr indent="0" lvl="0" marL="0" marR="0" rtl="0" algn="l">
                        <a:spcBef>
                          <a:spcPts val="0"/>
                        </a:spcBef>
                        <a:spcAft>
                          <a:spcPts val="0"/>
                        </a:spcAft>
                        <a:buNone/>
                      </a:pPr>
                      <a:r>
                        <a:rPr lang="en-US" sz="1800"/>
                        <a:t>3 </a:t>
                      </a:r>
                      <a:endParaRPr/>
                    </a:p>
                  </a:txBody>
                  <a:tcPr marT="45725" marB="45725" marR="91450" marL="91450"/>
                </a:tc>
                <a:tc>
                  <a:txBody>
                    <a:bodyPr/>
                    <a:lstStyle/>
                    <a:p>
                      <a:pPr indent="0" lvl="0" marL="0" marR="0" rtl="0" algn="ctr">
                        <a:spcBef>
                          <a:spcPts val="0"/>
                        </a:spcBef>
                        <a:spcAft>
                          <a:spcPts val="0"/>
                        </a:spcAft>
                        <a:buNone/>
                      </a:pPr>
                      <a:r>
                        <a:rPr lang="en-US" sz="1800"/>
                        <a:t>0</a:t>
                      </a:r>
                      <a:endParaRPr/>
                    </a:p>
                  </a:txBody>
                  <a:tcPr marT="45725" marB="45725" marR="91450" marL="91450"/>
                </a:tc>
              </a:tr>
              <a:tr h="481225">
                <a:tc>
                  <a:txBody>
                    <a:bodyPr/>
                    <a:lstStyle/>
                    <a:p>
                      <a:pPr indent="0" lvl="0" marL="0" marR="0" rtl="0" algn="ctr">
                        <a:spcBef>
                          <a:spcPts val="0"/>
                        </a:spcBef>
                        <a:spcAft>
                          <a:spcPts val="0"/>
                        </a:spcAft>
                        <a:buNone/>
                      </a:pPr>
                      <a:r>
                        <a:rPr lang="en-US" sz="1800"/>
                        <a:t>5</a:t>
                      </a:r>
                      <a:endParaRPr/>
                    </a:p>
                  </a:txBody>
                  <a:tcPr marT="45725" marB="45725" marR="91450" marL="91450"/>
                </a:tc>
                <a:tc>
                  <a:txBody>
                    <a:bodyPr/>
                    <a:lstStyle/>
                    <a:p>
                      <a:pPr indent="0" lvl="0" marL="0" marR="0" rtl="0" algn="l">
                        <a:spcBef>
                          <a:spcPts val="0"/>
                        </a:spcBef>
                        <a:spcAft>
                          <a:spcPts val="0"/>
                        </a:spcAft>
                        <a:buNone/>
                      </a:pPr>
                      <a:r>
                        <a:rPr lang="en-US" sz="1800"/>
                        <a:t>1 </a:t>
                      </a:r>
                      <a:endParaRPr/>
                    </a:p>
                  </a:txBody>
                  <a:tcPr marT="45725" marB="45725" marR="91450" marL="91450"/>
                </a:tc>
                <a:tc>
                  <a:txBody>
                    <a:bodyPr/>
                    <a:lstStyle/>
                    <a:p>
                      <a:pPr indent="0" lvl="0" marL="0" marR="0" rtl="0" algn="ctr">
                        <a:spcBef>
                          <a:spcPts val="0"/>
                        </a:spcBef>
                        <a:spcAft>
                          <a:spcPts val="0"/>
                        </a:spcAft>
                        <a:buNone/>
                      </a:pPr>
                      <a:r>
                        <a:rPr lang="en-US" sz="1800"/>
                        <a:t>1</a:t>
                      </a:r>
                      <a:endParaRPr/>
                    </a:p>
                  </a:txBody>
                  <a:tcPr marT="45725" marB="45725" marR="91450" marL="91450"/>
                </a:tc>
              </a:tr>
              <a:tr h="481225">
                <a:tc>
                  <a:txBody>
                    <a:bodyPr/>
                    <a:lstStyle/>
                    <a:p>
                      <a:pPr indent="0" lvl="0" marL="0" marR="0" rtl="0" algn="ctr">
                        <a:lnSpc>
                          <a:spcPct val="100000"/>
                        </a:lnSpc>
                        <a:spcBef>
                          <a:spcPts val="0"/>
                        </a:spcBef>
                        <a:spcAft>
                          <a:spcPts val="0"/>
                        </a:spcAft>
                        <a:buClr>
                          <a:srgbClr val="000000"/>
                        </a:buClr>
                        <a:buSzPts val="1800"/>
                        <a:buFont typeface="Quattrocento Sans"/>
                        <a:buNone/>
                      </a:pPr>
                      <a:r>
                        <a:rPr lang="en-US" sz="1800"/>
                        <a:t>Stop</a:t>
                      </a:r>
                      <a:endParaRPr/>
                    </a:p>
                  </a:txBody>
                  <a:tcPr marT="45725" marB="45725" marR="91450" marL="91450"/>
                </a:tc>
                <a:tc>
                  <a:txBody>
                    <a:bodyPr/>
                    <a:lstStyle/>
                    <a:p>
                      <a:pPr indent="0" lvl="0" marL="0" marR="0" rtl="0" algn="l">
                        <a:spcBef>
                          <a:spcPts val="0"/>
                        </a:spcBef>
                        <a:spcAft>
                          <a:spcPts val="0"/>
                        </a:spcAft>
                        <a:buNone/>
                      </a:pPr>
                      <a:r>
                        <a:rPr lang="en-US" sz="1800"/>
                        <a:t>0</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707650">
                <a:tc gridSpan="3">
                  <a:txBody>
                    <a:bodyPr/>
                    <a:lstStyle/>
                    <a:p>
                      <a:pPr indent="0" lvl="0" marL="0" marR="0" rtl="0" algn="ctr">
                        <a:spcBef>
                          <a:spcPts val="0"/>
                        </a:spcBef>
                        <a:spcAft>
                          <a:spcPts val="0"/>
                        </a:spcAft>
                        <a:buNone/>
                      </a:pPr>
                      <a:r>
                        <a:rPr b="1" lang="en-US" sz="3600"/>
                        <a:t>(20)</a:t>
                      </a:r>
                      <a:r>
                        <a:rPr b="1" baseline="-25000" lang="en-US" sz="3600"/>
                        <a:t>10 </a:t>
                      </a:r>
                      <a:r>
                        <a:rPr b="1" lang="en-US" sz="3600"/>
                        <a:t>= (10100)</a:t>
                      </a:r>
                      <a:r>
                        <a:rPr b="1" baseline="-25000" lang="en-US" sz="3600"/>
                        <a:t>2</a:t>
                      </a:r>
                      <a:endParaRPr/>
                    </a:p>
                  </a:txBody>
                  <a:tcPr marT="45725" marB="45725" marR="91450" marL="91450"/>
                </a:tc>
                <a:tc hMerge="1"/>
                <a:tc hMerge="1"/>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52499e76d2_4_222"/>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How do we calculate 4 + (-20) in binary?</a:t>
            </a:r>
            <a:endParaRPr/>
          </a:p>
        </p:txBody>
      </p:sp>
      <p:sp>
        <p:nvSpPr>
          <p:cNvPr id="396" name="Google Shape;396;g152499e76d2_4_222"/>
          <p:cNvSpPr txBox="1"/>
          <p:nvPr>
            <p:ph idx="1" type="body"/>
          </p:nvPr>
        </p:nvSpPr>
        <p:spPr>
          <a:xfrm>
            <a:off x="533400" y="1749425"/>
            <a:ext cx="11065800" cy="43512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90000"/>
              </a:lnSpc>
              <a:spcBef>
                <a:spcPts val="0"/>
              </a:spcBef>
              <a:spcAft>
                <a:spcPts val="0"/>
              </a:spcAft>
              <a:buNone/>
            </a:pPr>
            <a:r>
              <a:rPr b="1" lang="en-US" sz="2800"/>
              <a:t>Step 2: </a:t>
            </a:r>
            <a:r>
              <a:rPr lang="en-US" sz="2800"/>
              <a:t>Apply Two’s Complement to 20</a:t>
            </a:r>
            <a:r>
              <a:rPr baseline="-25000" lang="en-US" sz="2800"/>
              <a:t>10</a:t>
            </a:r>
            <a:r>
              <a:rPr lang="en-US" sz="2800"/>
              <a:t> (10100)</a:t>
            </a:r>
            <a:r>
              <a:rPr baseline="-25000" lang="en-US" sz="2800"/>
              <a:t>2</a:t>
            </a:r>
            <a:br>
              <a:rPr baseline="-25000" lang="en-US" sz="2800"/>
            </a:br>
            <a:endParaRPr/>
          </a:p>
          <a:p>
            <a:pPr indent="-335280" lvl="0" marL="457200" rtl="0" algn="l">
              <a:lnSpc>
                <a:spcPct val="115000"/>
              </a:lnSpc>
              <a:spcBef>
                <a:spcPts val="720"/>
              </a:spcBef>
              <a:spcAft>
                <a:spcPts val="0"/>
              </a:spcAft>
              <a:buSzPct val="100000"/>
              <a:buAutoNum type="arabicPeriod"/>
            </a:pPr>
            <a:r>
              <a:rPr lang="en-US" sz="2400"/>
              <a:t>Ask yourself: do I have enough bits?</a:t>
            </a:r>
            <a:endParaRPr sz="2400"/>
          </a:p>
          <a:p>
            <a:pPr indent="0" lvl="0" marL="914400" rtl="0" algn="l">
              <a:lnSpc>
                <a:spcPct val="115000"/>
              </a:lnSpc>
              <a:spcBef>
                <a:spcPts val="720"/>
              </a:spcBef>
              <a:spcAft>
                <a:spcPts val="0"/>
              </a:spcAft>
              <a:buNone/>
            </a:pPr>
            <a:r>
              <a:rPr b="1" lang="en-US" sz="2400"/>
              <a:t>Rule of thumb: if left most bit is “1” and your number is supposed to be positive, add an extra bit! (because negative numbers should always start with 1, and positive numbers should always start with a 0)</a:t>
            </a:r>
            <a:endParaRPr sz="2240"/>
          </a:p>
          <a:p>
            <a:pPr indent="0" lvl="2" marL="914400" rtl="0" algn="l">
              <a:lnSpc>
                <a:spcPct val="115000"/>
              </a:lnSpc>
              <a:spcBef>
                <a:spcPts val="720"/>
              </a:spcBef>
              <a:spcAft>
                <a:spcPts val="0"/>
              </a:spcAft>
              <a:buNone/>
            </a:pPr>
            <a:r>
              <a:rPr b="1" lang="en-US" sz="2400">
                <a:latin typeface="Courier New"/>
                <a:ea typeface="Courier New"/>
                <a:cs typeface="Courier New"/>
                <a:sym typeface="Courier New"/>
              </a:rPr>
              <a:t>(20)</a:t>
            </a:r>
            <a:r>
              <a:rPr b="1" baseline="-25000" lang="en-US" sz="2400">
                <a:latin typeface="Courier New"/>
                <a:ea typeface="Courier New"/>
                <a:cs typeface="Courier New"/>
                <a:sym typeface="Courier New"/>
              </a:rPr>
              <a:t>10</a:t>
            </a:r>
            <a:r>
              <a:rPr b="1" lang="en-US" sz="2400">
                <a:latin typeface="Courier New"/>
                <a:ea typeface="Courier New"/>
                <a:cs typeface="Courier New"/>
                <a:sym typeface="Courier New"/>
              </a:rPr>
              <a:t> = (10100)</a:t>
            </a:r>
            <a:r>
              <a:rPr b="1" baseline="-25000" lang="en-US" sz="2400">
                <a:latin typeface="Courier New"/>
                <a:ea typeface="Courier New"/>
                <a:cs typeface="Courier New"/>
                <a:sym typeface="Courier New"/>
              </a:rPr>
              <a:t>2     </a:t>
            </a:r>
            <a:r>
              <a:rPr b="1" lang="en-US" sz="2400">
                <a:latin typeface="Courier New"/>
                <a:ea typeface="Courier New"/>
                <a:cs typeface="Courier New"/>
                <a:sym typeface="Courier New"/>
              </a:rPr>
              <a:t>-&gt;</a:t>
            </a:r>
            <a:r>
              <a:rPr b="1" lang="en-US" sz="2400">
                <a:latin typeface="Courier New"/>
                <a:ea typeface="Courier New"/>
                <a:cs typeface="Courier New"/>
                <a:sym typeface="Courier New"/>
              </a:rPr>
              <a:t> (010100)</a:t>
            </a:r>
            <a:r>
              <a:rPr b="1" baseline="-25000" lang="en-US" sz="2400">
                <a:latin typeface="Courier New"/>
                <a:ea typeface="Courier New"/>
                <a:cs typeface="Courier New"/>
                <a:sym typeface="Courier New"/>
              </a:rPr>
              <a:t>2</a:t>
            </a:r>
            <a:r>
              <a:rPr b="1" lang="en-US" sz="2400">
                <a:latin typeface="Courier New"/>
                <a:ea typeface="Courier New"/>
                <a:cs typeface="Courier New"/>
                <a:sym typeface="Courier New"/>
              </a:rPr>
              <a:t>  </a:t>
            </a:r>
            <a:endParaRPr sz="2400"/>
          </a:p>
          <a:p>
            <a:pPr indent="-335280" lvl="0" marL="457200" rtl="0" algn="l">
              <a:lnSpc>
                <a:spcPct val="115000"/>
              </a:lnSpc>
              <a:spcBef>
                <a:spcPts val="720"/>
              </a:spcBef>
              <a:spcAft>
                <a:spcPts val="0"/>
              </a:spcAft>
              <a:buSzPct val="100000"/>
              <a:buAutoNum type="arabicPeriod"/>
            </a:pPr>
            <a:r>
              <a:rPr lang="en-US" sz="2400"/>
              <a:t>Invert all the bits in step 1:</a:t>
            </a:r>
            <a:endParaRPr/>
          </a:p>
          <a:p>
            <a:pPr indent="0" lvl="2" marL="914400" rtl="0" algn="l">
              <a:lnSpc>
                <a:spcPct val="115000"/>
              </a:lnSpc>
              <a:spcBef>
                <a:spcPts val="720"/>
              </a:spcBef>
              <a:spcAft>
                <a:spcPts val="0"/>
              </a:spcAft>
              <a:buClr>
                <a:srgbClr val="7F7F7F"/>
              </a:buClr>
              <a:buSzPct val="100000"/>
              <a:buFont typeface="Arial"/>
              <a:buNone/>
            </a:pPr>
            <a:r>
              <a:rPr b="1" lang="en-US" sz="2400">
                <a:latin typeface="Courier New"/>
                <a:ea typeface="Courier New"/>
                <a:cs typeface="Courier New"/>
                <a:sym typeface="Courier New"/>
              </a:rPr>
              <a:t>010100 -&gt; invert -&gt; 101011</a:t>
            </a:r>
            <a:endParaRPr sz="2400"/>
          </a:p>
          <a:p>
            <a:pPr indent="-335280" lvl="0" marL="457200" rtl="0" algn="l">
              <a:lnSpc>
                <a:spcPct val="115000"/>
              </a:lnSpc>
              <a:spcBef>
                <a:spcPts val="720"/>
              </a:spcBef>
              <a:spcAft>
                <a:spcPts val="0"/>
              </a:spcAft>
              <a:buSzPct val="100000"/>
              <a:buAutoNum type="arabicPeriod"/>
            </a:pPr>
            <a:r>
              <a:rPr lang="en-US" sz="2400"/>
              <a:t>Add 1 to the inverted value</a:t>
            </a:r>
            <a:endParaRPr sz="2400"/>
          </a:p>
          <a:p>
            <a:pPr indent="0" lvl="0" marL="685800" rtl="0" algn="l">
              <a:lnSpc>
                <a:spcPct val="115000"/>
              </a:lnSpc>
              <a:spcBef>
                <a:spcPts val="720"/>
              </a:spcBef>
              <a:spcAft>
                <a:spcPts val="0"/>
              </a:spcAft>
              <a:buNone/>
            </a:pPr>
            <a:r>
              <a:rPr lang="en-US" sz="2400"/>
              <a:t>	</a:t>
            </a:r>
            <a:r>
              <a:rPr b="1" lang="en-US" sz="2400"/>
              <a:t>101011 + 1 = 101100</a:t>
            </a:r>
            <a:endParaRPr b="1" sz="2400"/>
          </a:p>
          <a:p>
            <a:pPr indent="0" lvl="0" marL="0" rtl="0" algn="l">
              <a:lnSpc>
                <a:spcPct val="115000"/>
              </a:lnSpc>
              <a:spcBef>
                <a:spcPts val="720"/>
              </a:spcBef>
              <a:spcAft>
                <a:spcPts val="0"/>
              </a:spcAft>
              <a:buNone/>
            </a:pPr>
            <a:r>
              <a:t/>
            </a:r>
            <a:endParaRPr sz="2400">
              <a:solidFill>
                <a:srgbClr val="0055A4"/>
              </a:solidFill>
              <a:latin typeface="Courier New"/>
              <a:ea typeface="Courier New"/>
              <a:cs typeface="Courier New"/>
              <a:sym typeface="Courier New"/>
            </a:endParaRPr>
          </a:p>
          <a:p>
            <a:pPr indent="0" lvl="0" marL="0" rtl="0" algn="l">
              <a:lnSpc>
                <a:spcPct val="115000"/>
              </a:lnSpc>
              <a:spcBef>
                <a:spcPts val="720"/>
              </a:spcBef>
              <a:spcAft>
                <a:spcPts val="0"/>
              </a:spcAft>
              <a:buNone/>
            </a:pPr>
            <a:r>
              <a:rPr lang="en-US" sz="2400">
                <a:solidFill>
                  <a:srgbClr val="0055A4"/>
                </a:solidFill>
                <a:latin typeface="Courier New"/>
                <a:ea typeface="Courier New"/>
                <a:cs typeface="Courier New"/>
                <a:sym typeface="Courier New"/>
              </a:rPr>
              <a:t>therefore, </a:t>
            </a:r>
            <a:r>
              <a:rPr b="1" lang="en-US" sz="2400">
                <a:solidFill>
                  <a:srgbClr val="0055A4"/>
                </a:solidFill>
                <a:latin typeface="Courier New"/>
                <a:ea typeface="Courier New"/>
                <a:cs typeface="Courier New"/>
                <a:sym typeface="Courier New"/>
              </a:rPr>
              <a:t>(-20)</a:t>
            </a:r>
            <a:r>
              <a:rPr b="1" baseline="-25000" lang="en-US" sz="2400">
                <a:solidFill>
                  <a:srgbClr val="0055A4"/>
                </a:solidFill>
                <a:latin typeface="Courier New"/>
                <a:ea typeface="Courier New"/>
                <a:cs typeface="Courier New"/>
                <a:sym typeface="Courier New"/>
              </a:rPr>
              <a:t>10</a:t>
            </a:r>
            <a:r>
              <a:rPr b="1" lang="en-US" sz="2400">
                <a:solidFill>
                  <a:srgbClr val="0055A4"/>
                </a:solidFill>
                <a:latin typeface="Courier New"/>
                <a:ea typeface="Courier New"/>
                <a:cs typeface="Courier New"/>
                <a:sym typeface="Courier New"/>
              </a:rPr>
              <a:t> = (101100)</a:t>
            </a:r>
            <a:r>
              <a:rPr b="1" baseline="-25000" lang="en-US" sz="2400">
                <a:solidFill>
                  <a:srgbClr val="0055A4"/>
                </a:solidFill>
                <a:latin typeface="Courier New"/>
                <a:ea typeface="Courier New"/>
                <a:cs typeface="Courier New"/>
                <a:sym typeface="Courier New"/>
              </a:rPr>
              <a:t>2</a:t>
            </a:r>
            <a:r>
              <a:rPr b="1" lang="en-US" sz="2400">
                <a:solidFill>
                  <a:srgbClr val="0055A4"/>
                </a:solidFill>
              </a:rPr>
              <a:t> </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e88ad4d517_0_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7500" lnSpcReduction="10000"/>
          </a:bodyPr>
          <a:lstStyle/>
          <a:p>
            <a:pPr indent="-182880" lvl="0" marL="228600" rtl="0" algn="l">
              <a:lnSpc>
                <a:spcPct val="115000"/>
              </a:lnSpc>
              <a:spcBef>
                <a:spcPts val="960"/>
              </a:spcBef>
              <a:spcAft>
                <a:spcPts val="0"/>
              </a:spcAft>
              <a:buClr>
                <a:srgbClr val="7F7F7F"/>
              </a:buClr>
              <a:buSzPct val="100000"/>
              <a:buChar char="•"/>
            </a:pPr>
            <a:r>
              <a:rPr lang="en-US" sz="3200"/>
              <a:t>In order to understand the Binary numeral system, we can compare it to something we already know: the Decimal numeral system.</a:t>
            </a:r>
            <a:endParaRPr sz="3200"/>
          </a:p>
          <a:p>
            <a:pPr indent="-182880" lvl="0" marL="228600" rtl="0" algn="l">
              <a:lnSpc>
                <a:spcPct val="115000"/>
              </a:lnSpc>
              <a:spcBef>
                <a:spcPts val="960"/>
              </a:spcBef>
              <a:spcAft>
                <a:spcPts val="0"/>
              </a:spcAft>
              <a:buClr>
                <a:srgbClr val="7F7F7F"/>
              </a:buClr>
              <a:buSzPct val="100000"/>
              <a:buChar char="•"/>
            </a:pPr>
            <a:r>
              <a:rPr lang="en-US" sz="3200"/>
              <a:t>In </a:t>
            </a:r>
            <a:r>
              <a:rPr b="1" lang="en-US" sz="3200"/>
              <a:t>decimal</a:t>
            </a:r>
            <a:r>
              <a:rPr lang="en-US" sz="3200"/>
              <a:t>, numbers are represented by combinations of </a:t>
            </a:r>
            <a:r>
              <a:rPr b="1" lang="en-US" sz="3200"/>
              <a:t>ten </a:t>
            </a:r>
            <a:r>
              <a:rPr lang="en-US" sz="3200"/>
              <a:t>different symbols: (0, 1, 2, 3, 4, 5, 6, 7, 8, 9). We call decimal a </a:t>
            </a:r>
            <a:r>
              <a:rPr b="1" lang="en-US" sz="3200"/>
              <a:t>base 10 </a:t>
            </a:r>
            <a:r>
              <a:rPr lang="en-US" sz="3200"/>
              <a:t>numeral system.</a:t>
            </a:r>
            <a:endParaRPr sz="3200"/>
          </a:p>
          <a:p>
            <a:pPr indent="-182880" lvl="0" marL="228600" rtl="0" algn="l">
              <a:lnSpc>
                <a:spcPct val="115000"/>
              </a:lnSpc>
              <a:spcBef>
                <a:spcPts val="960"/>
              </a:spcBef>
              <a:spcAft>
                <a:spcPts val="0"/>
              </a:spcAft>
              <a:buSzPct val="100000"/>
              <a:buChar char="•"/>
            </a:pPr>
            <a:r>
              <a:rPr lang="en-US" sz="3200"/>
              <a:t>If we have more than “9” of something, another </a:t>
            </a:r>
            <a:r>
              <a:rPr b="1" lang="en-US" sz="3200"/>
              <a:t>digit</a:t>
            </a:r>
            <a:r>
              <a:rPr lang="en-US" sz="3200"/>
              <a:t> is needed: </a:t>
            </a:r>
            <a:endParaRPr sz="3200"/>
          </a:p>
          <a:p>
            <a:pPr indent="-220980" lvl="1" marL="685800" rtl="0" algn="l">
              <a:lnSpc>
                <a:spcPct val="115000"/>
              </a:lnSpc>
              <a:spcBef>
                <a:spcPts val="960"/>
              </a:spcBef>
              <a:spcAft>
                <a:spcPts val="0"/>
              </a:spcAft>
              <a:buSzPct val="100000"/>
              <a:buChar char="•"/>
            </a:pPr>
            <a:r>
              <a:rPr lang="en-US" sz="3200"/>
              <a:t>9 + 1 = 10 </a:t>
            </a:r>
            <a:endParaRPr sz="3200"/>
          </a:p>
          <a:p>
            <a:pPr indent="-220980" lvl="1" marL="685800" rtl="0" algn="l">
              <a:lnSpc>
                <a:spcPct val="115000"/>
              </a:lnSpc>
              <a:spcBef>
                <a:spcPts val="960"/>
              </a:spcBef>
              <a:spcAft>
                <a:spcPts val="0"/>
              </a:spcAft>
              <a:buSzPct val="100000"/>
              <a:buChar char="•"/>
            </a:pPr>
            <a:r>
              <a:rPr lang="en-US" sz="3200"/>
              <a:t>99 + 1 = 100, etc.</a:t>
            </a:r>
            <a:endParaRPr sz="3200"/>
          </a:p>
          <a:p>
            <a:pPr indent="-182880" lvl="0" marL="228600" rtl="0" algn="l">
              <a:lnSpc>
                <a:spcPct val="115000"/>
              </a:lnSpc>
              <a:spcBef>
                <a:spcPts val="960"/>
              </a:spcBef>
              <a:spcAft>
                <a:spcPts val="0"/>
              </a:spcAft>
              <a:buSzPct val="100000"/>
              <a:buChar char="•"/>
            </a:pPr>
            <a:r>
              <a:rPr lang="en-US" sz="3200"/>
              <a:t>How do we represent numbers in binary?</a:t>
            </a:r>
            <a:endParaRPr sz="3200"/>
          </a:p>
        </p:txBody>
      </p:sp>
      <p:sp>
        <p:nvSpPr>
          <p:cNvPr id="146" name="Google Shape;146;ge88ad4d517_0_16"/>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The Binary System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g152499e76d2_4_384"/>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How do we calculate 4 + (-20) in binary?</a:t>
            </a:r>
            <a:endParaRPr/>
          </a:p>
        </p:txBody>
      </p:sp>
      <p:sp>
        <p:nvSpPr>
          <p:cNvPr id="402" name="Google Shape;402;g152499e76d2_4_384"/>
          <p:cNvSpPr txBox="1"/>
          <p:nvPr>
            <p:ph idx="1" type="body"/>
          </p:nvPr>
        </p:nvSpPr>
        <p:spPr>
          <a:xfrm>
            <a:off x="533400" y="1749425"/>
            <a:ext cx="11065800" cy="43512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15000"/>
              </a:lnSpc>
              <a:spcBef>
                <a:spcPts val="0"/>
              </a:spcBef>
              <a:spcAft>
                <a:spcPts val="0"/>
              </a:spcAft>
              <a:buNone/>
            </a:pPr>
            <a:r>
              <a:rPr b="1" lang="en-US" sz="2800"/>
              <a:t>Step 2: </a:t>
            </a:r>
            <a:r>
              <a:rPr lang="en-US" sz="2800"/>
              <a:t>Apply Two’s Complement to 20</a:t>
            </a:r>
            <a:r>
              <a:rPr baseline="-25000" lang="en-US" sz="2800"/>
              <a:t>10</a:t>
            </a:r>
            <a:r>
              <a:rPr lang="en-US" sz="2800"/>
              <a:t> (10100)</a:t>
            </a:r>
            <a:r>
              <a:rPr baseline="-25000" lang="en-US" sz="2800"/>
              <a:t>2</a:t>
            </a:r>
            <a:br>
              <a:rPr baseline="-25000" lang="en-US" sz="2800"/>
            </a:br>
            <a:endParaRPr/>
          </a:p>
          <a:p>
            <a:pPr indent="0" lvl="0" marL="0" rtl="0" algn="l">
              <a:lnSpc>
                <a:spcPct val="115000"/>
              </a:lnSpc>
              <a:spcBef>
                <a:spcPts val="840"/>
              </a:spcBef>
              <a:spcAft>
                <a:spcPts val="0"/>
              </a:spcAft>
              <a:buClr>
                <a:srgbClr val="7F7F7F"/>
              </a:buClr>
              <a:buSzPct val="100000"/>
              <a:buFont typeface="Arial"/>
              <a:buNone/>
            </a:pPr>
            <a:r>
              <a:rPr lang="en-US" sz="2800"/>
              <a:t>NOTE: you can add as many bits as you like! Adding zero to the left hand side of a number never changes its value.</a:t>
            </a:r>
            <a:br>
              <a:rPr lang="en-US" sz="2800"/>
            </a:br>
            <a:br>
              <a:rPr lang="en-US" sz="2800"/>
            </a:br>
            <a:r>
              <a:rPr lang="en-US" sz="2800"/>
              <a:t>Let’s say we used 8 bits instead of 6. We would get:</a:t>
            </a:r>
            <a:endParaRPr sz="2800"/>
          </a:p>
          <a:p>
            <a:pPr indent="0" lvl="0" marL="0" rtl="0" algn="l">
              <a:lnSpc>
                <a:spcPct val="115000"/>
              </a:lnSpc>
              <a:spcBef>
                <a:spcPts val="840"/>
              </a:spcBef>
              <a:spcAft>
                <a:spcPts val="0"/>
              </a:spcAft>
              <a:buNone/>
            </a:pPr>
            <a:r>
              <a:rPr lang="en-US" sz="2800"/>
              <a:t>	</a:t>
            </a:r>
            <a:r>
              <a:rPr b="1" lang="en-US" sz="2400">
                <a:latin typeface="Courier New"/>
                <a:ea typeface="Courier New"/>
                <a:cs typeface="Courier New"/>
                <a:sym typeface="Courier New"/>
              </a:rPr>
              <a:t>(20)</a:t>
            </a:r>
            <a:r>
              <a:rPr b="1" baseline="-25000" lang="en-US" sz="2400">
                <a:latin typeface="Courier New"/>
                <a:ea typeface="Courier New"/>
                <a:cs typeface="Courier New"/>
                <a:sym typeface="Courier New"/>
              </a:rPr>
              <a:t>10</a:t>
            </a:r>
            <a:r>
              <a:rPr b="1" lang="en-US" sz="2400">
                <a:latin typeface="Courier New"/>
                <a:ea typeface="Courier New"/>
                <a:cs typeface="Courier New"/>
                <a:sym typeface="Courier New"/>
              </a:rPr>
              <a:t> = (10100)</a:t>
            </a:r>
            <a:r>
              <a:rPr b="1" baseline="-25000" lang="en-US" sz="2400">
                <a:latin typeface="Courier New"/>
                <a:ea typeface="Courier New"/>
                <a:cs typeface="Courier New"/>
                <a:sym typeface="Courier New"/>
              </a:rPr>
              <a:t>2     </a:t>
            </a:r>
            <a:r>
              <a:rPr b="1" lang="en-US" sz="2400">
                <a:latin typeface="Courier New"/>
                <a:ea typeface="Courier New"/>
                <a:cs typeface="Courier New"/>
                <a:sym typeface="Courier New"/>
              </a:rPr>
              <a:t>-&gt; (00010100)</a:t>
            </a:r>
            <a:r>
              <a:rPr b="1" baseline="-25000" lang="en-US" sz="2400">
                <a:latin typeface="Courier New"/>
                <a:ea typeface="Courier New"/>
                <a:cs typeface="Courier New"/>
                <a:sym typeface="Courier New"/>
              </a:rPr>
              <a:t>2</a:t>
            </a:r>
            <a:r>
              <a:rPr b="1" lang="en-US" sz="2400">
                <a:latin typeface="Courier New"/>
                <a:ea typeface="Courier New"/>
                <a:cs typeface="Courier New"/>
                <a:sym typeface="Courier New"/>
              </a:rPr>
              <a:t>  </a:t>
            </a:r>
            <a:br>
              <a:rPr b="1" lang="en-US" sz="2400">
                <a:latin typeface="Courier New"/>
                <a:ea typeface="Courier New"/>
                <a:cs typeface="Courier New"/>
                <a:sym typeface="Courier New"/>
              </a:rPr>
            </a:br>
            <a:br>
              <a:rPr b="1" lang="en-US" sz="2400">
                <a:latin typeface="Courier New"/>
                <a:ea typeface="Courier New"/>
                <a:cs typeface="Courier New"/>
                <a:sym typeface="Courier New"/>
              </a:rPr>
            </a:br>
            <a:r>
              <a:rPr b="1" lang="en-US" sz="2400">
                <a:latin typeface="Courier New"/>
                <a:ea typeface="Courier New"/>
                <a:cs typeface="Courier New"/>
                <a:sym typeface="Courier New"/>
              </a:rPr>
              <a:t>	00010100 -&gt; invert -&gt; 11101011</a:t>
            </a:r>
            <a:br>
              <a:rPr b="1" lang="en-US" sz="2400">
                <a:latin typeface="Courier New"/>
                <a:ea typeface="Courier New"/>
                <a:cs typeface="Courier New"/>
                <a:sym typeface="Courier New"/>
              </a:rPr>
            </a:br>
            <a:br>
              <a:rPr b="1" lang="en-US" sz="2400">
                <a:latin typeface="Courier New"/>
                <a:ea typeface="Courier New"/>
                <a:cs typeface="Courier New"/>
                <a:sym typeface="Courier New"/>
              </a:rPr>
            </a:br>
            <a:r>
              <a:rPr lang="en-US" sz="2400"/>
              <a:t>	11</a:t>
            </a:r>
            <a:r>
              <a:rPr b="1" lang="en-US" sz="2400"/>
              <a:t>101011 + 1 = 11101100</a:t>
            </a:r>
            <a:endParaRPr b="1" sz="2400"/>
          </a:p>
          <a:p>
            <a:pPr indent="0" lvl="0" marL="0" rtl="0" algn="l">
              <a:lnSpc>
                <a:spcPct val="115000"/>
              </a:lnSpc>
              <a:spcBef>
                <a:spcPts val="840"/>
              </a:spcBef>
              <a:spcAft>
                <a:spcPts val="0"/>
              </a:spcAft>
              <a:buNone/>
            </a:pPr>
            <a:r>
              <a:t/>
            </a:r>
            <a:endParaRPr b="1" sz="2400"/>
          </a:p>
          <a:p>
            <a:pPr indent="0" lvl="0" marL="0" rtl="0" algn="l">
              <a:lnSpc>
                <a:spcPct val="115000"/>
              </a:lnSpc>
              <a:spcBef>
                <a:spcPts val="720"/>
              </a:spcBef>
              <a:spcAft>
                <a:spcPts val="0"/>
              </a:spcAft>
              <a:buNone/>
            </a:pPr>
            <a:r>
              <a:rPr lang="en-US" sz="2400">
                <a:solidFill>
                  <a:srgbClr val="0055A4"/>
                </a:solidFill>
                <a:latin typeface="Courier New"/>
                <a:ea typeface="Courier New"/>
                <a:cs typeface="Courier New"/>
                <a:sym typeface="Courier New"/>
              </a:rPr>
              <a:t>therefore, </a:t>
            </a:r>
            <a:r>
              <a:rPr b="1" lang="en-US" sz="2400">
                <a:solidFill>
                  <a:srgbClr val="0055A4"/>
                </a:solidFill>
                <a:latin typeface="Courier New"/>
                <a:ea typeface="Courier New"/>
                <a:cs typeface="Courier New"/>
                <a:sym typeface="Courier New"/>
              </a:rPr>
              <a:t>(-20)</a:t>
            </a:r>
            <a:r>
              <a:rPr b="1" baseline="-25000" lang="en-US" sz="2400">
                <a:solidFill>
                  <a:srgbClr val="0055A4"/>
                </a:solidFill>
                <a:latin typeface="Courier New"/>
                <a:ea typeface="Courier New"/>
                <a:cs typeface="Courier New"/>
                <a:sym typeface="Courier New"/>
              </a:rPr>
              <a:t>10</a:t>
            </a:r>
            <a:r>
              <a:rPr b="1" lang="en-US" sz="2400">
                <a:solidFill>
                  <a:srgbClr val="0055A4"/>
                </a:solidFill>
                <a:latin typeface="Courier New"/>
                <a:ea typeface="Courier New"/>
                <a:cs typeface="Courier New"/>
                <a:sym typeface="Courier New"/>
              </a:rPr>
              <a:t> = (11101100)</a:t>
            </a:r>
            <a:r>
              <a:rPr b="1" baseline="-25000" lang="en-US" sz="2400">
                <a:solidFill>
                  <a:srgbClr val="0055A4"/>
                </a:solidFill>
                <a:latin typeface="Courier New"/>
                <a:ea typeface="Courier New"/>
                <a:cs typeface="Courier New"/>
                <a:sym typeface="Courier New"/>
              </a:rPr>
              <a:t>2</a:t>
            </a:r>
            <a:r>
              <a:rPr b="1" lang="en-US" sz="2400">
                <a:solidFill>
                  <a:srgbClr val="0055A4"/>
                </a:solidFill>
              </a:rPr>
              <a:t> </a:t>
            </a:r>
            <a:br>
              <a:rPr b="1" lang="en-US" sz="2400">
                <a:solidFill>
                  <a:srgbClr val="0055A4"/>
                </a:solidFill>
              </a:rPr>
            </a:br>
            <a:br>
              <a:rPr b="1" lang="en-US" sz="2400">
                <a:solidFill>
                  <a:srgbClr val="0055A4"/>
                </a:solidFill>
              </a:rPr>
            </a:br>
            <a:r>
              <a:rPr b="1" lang="en-US" sz="2400">
                <a:solidFill>
                  <a:srgbClr val="0055A4"/>
                </a:solidFill>
              </a:rPr>
              <a:t>(this is actually the same as the result on the previous slide, just with two extra 1s at the left hand side).</a:t>
            </a:r>
            <a:endParaRPr b="1"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152499e76d2_4_227"/>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How do we calculate 4 + (-20) in binary?</a:t>
            </a:r>
            <a:endParaRPr/>
          </a:p>
        </p:txBody>
      </p:sp>
      <p:sp>
        <p:nvSpPr>
          <p:cNvPr id="408" name="Google Shape;408;g152499e76d2_4_227"/>
          <p:cNvSpPr txBox="1"/>
          <p:nvPr>
            <p:ph idx="1" type="body"/>
          </p:nvPr>
        </p:nvSpPr>
        <p:spPr>
          <a:xfrm>
            <a:off x="533400" y="1749425"/>
            <a:ext cx="110658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sz="2800"/>
              <a:t>Step 3: </a:t>
            </a:r>
            <a:r>
              <a:rPr lang="en-US"/>
              <a:t>Add the two binary numbers </a:t>
            </a:r>
            <a:endParaRPr/>
          </a:p>
          <a:p>
            <a:pPr indent="0" lvl="0" marL="0" rtl="0" algn="l">
              <a:spcBef>
                <a:spcPts val="720"/>
              </a:spcBef>
              <a:spcAft>
                <a:spcPts val="0"/>
              </a:spcAft>
              <a:buClr>
                <a:srgbClr val="7F7F7F"/>
              </a:buClr>
              <a:buSzPts val="2400"/>
              <a:buFont typeface="Arial"/>
              <a:buNone/>
            </a:pPr>
            <a:r>
              <a:t/>
            </a:r>
            <a:endParaRPr b="1" sz="2400">
              <a:latin typeface="Courier New"/>
              <a:ea typeface="Courier New"/>
              <a:cs typeface="Courier New"/>
              <a:sym typeface="Courier New"/>
            </a:endParaRPr>
          </a:p>
          <a:p>
            <a:pPr indent="457200" lvl="0" marL="0" rtl="0" algn="l">
              <a:spcBef>
                <a:spcPts val="840"/>
              </a:spcBef>
              <a:spcAft>
                <a:spcPts val="0"/>
              </a:spcAft>
              <a:buClr>
                <a:srgbClr val="7F7F7F"/>
              </a:buClr>
              <a:buSzPts val="2800"/>
              <a:buFont typeface="Arial"/>
              <a:buNone/>
            </a:pPr>
            <a:r>
              <a:rPr b="1" lang="en-US" sz="2200"/>
              <a:t>0	0	0	1	0	0		</a:t>
            </a:r>
            <a:r>
              <a:rPr lang="en-US" sz="2200"/>
              <a:t>(use the same number of bits for both numbers!)</a:t>
            </a:r>
            <a:endParaRPr sz="2200"/>
          </a:p>
          <a:p>
            <a:pPr indent="-228600" lvl="0" marL="228600" rtl="0" algn="l">
              <a:spcBef>
                <a:spcPts val="840"/>
              </a:spcBef>
              <a:spcAft>
                <a:spcPts val="0"/>
              </a:spcAft>
              <a:buNone/>
            </a:pPr>
            <a:r>
              <a:rPr b="1" lang="en-US" sz="2200">
                <a:latin typeface="Courier New"/>
                <a:ea typeface="Courier New"/>
                <a:cs typeface="Courier New"/>
                <a:sym typeface="Courier New"/>
              </a:rPr>
              <a:t>+		1	0	1	1	0	0</a:t>
            </a:r>
            <a:endParaRPr b="1" sz="2200">
              <a:latin typeface="Courier New"/>
              <a:ea typeface="Courier New"/>
              <a:cs typeface="Courier New"/>
              <a:sym typeface="Courier New"/>
            </a:endParaRPr>
          </a:p>
          <a:p>
            <a:pPr indent="-228600" lvl="0" marL="228600" rtl="0" algn="l">
              <a:spcBef>
                <a:spcPts val="840"/>
              </a:spcBef>
              <a:spcAft>
                <a:spcPts val="0"/>
              </a:spcAft>
              <a:buNone/>
            </a:pPr>
            <a:r>
              <a:rPr b="1" lang="en-US" sz="2200">
                <a:latin typeface="Courier New"/>
                <a:ea typeface="Courier New"/>
                <a:cs typeface="Courier New"/>
                <a:sym typeface="Courier New"/>
              </a:rPr>
              <a:t>-------------------------------</a:t>
            </a:r>
            <a:endParaRPr b="1" sz="2200">
              <a:latin typeface="Courier New"/>
              <a:ea typeface="Courier New"/>
              <a:cs typeface="Courier New"/>
              <a:sym typeface="Courier New"/>
            </a:endParaRPr>
          </a:p>
          <a:p>
            <a:pPr indent="-228600" lvl="0" marL="228600" rtl="0" algn="l">
              <a:spcBef>
                <a:spcPts val="840"/>
              </a:spcBef>
              <a:spcAft>
                <a:spcPts val="0"/>
              </a:spcAft>
              <a:buNone/>
            </a:pPr>
            <a:r>
              <a:rPr b="1" lang="en-US" sz="2200">
                <a:latin typeface="Courier New"/>
                <a:ea typeface="Courier New"/>
                <a:cs typeface="Courier New"/>
                <a:sym typeface="Courier New"/>
              </a:rPr>
              <a:t>	</a:t>
            </a:r>
            <a:r>
              <a:rPr b="1" lang="en-US" sz="2200">
                <a:solidFill>
                  <a:srgbClr val="D24726"/>
                </a:solidFill>
                <a:latin typeface="Courier New"/>
                <a:ea typeface="Courier New"/>
                <a:cs typeface="Courier New"/>
                <a:sym typeface="Courier New"/>
              </a:rPr>
              <a:t>	1	1	0	0	0	0</a:t>
            </a:r>
            <a:endParaRPr b="1" sz="2200">
              <a:solidFill>
                <a:srgbClr val="D24726"/>
              </a:solidFill>
              <a:latin typeface="Courier New"/>
              <a:ea typeface="Courier New"/>
              <a:cs typeface="Courier New"/>
              <a:sym typeface="Courier New"/>
            </a:endParaRPr>
          </a:p>
          <a:p>
            <a:pPr indent="-228600" lvl="0" marL="228600" rtl="0" algn="l">
              <a:spcBef>
                <a:spcPts val="840"/>
              </a:spcBef>
              <a:spcAft>
                <a:spcPts val="0"/>
              </a:spcAft>
              <a:buNone/>
            </a:pPr>
            <a:r>
              <a:t/>
            </a:r>
            <a:endParaRPr b="1" sz="2200">
              <a:latin typeface="Courier New"/>
              <a:ea typeface="Courier New"/>
              <a:cs typeface="Courier New"/>
              <a:sym typeface="Courier New"/>
            </a:endParaRPr>
          </a:p>
          <a:p>
            <a:pPr indent="-228600" lvl="0" marL="228600" rtl="0" algn="l">
              <a:spcBef>
                <a:spcPts val="840"/>
              </a:spcBef>
              <a:spcAft>
                <a:spcPts val="0"/>
              </a:spcAft>
              <a:buClr>
                <a:srgbClr val="7F7F7F"/>
              </a:buClr>
              <a:buSzPts val="2800"/>
              <a:buFont typeface="Arial"/>
              <a:buNone/>
            </a:pPr>
            <a:r>
              <a:t/>
            </a:r>
            <a:endParaRPr b="1" sz="2200">
              <a:latin typeface="Courier New"/>
              <a:ea typeface="Courier New"/>
              <a:cs typeface="Courier New"/>
              <a:sym typeface="Courier New"/>
            </a:endParaRPr>
          </a:p>
          <a:p>
            <a:pPr indent="0" lvl="0" marL="0" rtl="0" algn="l">
              <a:spcBef>
                <a:spcPts val="840"/>
              </a:spcBef>
              <a:spcAft>
                <a:spcPts val="0"/>
              </a:spcAft>
              <a:buClr>
                <a:srgbClr val="7F7F7F"/>
              </a:buClr>
              <a:buSzPts val="2800"/>
              <a:buFont typeface="Arial"/>
              <a:buNone/>
            </a:pPr>
            <a:r>
              <a:t/>
            </a:r>
            <a:endParaRPr sz="2400"/>
          </a:p>
          <a:p>
            <a:pPr indent="0" lvl="0" marL="0" rtl="0" algn="l">
              <a:lnSpc>
                <a:spcPct val="90000"/>
              </a:lnSpc>
              <a:spcBef>
                <a:spcPts val="840"/>
              </a:spcBef>
              <a:spcAft>
                <a:spcPts val="0"/>
              </a:spcAft>
              <a:buClr>
                <a:srgbClr val="7F7F7F"/>
              </a:buClr>
              <a:buSzPts val="2800"/>
              <a:buNone/>
            </a:pPr>
            <a:r>
              <a:t/>
            </a:r>
            <a:endParaRPr sz="2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152499e76d2_4_232"/>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How do we calculate 4 + (-20) in binary?</a:t>
            </a:r>
            <a:endParaRPr/>
          </a:p>
        </p:txBody>
      </p:sp>
      <p:sp>
        <p:nvSpPr>
          <p:cNvPr id="414" name="Google Shape;414;g152499e76d2_4_232"/>
          <p:cNvSpPr txBox="1"/>
          <p:nvPr>
            <p:ph idx="1" type="body"/>
          </p:nvPr>
        </p:nvSpPr>
        <p:spPr>
          <a:xfrm>
            <a:off x="533400" y="1749425"/>
            <a:ext cx="11065800" cy="43512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None/>
            </a:pPr>
            <a:r>
              <a:rPr b="1" lang="en-US" sz="2800"/>
              <a:t>Step 4: </a:t>
            </a:r>
            <a:r>
              <a:rPr lang="en-US"/>
              <a:t>Check your answer</a:t>
            </a:r>
            <a:endParaRPr/>
          </a:p>
          <a:p>
            <a:pPr indent="0" lvl="0" marL="0" rtl="0" algn="l">
              <a:lnSpc>
                <a:spcPct val="90000"/>
              </a:lnSpc>
              <a:spcBef>
                <a:spcPts val="0"/>
              </a:spcBef>
              <a:spcAft>
                <a:spcPts val="0"/>
              </a:spcAft>
              <a:buNone/>
            </a:pPr>
            <a:r>
              <a:t/>
            </a:r>
            <a:endParaRPr/>
          </a:p>
          <a:p>
            <a:pPr indent="-228600" lvl="0" marL="228600" rtl="0" algn="l">
              <a:spcBef>
                <a:spcPts val="840"/>
              </a:spcBef>
              <a:spcAft>
                <a:spcPts val="0"/>
              </a:spcAft>
              <a:buNone/>
            </a:pPr>
            <a:r>
              <a:rPr b="1" lang="en-US" sz="2200">
                <a:latin typeface="Courier New"/>
                <a:ea typeface="Courier New"/>
                <a:cs typeface="Courier New"/>
                <a:sym typeface="Courier New"/>
              </a:rPr>
              <a:t>	</a:t>
            </a:r>
            <a:r>
              <a:rPr b="1" lang="en-US" sz="2200">
                <a:solidFill>
                  <a:srgbClr val="D24726"/>
                </a:solidFill>
                <a:latin typeface="Courier New"/>
                <a:ea typeface="Courier New"/>
                <a:cs typeface="Courier New"/>
                <a:sym typeface="Courier New"/>
              </a:rPr>
              <a:t>	110000</a:t>
            </a:r>
            <a:r>
              <a:rPr b="1" baseline="-25000" lang="en-US" sz="2200">
                <a:solidFill>
                  <a:srgbClr val="D24726"/>
                </a:solidFill>
                <a:latin typeface="Courier New"/>
                <a:ea typeface="Courier New"/>
                <a:cs typeface="Courier New"/>
                <a:sym typeface="Courier New"/>
              </a:rPr>
              <a:t>2</a:t>
            </a:r>
            <a:r>
              <a:rPr b="1" lang="en-US" sz="2200">
                <a:solidFill>
                  <a:srgbClr val="D24726"/>
                </a:solidFill>
                <a:latin typeface="Courier New"/>
                <a:ea typeface="Courier New"/>
                <a:cs typeface="Courier New"/>
                <a:sym typeface="Courier New"/>
              </a:rPr>
              <a:t>  </a:t>
            </a:r>
            <a:r>
              <a:rPr lang="en-US" sz="2200">
                <a:solidFill>
                  <a:schemeClr val="dk1"/>
                </a:solidFill>
                <a:latin typeface="Courier New"/>
                <a:ea typeface="Courier New"/>
                <a:cs typeface="Courier New"/>
                <a:sym typeface="Courier New"/>
              </a:rPr>
              <a:t>is a negative number (begins with ‘1’) -- so first let’s apply the </a:t>
            </a:r>
            <a:endParaRPr sz="2200">
              <a:solidFill>
                <a:schemeClr val="dk1"/>
              </a:solidFill>
              <a:latin typeface="Courier New"/>
              <a:ea typeface="Courier New"/>
              <a:cs typeface="Courier New"/>
              <a:sym typeface="Courier New"/>
            </a:endParaRPr>
          </a:p>
          <a:p>
            <a:pPr indent="-228600" lvl="0" marL="228600" rtl="0" algn="l">
              <a:spcBef>
                <a:spcPts val="840"/>
              </a:spcBef>
              <a:spcAft>
                <a:spcPts val="0"/>
              </a:spcAft>
              <a:buNone/>
            </a:pPr>
            <a:r>
              <a:rPr lang="en-US" sz="2200">
                <a:solidFill>
                  <a:schemeClr val="dk1"/>
                </a:solidFill>
                <a:latin typeface="Courier New"/>
                <a:ea typeface="Courier New"/>
                <a:cs typeface="Courier New"/>
                <a:sym typeface="Courier New"/>
              </a:rPr>
              <a:t>Two’s Complement rule to make it positive again.</a:t>
            </a:r>
            <a:endParaRPr sz="2200">
              <a:solidFill>
                <a:schemeClr val="dk1"/>
              </a:solidFill>
              <a:latin typeface="Courier New"/>
              <a:ea typeface="Courier New"/>
              <a:cs typeface="Courier New"/>
              <a:sym typeface="Courier New"/>
            </a:endParaRPr>
          </a:p>
          <a:p>
            <a:pPr indent="-228600" lvl="0" marL="228600" rtl="0" algn="l">
              <a:spcBef>
                <a:spcPts val="840"/>
              </a:spcBef>
              <a:spcAft>
                <a:spcPts val="0"/>
              </a:spcAft>
              <a:buNone/>
            </a:pPr>
            <a:r>
              <a:t/>
            </a:r>
            <a:endParaRPr sz="2200">
              <a:solidFill>
                <a:schemeClr val="dk1"/>
              </a:solidFill>
              <a:latin typeface="Courier New"/>
              <a:ea typeface="Courier New"/>
              <a:cs typeface="Courier New"/>
              <a:sym typeface="Courier New"/>
            </a:endParaRPr>
          </a:p>
          <a:p>
            <a:pPr indent="-335280" lvl="0" marL="457200" rtl="0" algn="l">
              <a:lnSpc>
                <a:spcPct val="115000"/>
              </a:lnSpc>
              <a:spcBef>
                <a:spcPts val="720"/>
              </a:spcBef>
              <a:spcAft>
                <a:spcPts val="0"/>
              </a:spcAft>
              <a:buSzPct val="100000"/>
              <a:buAutoNum type="arabicPeriod"/>
            </a:pPr>
            <a:r>
              <a:rPr lang="en-US" sz="2400"/>
              <a:t>Invert all the bits:</a:t>
            </a:r>
            <a:endParaRPr/>
          </a:p>
          <a:p>
            <a:pPr indent="0" lvl="2" marL="914400" rtl="0" algn="l">
              <a:lnSpc>
                <a:spcPct val="115000"/>
              </a:lnSpc>
              <a:spcBef>
                <a:spcPts val="720"/>
              </a:spcBef>
              <a:spcAft>
                <a:spcPts val="0"/>
              </a:spcAft>
              <a:buClr>
                <a:schemeClr val="dk1"/>
              </a:buClr>
              <a:buSzPct val="50000"/>
              <a:buFont typeface="Arial"/>
              <a:buNone/>
            </a:pPr>
            <a:r>
              <a:rPr b="1" lang="en-US" sz="2200">
                <a:solidFill>
                  <a:srgbClr val="D24726"/>
                </a:solidFill>
                <a:latin typeface="Courier New"/>
                <a:ea typeface="Courier New"/>
                <a:cs typeface="Courier New"/>
                <a:sym typeface="Courier New"/>
              </a:rPr>
              <a:t>110000</a:t>
            </a:r>
            <a:r>
              <a:rPr b="1" lang="en-US" sz="2400">
                <a:latin typeface="Courier New"/>
                <a:ea typeface="Courier New"/>
                <a:cs typeface="Courier New"/>
                <a:sym typeface="Courier New"/>
              </a:rPr>
              <a:t> -&gt; invert </a:t>
            </a:r>
            <a:r>
              <a:rPr b="1" lang="en-US" sz="2400">
                <a:latin typeface="Courier New"/>
                <a:ea typeface="Courier New"/>
                <a:cs typeface="Courier New"/>
                <a:sym typeface="Courier New"/>
              </a:rPr>
              <a:t>-&gt;</a:t>
            </a:r>
            <a:r>
              <a:rPr b="1" lang="en-US" sz="2400">
                <a:latin typeface="Courier New"/>
                <a:ea typeface="Courier New"/>
                <a:cs typeface="Courier New"/>
                <a:sym typeface="Courier New"/>
              </a:rPr>
              <a:t> </a:t>
            </a:r>
            <a:r>
              <a:rPr b="1" lang="en-US" sz="2200">
                <a:solidFill>
                  <a:srgbClr val="D24726"/>
                </a:solidFill>
                <a:latin typeface="Courier New"/>
                <a:ea typeface="Courier New"/>
                <a:cs typeface="Courier New"/>
                <a:sym typeface="Courier New"/>
              </a:rPr>
              <a:t>001111</a:t>
            </a:r>
            <a:endParaRPr sz="2400"/>
          </a:p>
          <a:p>
            <a:pPr indent="-335280" lvl="0" marL="457200" rtl="0" algn="l">
              <a:lnSpc>
                <a:spcPct val="115000"/>
              </a:lnSpc>
              <a:spcBef>
                <a:spcPts val="720"/>
              </a:spcBef>
              <a:spcAft>
                <a:spcPts val="0"/>
              </a:spcAft>
              <a:buSzPct val="100000"/>
              <a:buAutoNum type="arabicPeriod"/>
            </a:pPr>
            <a:r>
              <a:rPr lang="en-US" sz="2400"/>
              <a:t>Add 1 to the inverted value</a:t>
            </a:r>
            <a:br>
              <a:rPr lang="en-US" sz="2400"/>
            </a:br>
            <a:br>
              <a:rPr lang="en-US" sz="2400"/>
            </a:br>
            <a:r>
              <a:rPr lang="en-US" sz="2400"/>
              <a:t>	</a:t>
            </a:r>
            <a:r>
              <a:rPr b="1" lang="en-US" sz="2200">
                <a:solidFill>
                  <a:srgbClr val="D24726"/>
                </a:solidFill>
                <a:latin typeface="Courier New"/>
                <a:ea typeface="Courier New"/>
                <a:cs typeface="Courier New"/>
                <a:sym typeface="Courier New"/>
              </a:rPr>
              <a:t>001111</a:t>
            </a:r>
            <a:r>
              <a:rPr b="1" lang="en-US" sz="2400"/>
              <a:t> + 1 = </a:t>
            </a:r>
            <a:r>
              <a:rPr b="1" lang="en-US" sz="2200">
                <a:solidFill>
                  <a:srgbClr val="D24726"/>
                </a:solidFill>
                <a:latin typeface="Courier New"/>
                <a:ea typeface="Courier New"/>
                <a:cs typeface="Courier New"/>
                <a:sym typeface="Courier New"/>
              </a:rPr>
              <a:t>010000</a:t>
            </a:r>
            <a:endParaRPr sz="2400"/>
          </a:p>
          <a:p>
            <a:pPr indent="-335280" lvl="0" marL="457200" rtl="0" algn="l">
              <a:lnSpc>
                <a:spcPct val="115000"/>
              </a:lnSpc>
              <a:spcBef>
                <a:spcPts val="0"/>
              </a:spcBef>
              <a:spcAft>
                <a:spcPts val="0"/>
              </a:spcAft>
              <a:buSzPct val="100000"/>
              <a:buAutoNum type="arabicPeriod"/>
            </a:pPr>
            <a:r>
              <a:rPr lang="en-US" sz="2400"/>
              <a:t>Convert to decimal</a:t>
            </a:r>
            <a:endParaRPr sz="2400"/>
          </a:p>
          <a:p>
            <a:pPr indent="457200" lvl="0" marL="0" rtl="0" algn="l">
              <a:lnSpc>
                <a:spcPct val="115000"/>
              </a:lnSpc>
              <a:spcBef>
                <a:spcPts val="720"/>
              </a:spcBef>
              <a:spcAft>
                <a:spcPts val="0"/>
              </a:spcAft>
              <a:buNone/>
            </a:pPr>
            <a:r>
              <a:rPr b="1" lang="en-US" sz="2200">
                <a:solidFill>
                  <a:srgbClr val="D24726"/>
                </a:solidFill>
                <a:latin typeface="Courier New"/>
                <a:ea typeface="Courier New"/>
                <a:cs typeface="Courier New"/>
                <a:sym typeface="Courier New"/>
              </a:rPr>
              <a:t>010000 = 2</a:t>
            </a:r>
            <a:r>
              <a:rPr b="1" baseline="30000" lang="en-US" sz="2200">
                <a:solidFill>
                  <a:srgbClr val="D24726"/>
                </a:solidFill>
                <a:latin typeface="Courier New"/>
                <a:ea typeface="Courier New"/>
                <a:cs typeface="Courier New"/>
                <a:sym typeface="Courier New"/>
              </a:rPr>
              <a:t>4</a:t>
            </a:r>
            <a:r>
              <a:rPr b="1" lang="en-US" sz="2200">
                <a:solidFill>
                  <a:srgbClr val="D24726"/>
                </a:solidFill>
                <a:latin typeface="Courier New"/>
                <a:ea typeface="Courier New"/>
                <a:cs typeface="Courier New"/>
                <a:sym typeface="Courier New"/>
              </a:rPr>
              <a:t> = 16</a:t>
            </a:r>
            <a:endParaRPr b="1" sz="2200">
              <a:solidFill>
                <a:srgbClr val="D24726"/>
              </a:solidFill>
              <a:latin typeface="Courier New"/>
              <a:ea typeface="Courier New"/>
              <a:cs typeface="Courier New"/>
              <a:sym typeface="Courier New"/>
            </a:endParaRPr>
          </a:p>
          <a:p>
            <a:pPr indent="-326390" lvl="0" marL="457200" rtl="0" algn="l">
              <a:lnSpc>
                <a:spcPct val="115000"/>
              </a:lnSpc>
              <a:spcBef>
                <a:spcPts val="720"/>
              </a:spcBef>
              <a:spcAft>
                <a:spcPts val="0"/>
              </a:spcAft>
              <a:buClr>
                <a:srgbClr val="7F7F7F"/>
              </a:buClr>
              <a:buSzPct val="100000"/>
              <a:buFont typeface="Courier New"/>
              <a:buAutoNum type="arabicPeriod"/>
            </a:pPr>
            <a:r>
              <a:rPr b="1" lang="en-US" sz="2200">
                <a:solidFill>
                  <a:srgbClr val="7F7F7F"/>
                </a:solidFill>
                <a:latin typeface="Courier New"/>
                <a:ea typeface="Courier New"/>
                <a:cs typeface="Courier New"/>
                <a:sym typeface="Courier New"/>
              </a:rPr>
              <a:t>This means we correctly calculated: 4 - 20 = -16 			[end of solution]</a:t>
            </a:r>
            <a:endParaRPr b="1" sz="2200">
              <a:solidFill>
                <a:srgbClr val="7F7F7F"/>
              </a:solidFill>
              <a:latin typeface="Courier New"/>
              <a:ea typeface="Courier New"/>
              <a:cs typeface="Courier New"/>
              <a:sym typeface="Courier New"/>
            </a:endParaRPr>
          </a:p>
          <a:p>
            <a:pPr indent="0" lvl="0" marL="0" rtl="0" algn="l">
              <a:lnSpc>
                <a:spcPct val="90000"/>
              </a:lnSpc>
              <a:spcBef>
                <a:spcPts val="840"/>
              </a:spcBef>
              <a:spcAft>
                <a:spcPts val="0"/>
              </a:spcAft>
              <a:buClr>
                <a:srgbClr val="7F7F7F"/>
              </a:buClr>
              <a:buSzPct val="100000"/>
              <a:buNone/>
            </a:pPr>
            <a:r>
              <a:t/>
            </a:r>
            <a:endParaRPr sz="2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152499e76d2_4_237"/>
          <p:cNvSpPr txBox="1"/>
          <p:nvPr>
            <p:ph idx="1" type="body"/>
          </p:nvPr>
        </p:nvSpPr>
        <p:spPr>
          <a:xfrm>
            <a:off x="533400" y="1749425"/>
            <a:ext cx="11065800" cy="43512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None/>
            </a:pPr>
            <a:r>
              <a:rPr b="1" lang="en-US" sz="2800"/>
              <a:t>Steps (Review)</a:t>
            </a:r>
            <a:br>
              <a:rPr lang="en-US" sz="2800"/>
            </a:br>
            <a:endParaRPr sz="2800"/>
          </a:p>
          <a:p>
            <a:pPr indent="-361950" lvl="0" marL="457200" rtl="0" algn="l">
              <a:lnSpc>
                <a:spcPct val="115000"/>
              </a:lnSpc>
              <a:spcBef>
                <a:spcPts val="900"/>
              </a:spcBef>
              <a:spcAft>
                <a:spcPts val="0"/>
              </a:spcAft>
              <a:buSzPct val="100000"/>
              <a:buAutoNum type="arabicPeriod"/>
            </a:pPr>
            <a:r>
              <a:rPr lang="en-US"/>
              <a:t>Converting 4 and 20 to binary</a:t>
            </a:r>
            <a:endParaRPr/>
          </a:p>
          <a:p>
            <a:pPr indent="-361950" lvl="0" marL="457200" rtl="0" algn="l">
              <a:lnSpc>
                <a:spcPct val="115000"/>
              </a:lnSpc>
              <a:spcBef>
                <a:spcPts val="0"/>
              </a:spcBef>
              <a:spcAft>
                <a:spcPts val="0"/>
              </a:spcAft>
              <a:buSzPct val="100000"/>
              <a:buAutoNum type="arabicPeriod"/>
            </a:pPr>
            <a:r>
              <a:rPr lang="en-US"/>
              <a:t>Apply Two’s Complement rule to (-20)</a:t>
            </a:r>
            <a:endParaRPr/>
          </a:p>
          <a:p>
            <a:pPr indent="-344169" lvl="1" marL="914400" rtl="0" algn="l">
              <a:lnSpc>
                <a:spcPct val="115000"/>
              </a:lnSpc>
              <a:spcBef>
                <a:spcPts val="0"/>
              </a:spcBef>
              <a:spcAft>
                <a:spcPts val="0"/>
              </a:spcAft>
              <a:buSzPct val="100000"/>
              <a:buChar char="•"/>
            </a:pPr>
            <a:r>
              <a:rPr lang="en-US"/>
              <a:t>How many bits do we need to represent -20? Rule of thumb: since left most bit of 20 is a “1”, add an extra bit!</a:t>
            </a:r>
            <a:endParaRPr/>
          </a:p>
          <a:p>
            <a:pPr indent="-361950" lvl="0" marL="457200" rtl="0" algn="l">
              <a:lnSpc>
                <a:spcPct val="115000"/>
              </a:lnSpc>
              <a:spcBef>
                <a:spcPts val="0"/>
              </a:spcBef>
              <a:spcAft>
                <a:spcPts val="0"/>
              </a:spcAft>
              <a:buSzPct val="100000"/>
              <a:buAutoNum type="arabicPeriod"/>
            </a:pPr>
            <a:r>
              <a:rPr lang="en-US"/>
              <a:t>Add the two binary numbers </a:t>
            </a:r>
            <a:endParaRPr/>
          </a:p>
          <a:p>
            <a:pPr indent="-344169" lvl="1" marL="914400" rtl="0" algn="l">
              <a:lnSpc>
                <a:spcPct val="115000"/>
              </a:lnSpc>
              <a:spcBef>
                <a:spcPts val="0"/>
              </a:spcBef>
              <a:spcAft>
                <a:spcPts val="0"/>
              </a:spcAft>
              <a:buSzPct val="100000"/>
              <a:buChar char="•"/>
            </a:pPr>
            <a:r>
              <a:rPr lang="en-US"/>
              <a:t>Important: use all of the bits from step 2 for both numbers</a:t>
            </a:r>
            <a:endParaRPr/>
          </a:p>
          <a:p>
            <a:pPr indent="-361950" lvl="0" marL="457200" rtl="0" algn="l">
              <a:lnSpc>
                <a:spcPct val="115000"/>
              </a:lnSpc>
              <a:spcBef>
                <a:spcPts val="0"/>
              </a:spcBef>
              <a:spcAft>
                <a:spcPts val="0"/>
              </a:spcAft>
              <a:buSzPct val="100000"/>
              <a:buAutoNum type="arabicPeriod"/>
            </a:pPr>
            <a:r>
              <a:rPr lang="en-US"/>
              <a:t>Check your answer: convert the result to decimal</a:t>
            </a:r>
            <a:endParaRPr/>
          </a:p>
          <a:p>
            <a:pPr indent="-344169" lvl="1" marL="914400" rtl="0" algn="l">
              <a:lnSpc>
                <a:spcPct val="115000"/>
              </a:lnSpc>
              <a:spcBef>
                <a:spcPts val="0"/>
              </a:spcBef>
              <a:spcAft>
                <a:spcPts val="0"/>
              </a:spcAft>
              <a:buSzPct val="100000"/>
              <a:buChar char="•"/>
            </a:pPr>
            <a:r>
              <a:rPr lang="en-US"/>
              <a:t>Trick: if the answer is negative, apply Two’s Complement rule again </a:t>
            </a:r>
            <a:r>
              <a:rPr b="1" lang="en-US"/>
              <a:t>before</a:t>
            </a:r>
            <a:r>
              <a:rPr lang="en-US"/>
              <a:t> converting to decimal</a:t>
            </a:r>
            <a:endParaRPr/>
          </a:p>
          <a:p>
            <a:pPr indent="0" lvl="0" marL="0" rtl="0" algn="l">
              <a:lnSpc>
                <a:spcPct val="115000"/>
              </a:lnSpc>
              <a:spcBef>
                <a:spcPts val="900"/>
              </a:spcBef>
              <a:spcAft>
                <a:spcPts val="0"/>
              </a:spcAft>
              <a:buNone/>
            </a:pPr>
            <a:r>
              <a:t/>
            </a:r>
            <a:endParaRPr sz="2800"/>
          </a:p>
          <a:p>
            <a:pPr indent="-336550" lvl="0" marL="514350" rtl="0" algn="l">
              <a:lnSpc>
                <a:spcPct val="90000"/>
              </a:lnSpc>
              <a:spcBef>
                <a:spcPts val="840"/>
              </a:spcBef>
              <a:spcAft>
                <a:spcPts val="0"/>
              </a:spcAft>
              <a:buClr>
                <a:srgbClr val="7F7F7F"/>
              </a:buClr>
              <a:buSzPct val="100000"/>
              <a:buFont typeface="Quattrocento Sans"/>
              <a:buNone/>
            </a:pPr>
            <a:r>
              <a:t/>
            </a:r>
            <a:endParaRPr sz="2800"/>
          </a:p>
          <a:p>
            <a:pPr indent="-336550" lvl="0" marL="514350" rtl="0" algn="l">
              <a:lnSpc>
                <a:spcPct val="90000"/>
              </a:lnSpc>
              <a:spcBef>
                <a:spcPts val="840"/>
              </a:spcBef>
              <a:spcAft>
                <a:spcPts val="0"/>
              </a:spcAft>
              <a:buClr>
                <a:srgbClr val="7F7F7F"/>
              </a:buClr>
              <a:buSzPct val="100000"/>
              <a:buFont typeface="Quattrocento Sans"/>
              <a:buNone/>
            </a:pPr>
            <a:r>
              <a:t/>
            </a:r>
            <a:endParaRPr sz="2800"/>
          </a:p>
          <a:p>
            <a:pPr indent="0" lvl="0" marL="0" rtl="0" algn="l">
              <a:lnSpc>
                <a:spcPct val="90000"/>
              </a:lnSpc>
              <a:spcBef>
                <a:spcPts val="840"/>
              </a:spcBef>
              <a:spcAft>
                <a:spcPts val="0"/>
              </a:spcAft>
              <a:buClr>
                <a:srgbClr val="7F7F7F"/>
              </a:buClr>
              <a:buSzPct val="100000"/>
              <a:buNone/>
            </a:pPr>
            <a:r>
              <a:t/>
            </a:r>
            <a:endParaRPr sz="2800"/>
          </a:p>
        </p:txBody>
      </p:sp>
      <p:sp>
        <p:nvSpPr>
          <p:cNvPr id="420" name="Google Shape;420;g152499e76d2_4_237"/>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How do we calculate 4 + (-20) in binary?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152499e76d2_4_242"/>
          <p:cNvSpPr txBox="1"/>
          <p:nvPr>
            <p:ph idx="1" type="body"/>
          </p:nvPr>
        </p:nvSpPr>
        <p:spPr>
          <a:xfrm>
            <a:off x="533400" y="1749425"/>
            <a:ext cx="11065800" cy="43512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None/>
            </a:pPr>
            <a:r>
              <a:rPr b="1" lang="en-US" sz="2800"/>
              <a:t>Steps (no matter what the numbers are)</a:t>
            </a:r>
            <a:br>
              <a:rPr lang="en-US" sz="2800"/>
            </a:br>
            <a:endParaRPr sz="2800"/>
          </a:p>
          <a:p>
            <a:pPr indent="-361950" lvl="0" marL="457200" rtl="0" algn="l">
              <a:lnSpc>
                <a:spcPct val="115000"/>
              </a:lnSpc>
              <a:spcBef>
                <a:spcPts val="900"/>
              </a:spcBef>
              <a:spcAft>
                <a:spcPts val="0"/>
              </a:spcAft>
              <a:buSzPct val="100000"/>
              <a:buAutoNum type="arabicPeriod"/>
            </a:pPr>
            <a:r>
              <a:rPr lang="en-US"/>
              <a:t>Convert from decimal to binary</a:t>
            </a:r>
            <a:endParaRPr/>
          </a:p>
          <a:p>
            <a:pPr indent="-361950" lvl="0" marL="457200" rtl="0" algn="l">
              <a:lnSpc>
                <a:spcPct val="115000"/>
              </a:lnSpc>
              <a:spcBef>
                <a:spcPts val="0"/>
              </a:spcBef>
              <a:spcAft>
                <a:spcPts val="0"/>
              </a:spcAft>
              <a:buSzPct val="100000"/>
              <a:buAutoNum type="arabicPeriod"/>
            </a:pPr>
            <a:r>
              <a:rPr lang="en-US"/>
              <a:t>Apply Two’s Complement rule to all negative numbers</a:t>
            </a:r>
            <a:endParaRPr/>
          </a:p>
          <a:p>
            <a:pPr indent="-344169" lvl="1" marL="914400" rtl="0" algn="l">
              <a:lnSpc>
                <a:spcPct val="115000"/>
              </a:lnSpc>
              <a:spcBef>
                <a:spcPts val="0"/>
              </a:spcBef>
              <a:spcAft>
                <a:spcPts val="0"/>
              </a:spcAft>
              <a:buSzPct val="100000"/>
              <a:buChar char="•"/>
            </a:pPr>
            <a:r>
              <a:rPr lang="en-US"/>
              <a:t>Important: choosing the right number of bits to use. Rule of thumb: if left most bit is a 1, add an extra bit</a:t>
            </a:r>
            <a:endParaRPr/>
          </a:p>
          <a:p>
            <a:pPr indent="-361950" lvl="0" marL="457200" rtl="0" algn="l">
              <a:lnSpc>
                <a:spcPct val="115000"/>
              </a:lnSpc>
              <a:spcBef>
                <a:spcPts val="0"/>
              </a:spcBef>
              <a:spcAft>
                <a:spcPts val="0"/>
              </a:spcAft>
              <a:buSzPct val="100000"/>
              <a:buAutoNum type="arabicPeriod"/>
            </a:pPr>
            <a:r>
              <a:rPr lang="en-US"/>
              <a:t>Add the two binary numbers </a:t>
            </a:r>
            <a:endParaRPr/>
          </a:p>
          <a:p>
            <a:pPr indent="-344169" lvl="1" marL="914400" rtl="0" algn="l">
              <a:lnSpc>
                <a:spcPct val="115000"/>
              </a:lnSpc>
              <a:spcBef>
                <a:spcPts val="0"/>
              </a:spcBef>
              <a:spcAft>
                <a:spcPts val="0"/>
              </a:spcAft>
              <a:buSzPct val="100000"/>
              <a:buChar char="•"/>
            </a:pPr>
            <a:r>
              <a:rPr lang="en-US"/>
              <a:t>Important: use all of the bits from step 2</a:t>
            </a:r>
            <a:endParaRPr/>
          </a:p>
          <a:p>
            <a:pPr indent="-361950" lvl="0" marL="457200" rtl="0" algn="l">
              <a:lnSpc>
                <a:spcPct val="115000"/>
              </a:lnSpc>
              <a:spcBef>
                <a:spcPts val="0"/>
              </a:spcBef>
              <a:spcAft>
                <a:spcPts val="0"/>
              </a:spcAft>
              <a:buSzPct val="100000"/>
              <a:buAutoNum type="arabicPeriod"/>
            </a:pPr>
            <a:r>
              <a:rPr lang="en-US"/>
              <a:t>Check your answer: convert the result to decimal</a:t>
            </a:r>
            <a:endParaRPr/>
          </a:p>
          <a:p>
            <a:pPr indent="-344169" lvl="1" marL="914400" rtl="0" algn="l">
              <a:lnSpc>
                <a:spcPct val="115000"/>
              </a:lnSpc>
              <a:spcBef>
                <a:spcPts val="0"/>
              </a:spcBef>
              <a:spcAft>
                <a:spcPts val="0"/>
              </a:spcAft>
              <a:buSzPct val="100000"/>
              <a:buChar char="•"/>
            </a:pPr>
            <a:r>
              <a:rPr lang="en-US"/>
              <a:t>Trick: if the answer is negative, apply Two’s Complement rule again </a:t>
            </a:r>
            <a:r>
              <a:rPr b="1" lang="en-US"/>
              <a:t>before</a:t>
            </a:r>
            <a:r>
              <a:rPr lang="en-US"/>
              <a:t> converting to decimal</a:t>
            </a:r>
            <a:endParaRPr/>
          </a:p>
          <a:p>
            <a:pPr indent="0" lvl="0" marL="0" rtl="0" algn="l">
              <a:lnSpc>
                <a:spcPct val="115000"/>
              </a:lnSpc>
              <a:spcBef>
                <a:spcPts val="900"/>
              </a:spcBef>
              <a:spcAft>
                <a:spcPts val="0"/>
              </a:spcAft>
              <a:buNone/>
            </a:pPr>
            <a:r>
              <a:t/>
            </a:r>
            <a:endParaRPr sz="2800"/>
          </a:p>
          <a:p>
            <a:pPr indent="-336550" lvl="0" marL="514350" rtl="0" algn="l">
              <a:lnSpc>
                <a:spcPct val="90000"/>
              </a:lnSpc>
              <a:spcBef>
                <a:spcPts val="840"/>
              </a:spcBef>
              <a:spcAft>
                <a:spcPts val="0"/>
              </a:spcAft>
              <a:buClr>
                <a:srgbClr val="7F7F7F"/>
              </a:buClr>
              <a:buSzPct val="100000"/>
              <a:buFont typeface="Quattrocento Sans"/>
              <a:buNone/>
            </a:pPr>
            <a:r>
              <a:t/>
            </a:r>
            <a:endParaRPr sz="2800"/>
          </a:p>
          <a:p>
            <a:pPr indent="-336550" lvl="0" marL="514350" rtl="0" algn="l">
              <a:lnSpc>
                <a:spcPct val="90000"/>
              </a:lnSpc>
              <a:spcBef>
                <a:spcPts val="840"/>
              </a:spcBef>
              <a:spcAft>
                <a:spcPts val="0"/>
              </a:spcAft>
              <a:buClr>
                <a:srgbClr val="7F7F7F"/>
              </a:buClr>
              <a:buSzPct val="100000"/>
              <a:buFont typeface="Quattrocento Sans"/>
              <a:buNone/>
            </a:pPr>
            <a:r>
              <a:t/>
            </a:r>
            <a:endParaRPr sz="2800"/>
          </a:p>
          <a:p>
            <a:pPr indent="0" lvl="0" marL="0" rtl="0" algn="l">
              <a:lnSpc>
                <a:spcPct val="90000"/>
              </a:lnSpc>
              <a:spcBef>
                <a:spcPts val="840"/>
              </a:spcBef>
              <a:spcAft>
                <a:spcPts val="0"/>
              </a:spcAft>
              <a:buClr>
                <a:srgbClr val="7F7F7F"/>
              </a:buClr>
              <a:buSzPct val="100000"/>
              <a:buNone/>
            </a:pPr>
            <a:r>
              <a:t/>
            </a:r>
            <a:endParaRPr sz="2800"/>
          </a:p>
        </p:txBody>
      </p:sp>
      <p:sp>
        <p:nvSpPr>
          <p:cNvPr id="426" name="Google Shape;426;g152499e76d2_4_242"/>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How to do these problems in general?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152499e76d2_4_247"/>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Review: How many bits do we need </a:t>
            </a:r>
            <a:br>
              <a:rPr lang="en-US"/>
            </a:br>
            <a:r>
              <a:rPr lang="en-US"/>
              <a:t>to represent a number?</a:t>
            </a:r>
            <a:endParaRPr/>
          </a:p>
        </p:txBody>
      </p:sp>
      <p:sp>
        <p:nvSpPr>
          <p:cNvPr id="432" name="Google Shape;432;g152499e76d2_4_247"/>
          <p:cNvSpPr txBox="1"/>
          <p:nvPr>
            <p:ph idx="1" type="body"/>
          </p:nvPr>
        </p:nvSpPr>
        <p:spPr>
          <a:xfrm>
            <a:off x="838200" y="1825625"/>
            <a:ext cx="10814100" cy="4351200"/>
          </a:xfrm>
          <a:prstGeom prst="rect">
            <a:avLst/>
          </a:prstGeom>
          <a:noFill/>
          <a:ln>
            <a:noFill/>
          </a:ln>
        </p:spPr>
        <p:txBody>
          <a:bodyPr anchorCtr="0" anchor="t" bIns="45700" lIns="91425" spcFirstLastPara="1" rIns="91425" wrap="square" tIns="45700">
            <a:normAutofit fontScale="70000" lnSpcReduction="20000"/>
          </a:bodyPr>
          <a:lstStyle/>
          <a:p>
            <a:pPr indent="-171450" lvl="0" marL="228600" rtl="0" algn="l">
              <a:lnSpc>
                <a:spcPct val="90000"/>
              </a:lnSpc>
              <a:spcBef>
                <a:spcPts val="0"/>
              </a:spcBef>
              <a:spcAft>
                <a:spcPts val="0"/>
              </a:spcAft>
              <a:buClr>
                <a:srgbClr val="7F7F7F"/>
              </a:buClr>
              <a:buSzPct val="100000"/>
              <a:buChar char="•"/>
            </a:pPr>
            <a:r>
              <a:rPr lang="en-US"/>
              <a:t>1 bit </a:t>
            </a:r>
            <a:r>
              <a:rPr b="1" lang="en-US" sz="2400">
                <a:latin typeface="Courier New"/>
                <a:ea typeface="Courier New"/>
                <a:cs typeface="Courier New"/>
                <a:sym typeface="Courier New"/>
              </a:rPr>
              <a:t>-&gt;</a:t>
            </a:r>
            <a:r>
              <a:rPr lang="en-US"/>
              <a:t> can represent 2 </a:t>
            </a:r>
            <a:r>
              <a:rPr b="1" lang="en-US"/>
              <a:t>unsigned</a:t>
            </a:r>
            <a:r>
              <a:rPr lang="en-US"/>
              <a:t> numbers </a:t>
            </a:r>
            <a:endParaRPr/>
          </a:p>
          <a:p>
            <a:pPr indent="-361950" lvl="2" marL="1371600" rtl="0" algn="l">
              <a:lnSpc>
                <a:spcPct val="90000"/>
              </a:lnSpc>
              <a:spcBef>
                <a:spcPts val="0"/>
              </a:spcBef>
              <a:spcAft>
                <a:spcPts val="0"/>
              </a:spcAft>
              <a:buClr>
                <a:srgbClr val="7F7F7F"/>
              </a:buClr>
              <a:buSzPct val="150000"/>
              <a:buChar char="•"/>
            </a:pPr>
            <a:r>
              <a:rPr lang="en-US"/>
              <a:t>(unsigned: no distinction between positive and negative)</a:t>
            </a:r>
            <a:endParaRPr/>
          </a:p>
          <a:p>
            <a:pPr indent="-179069"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(0)</a:t>
            </a:r>
            <a:r>
              <a:rPr baseline="-25000" lang="en-US">
                <a:latin typeface="Courier New"/>
                <a:ea typeface="Courier New"/>
                <a:cs typeface="Courier New"/>
                <a:sym typeface="Courier New"/>
              </a:rPr>
              <a:t>2</a:t>
            </a:r>
            <a:r>
              <a:rPr lang="en-US">
                <a:latin typeface="Courier New"/>
                <a:ea typeface="Courier New"/>
                <a:cs typeface="Courier New"/>
                <a:sym typeface="Courier New"/>
              </a:rPr>
              <a:t> = (0)</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79069"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(1)</a:t>
            </a:r>
            <a:r>
              <a:rPr baseline="-25000" lang="en-US">
                <a:latin typeface="Courier New"/>
                <a:ea typeface="Courier New"/>
                <a:cs typeface="Courier New"/>
                <a:sym typeface="Courier New"/>
              </a:rPr>
              <a:t>2</a:t>
            </a:r>
            <a:r>
              <a:rPr lang="en-US">
                <a:latin typeface="Courier New"/>
                <a:ea typeface="Courier New"/>
                <a:cs typeface="Courier New"/>
                <a:sym typeface="Courier New"/>
              </a:rPr>
              <a:t> = (1)</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71450" lvl="0" marL="228600" rtl="0" algn="l">
              <a:lnSpc>
                <a:spcPct val="90000"/>
              </a:lnSpc>
              <a:spcBef>
                <a:spcPts val="900"/>
              </a:spcBef>
              <a:spcAft>
                <a:spcPts val="0"/>
              </a:spcAft>
              <a:buClr>
                <a:srgbClr val="7F7F7F"/>
              </a:buClr>
              <a:buSzPct val="100000"/>
              <a:buChar char="•"/>
            </a:pPr>
            <a:r>
              <a:rPr lang="en-US"/>
              <a:t>2 bits </a:t>
            </a:r>
            <a:r>
              <a:rPr b="1" lang="en-US" sz="2400">
                <a:latin typeface="Courier New"/>
                <a:ea typeface="Courier New"/>
                <a:cs typeface="Courier New"/>
                <a:sym typeface="Courier New"/>
              </a:rPr>
              <a:t>-&gt;</a:t>
            </a:r>
            <a:r>
              <a:rPr lang="en-US"/>
              <a:t> can represent 4 </a:t>
            </a:r>
            <a:r>
              <a:rPr b="1" lang="en-US"/>
              <a:t>unsigned </a:t>
            </a:r>
            <a:r>
              <a:rPr lang="en-US"/>
              <a:t>numbers</a:t>
            </a:r>
            <a:endParaRPr/>
          </a:p>
          <a:p>
            <a:pPr indent="-179069"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(00)</a:t>
            </a:r>
            <a:r>
              <a:rPr baseline="-25000" lang="en-US">
                <a:latin typeface="Courier New"/>
                <a:ea typeface="Courier New"/>
                <a:cs typeface="Courier New"/>
                <a:sym typeface="Courier New"/>
              </a:rPr>
              <a:t>2	</a:t>
            </a:r>
            <a:r>
              <a:rPr lang="en-US">
                <a:latin typeface="Courier New"/>
                <a:ea typeface="Courier New"/>
                <a:cs typeface="Courier New"/>
                <a:sym typeface="Courier New"/>
              </a:rPr>
              <a:t>= (0)</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79069"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(01)</a:t>
            </a:r>
            <a:r>
              <a:rPr baseline="-25000" lang="en-US">
                <a:latin typeface="Courier New"/>
                <a:ea typeface="Courier New"/>
                <a:cs typeface="Courier New"/>
                <a:sym typeface="Courier New"/>
              </a:rPr>
              <a:t>2</a:t>
            </a:r>
            <a:r>
              <a:rPr lang="en-US">
                <a:latin typeface="Courier New"/>
                <a:ea typeface="Courier New"/>
                <a:cs typeface="Courier New"/>
                <a:sym typeface="Courier New"/>
              </a:rPr>
              <a:t> 	= (1)</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79069"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(10)</a:t>
            </a:r>
            <a:r>
              <a:rPr baseline="-25000" lang="en-US">
                <a:latin typeface="Courier New"/>
                <a:ea typeface="Courier New"/>
                <a:cs typeface="Courier New"/>
                <a:sym typeface="Courier New"/>
              </a:rPr>
              <a:t>2</a:t>
            </a:r>
            <a:r>
              <a:rPr lang="en-US">
                <a:latin typeface="Courier New"/>
                <a:ea typeface="Courier New"/>
                <a:cs typeface="Courier New"/>
                <a:sym typeface="Courier New"/>
              </a:rPr>
              <a:t> = (2)</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79069"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(11)</a:t>
            </a:r>
            <a:r>
              <a:rPr baseline="-25000" lang="en-US">
                <a:latin typeface="Courier New"/>
                <a:ea typeface="Courier New"/>
                <a:cs typeface="Courier New"/>
                <a:sym typeface="Courier New"/>
              </a:rPr>
              <a:t>2</a:t>
            </a:r>
            <a:r>
              <a:rPr lang="en-US">
                <a:latin typeface="Courier New"/>
                <a:ea typeface="Courier New"/>
                <a:cs typeface="Courier New"/>
                <a:sym typeface="Courier New"/>
              </a:rPr>
              <a:t> = (3)</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179069" lvl="1" marL="685800" rtl="0" algn="l">
              <a:lnSpc>
                <a:spcPct val="90000"/>
              </a:lnSpc>
              <a:spcBef>
                <a:spcPts val="780"/>
              </a:spcBef>
              <a:spcAft>
                <a:spcPts val="0"/>
              </a:spcAft>
              <a:buClr>
                <a:srgbClr val="7F7F7F"/>
              </a:buClr>
              <a:buSzPct val="100000"/>
              <a:buChar char="•"/>
            </a:pPr>
            <a:r>
              <a:rPr lang="en-US">
                <a:latin typeface="Courier New"/>
                <a:ea typeface="Courier New"/>
                <a:cs typeface="Courier New"/>
                <a:sym typeface="Courier New"/>
              </a:rPr>
              <a:t>Values: 0 to 3 in decimal.</a:t>
            </a:r>
            <a:endParaRPr/>
          </a:p>
          <a:p>
            <a:pPr indent="-63500" lvl="1" marL="685800" rtl="0" algn="l">
              <a:lnSpc>
                <a:spcPct val="90000"/>
              </a:lnSpc>
              <a:spcBef>
                <a:spcPts val="780"/>
              </a:spcBef>
              <a:spcAft>
                <a:spcPts val="0"/>
              </a:spcAft>
              <a:buClr>
                <a:srgbClr val="7F7F7F"/>
              </a:buClr>
              <a:buSzPct val="100000"/>
              <a:buNone/>
            </a:pPr>
            <a:r>
              <a:t/>
            </a:r>
            <a:endParaRPr>
              <a:latin typeface="Courier New"/>
              <a:ea typeface="Courier New"/>
              <a:cs typeface="Courier New"/>
              <a:sym typeface="Courier New"/>
            </a:endParaRPr>
          </a:p>
          <a:p>
            <a:pPr indent="-63500" lvl="1" marL="685800" rtl="0" algn="l">
              <a:lnSpc>
                <a:spcPct val="90000"/>
              </a:lnSpc>
              <a:spcBef>
                <a:spcPts val="780"/>
              </a:spcBef>
              <a:spcAft>
                <a:spcPts val="0"/>
              </a:spcAft>
              <a:buClr>
                <a:srgbClr val="7F7F7F"/>
              </a:buClr>
              <a:buSzPct val="100000"/>
              <a:buNone/>
            </a:pPr>
            <a:r>
              <a:t/>
            </a:r>
            <a:endParaRPr/>
          </a:p>
          <a:p>
            <a:pPr indent="-63500" lvl="1" marL="685800" rtl="0" algn="l">
              <a:lnSpc>
                <a:spcPct val="90000"/>
              </a:lnSpc>
              <a:spcBef>
                <a:spcPts val="780"/>
              </a:spcBef>
              <a:spcAft>
                <a:spcPts val="0"/>
              </a:spcAft>
              <a:buClr>
                <a:srgbClr val="7F7F7F"/>
              </a:buClr>
              <a:buSzPct val="100000"/>
              <a:buNone/>
            </a:pPr>
            <a:r>
              <a:t/>
            </a:r>
            <a:endParaRPr/>
          </a:p>
          <a:p>
            <a:pPr indent="-63500" lvl="1" marL="685800" rtl="0" algn="l">
              <a:lnSpc>
                <a:spcPct val="90000"/>
              </a:lnSpc>
              <a:spcBef>
                <a:spcPts val="780"/>
              </a:spcBef>
              <a:spcAft>
                <a:spcPts val="0"/>
              </a:spcAft>
              <a:buClr>
                <a:srgbClr val="7F7F7F"/>
              </a:buClr>
              <a:buSzPct val="10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0" st="0"/>
                                            </p:txEl>
                                          </p:spTgt>
                                        </p:tgtEl>
                                        <p:attrNameLst>
                                          <p:attrName>style.visibility</p:attrName>
                                        </p:attrNameLst>
                                      </p:cBhvr>
                                      <p:to>
                                        <p:strVal val="visible"/>
                                      </p:to>
                                    </p:set>
                                    <p:animEffect filter="fade" transition="in">
                                      <p:cBhvr>
                                        <p:cTn dur="500"/>
                                        <p:tgtEl>
                                          <p:spTgt spid="4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1" st="1"/>
                                            </p:txEl>
                                          </p:spTgt>
                                        </p:tgtEl>
                                        <p:attrNameLst>
                                          <p:attrName>style.visibility</p:attrName>
                                        </p:attrNameLst>
                                      </p:cBhvr>
                                      <p:to>
                                        <p:strVal val="visible"/>
                                      </p:to>
                                    </p:set>
                                    <p:animEffect filter="fade" transition="in">
                                      <p:cBhvr>
                                        <p:cTn dur="500"/>
                                        <p:tgtEl>
                                          <p:spTgt spid="4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2" st="2"/>
                                            </p:txEl>
                                          </p:spTgt>
                                        </p:tgtEl>
                                        <p:attrNameLst>
                                          <p:attrName>style.visibility</p:attrName>
                                        </p:attrNameLst>
                                      </p:cBhvr>
                                      <p:to>
                                        <p:strVal val="visible"/>
                                      </p:to>
                                    </p:set>
                                    <p:animEffect filter="fade" transition="in">
                                      <p:cBhvr>
                                        <p:cTn dur="500"/>
                                        <p:tgtEl>
                                          <p:spTgt spid="4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3" st="3"/>
                                            </p:txEl>
                                          </p:spTgt>
                                        </p:tgtEl>
                                        <p:attrNameLst>
                                          <p:attrName>style.visibility</p:attrName>
                                        </p:attrNameLst>
                                      </p:cBhvr>
                                      <p:to>
                                        <p:strVal val="visible"/>
                                      </p:to>
                                    </p:set>
                                    <p:animEffect filter="fade" transition="in">
                                      <p:cBhvr>
                                        <p:cTn dur="500"/>
                                        <p:tgtEl>
                                          <p:spTgt spid="4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4" st="4"/>
                                            </p:txEl>
                                          </p:spTgt>
                                        </p:tgtEl>
                                        <p:attrNameLst>
                                          <p:attrName>style.visibility</p:attrName>
                                        </p:attrNameLst>
                                      </p:cBhvr>
                                      <p:to>
                                        <p:strVal val="visible"/>
                                      </p:to>
                                    </p:set>
                                    <p:animEffect filter="fade" transition="in">
                                      <p:cBhvr>
                                        <p:cTn dur="500"/>
                                        <p:tgtEl>
                                          <p:spTgt spid="4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5" st="5"/>
                                            </p:txEl>
                                          </p:spTgt>
                                        </p:tgtEl>
                                        <p:attrNameLst>
                                          <p:attrName>style.visibility</p:attrName>
                                        </p:attrNameLst>
                                      </p:cBhvr>
                                      <p:to>
                                        <p:strVal val="visible"/>
                                      </p:to>
                                    </p:set>
                                    <p:animEffect filter="fade" transition="in">
                                      <p:cBhvr>
                                        <p:cTn dur="500"/>
                                        <p:tgtEl>
                                          <p:spTgt spid="4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6" st="6"/>
                                            </p:txEl>
                                          </p:spTgt>
                                        </p:tgtEl>
                                        <p:attrNameLst>
                                          <p:attrName>style.visibility</p:attrName>
                                        </p:attrNameLst>
                                      </p:cBhvr>
                                      <p:to>
                                        <p:strVal val="visible"/>
                                      </p:to>
                                    </p:set>
                                    <p:animEffect filter="fade" transition="in">
                                      <p:cBhvr>
                                        <p:cTn dur="500"/>
                                        <p:tgtEl>
                                          <p:spTgt spid="43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7" st="7"/>
                                            </p:txEl>
                                          </p:spTgt>
                                        </p:tgtEl>
                                        <p:attrNameLst>
                                          <p:attrName>style.visibility</p:attrName>
                                        </p:attrNameLst>
                                      </p:cBhvr>
                                      <p:to>
                                        <p:strVal val="visible"/>
                                      </p:to>
                                    </p:set>
                                    <p:animEffect filter="fade" transition="in">
                                      <p:cBhvr>
                                        <p:cTn dur="500"/>
                                        <p:tgtEl>
                                          <p:spTgt spid="43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8" st="8"/>
                                            </p:txEl>
                                          </p:spTgt>
                                        </p:tgtEl>
                                        <p:attrNameLst>
                                          <p:attrName>style.visibility</p:attrName>
                                        </p:attrNameLst>
                                      </p:cBhvr>
                                      <p:to>
                                        <p:strVal val="visible"/>
                                      </p:to>
                                    </p:set>
                                    <p:animEffect filter="fade" transition="in">
                                      <p:cBhvr>
                                        <p:cTn dur="500"/>
                                        <p:tgtEl>
                                          <p:spTgt spid="43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9" st="9"/>
                                            </p:txEl>
                                          </p:spTgt>
                                        </p:tgtEl>
                                        <p:attrNameLst>
                                          <p:attrName>style.visibility</p:attrName>
                                        </p:attrNameLst>
                                      </p:cBhvr>
                                      <p:to>
                                        <p:strVal val="visible"/>
                                      </p:to>
                                    </p:set>
                                    <p:animEffect filter="fade" transition="in">
                                      <p:cBhvr>
                                        <p:cTn dur="500"/>
                                        <p:tgtEl>
                                          <p:spTgt spid="43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10" st="10"/>
                                            </p:txEl>
                                          </p:spTgt>
                                        </p:tgtEl>
                                        <p:attrNameLst>
                                          <p:attrName>style.visibility</p:attrName>
                                        </p:attrNameLst>
                                      </p:cBhvr>
                                      <p:to>
                                        <p:strVal val="visible"/>
                                      </p:to>
                                    </p:set>
                                    <p:animEffect filter="fade" transition="in">
                                      <p:cBhvr>
                                        <p:cTn dur="500"/>
                                        <p:tgtEl>
                                          <p:spTgt spid="43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11" st="11"/>
                                            </p:txEl>
                                          </p:spTgt>
                                        </p:tgtEl>
                                        <p:attrNameLst>
                                          <p:attrName>style.visibility</p:attrName>
                                        </p:attrNameLst>
                                      </p:cBhvr>
                                      <p:to>
                                        <p:strVal val="visible"/>
                                      </p:to>
                                    </p:set>
                                    <p:animEffect filter="fade" transition="in">
                                      <p:cBhvr>
                                        <p:cTn dur="500"/>
                                        <p:tgtEl>
                                          <p:spTgt spid="432">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12" st="12"/>
                                            </p:txEl>
                                          </p:spTgt>
                                        </p:tgtEl>
                                        <p:attrNameLst>
                                          <p:attrName>style.visibility</p:attrName>
                                        </p:attrNameLst>
                                      </p:cBhvr>
                                      <p:to>
                                        <p:strVal val="visible"/>
                                      </p:to>
                                    </p:set>
                                    <p:animEffect filter="fade" transition="in">
                                      <p:cBhvr>
                                        <p:cTn dur="500"/>
                                        <p:tgtEl>
                                          <p:spTgt spid="432">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xEl>
                                              <p:pRg end="13" st="13"/>
                                            </p:txEl>
                                          </p:spTgt>
                                        </p:tgtEl>
                                        <p:attrNameLst>
                                          <p:attrName>style.visibility</p:attrName>
                                        </p:attrNameLst>
                                      </p:cBhvr>
                                      <p:to>
                                        <p:strVal val="visible"/>
                                      </p:to>
                                    </p:set>
                                    <p:animEffect filter="fade" transition="in">
                                      <p:cBhvr>
                                        <p:cTn dur="500"/>
                                        <p:tgtEl>
                                          <p:spTgt spid="432">
                                            <p:txEl>
                                              <p:pRg end="13" st="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152499e76d2_4_252"/>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Review:</a:t>
            </a:r>
            <a:br>
              <a:rPr lang="en-US"/>
            </a:br>
            <a:r>
              <a:rPr lang="en-US"/>
              <a:t>n Bits ⬄ How many Numbers</a:t>
            </a:r>
            <a:endParaRPr/>
          </a:p>
        </p:txBody>
      </p:sp>
      <p:sp>
        <p:nvSpPr>
          <p:cNvPr id="438" name="Google Shape;438;g152499e76d2_4_252"/>
          <p:cNvSpPr txBox="1"/>
          <p:nvPr>
            <p:ph idx="1" type="body"/>
          </p:nvPr>
        </p:nvSpPr>
        <p:spPr>
          <a:xfrm>
            <a:off x="838200" y="1825625"/>
            <a:ext cx="10814100" cy="4351200"/>
          </a:xfrm>
          <a:prstGeom prst="rect">
            <a:avLst/>
          </a:prstGeom>
          <a:noFill/>
          <a:ln>
            <a:noFill/>
          </a:ln>
        </p:spPr>
        <p:txBody>
          <a:bodyPr anchorCtr="0" anchor="t" bIns="45700" lIns="91425" spcFirstLastPara="1" rIns="91425" wrap="square" tIns="45700">
            <a:normAutofit fontScale="70000" lnSpcReduction="20000"/>
          </a:bodyPr>
          <a:lstStyle/>
          <a:p>
            <a:pPr indent="-171450" lvl="0" marL="228600" rtl="0" algn="l">
              <a:lnSpc>
                <a:spcPct val="115000"/>
              </a:lnSpc>
              <a:spcBef>
                <a:spcPts val="0"/>
              </a:spcBef>
              <a:spcAft>
                <a:spcPts val="0"/>
              </a:spcAft>
              <a:buClr>
                <a:srgbClr val="0055A4"/>
              </a:buClr>
              <a:buSzPct val="100000"/>
              <a:buChar char="•"/>
            </a:pPr>
            <a:r>
              <a:rPr b="1" lang="en-US">
                <a:solidFill>
                  <a:srgbClr val="0055A4"/>
                </a:solidFill>
              </a:rPr>
              <a:t>n bits </a:t>
            </a:r>
            <a:endParaRPr/>
          </a:p>
          <a:p>
            <a:pPr indent="-171450" lvl="0" marL="228600" rtl="0" algn="l">
              <a:lnSpc>
                <a:spcPct val="115000"/>
              </a:lnSpc>
              <a:spcBef>
                <a:spcPts val="900"/>
              </a:spcBef>
              <a:spcAft>
                <a:spcPts val="0"/>
              </a:spcAft>
              <a:buClr>
                <a:srgbClr val="0055A4"/>
              </a:buClr>
              <a:buSzPct val="100000"/>
              <a:buFont typeface="Noto Sans Symbols"/>
              <a:buChar char="🡪"/>
            </a:pPr>
            <a:r>
              <a:rPr b="1" lang="en-US">
                <a:solidFill>
                  <a:srgbClr val="0055A4"/>
                </a:solidFill>
              </a:rPr>
              <a:t> Can represent 2</a:t>
            </a:r>
            <a:r>
              <a:rPr b="1" baseline="30000" lang="en-US">
                <a:solidFill>
                  <a:srgbClr val="0055A4"/>
                </a:solidFill>
              </a:rPr>
              <a:t>n</a:t>
            </a:r>
            <a:r>
              <a:rPr b="1" lang="en-US">
                <a:solidFill>
                  <a:srgbClr val="0055A4"/>
                </a:solidFill>
              </a:rPr>
              <a:t> numbers </a:t>
            </a:r>
            <a:endParaRPr/>
          </a:p>
          <a:p>
            <a:pPr indent="-171450" lvl="0" marL="228600" rtl="0" algn="l">
              <a:lnSpc>
                <a:spcPct val="115000"/>
              </a:lnSpc>
              <a:spcBef>
                <a:spcPts val="900"/>
              </a:spcBef>
              <a:spcAft>
                <a:spcPts val="0"/>
              </a:spcAft>
              <a:buClr>
                <a:srgbClr val="0055A4"/>
              </a:buClr>
              <a:buSzPct val="100000"/>
              <a:buFont typeface="Noto Sans Symbols"/>
              <a:buChar char="🡪"/>
            </a:pPr>
            <a:r>
              <a:rPr b="1" lang="en-US">
                <a:solidFill>
                  <a:srgbClr val="0055A4"/>
                </a:solidFill>
              </a:rPr>
              <a:t> Values: from 0 to (2</a:t>
            </a:r>
            <a:r>
              <a:rPr b="1" baseline="30000" lang="en-US">
                <a:solidFill>
                  <a:srgbClr val="0055A4"/>
                </a:solidFill>
              </a:rPr>
              <a:t>n</a:t>
            </a:r>
            <a:r>
              <a:rPr b="1" lang="en-US">
                <a:solidFill>
                  <a:srgbClr val="0055A4"/>
                </a:solidFill>
              </a:rPr>
              <a:t> -1)</a:t>
            </a:r>
            <a:endParaRPr/>
          </a:p>
          <a:p>
            <a:pPr indent="0" lvl="0" marL="0" rtl="0" algn="l">
              <a:lnSpc>
                <a:spcPct val="115000"/>
              </a:lnSpc>
              <a:spcBef>
                <a:spcPts val="900"/>
              </a:spcBef>
              <a:spcAft>
                <a:spcPts val="0"/>
              </a:spcAft>
              <a:buClr>
                <a:srgbClr val="7F7F7F"/>
              </a:buClr>
              <a:buSzPct val="100000"/>
              <a:buNone/>
            </a:pPr>
            <a:r>
              <a:t/>
            </a:r>
            <a:endParaRPr>
              <a:latin typeface="Courier New"/>
              <a:ea typeface="Courier New"/>
              <a:cs typeface="Courier New"/>
              <a:sym typeface="Courier New"/>
            </a:endParaRPr>
          </a:p>
          <a:p>
            <a:pPr indent="0" lvl="0" marL="0" rtl="0" algn="l">
              <a:lnSpc>
                <a:spcPct val="115000"/>
              </a:lnSpc>
              <a:spcBef>
                <a:spcPts val="900"/>
              </a:spcBef>
              <a:spcAft>
                <a:spcPts val="0"/>
              </a:spcAft>
              <a:buClr>
                <a:srgbClr val="7F7F7F"/>
              </a:buClr>
              <a:buSzPct val="100000"/>
              <a:buNone/>
            </a:pPr>
            <a:r>
              <a:rPr lang="en-US">
                <a:latin typeface="Courier New"/>
                <a:ea typeface="Courier New"/>
                <a:cs typeface="Courier New"/>
                <a:sym typeface="Courier New"/>
              </a:rPr>
              <a:t>1 Byte </a:t>
            </a:r>
            <a:r>
              <a:rPr b="1" lang="en-US" sz="2400">
                <a:latin typeface="Courier New"/>
                <a:ea typeface="Courier New"/>
                <a:cs typeface="Courier New"/>
                <a:sym typeface="Courier New"/>
              </a:rPr>
              <a:t>-&gt;</a:t>
            </a:r>
            <a:r>
              <a:rPr lang="en-US">
                <a:latin typeface="Courier New"/>
                <a:ea typeface="Courier New"/>
                <a:cs typeface="Courier New"/>
                <a:sym typeface="Courier New"/>
              </a:rPr>
              <a:t> 8 bit </a:t>
            </a:r>
            <a:r>
              <a:rPr b="1" lang="en-US" sz="2400">
                <a:latin typeface="Courier New"/>
                <a:ea typeface="Courier New"/>
                <a:cs typeface="Courier New"/>
                <a:sym typeface="Courier New"/>
              </a:rPr>
              <a:t>-&gt;</a:t>
            </a:r>
            <a:r>
              <a:rPr lang="en-US">
                <a:latin typeface="Courier New"/>
                <a:ea typeface="Courier New"/>
                <a:cs typeface="Courier New"/>
                <a:sym typeface="Courier New"/>
              </a:rPr>
              <a:t> 2</a:t>
            </a:r>
            <a:r>
              <a:rPr baseline="30000" lang="en-US">
                <a:latin typeface="Courier New"/>
                <a:ea typeface="Courier New"/>
                <a:cs typeface="Courier New"/>
                <a:sym typeface="Courier New"/>
              </a:rPr>
              <a:t>8</a:t>
            </a:r>
            <a:r>
              <a:rPr lang="en-US">
                <a:latin typeface="Courier New"/>
                <a:ea typeface="Courier New"/>
                <a:cs typeface="Courier New"/>
                <a:sym typeface="Courier New"/>
              </a:rPr>
              <a:t> numbers (256)</a:t>
            </a:r>
            <a:endParaRPr/>
          </a:p>
          <a:p>
            <a:pPr indent="0" lvl="0" marL="0" rtl="0" algn="l">
              <a:lnSpc>
                <a:spcPct val="115000"/>
              </a:lnSpc>
              <a:spcBef>
                <a:spcPts val="900"/>
              </a:spcBef>
              <a:spcAft>
                <a:spcPts val="0"/>
              </a:spcAft>
              <a:buClr>
                <a:srgbClr val="7F7F7F"/>
              </a:buClr>
              <a:buSzPct val="100000"/>
              <a:buNone/>
            </a:pPr>
            <a:r>
              <a:rPr b="1" lang="en-US">
                <a:latin typeface="Courier New"/>
                <a:ea typeface="Courier New"/>
                <a:cs typeface="Courier New"/>
                <a:sym typeface="Courier New"/>
              </a:rPr>
              <a:t>First Number </a:t>
            </a:r>
            <a:r>
              <a:rPr lang="en-US">
                <a:latin typeface="Courier New"/>
                <a:ea typeface="Courier New"/>
                <a:cs typeface="Courier New"/>
                <a:sym typeface="Courier New"/>
              </a:rPr>
              <a:t>	0000 0000</a:t>
            </a:r>
            <a:r>
              <a:rPr baseline="-25000" lang="en-US">
                <a:latin typeface="Courier New"/>
                <a:ea typeface="Courier New"/>
                <a:cs typeface="Courier New"/>
                <a:sym typeface="Courier New"/>
              </a:rPr>
              <a:t>2</a:t>
            </a:r>
            <a:r>
              <a:rPr lang="en-US">
                <a:latin typeface="Courier New"/>
                <a:ea typeface="Courier New"/>
                <a:cs typeface="Courier New"/>
                <a:sym typeface="Courier New"/>
              </a:rPr>
              <a:t> = (0)</a:t>
            </a:r>
            <a:r>
              <a:rPr baseline="-25000" lang="en-US">
                <a:latin typeface="Courier New"/>
                <a:ea typeface="Courier New"/>
                <a:cs typeface="Courier New"/>
                <a:sym typeface="Courier New"/>
              </a:rPr>
              <a:t>10</a:t>
            </a:r>
            <a:r>
              <a:rPr lang="en-US">
                <a:latin typeface="Courier New"/>
                <a:ea typeface="Courier New"/>
                <a:cs typeface="Courier New"/>
                <a:sym typeface="Courier New"/>
              </a:rPr>
              <a:t> to </a:t>
            </a:r>
            <a:endParaRPr/>
          </a:p>
          <a:p>
            <a:pPr indent="0" lvl="0" marL="0" rtl="0" algn="l">
              <a:lnSpc>
                <a:spcPct val="115000"/>
              </a:lnSpc>
              <a:spcBef>
                <a:spcPts val="900"/>
              </a:spcBef>
              <a:spcAft>
                <a:spcPts val="0"/>
              </a:spcAft>
              <a:buClr>
                <a:srgbClr val="7F7F7F"/>
              </a:buClr>
              <a:buSzPct val="100000"/>
              <a:buNone/>
            </a:pPr>
            <a:r>
              <a:rPr b="1" lang="en-US">
                <a:latin typeface="Courier New"/>
                <a:ea typeface="Courier New"/>
                <a:cs typeface="Courier New"/>
                <a:sym typeface="Courier New"/>
              </a:rPr>
              <a:t>Last Number</a:t>
            </a:r>
            <a:r>
              <a:rPr lang="en-US">
                <a:latin typeface="Courier New"/>
                <a:ea typeface="Courier New"/>
                <a:cs typeface="Courier New"/>
                <a:sym typeface="Courier New"/>
              </a:rPr>
              <a:t>		1111 1111</a:t>
            </a:r>
            <a:r>
              <a:rPr baseline="-25000" lang="en-US">
                <a:latin typeface="Courier New"/>
                <a:ea typeface="Courier New"/>
                <a:cs typeface="Courier New"/>
                <a:sym typeface="Courier New"/>
              </a:rPr>
              <a:t>2</a:t>
            </a:r>
            <a:r>
              <a:rPr lang="en-US">
                <a:latin typeface="Courier New"/>
                <a:ea typeface="Courier New"/>
                <a:cs typeface="Courier New"/>
                <a:sym typeface="Courier New"/>
              </a:rPr>
              <a:t> = 2</a:t>
            </a:r>
            <a:r>
              <a:rPr baseline="30000" lang="en-US">
                <a:latin typeface="Courier New"/>
                <a:ea typeface="Courier New"/>
                <a:cs typeface="Courier New"/>
                <a:sym typeface="Courier New"/>
              </a:rPr>
              <a:t>8</a:t>
            </a:r>
            <a:r>
              <a:rPr lang="en-US">
                <a:latin typeface="Courier New"/>
                <a:ea typeface="Courier New"/>
                <a:cs typeface="Courier New"/>
                <a:sym typeface="Courier New"/>
              </a:rPr>
              <a:t>-1 = (255)</a:t>
            </a:r>
            <a:r>
              <a:rPr baseline="-25000" lang="en-US">
                <a:latin typeface="Courier New"/>
                <a:ea typeface="Courier New"/>
                <a:cs typeface="Courier New"/>
                <a:sym typeface="Courier New"/>
              </a:rPr>
              <a:t>10</a:t>
            </a:r>
            <a:endParaRPr>
              <a:latin typeface="Courier New"/>
              <a:ea typeface="Courier New"/>
              <a:cs typeface="Courier New"/>
              <a:sym typeface="Courier New"/>
            </a:endParaRPr>
          </a:p>
          <a:p>
            <a:pPr indent="-63500" lvl="1" marL="685800" rtl="0" algn="l">
              <a:lnSpc>
                <a:spcPct val="115000"/>
              </a:lnSpc>
              <a:spcBef>
                <a:spcPts val="780"/>
              </a:spcBef>
              <a:spcAft>
                <a:spcPts val="0"/>
              </a:spcAft>
              <a:buClr>
                <a:srgbClr val="7F7F7F"/>
              </a:buClr>
              <a:buSzPct val="100000"/>
              <a:buNone/>
            </a:pPr>
            <a:r>
              <a:t/>
            </a:r>
            <a:endParaRPr>
              <a:latin typeface="Courier New"/>
              <a:ea typeface="Courier New"/>
              <a:cs typeface="Courier New"/>
              <a:sym typeface="Courier New"/>
            </a:endParaRPr>
          </a:p>
          <a:p>
            <a:pPr indent="-63500" lvl="1" marL="685800" rtl="0" algn="l">
              <a:lnSpc>
                <a:spcPct val="90000"/>
              </a:lnSpc>
              <a:spcBef>
                <a:spcPts val="780"/>
              </a:spcBef>
              <a:spcAft>
                <a:spcPts val="0"/>
              </a:spcAft>
              <a:buClr>
                <a:srgbClr val="7F7F7F"/>
              </a:buClr>
              <a:buSzPct val="100000"/>
              <a:buNone/>
            </a:pPr>
            <a:r>
              <a:t/>
            </a:r>
            <a:endParaRPr/>
          </a:p>
          <a:p>
            <a:pPr indent="-63500" lvl="1" marL="685800" rtl="0" algn="l">
              <a:lnSpc>
                <a:spcPct val="90000"/>
              </a:lnSpc>
              <a:spcBef>
                <a:spcPts val="780"/>
              </a:spcBef>
              <a:spcAft>
                <a:spcPts val="0"/>
              </a:spcAft>
              <a:buClr>
                <a:srgbClr val="7F7F7F"/>
              </a:buClr>
              <a:buSzPct val="100000"/>
              <a:buNone/>
            </a:pPr>
            <a:r>
              <a:t/>
            </a:r>
            <a:endParaRPr/>
          </a:p>
          <a:p>
            <a:pPr indent="-63500" lvl="1" marL="685800" rtl="0" algn="l">
              <a:lnSpc>
                <a:spcPct val="90000"/>
              </a:lnSpc>
              <a:spcBef>
                <a:spcPts val="780"/>
              </a:spcBef>
              <a:spcAft>
                <a:spcPts val="0"/>
              </a:spcAft>
              <a:buClr>
                <a:srgbClr val="7F7F7F"/>
              </a:buClr>
              <a:buSzPct val="100000"/>
              <a:buNone/>
            </a:pPr>
            <a:r>
              <a:t/>
            </a:r>
            <a:endParaRPr/>
          </a:p>
        </p:txBody>
      </p:sp>
      <p:sp>
        <p:nvSpPr>
          <p:cNvPr id="439" name="Google Shape;439;g152499e76d2_4_252"/>
          <p:cNvSpPr/>
          <p:nvPr/>
        </p:nvSpPr>
        <p:spPr>
          <a:xfrm>
            <a:off x="6503625" y="1745675"/>
            <a:ext cx="5317800" cy="2108700"/>
          </a:xfrm>
          <a:prstGeom prst="wedgeRoundRectCallout">
            <a:avLst>
              <a:gd fmla="val -21954" name="adj1"/>
              <a:gd fmla="val 114668" name="adj2"/>
              <a:gd fmla="val 0" name="adj3"/>
            </a:avLst>
          </a:prstGeom>
          <a:solidFill>
            <a:schemeClr val="lt1"/>
          </a:solidFill>
          <a:ln cap="flat" cmpd="sng" w="28575">
            <a:solidFill>
              <a:srgbClr val="56565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800"/>
              <a:buFont typeface="Arial"/>
              <a:buNone/>
            </a:pPr>
            <a:r>
              <a:rPr b="1" lang="en-US" sz="1800">
                <a:solidFill>
                  <a:srgbClr val="565655"/>
                </a:solidFill>
                <a:latin typeface="Quattrocento Sans"/>
                <a:ea typeface="Quattrocento Sans"/>
                <a:cs typeface="Quattrocento Sans"/>
                <a:sym typeface="Quattrocento Sans"/>
              </a:rPr>
              <a:t>Check your understanding -- please ask your classmates and/or MIO me if you don’t know the answers to these questions!</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800"/>
              <a:buFont typeface="Arial"/>
              <a:buNone/>
            </a:pPr>
            <a:r>
              <a:rPr b="0" i="0" lang="en-US" sz="1800" u="none" cap="none" strike="noStrike">
                <a:solidFill>
                  <a:srgbClr val="565655"/>
                </a:solidFill>
                <a:latin typeface="Quattrocento Sans"/>
                <a:ea typeface="Quattrocento Sans"/>
                <a:cs typeface="Quattrocento Sans"/>
                <a:sym typeface="Quattrocento Sans"/>
              </a:rPr>
              <a:t>How many </a:t>
            </a:r>
            <a:r>
              <a:rPr b="1" i="0" lang="en-US" sz="1800" u="none" cap="none" strike="noStrike">
                <a:solidFill>
                  <a:srgbClr val="565655"/>
                </a:solidFill>
                <a:latin typeface="Quattrocento Sans"/>
                <a:ea typeface="Quattrocento Sans"/>
                <a:cs typeface="Quattrocento Sans"/>
                <a:sym typeface="Quattrocento Sans"/>
              </a:rPr>
              <a:t>unsi</a:t>
            </a:r>
            <a:r>
              <a:rPr b="1" lang="en-US" sz="1800">
                <a:solidFill>
                  <a:srgbClr val="565655"/>
                </a:solidFill>
                <a:latin typeface="Quattrocento Sans"/>
                <a:ea typeface="Quattrocento Sans"/>
                <a:cs typeface="Quattrocento Sans"/>
                <a:sym typeface="Quattrocento Sans"/>
              </a:rPr>
              <a:t>gned </a:t>
            </a:r>
            <a:r>
              <a:rPr b="0" i="0" lang="en-US" sz="1800" u="none" cap="none" strike="noStrike">
                <a:solidFill>
                  <a:srgbClr val="565655"/>
                </a:solidFill>
                <a:latin typeface="Quattrocento Sans"/>
                <a:ea typeface="Quattrocento Sans"/>
                <a:cs typeface="Quattrocento Sans"/>
                <a:sym typeface="Quattrocento Sans"/>
              </a:rPr>
              <a:t>numbers can I represent in </a:t>
            </a:r>
            <a:r>
              <a:rPr b="1" i="0" lang="en-US" sz="1800" u="none" cap="none" strike="noStrike">
                <a:solidFill>
                  <a:srgbClr val="565655"/>
                </a:solidFill>
                <a:latin typeface="Quattrocento Sans"/>
                <a:ea typeface="Quattrocento Sans"/>
                <a:cs typeface="Quattrocento Sans"/>
                <a:sym typeface="Quattrocento Sans"/>
              </a:rPr>
              <a:t>4 bytes</a:t>
            </a:r>
            <a:r>
              <a:rPr b="0" i="0" lang="en-US" sz="1800" u="none" cap="none" strike="noStrike">
                <a:solidFill>
                  <a:srgbClr val="565655"/>
                </a:solidFill>
                <a:latin typeface="Quattrocento Sans"/>
                <a:ea typeface="Quattrocento Sans"/>
                <a:cs typeface="Quattrocento Sans"/>
                <a:sym typeface="Quattrocento Sans"/>
              </a:rPr>
              <a:t>? </a:t>
            </a:r>
            <a:r>
              <a:rPr lang="en-US" sz="1800">
                <a:solidFill>
                  <a:srgbClr val="565655"/>
                </a:solidFill>
                <a:latin typeface="Quattrocento Sans"/>
                <a:ea typeface="Quattrocento Sans"/>
                <a:cs typeface="Quattrocento Sans"/>
                <a:sym typeface="Quattrocento Sans"/>
              </a:rPr>
              <a:t>How many </a:t>
            </a:r>
            <a:r>
              <a:rPr b="1" lang="en-US" sz="1800">
                <a:solidFill>
                  <a:srgbClr val="565655"/>
                </a:solidFill>
                <a:latin typeface="Quattrocento Sans"/>
                <a:ea typeface="Quattrocento Sans"/>
                <a:cs typeface="Quattrocento Sans"/>
                <a:sym typeface="Quattrocento Sans"/>
              </a:rPr>
              <a:t>signed</a:t>
            </a:r>
            <a:r>
              <a:rPr lang="en-US" sz="1800">
                <a:solidFill>
                  <a:srgbClr val="565655"/>
                </a:solidFill>
                <a:latin typeface="Quattrocento Sans"/>
                <a:ea typeface="Quattrocento Sans"/>
                <a:cs typeface="Quattrocento Sans"/>
                <a:sym typeface="Quattrocento Sans"/>
              </a:rPr>
              <a:t> numbers can I represent?</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152499e76d2_4_258"/>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600"/>
              <a:buFont typeface="Quattrocento Sans"/>
              <a:buNone/>
            </a:pPr>
            <a:r>
              <a:rPr lang="en-US"/>
              <a:t>Review:</a:t>
            </a:r>
            <a:br>
              <a:rPr lang="en-US"/>
            </a:br>
            <a:r>
              <a:rPr lang="en-US"/>
              <a:t>Two’s Complement: Representation with 4 bits</a:t>
            </a:r>
            <a:endParaRPr/>
          </a:p>
        </p:txBody>
      </p:sp>
      <p:sp>
        <p:nvSpPr>
          <p:cNvPr id="445" name="Google Shape;445;g152499e76d2_4_25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rgbClr val="7F7F7F"/>
              </a:buClr>
              <a:buSzPct val="100000"/>
              <a:buNone/>
            </a:pPr>
            <a:r>
              <a:rPr lang="en-US"/>
              <a:t>1 0 0 0		-8</a:t>
            </a:r>
            <a:endParaRPr/>
          </a:p>
          <a:p>
            <a:pPr indent="0" lvl="0" marL="0" rtl="0" algn="l">
              <a:lnSpc>
                <a:spcPct val="90000"/>
              </a:lnSpc>
              <a:spcBef>
                <a:spcPts val="511"/>
              </a:spcBef>
              <a:spcAft>
                <a:spcPts val="0"/>
              </a:spcAft>
              <a:buClr>
                <a:srgbClr val="7F7F7F"/>
              </a:buClr>
              <a:buSzPct val="100000"/>
              <a:buNone/>
            </a:pPr>
            <a:r>
              <a:rPr lang="en-US"/>
              <a:t>1 0 0 1 		-7</a:t>
            </a:r>
            <a:endParaRPr/>
          </a:p>
          <a:p>
            <a:pPr indent="0" lvl="0" marL="0" rtl="0" algn="l">
              <a:lnSpc>
                <a:spcPct val="90000"/>
              </a:lnSpc>
              <a:spcBef>
                <a:spcPts val="511"/>
              </a:spcBef>
              <a:spcAft>
                <a:spcPts val="0"/>
              </a:spcAft>
              <a:buClr>
                <a:srgbClr val="7F7F7F"/>
              </a:buClr>
              <a:buSzPct val="100000"/>
              <a:buNone/>
            </a:pPr>
            <a:r>
              <a:rPr lang="en-US"/>
              <a:t>1 0 1 0		-6</a:t>
            </a:r>
            <a:endParaRPr/>
          </a:p>
          <a:p>
            <a:pPr indent="0" lvl="0" marL="0" rtl="0" algn="l">
              <a:lnSpc>
                <a:spcPct val="90000"/>
              </a:lnSpc>
              <a:spcBef>
                <a:spcPts val="511"/>
              </a:spcBef>
              <a:spcAft>
                <a:spcPts val="0"/>
              </a:spcAft>
              <a:buClr>
                <a:srgbClr val="7F7F7F"/>
              </a:buClr>
              <a:buSzPct val="100000"/>
              <a:buNone/>
            </a:pPr>
            <a:r>
              <a:rPr lang="en-US"/>
              <a:t>1 0 1 1		-5</a:t>
            </a:r>
            <a:endParaRPr/>
          </a:p>
          <a:p>
            <a:pPr indent="0" lvl="0" marL="0" rtl="0" algn="l">
              <a:lnSpc>
                <a:spcPct val="90000"/>
              </a:lnSpc>
              <a:spcBef>
                <a:spcPts val="511"/>
              </a:spcBef>
              <a:spcAft>
                <a:spcPts val="0"/>
              </a:spcAft>
              <a:buClr>
                <a:srgbClr val="7F7F7F"/>
              </a:buClr>
              <a:buSzPct val="100000"/>
              <a:buNone/>
            </a:pPr>
            <a:r>
              <a:rPr lang="en-US"/>
              <a:t>1 1 0 0		-4</a:t>
            </a:r>
            <a:endParaRPr/>
          </a:p>
          <a:p>
            <a:pPr indent="0" lvl="0" marL="0" rtl="0" algn="l">
              <a:lnSpc>
                <a:spcPct val="90000"/>
              </a:lnSpc>
              <a:spcBef>
                <a:spcPts val="511"/>
              </a:spcBef>
              <a:spcAft>
                <a:spcPts val="0"/>
              </a:spcAft>
              <a:buClr>
                <a:srgbClr val="7F7F7F"/>
              </a:buClr>
              <a:buSzPct val="100000"/>
              <a:buNone/>
            </a:pPr>
            <a:r>
              <a:rPr lang="en-US"/>
              <a:t>1 1 0 1		-3</a:t>
            </a:r>
            <a:endParaRPr/>
          </a:p>
          <a:p>
            <a:pPr indent="0" lvl="0" marL="0" rtl="0" algn="l">
              <a:lnSpc>
                <a:spcPct val="90000"/>
              </a:lnSpc>
              <a:spcBef>
                <a:spcPts val="511"/>
              </a:spcBef>
              <a:spcAft>
                <a:spcPts val="0"/>
              </a:spcAft>
              <a:buClr>
                <a:srgbClr val="7F7F7F"/>
              </a:buClr>
              <a:buSzPct val="100000"/>
              <a:buNone/>
            </a:pPr>
            <a:r>
              <a:rPr lang="en-US"/>
              <a:t>1 1 1 0		-2</a:t>
            </a:r>
            <a:endParaRPr/>
          </a:p>
          <a:p>
            <a:pPr indent="0" lvl="0" marL="0" rtl="0" algn="l">
              <a:lnSpc>
                <a:spcPct val="90000"/>
              </a:lnSpc>
              <a:spcBef>
                <a:spcPts val="511"/>
              </a:spcBef>
              <a:spcAft>
                <a:spcPts val="0"/>
              </a:spcAft>
              <a:buClr>
                <a:srgbClr val="7F7F7F"/>
              </a:buClr>
              <a:buSzPct val="100000"/>
              <a:buNone/>
            </a:pPr>
            <a:r>
              <a:rPr lang="en-US"/>
              <a:t>1 1 1 1		-1</a:t>
            </a:r>
            <a:endParaRPr/>
          </a:p>
          <a:p>
            <a:pPr indent="0" lvl="0" marL="0" rtl="0" algn="l">
              <a:lnSpc>
                <a:spcPct val="90000"/>
              </a:lnSpc>
              <a:spcBef>
                <a:spcPts val="511"/>
              </a:spcBef>
              <a:spcAft>
                <a:spcPts val="0"/>
              </a:spcAft>
              <a:buClr>
                <a:srgbClr val="0055A4"/>
              </a:buClr>
              <a:buSzPct val="100000"/>
              <a:buNone/>
            </a:pPr>
            <a:r>
              <a:rPr b="1" lang="en-US">
                <a:solidFill>
                  <a:srgbClr val="0055A4"/>
                </a:solidFill>
              </a:rPr>
              <a:t>0 0 0 0		 0</a:t>
            </a:r>
            <a:endParaRPr/>
          </a:p>
          <a:p>
            <a:pPr indent="0" lvl="0" marL="0" rtl="0" algn="l">
              <a:lnSpc>
                <a:spcPct val="90000"/>
              </a:lnSpc>
              <a:spcBef>
                <a:spcPts val="511"/>
              </a:spcBef>
              <a:spcAft>
                <a:spcPts val="0"/>
              </a:spcAft>
              <a:buClr>
                <a:srgbClr val="7F7F7F"/>
              </a:buClr>
              <a:buSzPct val="100000"/>
              <a:buNone/>
            </a:pPr>
            <a:r>
              <a:rPr lang="en-US"/>
              <a:t>0 0 0 1		 1</a:t>
            </a:r>
            <a:endParaRPr/>
          </a:p>
          <a:p>
            <a:pPr indent="0" lvl="0" marL="0" rtl="0" algn="l">
              <a:lnSpc>
                <a:spcPct val="90000"/>
              </a:lnSpc>
              <a:spcBef>
                <a:spcPts val="511"/>
              </a:spcBef>
              <a:spcAft>
                <a:spcPts val="0"/>
              </a:spcAft>
              <a:buClr>
                <a:srgbClr val="7F7F7F"/>
              </a:buClr>
              <a:buSzPct val="100000"/>
              <a:buNone/>
            </a:pPr>
            <a:r>
              <a:rPr lang="en-US"/>
              <a:t>0 0 1 0		 2</a:t>
            </a:r>
            <a:endParaRPr/>
          </a:p>
          <a:p>
            <a:pPr indent="0" lvl="0" marL="0" rtl="0" algn="l">
              <a:lnSpc>
                <a:spcPct val="90000"/>
              </a:lnSpc>
              <a:spcBef>
                <a:spcPts val="511"/>
              </a:spcBef>
              <a:spcAft>
                <a:spcPts val="0"/>
              </a:spcAft>
              <a:buClr>
                <a:srgbClr val="7F7F7F"/>
              </a:buClr>
              <a:buSzPct val="100000"/>
              <a:buNone/>
            </a:pPr>
            <a:r>
              <a:rPr lang="en-US"/>
              <a:t>0 0 1 1		 3</a:t>
            </a:r>
            <a:endParaRPr/>
          </a:p>
          <a:p>
            <a:pPr indent="0" lvl="0" marL="0" rtl="0" algn="l">
              <a:lnSpc>
                <a:spcPct val="90000"/>
              </a:lnSpc>
              <a:spcBef>
                <a:spcPts val="511"/>
              </a:spcBef>
              <a:spcAft>
                <a:spcPts val="0"/>
              </a:spcAft>
              <a:buClr>
                <a:srgbClr val="7F7F7F"/>
              </a:buClr>
              <a:buSzPct val="100000"/>
              <a:buNone/>
            </a:pPr>
            <a:r>
              <a:rPr lang="en-US"/>
              <a:t>0 1 0 0		 4</a:t>
            </a:r>
            <a:endParaRPr/>
          </a:p>
          <a:p>
            <a:pPr indent="0" lvl="0" marL="0" rtl="0" algn="l">
              <a:lnSpc>
                <a:spcPct val="90000"/>
              </a:lnSpc>
              <a:spcBef>
                <a:spcPts val="511"/>
              </a:spcBef>
              <a:spcAft>
                <a:spcPts val="0"/>
              </a:spcAft>
              <a:buClr>
                <a:srgbClr val="7F7F7F"/>
              </a:buClr>
              <a:buSzPct val="100000"/>
              <a:buNone/>
            </a:pPr>
            <a:r>
              <a:rPr lang="en-US"/>
              <a:t>0 1 0 1		 5</a:t>
            </a:r>
            <a:endParaRPr/>
          </a:p>
          <a:p>
            <a:pPr indent="0" lvl="0" marL="0" rtl="0" algn="l">
              <a:lnSpc>
                <a:spcPct val="90000"/>
              </a:lnSpc>
              <a:spcBef>
                <a:spcPts val="511"/>
              </a:spcBef>
              <a:spcAft>
                <a:spcPts val="0"/>
              </a:spcAft>
              <a:buClr>
                <a:srgbClr val="7F7F7F"/>
              </a:buClr>
              <a:buSzPct val="100000"/>
              <a:buNone/>
            </a:pPr>
            <a:r>
              <a:rPr lang="en-US"/>
              <a:t>0 1 1 0		 6</a:t>
            </a:r>
            <a:endParaRPr/>
          </a:p>
          <a:p>
            <a:pPr indent="0" lvl="0" marL="0" rtl="0" algn="l">
              <a:lnSpc>
                <a:spcPct val="90000"/>
              </a:lnSpc>
              <a:spcBef>
                <a:spcPts val="511"/>
              </a:spcBef>
              <a:spcAft>
                <a:spcPts val="0"/>
              </a:spcAft>
              <a:buClr>
                <a:srgbClr val="7F7F7F"/>
              </a:buClr>
              <a:buSzPct val="100000"/>
              <a:buNone/>
            </a:pPr>
            <a:r>
              <a:rPr lang="en-US"/>
              <a:t>0 1 1 1 		 7</a:t>
            </a:r>
            <a:endParaRPr/>
          </a:p>
        </p:txBody>
      </p:sp>
      <p:sp>
        <p:nvSpPr>
          <p:cNvPr id="446" name="Google Shape;446;g152499e76d2_4_25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15000"/>
              </a:lnSpc>
              <a:spcBef>
                <a:spcPts val="511"/>
              </a:spcBef>
              <a:spcAft>
                <a:spcPts val="0"/>
              </a:spcAft>
              <a:buClr>
                <a:srgbClr val="7F7F7F"/>
              </a:buClr>
              <a:buSzPct val="100000"/>
              <a:buNone/>
            </a:pPr>
            <a:r>
              <a:rPr lang="en-US"/>
              <a:t>How many </a:t>
            </a:r>
            <a:r>
              <a:rPr b="1" lang="en-US"/>
              <a:t>signed </a:t>
            </a:r>
            <a:r>
              <a:rPr lang="en-US"/>
              <a:t>numbers can we represent with 4 bits in Two’s complement?</a:t>
            </a:r>
            <a:endParaRPr/>
          </a:p>
          <a:p>
            <a:pPr indent="0" lvl="0" marL="0" rtl="0" algn="l">
              <a:lnSpc>
                <a:spcPct val="115000"/>
              </a:lnSpc>
              <a:spcBef>
                <a:spcPts val="511"/>
              </a:spcBef>
              <a:spcAft>
                <a:spcPts val="0"/>
              </a:spcAft>
              <a:buClr>
                <a:srgbClr val="7F7F7F"/>
              </a:buClr>
              <a:buSzPct val="100000"/>
              <a:buNone/>
            </a:pPr>
            <a:r>
              <a:t/>
            </a:r>
            <a:endParaRPr/>
          </a:p>
          <a:p>
            <a:pPr indent="0" lvl="0" marL="0" rtl="0" algn="l">
              <a:lnSpc>
                <a:spcPct val="115000"/>
              </a:lnSpc>
              <a:spcBef>
                <a:spcPts val="511"/>
              </a:spcBef>
              <a:spcAft>
                <a:spcPts val="0"/>
              </a:spcAft>
              <a:buClr>
                <a:srgbClr val="7F7F7F"/>
              </a:buClr>
              <a:buSzPct val="95652"/>
              <a:buNone/>
            </a:pPr>
            <a:r>
              <a:rPr lang="en-US"/>
              <a:t>Still the same magnitude (4 bits -&gt; 2</a:t>
            </a:r>
            <a:r>
              <a:rPr baseline="30000" lang="en-US" sz="2300"/>
              <a:t>4</a:t>
            </a:r>
            <a:r>
              <a:rPr lang="en-US" sz="2300"/>
              <a:t> total numbers)</a:t>
            </a:r>
            <a:endParaRPr sz="2300"/>
          </a:p>
          <a:p>
            <a:pPr indent="0" lvl="0" marL="0" rtl="0" algn="l">
              <a:lnSpc>
                <a:spcPct val="115000"/>
              </a:lnSpc>
              <a:spcBef>
                <a:spcPts val="511"/>
              </a:spcBef>
              <a:spcAft>
                <a:spcPts val="0"/>
              </a:spcAft>
              <a:buClr>
                <a:srgbClr val="7F7F7F"/>
              </a:buClr>
              <a:buSzPct val="95652"/>
              <a:buNone/>
            </a:pPr>
            <a:r>
              <a:t/>
            </a:r>
            <a:endParaRPr sz="2300"/>
          </a:p>
          <a:p>
            <a:pPr indent="0" lvl="0" marL="0" rtl="0" algn="l">
              <a:lnSpc>
                <a:spcPct val="115000"/>
              </a:lnSpc>
              <a:spcBef>
                <a:spcPts val="511"/>
              </a:spcBef>
              <a:spcAft>
                <a:spcPts val="0"/>
              </a:spcAft>
              <a:buClr>
                <a:srgbClr val="7F7F7F"/>
              </a:buClr>
              <a:buSzPct val="95652"/>
              <a:buNone/>
            </a:pPr>
            <a:r>
              <a:rPr lang="en-US" sz="2300"/>
              <a:t>But: the values you can represent are approximately halved (because half of the numbers you’re representing are now negative!)</a:t>
            </a:r>
            <a:endParaRPr sz="2300"/>
          </a:p>
          <a:p>
            <a:pPr indent="0" lvl="0" marL="0" rtl="0" algn="l">
              <a:lnSpc>
                <a:spcPct val="115000"/>
              </a:lnSpc>
              <a:spcBef>
                <a:spcPts val="511"/>
              </a:spcBef>
              <a:spcAft>
                <a:spcPts val="0"/>
              </a:spcAft>
              <a:buClr>
                <a:srgbClr val="7F7F7F"/>
              </a:buClr>
              <a:buSzPct val="95652"/>
              <a:buNone/>
            </a:pPr>
            <a:r>
              <a:t/>
            </a:r>
            <a:endParaRPr sz="2300"/>
          </a:p>
          <a:p>
            <a:pPr indent="0" lvl="0" marL="0" rtl="0" algn="l">
              <a:lnSpc>
                <a:spcPct val="115000"/>
              </a:lnSpc>
              <a:spcBef>
                <a:spcPts val="511"/>
              </a:spcBef>
              <a:spcAft>
                <a:spcPts val="0"/>
              </a:spcAft>
              <a:buClr>
                <a:srgbClr val="7F7F7F"/>
              </a:buClr>
              <a:buSzPct val="95652"/>
              <a:buNone/>
            </a:pPr>
            <a:r>
              <a:rPr lang="en-US" sz="2300"/>
              <a:t>So instead of </a:t>
            </a:r>
            <a:r>
              <a:rPr b="1" lang="en-US" sz="2300"/>
              <a:t>0 -&gt; 15 (unsigned)</a:t>
            </a:r>
            <a:endParaRPr b="1" sz="2300"/>
          </a:p>
          <a:p>
            <a:pPr indent="0" lvl="0" marL="0" rtl="0" algn="l">
              <a:lnSpc>
                <a:spcPct val="115000"/>
              </a:lnSpc>
              <a:spcBef>
                <a:spcPts val="511"/>
              </a:spcBef>
              <a:spcAft>
                <a:spcPts val="0"/>
              </a:spcAft>
              <a:buClr>
                <a:srgbClr val="7F7F7F"/>
              </a:buClr>
              <a:buSzPct val="95652"/>
              <a:buNone/>
            </a:pPr>
            <a:r>
              <a:rPr lang="en-US" sz="2300"/>
              <a:t>We now have </a:t>
            </a:r>
            <a:r>
              <a:rPr b="1" lang="en-US" sz="2300"/>
              <a:t>-8 -&gt; 7 (signed)</a:t>
            </a:r>
            <a:endParaRPr b="1" sz="23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152499e76d2_4_264"/>
          <p:cNvSpPr txBox="1"/>
          <p:nvPr>
            <p:ph type="title"/>
          </p:nvPr>
        </p:nvSpPr>
        <p:spPr>
          <a:xfrm>
            <a:off x="609600" y="1"/>
            <a:ext cx="10744200" cy="12285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Exercises: To Complete in Class </a:t>
            </a:r>
            <a:br>
              <a:rPr lang="en-US"/>
            </a:br>
            <a:r>
              <a:rPr lang="en-US"/>
              <a:t>(hand in your progress by end of class)</a:t>
            </a:r>
            <a:endParaRPr/>
          </a:p>
        </p:txBody>
      </p:sp>
      <p:sp>
        <p:nvSpPr>
          <p:cNvPr id="453" name="Google Shape;453;g152499e76d2_4_264"/>
          <p:cNvSpPr txBox="1"/>
          <p:nvPr>
            <p:ph idx="1" type="body"/>
          </p:nvPr>
        </p:nvSpPr>
        <p:spPr>
          <a:xfrm>
            <a:off x="6096000" y="1786825"/>
            <a:ext cx="5181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2183"/>
              <a:t>Steps (show your work for each step!)</a:t>
            </a:r>
            <a:br>
              <a:rPr lang="en-US" sz="2183"/>
            </a:br>
            <a:endParaRPr sz="2183"/>
          </a:p>
          <a:p>
            <a:pPr indent="-365029" lvl="0" marL="457200" rtl="0" algn="l">
              <a:lnSpc>
                <a:spcPct val="115000"/>
              </a:lnSpc>
              <a:spcBef>
                <a:spcPts val="900"/>
              </a:spcBef>
              <a:spcAft>
                <a:spcPts val="0"/>
              </a:spcAft>
              <a:buSzPts val="2148"/>
              <a:buAutoNum type="arabicPeriod"/>
            </a:pPr>
            <a:r>
              <a:rPr lang="en-US" sz="2148"/>
              <a:t>Convert from decimal to binary</a:t>
            </a:r>
            <a:endParaRPr sz="2148"/>
          </a:p>
          <a:p>
            <a:pPr indent="-365029" lvl="0" marL="457200" rtl="0" algn="l">
              <a:lnSpc>
                <a:spcPct val="115000"/>
              </a:lnSpc>
              <a:spcBef>
                <a:spcPts val="0"/>
              </a:spcBef>
              <a:spcAft>
                <a:spcPts val="0"/>
              </a:spcAft>
              <a:buSzPts val="2148"/>
              <a:buAutoNum type="arabicPeriod"/>
            </a:pPr>
            <a:r>
              <a:rPr lang="en-US" sz="2148"/>
              <a:t>Apply Two’s Complement rule to all negative numbers</a:t>
            </a:r>
            <a:endParaRPr sz="1748"/>
          </a:p>
          <a:p>
            <a:pPr indent="-365029" lvl="0" marL="457200" rtl="0" algn="l">
              <a:lnSpc>
                <a:spcPct val="115000"/>
              </a:lnSpc>
              <a:spcBef>
                <a:spcPts val="0"/>
              </a:spcBef>
              <a:spcAft>
                <a:spcPts val="0"/>
              </a:spcAft>
              <a:buSzPts val="2148"/>
              <a:buAutoNum type="arabicPeriod"/>
            </a:pPr>
            <a:r>
              <a:rPr lang="en-US" sz="2148"/>
              <a:t>Add the two binary numbers </a:t>
            </a:r>
            <a:endParaRPr sz="1748"/>
          </a:p>
          <a:p>
            <a:pPr indent="-365029" lvl="0" marL="457200" rtl="0" algn="l">
              <a:lnSpc>
                <a:spcPct val="115000"/>
              </a:lnSpc>
              <a:spcBef>
                <a:spcPts val="0"/>
              </a:spcBef>
              <a:spcAft>
                <a:spcPts val="0"/>
              </a:spcAft>
              <a:buSzPts val="2148"/>
              <a:buAutoNum type="arabicPeriod"/>
            </a:pPr>
            <a:r>
              <a:rPr lang="en-US" sz="2148"/>
              <a:t>Check your answer: convert the result to decimal</a:t>
            </a:r>
            <a:endParaRPr sz="2148"/>
          </a:p>
          <a:p>
            <a:pPr indent="0" lvl="0" marL="0" rtl="0" algn="l">
              <a:lnSpc>
                <a:spcPct val="115000"/>
              </a:lnSpc>
              <a:spcBef>
                <a:spcPts val="780"/>
              </a:spcBef>
              <a:spcAft>
                <a:spcPts val="0"/>
              </a:spcAft>
              <a:buNone/>
            </a:pPr>
            <a:r>
              <a:t/>
            </a:r>
            <a:endParaRPr/>
          </a:p>
        </p:txBody>
      </p:sp>
      <p:sp>
        <p:nvSpPr>
          <p:cNvPr id="454" name="Google Shape;454;g152499e76d2_4_264"/>
          <p:cNvSpPr txBox="1"/>
          <p:nvPr>
            <p:ph idx="2" type="body"/>
          </p:nvPr>
        </p:nvSpPr>
        <p:spPr>
          <a:xfrm>
            <a:off x="609600" y="1835325"/>
            <a:ext cx="5181600" cy="4351200"/>
          </a:xfrm>
          <a:prstGeom prst="rect">
            <a:avLst/>
          </a:prstGeom>
        </p:spPr>
        <p:txBody>
          <a:bodyPr anchorCtr="0" anchor="t" bIns="45700" lIns="91425" spcFirstLastPara="1" rIns="91425" wrap="square" tIns="45700">
            <a:normAutofit/>
          </a:bodyPr>
          <a:lstStyle/>
          <a:p>
            <a:pPr indent="0" lvl="0" marL="0" rtl="0" algn="l">
              <a:spcBef>
                <a:spcPts val="660"/>
              </a:spcBef>
              <a:spcAft>
                <a:spcPts val="0"/>
              </a:spcAft>
              <a:buNone/>
            </a:pPr>
            <a:r>
              <a:rPr lang="en-US"/>
              <a:t>Questions</a:t>
            </a:r>
            <a:br>
              <a:rPr lang="en-US"/>
            </a:br>
            <a:br>
              <a:rPr lang="en-US"/>
            </a:br>
            <a:r>
              <a:rPr b="1" lang="en-US"/>
              <a:t>1. What is 22 - 3?</a:t>
            </a:r>
            <a:endParaRPr b="1"/>
          </a:p>
          <a:p>
            <a:pPr indent="0" lvl="0" marL="0" rtl="0" algn="l">
              <a:spcBef>
                <a:spcPts val="660"/>
              </a:spcBef>
              <a:spcAft>
                <a:spcPts val="0"/>
              </a:spcAft>
              <a:buNone/>
            </a:pPr>
            <a:r>
              <a:rPr b="1" lang="en-US"/>
              <a:t>2. What is 32 - 8?</a:t>
            </a:r>
            <a:endParaRPr b="1"/>
          </a:p>
          <a:p>
            <a:pPr indent="0" lvl="0" marL="0" rtl="0" algn="l">
              <a:spcBef>
                <a:spcPts val="660"/>
              </a:spcBef>
              <a:spcAft>
                <a:spcPts val="0"/>
              </a:spcAft>
              <a:buNone/>
            </a:pPr>
            <a:r>
              <a:rPr b="1" lang="en-US"/>
              <a:t>3. What is 14 - 17?</a:t>
            </a:r>
            <a:endParaRPr b="1"/>
          </a:p>
          <a:p>
            <a:pPr indent="0" lvl="0" marL="0" rtl="0" algn="l">
              <a:spcBef>
                <a:spcPts val="660"/>
              </a:spcBef>
              <a:spcAft>
                <a:spcPts val="0"/>
              </a:spcAft>
              <a:buNone/>
            </a:pPr>
            <a:r>
              <a:rPr b="1" lang="en-US"/>
              <a:t>4. What is 6 - 30?</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ec49ac6325_0_504"/>
          <p:cNvSpPr txBox="1"/>
          <p:nvPr>
            <p:ph type="title"/>
          </p:nvPr>
        </p:nvSpPr>
        <p:spPr>
          <a:xfrm>
            <a:off x="838201" y="2402238"/>
            <a:ext cx="10515600" cy="2187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Representing Text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7500" lnSpcReduction="20000"/>
          </a:bodyPr>
          <a:lstStyle/>
          <a:p>
            <a:pPr indent="-182880" lvl="0" marL="228600" rtl="0" algn="l">
              <a:lnSpc>
                <a:spcPct val="115000"/>
              </a:lnSpc>
              <a:spcBef>
                <a:spcPts val="960"/>
              </a:spcBef>
              <a:spcAft>
                <a:spcPts val="0"/>
              </a:spcAft>
              <a:buSzPct val="100000"/>
              <a:buChar char="•"/>
            </a:pPr>
            <a:r>
              <a:rPr lang="en-US" sz="3200"/>
              <a:t>In </a:t>
            </a:r>
            <a:r>
              <a:rPr b="1" lang="en-US" sz="3200"/>
              <a:t>binary</a:t>
            </a:r>
            <a:r>
              <a:rPr lang="en-US" sz="3200"/>
              <a:t>, there are only </a:t>
            </a:r>
            <a:r>
              <a:rPr b="1" lang="en-US" sz="3200"/>
              <a:t>two </a:t>
            </a:r>
            <a:r>
              <a:rPr lang="en-US" sz="3200"/>
              <a:t>symbols (0, 1). We call binary a </a:t>
            </a:r>
            <a:r>
              <a:rPr b="1" lang="en-US" sz="3200"/>
              <a:t>base 2</a:t>
            </a:r>
            <a:r>
              <a:rPr lang="en-US" sz="3200"/>
              <a:t> numeral system. So if we have more than “1” of something, another </a:t>
            </a:r>
            <a:r>
              <a:rPr b="1" lang="en-US" sz="3200"/>
              <a:t>bit</a:t>
            </a:r>
            <a:r>
              <a:rPr lang="en-US" sz="3200"/>
              <a:t> is needed:</a:t>
            </a:r>
            <a:br>
              <a:rPr lang="en-US" sz="3200"/>
            </a:br>
            <a:endParaRPr sz="3200"/>
          </a:p>
          <a:p>
            <a:pPr indent="-220980" lvl="1" marL="685800" rtl="0" algn="l">
              <a:lnSpc>
                <a:spcPct val="115000"/>
              </a:lnSpc>
              <a:spcBef>
                <a:spcPts val="960"/>
              </a:spcBef>
              <a:spcAft>
                <a:spcPts val="0"/>
              </a:spcAft>
              <a:buSzPct val="100000"/>
              <a:buChar char="•"/>
            </a:pPr>
            <a:r>
              <a:rPr lang="en-US" sz="3200"/>
              <a:t>1 + 1 = 10</a:t>
            </a:r>
            <a:r>
              <a:rPr baseline="-25000" lang="en-US" sz="3200"/>
              <a:t> </a:t>
            </a:r>
            <a:r>
              <a:rPr lang="en-US" sz="3200"/>
              <a:t> 		(in </a:t>
            </a:r>
            <a:r>
              <a:rPr lang="en-US" sz="3200"/>
              <a:t>english: one plus one equals two)</a:t>
            </a:r>
            <a:endParaRPr sz="3200"/>
          </a:p>
          <a:p>
            <a:pPr indent="-220980" lvl="1" marL="685800" rtl="0" algn="l">
              <a:lnSpc>
                <a:spcPct val="115000"/>
              </a:lnSpc>
              <a:spcBef>
                <a:spcPts val="960"/>
              </a:spcBef>
              <a:spcAft>
                <a:spcPts val="0"/>
              </a:spcAft>
              <a:buSzPct val="100000"/>
              <a:buChar char="•"/>
            </a:pPr>
            <a:r>
              <a:rPr lang="en-US" sz="3200"/>
              <a:t>11 + 1 = 100		(in english: three plus one equals four)</a:t>
            </a:r>
            <a:br>
              <a:rPr lang="en-US" sz="3200"/>
            </a:br>
            <a:endParaRPr sz="3200"/>
          </a:p>
          <a:p>
            <a:pPr indent="-195580" lvl="0" marL="228600" rtl="0" algn="l">
              <a:lnSpc>
                <a:spcPct val="115000"/>
              </a:lnSpc>
              <a:spcBef>
                <a:spcPts val="960"/>
              </a:spcBef>
              <a:spcAft>
                <a:spcPts val="0"/>
              </a:spcAft>
              <a:buSzPct val="100000"/>
              <a:buChar char="•"/>
            </a:pPr>
            <a:r>
              <a:rPr lang="en-US" sz="3200"/>
              <a:t>It’s </a:t>
            </a:r>
            <a:r>
              <a:rPr lang="en-US" sz="3200"/>
              <a:t>counterintuitive</a:t>
            </a:r>
            <a:r>
              <a:rPr lang="en-US" sz="3200"/>
              <a:t> at first! But there’s nothing fundamentally different about binary than decimal -- we’re just more used to using decimal instead.</a:t>
            </a:r>
            <a:endParaRPr sz="3200"/>
          </a:p>
        </p:txBody>
      </p:sp>
      <p:sp>
        <p:nvSpPr>
          <p:cNvPr id="152" name="Google Shape;152;p4"/>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The Binary System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ec49ac6325_0_508"/>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Text in Computers</a:t>
            </a:r>
            <a:endParaRPr/>
          </a:p>
        </p:txBody>
      </p:sp>
      <p:sp>
        <p:nvSpPr>
          <p:cNvPr id="465" name="Google Shape;465;gec49ac6325_0_50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In early years, different computer companies applied the binary system in their own way.</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The word “cat” would be encoded in binary different on different brands of computers.</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This made life difficult in terms of being able to transfer data from one system to another. </a:t>
            </a:r>
            <a:br>
              <a:rPr lang="en-US"/>
            </a:b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ec49ac6325_0_513"/>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ASCII</a:t>
            </a:r>
            <a:endParaRPr/>
          </a:p>
        </p:txBody>
      </p:sp>
      <p:sp>
        <p:nvSpPr>
          <p:cNvPr id="471" name="Google Shape;471;gec49ac6325_0_513"/>
          <p:cNvSpPr txBox="1"/>
          <p:nvPr>
            <p:ph idx="1" type="body"/>
          </p:nvPr>
        </p:nvSpPr>
        <p:spPr>
          <a:xfrm>
            <a:off x="838200" y="1834014"/>
            <a:ext cx="10830900" cy="4351200"/>
          </a:xfrm>
          <a:prstGeom prst="rect">
            <a:avLst/>
          </a:prstGeom>
          <a:noFill/>
          <a:ln>
            <a:noFill/>
          </a:ln>
        </p:spPr>
        <p:txBody>
          <a:bodyPr anchorCtr="0" anchor="t" bIns="45700" lIns="91425" spcFirstLastPara="1" rIns="91425" wrap="square" tIns="45700">
            <a:normAutofit fontScale="85000" lnSpcReduction="20000"/>
          </a:bodyPr>
          <a:lstStyle/>
          <a:p>
            <a:pPr indent="-213359" lvl="0" marL="228600" rtl="0" algn="l">
              <a:lnSpc>
                <a:spcPct val="115000"/>
              </a:lnSpc>
              <a:spcBef>
                <a:spcPts val="0"/>
              </a:spcBef>
              <a:spcAft>
                <a:spcPts val="0"/>
              </a:spcAft>
              <a:buClr>
                <a:srgbClr val="0055A4"/>
              </a:buClr>
              <a:buSzPct val="100000"/>
              <a:buChar char="•"/>
            </a:pPr>
            <a:r>
              <a:rPr lang="en-US" sz="3200">
                <a:solidFill>
                  <a:srgbClr val="0055A4"/>
                </a:solidFill>
              </a:rPr>
              <a:t>ASCII</a:t>
            </a:r>
            <a:r>
              <a:rPr lang="en-US" sz="3200"/>
              <a:t> (American Standard Code for Information Interchange) </a:t>
            </a:r>
            <a:endParaRPr/>
          </a:p>
          <a:p>
            <a:pPr indent="-215264" lvl="1" marL="685800" rtl="0" algn="l">
              <a:lnSpc>
                <a:spcPct val="115000"/>
              </a:lnSpc>
              <a:spcBef>
                <a:spcPts val="777"/>
              </a:spcBef>
              <a:spcAft>
                <a:spcPts val="0"/>
              </a:spcAft>
              <a:buClr>
                <a:srgbClr val="7F7F7F"/>
              </a:buClr>
              <a:buSzPct val="100000"/>
              <a:buChar char="•"/>
            </a:pPr>
            <a:r>
              <a:rPr lang="en-US" sz="2800"/>
              <a:t>Standard introduced that used a </a:t>
            </a:r>
            <a:r>
              <a:rPr lang="en-US" sz="2800">
                <a:solidFill>
                  <a:srgbClr val="0055A4"/>
                </a:solidFill>
              </a:rPr>
              <a:t>7 bit code</a:t>
            </a:r>
            <a:r>
              <a:rPr lang="en-US" sz="2800"/>
              <a:t> with </a:t>
            </a:r>
            <a:r>
              <a:rPr lang="en-US" sz="2800">
                <a:solidFill>
                  <a:srgbClr val="0055A4"/>
                </a:solidFill>
              </a:rPr>
              <a:t>128 combinations</a:t>
            </a:r>
            <a:r>
              <a:rPr lang="en-US" sz="2800"/>
              <a:t>.</a:t>
            </a:r>
            <a:endParaRPr/>
          </a:p>
          <a:p>
            <a:pPr indent="-214312" lvl="0" marL="228600" rtl="0" algn="l">
              <a:lnSpc>
                <a:spcPct val="115000"/>
              </a:lnSpc>
              <a:spcBef>
                <a:spcPts val="833"/>
              </a:spcBef>
              <a:spcAft>
                <a:spcPts val="0"/>
              </a:spcAft>
              <a:buClr>
                <a:srgbClr val="7F7F7F"/>
              </a:buClr>
              <a:buSzPct val="100000"/>
              <a:buChar char="•"/>
            </a:pPr>
            <a:r>
              <a:rPr lang="en-US"/>
              <a:t>Later became 8-bits (256 combinations) – ASCII-8.</a:t>
            </a:r>
            <a:endParaRPr/>
          </a:p>
          <a:p>
            <a:pPr indent="-214312" lvl="0" marL="228600" rtl="0" algn="l">
              <a:lnSpc>
                <a:spcPct val="115000"/>
              </a:lnSpc>
              <a:spcBef>
                <a:spcPts val="833"/>
              </a:spcBef>
              <a:spcAft>
                <a:spcPts val="0"/>
              </a:spcAft>
              <a:buClr>
                <a:srgbClr val="7F7F7F"/>
              </a:buClr>
              <a:buSzPct val="100000"/>
              <a:buChar char="•"/>
            </a:pPr>
            <a:r>
              <a:rPr lang="en-US"/>
              <a:t>Why eight bits?</a:t>
            </a:r>
            <a:endParaRPr/>
          </a:p>
          <a:p>
            <a:pPr indent="-216217" lvl="1" marL="685800" rtl="0" algn="l">
              <a:lnSpc>
                <a:spcPct val="115000"/>
              </a:lnSpc>
              <a:spcBef>
                <a:spcPts val="722"/>
              </a:spcBef>
              <a:spcAft>
                <a:spcPts val="0"/>
              </a:spcAft>
              <a:buClr>
                <a:srgbClr val="7F7F7F"/>
              </a:buClr>
              <a:buSzPct val="100000"/>
              <a:buChar char="•"/>
            </a:pPr>
            <a:r>
              <a:rPr lang="en-US"/>
              <a:t>So each character can be stored in a single byte.</a:t>
            </a:r>
            <a:endParaRPr/>
          </a:p>
          <a:p>
            <a:pPr indent="0" lvl="1" marL="457200" rtl="0" algn="l">
              <a:lnSpc>
                <a:spcPct val="115000"/>
              </a:lnSpc>
              <a:spcBef>
                <a:spcPts val="722"/>
              </a:spcBef>
              <a:spcAft>
                <a:spcPts val="0"/>
              </a:spcAft>
              <a:buClr>
                <a:srgbClr val="7F7F7F"/>
              </a:buClr>
              <a:buSzPct val="100000"/>
              <a:buNone/>
            </a:pPr>
            <a:r>
              <a:t/>
            </a:r>
            <a:endParaRPr/>
          </a:p>
          <a:p>
            <a:pPr indent="0" lvl="0" marL="0" rtl="0" algn="l">
              <a:lnSpc>
                <a:spcPct val="115000"/>
              </a:lnSpc>
              <a:spcBef>
                <a:spcPts val="833"/>
              </a:spcBef>
              <a:spcAft>
                <a:spcPts val="0"/>
              </a:spcAft>
              <a:buClr>
                <a:srgbClr val="7F7F7F"/>
              </a:buClr>
              <a:buSzPct val="107142"/>
              <a:buNone/>
            </a:pPr>
            <a:r>
              <a:rPr lang="en-US" sz="2800"/>
              <a:t>CAT	0100 0011		0100 0001		0101 0100</a:t>
            </a:r>
            <a:endParaRPr sz="2800"/>
          </a:p>
          <a:p>
            <a:pPr indent="0" lvl="0" marL="0" rtl="0" algn="l">
              <a:lnSpc>
                <a:spcPct val="115000"/>
              </a:lnSpc>
              <a:spcBef>
                <a:spcPts val="833"/>
              </a:spcBef>
              <a:spcAft>
                <a:spcPts val="0"/>
              </a:spcAft>
              <a:buClr>
                <a:srgbClr val="7F7F7F"/>
              </a:buClr>
              <a:buSzPct val="107142"/>
              <a:buNone/>
            </a:pPr>
            <a:r>
              <a:rPr lang="en-US" sz="2800"/>
              <a:t>cat 	0110 0011		0110 0001			0111 0100</a:t>
            </a:r>
            <a:endParaRPr sz="2800"/>
          </a:p>
          <a:p>
            <a:pPr indent="-52387" lvl="0" marL="228600" rtl="0" algn="l">
              <a:lnSpc>
                <a:spcPct val="115000"/>
              </a:lnSpc>
              <a:spcBef>
                <a:spcPts val="833"/>
              </a:spcBef>
              <a:spcAft>
                <a:spcPts val="0"/>
              </a:spcAft>
              <a:buClr>
                <a:srgbClr val="7F7F7F"/>
              </a:buClr>
              <a:buSzPct val="10000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ec49ac6325_0_518"/>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ASCII-8</a:t>
            </a:r>
            <a:endParaRPr/>
          </a:p>
        </p:txBody>
      </p:sp>
      <p:pic>
        <p:nvPicPr>
          <p:cNvPr id="477" name="Google Shape;477;gec49ac6325_0_518"/>
          <p:cNvPicPr preferRelativeResize="0"/>
          <p:nvPr>
            <p:ph idx="1" type="body"/>
          </p:nvPr>
        </p:nvPicPr>
        <p:blipFill rotWithShape="1">
          <a:blip r:embed="rId3">
            <a:alphaModFix/>
          </a:blip>
          <a:srcRect b="0" l="0" r="0" t="0"/>
          <a:stretch/>
        </p:blipFill>
        <p:spPr>
          <a:xfrm>
            <a:off x="1172889" y="1825625"/>
            <a:ext cx="4512300" cy="4351200"/>
          </a:xfrm>
          <a:prstGeom prst="rect">
            <a:avLst/>
          </a:prstGeom>
          <a:noFill/>
          <a:ln>
            <a:noFill/>
          </a:ln>
        </p:spPr>
      </p:pic>
      <p:sp>
        <p:nvSpPr>
          <p:cNvPr id="478" name="Google Shape;478;gec49ac6325_0_518"/>
          <p:cNvSpPr txBox="1"/>
          <p:nvPr>
            <p:ph idx="2" type="body"/>
          </p:nvPr>
        </p:nvSpPr>
        <p:spPr>
          <a:xfrm>
            <a:off x="6172200" y="1825625"/>
            <a:ext cx="5885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200"/>
              <a:buChar char="•"/>
            </a:pPr>
            <a:r>
              <a:rPr lang="en-US"/>
              <a:t>Decode the following message</a:t>
            </a:r>
            <a:endParaRPr/>
          </a:p>
          <a:p>
            <a:pPr indent="0" lvl="0" marL="0" rtl="0" algn="l">
              <a:lnSpc>
                <a:spcPct val="90000"/>
              </a:lnSpc>
              <a:spcBef>
                <a:spcPts val="660"/>
              </a:spcBef>
              <a:spcAft>
                <a:spcPts val="0"/>
              </a:spcAft>
              <a:buClr>
                <a:srgbClr val="7F7F7F"/>
              </a:buClr>
              <a:buSzPts val="2200"/>
              <a:buNone/>
            </a:pPr>
            <a:r>
              <a:t/>
            </a:r>
            <a:endParaRPr/>
          </a:p>
          <a:p>
            <a:pPr indent="0" lvl="0" marL="0" rtl="0" algn="l">
              <a:lnSpc>
                <a:spcPct val="90000"/>
              </a:lnSpc>
              <a:spcBef>
                <a:spcPts val="660"/>
              </a:spcBef>
              <a:spcAft>
                <a:spcPts val="0"/>
              </a:spcAft>
              <a:buClr>
                <a:srgbClr val="7F7F7F"/>
              </a:buClr>
              <a:buSzPts val="2200"/>
              <a:buNone/>
            </a:pPr>
            <a:r>
              <a:rPr lang="en-US"/>
              <a:t>0100 0001		0101 0011	0100 0011 </a:t>
            </a:r>
            <a:endParaRPr/>
          </a:p>
          <a:p>
            <a:pPr indent="0" lvl="0" marL="0" rtl="0" algn="l">
              <a:lnSpc>
                <a:spcPct val="90000"/>
              </a:lnSpc>
              <a:spcBef>
                <a:spcPts val="660"/>
              </a:spcBef>
              <a:spcAft>
                <a:spcPts val="0"/>
              </a:spcAft>
              <a:buClr>
                <a:srgbClr val="7F7F7F"/>
              </a:buClr>
              <a:buSzPts val="2200"/>
              <a:buNone/>
            </a:pPr>
            <a:r>
              <a:rPr lang="en-US"/>
              <a:t>0100 1001		0100 1001	0010 0000 </a:t>
            </a:r>
            <a:endParaRPr/>
          </a:p>
          <a:p>
            <a:pPr indent="0" lvl="0" marL="0" rtl="0" algn="l">
              <a:lnSpc>
                <a:spcPct val="90000"/>
              </a:lnSpc>
              <a:spcBef>
                <a:spcPts val="660"/>
              </a:spcBef>
              <a:spcAft>
                <a:spcPts val="0"/>
              </a:spcAft>
              <a:buClr>
                <a:srgbClr val="7F7F7F"/>
              </a:buClr>
              <a:buSzPts val="2200"/>
              <a:buNone/>
            </a:pPr>
            <a:r>
              <a:rPr lang="en-US"/>
              <a:t>0110 1001		0111 0011 	0010 0000 </a:t>
            </a:r>
            <a:endParaRPr/>
          </a:p>
          <a:p>
            <a:pPr indent="0" lvl="0" marL="0" rtl="0" algn="l">
              <a:lnSpc>
                <a:spcPct val="90000"/>
              </a:lnSpc>
              <a:spcBef>
                <a:spcPts val="660"/>
              </a:spcBef>
              <a:spcAft>
                <a:spcPts val="0"/>
              </a:spcAft>
              <a:buClr>
                <a:srgbClr val="7F7F7F"/>
              </a:buClr>
              <a:buSzPts val="2200"/>
              <a:buNone/>
            </a:pPr>
            <a:r>
              <a:rPr lang="en-US"/>
              <a:t>0110 1100 		0110 1001 	0110 1101 </a:t>
            </a:r>
            <a:endParaRPr/>
          </a:p>
          <a:p>
            <a:pPr indent="0" lvl="0" marL="0" rtl="0" algn="l">
              <a:lnSpc>
                <a:spcPct val="90000"/>
              </a:lnSpc>
              <a:spcBef>
                <a:spcPts val="660"/>
              </a:spcBef>
              <a:spcAft>
                <a:spcPts val="0"/>
              </a:spcAft>
              <a:buClr>
                <a:srgbClr val="7F7F7F"/>
              </a:buClr>
              <a:buSzPts val="2200"/>
              <a:buNone/>
            </a:pPr>
            <a:r>
              <a:rPr lang="en-US"/>
              <a:t>0110 1001 		0111 0100	0110 0101 </a:t>
            </a:r>
            <a:endParaRPr/>
          </a:p>
          <a:p>
            <a:pPr indent="0" lvl="0" marL="0" rtl="0" algn="l">
              <a:lnSpc>
                <a:spcPct val="90000"/>
              </a:lnSpc>
              <a:spcBef>
                <a:spcPts val="660"/>
              </a:spcBef>
              <a:spcAft>
                <a:spcPts val="0"/>
              </a:spcAft>
              <a:buClr>
                <a:srgbClr val="7F7F7F"/>
              </a:buClr>
              <a:buSzPts val="2200"/>
              <a:buNone/>
            </a:pPr>
            <a:r>
              <a:rPr lang="en-US"/>
              <a:t>0110 0100</a:t>
            </a:r>
            <a:endParaRPr/>
          </a:p>
        </p:txBody>
      </p:sp>
      <p:sp>
        <p:nvSpPr>
          <p:cNvPr id="479" name="Google Shape;479;gec49ac6325_0_518"/>
          <p:cNvSpPr txBox="1"/>
          <p:nvPr/>
        </p:nvSpPr>
        <p:spPr>
          <a:xfrm>
            <a:off x="213200" y="3830525"/>
            <a:ext cx="53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480" name="Google Shape;480;gec49ac6325_0_518"/>
          <p:cNvSpPr txBox="1"/>
          <p:nvPr/>
        </p:nvSpPr>
        <p:spPr>
          <a:xfrm>
            <a:off x="2522900" y="1449750"/>
            <a:ext cx="260700" cy="1046700"/>
          </a:xfrm>
          <a:prstGeom prst="rect">
            <a:avLst/>
          </a:prstGeom>
          <a:solidFill>
            <a:srgbClr val="88888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onsolas"/>
                <a:ea typeface="Consolas"/>
                <a:cs typeface="Consolas"/>
                <a:sym typeface="Consolas"/>
              </a:rPr>
              <a:t>0</a:t>
            </a:r>
            <a:br>
              <a:rPr lang="en-US">
                <a:latin typeface="Consolas"/>
                <a:ea typeface="Consolas"/>
                <a:cs typeface="Consolas"/>
                <a:sym typeface="Consolas"/>
              </a:rPr>
            </a:br>
            <a:r>
              <a:rPr lang="en-US">
                <a:latin typeface="Consolas"/>
                <a:ea typeface="Consolas"/>
                <a:cs typeface="Consolas"/>
                <a:sym typeface="Consolas"/>
              </a:rPr>
              <a:t>0</a:t>
            </a:r>
            <a:br>
              <a:rPr lang="en-US">
                <a:latin typeface="Consolas"/>
                <a:ea typeface="Consolas"/>
                <a:cs typeface="Consolas"/>
                <a:sym typeface="Consolas"/>
              </a:rPr>
            </a:br>
            <a:r>
              <a:rPr lang="en-US">
                <a:latin typeface="Consolas"/>
                <a:ea typeface="Consolas"/>
                <a:cs typeface="Consolas"/>
                <a:sym typeface="Consolas"/>
              </a:rPr>
              <a:t>1</a:t>
            </a:r>
            <a:br>
              <a:rPr lang="en-US">
                <a:latin typeface="Consolas"/>
                <a:ea typeface="Consolas"/>
                <a:cs typeface="Consolas"/>
                <a:sym typeface="Consolas"/>
              </a:rPr>
            </a:br>
            <a:r>
              <a:rPr lang="en-US">
                <a:latin typeface="Consolas"/>
                <a:ea typeface="Consolas"/>
                <a:cs typeface="Consolas"/>
                <a:sym typeface="Consolas"/>
              </a:rPr>
              <a:t>1</a:t>
            </a:r>
            <a:endParaRPr>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g152499e76d2_4_389"/>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ASCII-8</a:t>
            </a:r>
            <a:endParaRPr/>
          </a:p>
        </p:txBody>
      </p:sp>
      <p:pic>
        <p:nvPicPr>
          <p:cNvPr id="486" name="Google Shape;486;g152499e76d2_4_389"/>
          <p:cNvPicPr preferRelativeResize="0"/>
          <p:nvPr>
            <p:ph idx="1" type="body"/>
          </p:nvPr>
        </p:nvPicPr>
        <p:blipFill rotWithShape="1">
          <a:blip r:embed="rId3">
            <a:alphaModFix/>
          </a:blip>
          <a:srcRect b="0" l="0" r="0" t="0"/>
          <a:stretch/>
        </p:blipFill>
        <p:spPr>
          <a:xfrm>
            <a:off x="1172889" y="1825625"/>
            <a:ext cx="4512300" cy="4351200"/>
          </a:xfrm>
          <a:prstGeom prst="rect">
            <a:avLst/>
          </a:prstGeom>
          <a:noFill/>
          <a:ln>
            <a:noFill/>
          </a:ln>
        </p:spPr>
      </p:pic>
      <p:sp>
        <p:nvSpPr>
          <p:cNvPr id="487" name="Google Shape;487;g152499e76d2_4_389"/>
          <p:cNvSpPr txBox="1"/>
          <p:nvPr>
            <p:ph idx="2" type="body"/>
          </p:nvPr>
        </p:nvSpPr>
        <p:spPr>
          <a:xfrm>
            <a:off x="6172200" y="1825625"/>
            <a:ext cx="58857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660"/>
              </a:spcBef>
              <a:spcAft>
                <a:spcPts val="0"/>
              </a:spcAft>
              <a:buClr>
                <a:srgbClr val="7F7F7F"/>
              </a:buClr>
              <a:buSzPts val="2200"/>
              <a:buNone/>
            </a:pPr>
            <a:r>
              <a:t/>
            </a:r>
            <a:endParaRPr/>
          </a:p>
          <a:p>
            <a:pPr indent="0" lvl="0" marL="0" rtl="0" algn="l">
              <a:lnSpc>
                <a:spcPct val="90000"/>
              </a:lnSpc>
              <a:spcBef>
                <a:spcPts val="660"/>
              </a:spcBef>
              <a:spcAft>
                <a:spcPts val="0"/>
              </a:spcAft>
              <a:buClr>
                <a:srgbClr val="7F7F7F"/>
              </a:buClr>
              <a:buSzPts val="2200"/>
              <a:buNone/>
            </a:pPr>
            <a:r>
              <a:rPr b="1" lang="en-US"/>
              <a:t>A</a:t>
            </a:r>
            <a:r>
              <a:rPr lang="en-US"/>
              <a:t>	</a:t>
            </a:r>
            <a:r>
              <a:rPr b="1" lang="en-US"/>
              <a:t>S</a:t>
            </a:r>
            <a:r>
              <a:rPr lang="en-US"/>
              <a:t>	</a:t>
            </a:r>
            <a:r>
              <a:rPr b="1" lang="en-US"/>
              <a:t>C	</a:t>
            </a:r>
            <a:r>
              <a:rPr b="1" lang="en-US"/>
              <a:t>I</a:t>
            </a:r>
            <a:r>
              <a:rPr lang="en-US"/>
              <a:t>	</a:t>
            </a:r>
            <a:r>
              <a:rPr b="1" lang="en-US"/>
              <a:t>I</a:t>
            </a:r>
            <a:r>
              <a:rPr lang="en-US"/>
              <a:t>	</a:t>
            </a:r>
            <a:r>
              <a:rPr b="1" lang="en-US"/>
              <a:t>(space)</a:t>
            </a:r>
            <a:endParaRPr b="1"/>
          </a:p>
          <a:p>
            <a:pPr indent="0" lvl="0" marL="0" rtl="0" algn="l">
              <a:lnSpc>
                <a:spcPct val="90000"/>
              </a:lnSpc>
              <a:spcBef>
                <a:spcPts val="660"/>
              </a:spcBef>
              <a:spcAft>
                <a:spcPts val="0"/>
              </a:spcAft>
              <a:buClr>
                <a:srgbClr val="7F7F7F"/>
              </a:buClr>
              <a:buSzPts val="2200"/>
              <a:buNone/>
            </a:pPr>
            <a:r>
              <a:rPr b="1" lang="en-US"/>
              <a:t>i</a:t>
            </a:r>
            <a:r>
              <a:rPr lang="en-US"/>
              <a:t>	</a:t>
            </a:r>
            <a:r>
              <a:rPr b="1" lang="en-US"/>
              <a:t>s</a:t>
            </a:r>
            <a:r>
              <a:rPr lang="en-US"/>
              <a:t>	</a:t>
            </a:r>
            <a:r>
              <a:rPr b="1" lang="en-US"/>
              <a:t>(space)</a:t>
            </a:r>
            <a:endParaRPr b="1"/>
          </a:p>
          <a:p>
            <a:pPr indent="0" lvl="0" marL="0" rtl="0" algn="l">
              <a:lnSpc>
                <a:spcPct val="90000"/>
              </a:lnSpc>
              <a:spcBef>
                <a:spcPts val="660"/>
              </a:spcBef>
              <a:spcAft>
                <a:spcPts val="0"/>
              </a:spcAft>
              <a:buClr>
                <a:srgbClr val="7F7F7F"/>
              </a:buClr>
              <a:buSzPts val="2200"/>
              <a:buNone/>
            </a:pPr>
            <a:r>
              <a:rPr b="1" lang="en-US"/>
              <a:t>l</a:t>
            </a:r>
            <a:r>
              <a:rPr lang="en-US"/>
              <a:t>	</a:t>
            </a:r>
            <a:r>
              <a:rPr b="1" lang="en-US"/>
              <a:t>i	m</a:t>
            </a:r>
            <a:r>
              <a:rPr b="1" lang="en-US"/>
              <a:t>	</a:t>
            </a:r>
            <a:r>
              <a:rPr b="1" lang="en-US"/>
              <a:t>i</a:t>
            </a:r>
            <a:r>
              <a:rPr lang="en-US"/>
              <a:t>	</a:t>
            </a:r>
            <a:r>
              <a:rPr b="1" lang="en-US"/>
              <a:t>t</a:t>
            </a:r>
            <a:r>
              <a:rPr lang="en-US"/>
              <a:t>	</a:t>
            </a:r>
            <a:r>
              <a:rPr b="1" lang="en-US"/>
              <a:t>e</a:t>
            </a:r>
            <a:r>
              <a:rPr lang="en-US"/>
              <a:t> 	</a:t>
            </a:r>
            <a:r>
              <a:rPr b="1" lang="en-US"/>
              <a:t>d</a:t>
            </a:r>
            <a:endParaRPr b="1"/>
          </a:p>
        </p:txBody>
      </p:sp>
      <p:sp>
        <p:nvSpPr>
          <p:cNvPr id="488" name="Google Shape;488;g152499e76d2_4_389"/>
          <p:cNvSpPr txBox="1"/>
          <p:nvPr/>
        </p:nvSpPr>
        <p:spPr>
          <a:xfrm>
            <a:off x="2522900" y="1449750"/>
            <a:ext cx="260700" cy="1046700"/>
          </a:xfrm>
          <a:prstGeom prst="rect">
            <a:avLst/>
          </a:prstGeom>
          <a:solidFill>
            <a:srgbClr val="888888"/>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onsolas"/>
                <a:ea typeface="Consolas"/>
                <a:cs typeface="Consolas"/>
                <a:sym typeface="Consolas"/>
              </a:rPr>
              <a:t>0</a:t>
            </a:r>
            <a:br>
              <a:rPr lang="en-US">
                <a:latin typeface="Consolas"/>
                <a:ea typeface="Consolas"/>
                <a:cs typeface="Consolas"/>
                <a:sym typeface="Consolas"/>
              </a:rPr>
            </a:br>
            <a:r>
              <a:rPr lang="en-US">
                <a:latin typeface="Consolas"/>
                <a:ea typeface="Consolas"/>
                <a:cs typeface="Consolas"/>
                <a:sym typeface="Consolas"/>
              </a:rPr>
              <a:t>0</a:t>
            </a:r>
            <a:br>
              <a:rPr lang="en-US">
                <a:latin typeface="Consolas"/>
                <a:ea typeface="Consolas"/>
                <a:cs typeface="Consolas"/>
                <a:sym typeface="Consolas"/>
              </a:rPr>
            </a:br>
            <a:r>
              <a:rPr lang="en-US">
                <a:latin typeface="Consolas"/>
                <a:ea typeface="Consolas"/>
                <a:cs typeface="Consolas"/>
                <a:sym typeface="Consolas"/>
              </a:rPr>
              <a:t>1</a:t>
            </a:r>
            <a:br>
              <a:rPr lang="en-US">
                <a:latin typeface="Consolas"/>
                <a:ea typeface="Consolas"/>
                <a:cs typeface="Consolas"/>
                <a:sym typeface="Consolas"/>
              </a:rPr>
            </a:br>
            <a:r>
              <a:rPr lang="en-US">
                <a:latin typeface="Consolas"/>
                <a:ea typeface="Consolas"/>
                <a:cs typeface="Consolas"/>
                <a:sym typeface="Consolas"/>
              </a:rPr>
              <a:t>1</a:t>
            </a:r>
            <a:endParaRPr>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gec49ac6325_0_524"/>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Unicode</a:t>
            </a:r>
            <a:endParaRPr/>
          </a:p>
        </p:txBody>
      </p:sp>
      <p:sp>
        <p:nvSpPr>
          <p:cNvPr id="494" name="Google Shape;494;gec49ac6325_0_52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110000"/>
              </a:lnSpc>
              <a:spcBef>
                <a:spcPts val="0"/>
              </a:spcBef>
              <a:spcAft>
                <a:spcPts val="0"/>
              </a:spcAft>
              <a:buClr>
                <a:srgbClr val="7F7F7F"/>
              </a:buClr>
              <a:buSzPts val="2400"/>
              <a:buChar char="•"/>
            </a:pPr>
            <a:r>
              <a:rPr lang="en-US" sz="2400"/>
              <a:t>Although ASCII works fine for English, many other languages need more than 256 characters, including numbers and punctuation.</a:t>
            </a:r>
            <a:endParaRPr/>
          </a:p>
          <a:p>
            <a:pPr indent="-76200" lvl="0" marL="228600" rtl="0" algn="l">
              <a:lnSpc>
                <a:spcPct val="110000"/>
              </a:lnSpc>
              <a:spcBef>
                <a:spcPts val="720"/>
              </a:spcBef>
              <a:spcAft>
                <a:spcPts val="0"/>
              </a:spcAft>
              <a:buClr>
                <a:srgbClr val="7F7F7F"/>
              </a:buClr>
              <a:buSzPts val="2400"/>
              <a:buNone/>
            </a:pPr>
            <a:r>
              <a:t/>
            </a:r>
            <a:endParaRPr sz="2400"/>
          </a:p>
          <a:p>
            <a:pPr indent="-228600" lvl="0" marL="228600" rtl="0" algn="l">
              <a:lnSpc>
                <a:spcPct val="110000"/>
              </a:lnSpc>
              <a:spcBef>
                <a:spcPts val="720"/>
              </a:spcBef>
              <a:spcAft>
                <a:spcPts val="0"/>
              </a:spcAft>
              <a:buClr>
                <a:srgbClr val="7F7F7F"/>
              </a:buClr>
              <a:buSzPts val="2400"/>
              <a:buChar char="•"/>
            </a:pPr>
            <a:r>
              <a:rPr lang="en-US" sz="2400"/>
              <a:t>Unicode is a computing industry standard for the consistent encoding, representation, and handling of text expressed in most of the world's writing systems and operating systems. </a:t>
            </a:r>
            <a:endParaRPr/>
          </a:p>
          <a:p>
            <a:pPr indent="-76200" lvl="0" marL="228600" rtl="0" algn="l">
              <a:lnSpc>
                <a:spcPct val="110000"/>
              </a:lnSpc>
              <a:spcBef>
                <a:spcPts val="720"/>
              </a:spcBef>
              <a:spcAft>
                <a:spcPts val="0"/>
              </a:spcAft>
              <a:buClr>
                <a:srgbClr val="7F7F7F"/>
              </a:buClr>
              <a:buSzPts val="2400"/>
              <a:buNone/>
            </a:pPr>
            <a:r>
              <a:t/>
            </a:r>
            <a:endParaRPr sz="2400"/>
          </a:p>
          <a:p>
            <a:pPr indent="-228600" lvl="0" marL="228600" rtl="0" algn="l">
              <a:lnSpc>
                <a:spcPct val="110000"/>
              </a:lnSpc>
              <a:spcBef>
                <a:spcPts val="720"/>
              </a:spcBef>
              <a:spcAft>
                <a:spcPts val="0"/>
              </a:spcAft>
              <a:buClr>
                <a:srgbClr val="7F7F7F"/>
              </a:buClr>
              <a:buSzPts val="2400"/>
              <a:buChar char="•"/>
            </a:pPr>
            <a:r>
              <a:rPr lang="en-US" sz="2400"/>
              <a:t>The Unicode standard defines UTF-8, UTF-16, and UTF-32, and several other encodings are in use. </a:t>
            </a:r>
            <a:endParaRPr/>
          </a:p>
          <a:p>
            <a:pPr indent="-76200" lvl="0" marL="228600" rtl="0" algn="l">
              <a:lnSpc>
                <a:spcPct val="110000"/>
              </a:lnSpc>
              <a:spcBef>
                <a:spcPts val="720"/>
              </a:spcBef>
              <a:spcAft>
                <a:spcPts val="0"/>
              </a:spcAft>
              <a:buClr>
                <a:srgbClr val="7F7F7F"/>
              </a:buClr>
              <a:buSzPts val="2400"/>
              <a:buNone/>
            </a:pPr>
            <a:r>
              <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ec49ac6325_0_529"/>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Unicode</a:t>
            </a:r>
            <a:endParaRPr/>
          </a:p>
        </p:txBody>
      </p:sp>
      <p:pic>
        <p:nvPicPr>
          <p:cNvPr id="500" name="Google Shape;500;gec49ac6325_0_529"/>
          <p:cNvPicPr preferRelativeResize="0"/>
          <p:nvPr>
            <p:ph idx="1" type="body"/>
          </p:nvPr>
        </p:nvPicPr>
        <p:blipFill rotWithShape="1">
          <a:blip r:embed="rId3">
            <a:alphaModFix/>
          </a:blip>
          <a:srcRect b="0" l="0" r="0" t="0"/>
          <a:stretch/>
        </p:blipFill>
        <p:spPr>
          <a:xfrm>
            <a:off x="1453217" y="1825625"/>
            <a:ext cx="9285600" cy="4351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11"/>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Boolean Logic &amp; Logic Gates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1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Boolean Operations</a:t>
            </a:r>
            <a:endParaRPr/>
          </a:p>
        </p:txBody>
      </p:sp>
      <p:sp>
        <p:nvSpPr>
          <p:cNvPr id="511" name="Google Shape;511;p12"/>
          <p:cNvSpPr txBox="1"/>
          <p:nvPr>
            <p:ph idx="1" type="body"/>
          </p:nvPr>
        </p:nvSpPr>
        <p:spPr>
          <a:xfrm>
            <a:off x="838199" y="1825625"/>
            <a:ext cx="1098188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7F7F7F"/>
              </a:buClr>
              <a:buSzPts val="2000"/>
              <a:buChar char="•"/>
            </a:pPr>
            <a:r>
              <a:rPr lang="en-US" sz="2000"/>
              <a:t>Integrated Circuits (microchips)</a:t>
            </a:r>
            <a:r>
              <a:rPr b="1" lang="en-US" sz="2000"/>
              <a:t> </a:t>
            </a:r>
            <a:r>
              <a:rPr lang="en-US" sz="2000"/>
              <a:t>are used to store and manipulate (process) bits.</a:t>
            </a:r>
            <a:endParaRPr/>
          </a:p>
          <a:p>
            <a:pPr indent="-101600" lvl="0" marL="228600" rtl="0" algn="l">
              <a:lnSpc>
                <a:spcPct val="80000"/>
              </a:lnSpc>
              <a:spcBef>
                <a:spcPts val="600"/>
              </a:spcBef>
              <a:spcAft>
                <a:spcPts val="0"/>
              </a:spcAft>
              <a:buClr>
                <a:srgbClr val="7F7F7F"/>
              </a:buClr>
              <a:buSzPts val="2000"/>
              <a:buNone/>
            </a:pPr>
            <a:r>
              <a:t/>
            </a:r>
            <a:endParaRPr sz="2000"/>
          </a:p>
          <a:p>
            <a:pPr indent="-228600" lvl="0" marL="228600" rtl="0" algn="l">
              <a:lnSpc>
                <a:spcPct val="80000"/>
              </a:lnSpc>
              <a:spcBef>
                <a:spcPts val="600"/>
              </a:spcBef>
              <a:spcAft>
                <a:spcPts val="0"/>
              </a:spcAft>
              <a:buClr>
                <a:srgbClr val="7F7F7F"/>
              </a:buClr>
              <a:buSzPts val="2000"/>
              <a:buChar char="•"/>
            </a:pPr>
            <a:r>
              <a:rPr lang="en-US" sz="2000"/>
              <a:t>Bits can be manipulated using </a:t>
            </a:r>
            <a:r>
              <a:rPr lang="en-US" sz="2000">
                <a:solidFill>
                  <a:srgbClr val="0055A4"/>
                </a:solidFill>
              </a:rPr>
              <a:t>Boolean Operations.</a:t>
            </a:r>
            <a:endParaRPr sz="2000"/>
          </a:p>
          <a:p>
            <a:pPr indent="-101600" lvl="0" marL="228600" rtl="0" algn="l">
              <a:lnSpc>
                <a:spcPct val="90000"/>
              </a:lnSpc>
              <a:spcBef>
                <a:spcPts val="600"/>
              </a:spcBef>
              <a:spcAft>
                <a:spcPts val="0"/>
              </a:spcAft>
              <a:buClr>
                <a:srgbClr val="7F7F7F"/>
              </a:buClr>
              <a:buSzPts val="2000"/>
              <a:buNone/>
            </a:pPr>
            <a:r>
              <a:t/>
            </a:r>
            <a:endParaRPr b="1" sz="2000">
              <a:solidFill>
                <a:srgbClr val="0055A4"/>
              </a:solidFill>
            </a:endParaRPr>
          </a:p>
          <a:p>
            <a:pPr indent="-228600" lvl="0" marL="228600" rtl="0" algn="l">
              <a:lnSpc>
                <a:spcPct val="90000"/>
              </a:lnSpc>
              <a:spcBef>
                <a:spcPts val="600"/>
              </a:spcBef>
              <a:spcAft>
                <a:spcPts val="0"/>
              </a:spcAft>
              <a:buClr>
                <a:srgbClr val="0055A4"/>
              </a:buClr>
              <a:buSzPts val="2000"/>
              <a:buChar char="•"/>
            </a:pPr>
            <a:r>
              <a:rPr b="1" lang="en-US" sz="2000">
                <a:solidFill>
                  <a:srgbClr val="0055A4"/>
                </a:solidFill>
              </a:rPr>
              <a:t>Boolean algebra</a:t>
            </a:r>
            <a:r>
              <a:rPr lang="en-US" sz="2000"/>
              <a:t>: the mathematics of digital logic and Boolean operations.</a:t>
            </a:r>
            <a:endParaRPr/>
          </a:p>
          <a:p>
            <a:pPr indent="-228600" lvl="1" marL="685800" rtl="0" algn="l">
              <a:lnSpc>
                <a:spcPct val="90000"/>
              </a:lnSpc>
              <a:spcBef>
                <a:spcPts val="600"/>
              </a:spcBef>
              <a:spcAft>
                <a:spcPts val="0"/>
              </a:spcAft>
              <a:buClr>
                <a:srgbClr val="7F7F7F"/>
              </a:buClr>
              <a:buSzPts val="2000"/>
              <a:buChar char="•"/>
            </a:pPr>
            <a:r>
              <a:rPr lang="en-US" sz="2000"/>
              <a:t>Name Boolean for mathematician George Boole</a:t>
            </a:r>
            <a:endParaRPr/>
          </a:p>
          <a:p>
            <a:pPr indent="-228600" lvl="1" marL="685800" rtl="0" algn="l">
              <a:lnSpc>
                <a:spcPct val="90000"/>
              </a:lnSpc>
              <a:spcBef>
                <a:spcPts val="600"/>
              </a:spcBef>
              <a:spcAft>
                <a:spcPts val="0"/>
              </a:spcAft>
              <a:buClr>
                <a:srgbClr val="7F7F7F"/>
              </a:buClr>
              <a:buSzPts val="2000"/>
              <a:buChar char="•"/>
            </a:pPr>
            <a:r>
              <a:rPr lang="en-US" sz="2000"/>
              <a:t>Useful in dealing with binary systems where a variable can have a false of 0 or 1 (true or false). </a:t>
            </a:r>
            <a:endParaRPr/>
          </a:p>
          <a:p>
            <a:pPr indent="-228600" lvl="1" marL="685800" rtl="0" algn="l">
              <a:lnSpc>
                <a:spcPct val="90000"/>
              </a:lnSpc>
              <a:spcBef>
                <a:spcPts val="600"/>
              </a:spcBef>
              <a:spcAft>
                <a:spcPts val="0"/>
              </a:spcAft>
              <a:buClr>
                <a:srgbClr val="7F7F7F"/>
              </a:buClr>
              <a:buSzPts val="2000"/>
              <a:buChar char="•"/>
            </a:pPr>
            <a:r>
              <a:rPr lang="en-US" sz="2000"/>
              <a:t>Uses </a:t>
            </a:r>
            <a:r>
              <a:rPr lang="en-US" sz="2000">
                <a:solidFill>
                  <a:srgbClr val="0055A4"/>
                </a:solidFill>
              </a:rPr>
              <a:t>Boolean operations </a:t>
            </a:r>
            <a:r>
              <a:rPr lang="en-US" sz="2000"/>
              <a:t>to manipulate one or more Boolean values.</a:t>
            </a:r>
            <a:endParaRPr/>
          </a:p>
          <a:p>
            <a:pPr indent="-228600" lvl="1" marL="685800" rtl="0" algn="l">
              <a:lnSpc>
                <a:spcPct val="90000"/>
              </a:lnSpc>
              <a:spcBef>
                <a:spcPts val="600"/>
              </a:spcBef>
              <a:spcAft>
                <a:spcPts val="0"/>
              </a:spcAft>
              <a:buClr>
                <a:srgbClr val="7F7F7F"/>
              </a:buClr>
              <a:buSzPts val="2000"/>
              <a:buChar char="•"/>
            </a:pPr>
            <a:r>
              <a:rPr lang="en-US" sz="2000"/>
              <a:t>Used in the analysis and synthesis of </a:t>
            </a:r>
            <a:r>
              <a:rPr b="1" i="1" lang="en-US" sz="2000"/>
              <a:t>logical expressions</a:t>
            </a:r>
            <a:r>
              <a:rPr lang="en-US" sz="2000"/>
              <a: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1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Logic in Electronics</a:t>
            </a:r>
            <a:endParaRPr/>
          </a:p>
        </p:txBody>
      </p:sp>
      <p:sp>
        <p:nvSpPr>
          <p:cNvPr id="517" name="Google Shape;51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00025" lvl="0" marL="228600" rtl="0" algn="l">
              <a:lnSpc>
                <a:spcPct val="120000"/>
              </a:lnSpc>
              <a:spcBef>
                <a:spcPts val="0"/>
              </a:spcBef>
              <a:spcAft>
                <a:spcPts val="0"/>
              </a:spcAft>
              <a:buClr>
                <a:srgbClr val="0055A4"/>
              </a:buClr>
              <a:buSzPct val="100000"/>
              <a:buChar char="•"/>
            </a:pPr>
            <a:r>
              <a:rPr lang="en-US">
                <a:solidFill>
                  <a:srgbClr val="0055A4"/>
                </a:solidFill>
              </a:rPr>
              <a:t>Electrical circuits</a:t>
            </a:r>
            <a:r>
              <a:rPr b="1" lang="en-US">
                <a:solidFill>
                  <a:srgbClr val="FF0000"/>
                </a:solidFill>
              </a:rPr>
              <a:t> </a:t>
            </a:r>
            <a:r>
              <a:rPr lang="en-US"/>
              <a:t>are</a:t>
            </a:r>
            <a:r>
              <a:rPr b="1" lang="en-US"/>
              <a:t> </a:t>
            </a:r>
            <a:r>
              <a:rPr lang="en-US"/>
              <a:t>designed to </a:t>
            </a:r>
            <a:r>
              <a:rPr i="1" lang="en-US"/>
              <a:t>represent logical expressions </a:t>
            </a:r>
            <a:endParaRPr/>
          </a:p>
          <a:p>
            <a:pPr indent="-203834" lvl="1" marL="685800" rtl="0" algn="l">
              <a:lnSpc>
                <a:spcPct val="120000"/>
              </a:lnSpc>
              <a:spcBef>
                <a:spcPts val="605"/>
              </a:spcBef>
              <a:spcAft>
                <a:spcPts val="0"/>
              </a:spcAft>
              <a:buClr>
                <a:srgbClr val="7F7F7F"/>
              </a:buClr>
              <a:buSzPct val="100000"/>
              <a:buChar char="•"/>
            </a:pPr>
            <a:r>
              <a:rPr lang="en-US"/>
              <a:t>Known as </a:t>
            </a:r>
            <a:r>
              <a:rPr lang="en-US">
                <a:solidFill>
                  <a:srgbClr val="0055A4"/>
                </a:solidFill>
              </a:rPr>
              <a:t>logic circuits</a:t>
            </a:r>
            <a:r>
              <a:rPr lang="en-US"/>
              <a:t>. </a:t>
            </a:r>
            <a:endParaRPr/>
          </a:p>
          <a:p>
            <a:pPr indent="-80962" lvl="0" marL="228600" rtl="0" algn="l">
              <a:lnSpc>
                <a:spcPct val="120000"/>
              </a:lnSpc>
              <a:spcBef>
                <a:spcPts val="698"/>
              </a:spcBef>
              <a:spcAft>
                <a:spcPts val="0"/>
              </a:spcAft>
              <a:buClr>
                <a:srgbClr val="7F7F7F"/>
              </a:buClr>
              <a:buSzPct val="100000"/>
              <a:buNone/>
            </a:pPr>
            <a:r>
              <a:t/>
            </a:r>
            <a:endParaRPr/>
          </a:p>
          <a:p>
            <a:pPr indent="-200025" lvl="0" marL="228600" rtl="0" algn="l">
              <a:lnSpc>
                <a:spcPct val="120000"/>
              </a:lnSpc>
              <a:spcBef>
                <a:spcPts val="698"/>
              </a:spcBef>
              <a:spcAft>
                <a:spcPts val="0"/>
              </a:spcAft>
              <a:buClr>
                <a:srgbClr val="7F7F7F"/>
              </a:buClr>
              <a:buSzPct val="100000"/>
              <a:buChar char="•"/>
            </a:pPr>
            <a:r>
              <a:rPr lang="en-US"/>
              <a:t>Used to make important logical decisions in household appliances, computers, communication devices, traffic signals and microprocessors.</a:t>
            </a:r>
            <a:endParaRPr/>
          </a:p>
          <a:p>
            <a:pPr indent="-80962" lvl="0" marL="228600" rtl="0" algn="l">
              <a:lnSpc>
                <a:spcPct val="120000"/>
              </a:lnSpc>
              <a:spcBef>
                <a:spcPts val="698"/>
              </a:spcBef>
              <a:spcAft>
                <a:spcPts val="0"/>
              </a:spcAft>
              <a:buClr>
                <a:srgbClr val="7F7F7F"/>
              </a:buClr>
              <a:buSzPct val="100000"/>
              <a:buNone/>
            </a:pPr>
            <a:r>
              <a:t/>
            </a:r>
            <a:endParaRPr/>
          </a:p>
          <a:p>
            <a:pPr indent="-200025" lvl="0" marL="228600" rtl="0" algn="l">
              <a:lnSpc>
                <a:spcPct val="120000"/>
              </a:lnSpc>
              <a:spcBef>
                <a:spcPts val="698"/>
              </a:spcBef>
              <a:spcAft>
                <a:spcPts val="0"/>
              </a:spcAft>
              <a:buClr>
                <a:srgbClr val="7F7F7F"/>
              </a:buClr>
              <a:buSzPct val="100000"/>
              <a:buChar char="•"/>
            </a:pPr>
            <a:r>
              <a:rPr lang="en-US"/>
              <a:t>Four basic logic operations listed below: </a:t>
            </a:r>
            <a:endParaRPr/>
          </a:p>
          <a:p>
            <a:pPr indent="-203834" lvl="1" marL="685800" rtl="0" algn="l">
              <a:lnSpc>
                <a:spcPct val="120000"/>
              </a:lnSpc>
              <a:spcBef>
                <a:spcPts val="605"/>
              </a:spcBef>
              <a:spcAft>
                <a:spcPts val="0"/>
              </a:spcAft>
              <a:buClr>
                <a:srgbClr val="7F7F7F"/>
              </a:buClr>
              <a:buSzPct val="100000"/>
              <a:buChar char="•"/>
            </a:pPr>
            <a:r>
              <a:rPr lang="en-US"/>
              <a:t>OR operation </a:t>
            </a:r>
            <a:endParaRPr/>
          </a:p>
          <a:p>
            <a:pPr indent="-203834" lvl="1" marL="685800" rtl="0" algn="l">
              <a:lnSpc>
                <a:spcPct val="120000"/>
              </a:lnSpc>
              <a:spcBef>
                <a:spcPts val="605"/>
              </a:spcBef>
              <a:spcAft>
                <a:spcPts val="0"/>
              </a:spcAft>
              <a:buClr>
                <a:srgbClr val="7F7F7F"/>
              </a:buClr>
              <a:buSzPct val="100000"/>
              <a:buChar char="•"/>
            </a:pPr>
            <a:r>
              <a:rPr lang="en-US"/>
              <a:t>AND operation</a:t>
            </a:r>
            <a:endParaRPr/>
          </a:p>
          <a:p>
            <a:pPr indent="-203834" lvl="1" marL="685800" rtl="0" algn="l">
              <a:lnSpc>
                <a:spcPct val="120000"/>
              </a:lnSpc>
              <a:spcBef>
                <a:spcPts val="605"/>
              </a:spcBef>
              <a:spcAft>
                <a:spcPts val="0"/>
              </a:spcAft>
              <a:buClr>
                <a:srgbClr val="7F7F7F"/>
              </a:buClr>
              <a:buSzPct val="100000"/>
              <a:buChar char="•"/>
            </a:pPr>
            <a:r>
              <a:rPr lang="en-US"/>
              <a:t>NOT operation</a:t>
            </a:r>
            <a:endParaRPr/>
          </a:p>
          <a:p>
            <a:pPr indent="-203834" lvl="1" marL="685800" rtl="0" algn="l">
              <a:lnSpc>
                <a:spcPct val="120000"/>
              </a:lnSpc>
              <a:spcBef>
                <a:spcPts val="605"/>
              </a:spcBef>
              <a:spcAft>
                <a:spcPts val="0"/>
              </a:spcAft>
              <a:buSzPct val="100000"/>
              <a:buChar char="•"/>
            </a:pPr>
            <a:r>
              <a:rPr lang="en-US"/>
              <a:t>XOR operation (e</a:t>
            </a:r>
            <a:r>
              <a:rPr b="1" lang="en-US"/>
              <a:t>X</a:t>
            </a:r>
            <a:r>
              <a:rPr lang="en-US"/>
              <a:t>clusive </a:t>
            </a:r>
            <a:r>
              <a:rPr b="1" lang="en-US"/>
              <a:t>O</a:t>
            </a:r>
            <a:r>
              <a:rPr lang="en-US"/>
              <a:t>r)</a:t>
            </a:r>
            <a:endParaRPr/>
          </a:p>
          <a:p>
            <a:pPr indent="-80962" lvl="0" marL="228600" rtl="0" algn="l">
              <a:lnSpc>
                <a:spcPct val="120000"/>
              </a:lnSpc>
              <a:spcBef>
                <a:spcPts val="698"/>
              </a:spcBef>
              <a:spcAft>
                <a:spcPts val="0"/>
              </a:spcAft>
              <a:buClr>
                <a:srgbClr val="7F7F7F"/>
              </a:buClr>
              <a:buSzPct val="1000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1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Logic Gates</a:t>
            </a:r>
            <a:endParaRPr/>
          </a:p>
        </p:txBody>
      </p:sp>
      <p:sp>
        <p:nvSpPr>
          <p:cNvPr id="523" name="Google Shape;523;p14"/>
          <p:cNvSpPr txBox="1"/>
          <p:nvPr>
            <p:ph idx="1" type="body"/>
          </p:nvPr>
        </p:nvSpPr>
        <p:spPr>
          <a:xfrm>
            <a:off x="609600" y="1825624"/>
            <a:ext cx="10744199" cy="479328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rgbClr val="7F7F7F"/>
              </a:buClr>
              <a:buSzPts val="2400"/>
              <a:buChar char="•"/>
            </a:pPr>
            <a:r>
              <a:rPr lang="en-US" sz="2400"/>
              <a:t>A </a:t>
            </a:r>
            <a:r>
              <a:rPr lang="en-US" sz="2400">
                <a:solidFill>
                  <a:srgbClr val="0055A4"/>
                </a:solidFill>
              </a:rPr>
              <a:t>logic gate</a:t>
            </a:r>
            <a:r>
              <a:rPr b="1" lang="en-US" sz="2400">
                <a:solidFill>
                  <a:srgbClr val="FF0000"/>
                </a:solidFill>
              </a:rPr>
              <a:t> </a:t>
            </a:r>
            <a:r>
              <a:rPr lang="en-US" sz="2400"/>
              <a:t>is an electronic circuit/device which makes the logical decisions based on these operations.</a:t>
            </a:r>
            <a:endParaRPr/>
          </a:p>
          <a:p>
            <a:pPr indent="-228600" lvl="0" marL="228600" rtl="0" algn="l">
              <a:lnSpc>
                <a:spcPct val="120000"/>
              </a:lnSpc>
              <a:spcBef>
                <a:spcPts val="720"/>
              </a:spcBef>
              <a:spcAft>
                <a:spcPts val="0"/>
              </a:spcAft>
              <a:buClr>
                <a:srgbClr val="0055A4"/>
              </a:buClr>
              <a:buSzPts val="2400"/>
              <a:buChar char="•"/>
            </a:pPr>
            <a:r>
              <a:rPr lang="en-US" sz="2400">
                <a:solidFill>
                  <a:srgbClr val="0055A4"/>
                </a:solidFill>
              </a:rPr>
              <a:t>Logic gates</a:t>
            </a:r>
            <a:r>
              <a:rPr b="1" lang="en-US" sz="2400">
                <a:solidFill>
                  <a:srgbClr val="FF0000"/>
                </a:solidFill>
              </a:rPr>
              <a:t> </a:t>
            </a:r>
            <a:r>
              <a:rPr lang="en-US" sz="2400"/>
              <a:t>have: </a:t>
            </a:r>
            <a:endParaRPr/>
          </a:p>
          <a:p>
            <a:pPr indent="-228600" lvl="1" marL="685800" rtl="0" algn="l">
              <a:lnSpc>
                <a:spcPct val="120000"/>
              </a:lnSpc>
              <a:spcBef>
                <a:spcPts val="600"/>
              </a:spcBef>
              <a:spcAft>
                <a:spcPts val="0"/>
              </a:spcAft>
              <a:buClr>
                <a:srgbClr val="7F7F7F"/>
              </a:buClr>
              <a:buSzPts val="2000"/>
              <a:buChar char="•"/>
            </a:pPr>
            <a:r>
              <a:rPr lang="en-US" sz="2000"/>
              <a:t>One or more inputs </a:t>
            </a:r>
            <a:endParaRPr/>
          </a:p>
          <a:p>
            <a:pPr indent="-228600" lvl="1" marL="685800" rtl="0" algn="l">
              <a:lnSpc>
                <a:spcPct val="120000"/>
              </a:lnSpc>
              <a:spcBef>
                <a:spcPts val="600"/>
              </a:spcBef>
              <a:spcAft>
                <a:spcPts val="0"/>
              </a:spcAft>
              <a:buClr>
                <a:srgbClr val="7F7F7F"/>
              </a:buClr>
              <a:buSzPts val="2000"/>
              <a:buChar char="•"/>
            </a:pPr>
            <a:r>
              <a:rPr lang="en-US" sz="2000"/>
              <a:t>Only one output </a:t>
            </a:r>
            <a:endParaRPr/>
          </a:p>
          <a:p>
            <a:pPr indent="-228600" lvl="1" marL="685800" rtl="0" algn="l">
              <a:lnSpc>
                <a:spcPct val="120000"/>
              </a:lnSpc>
              <a:spcBef>
                <a:spcPts val="600"/>
              </a:spcBef>
              <a:spcAft>
                <a:spcPts val="0"/>
              </a:spcAft>
              <a:buClr>
                <a:srgbClr val="7F7F7F"/>
              </a:buClr>
              <a:buSzPts val="2000"/>
              <a:buChar char="•"/>
            </a:pPr>
            <a:r>
              <a:rPr lang="en-US" sz="2000"/>
              <a:t>Computes a Boolean operation.</a:t>
            </a:r>
            <a:endParaRPr/>
          </a:p>
          <a:p>
            <a:pPr indent="-76200" lvl="0" marL="228600" rtl="0" algn="l">
              <a:lnSpc>
                <a:spcPct val="120000"/>
              </a:lnSpc>
              <a:spcBef>
                <a:spcPts val="720"/>
              </a:spcBef>
              <a:spcAft>
                <a:spcPts val="0"/>
              </a:spcAft>
              <a:buClr>
                <a:srgbClr val="7F7F7F"/>
              </a:buClr>
              <a:buSzPts val="2400"/>
              <a:buNone/>
            </a:pPr>
            <a:r>
              <a:t/>
            </a:r>
            <a:endParaRPr sz="2400"/>
          </a:p>
          <a:p>
            <a:pPr indent="-228600" lvl="0" marL="228600" rtl="0" algn="l">
              <a:lnSpc>
                <a:spcPct val="120000"/>
              </a:lnSpc>
              <a:spcBef>
                <a:spcPts val="720"/>
              </a:spcBef>
              <a:spcAft>
                <a:spcPts val="0"/>
              </a:spcAft>
              <a:buClr>
                <a:srgbClr val="7F7F7F"/>
              </a:buClr>
              <a:buSzPts val="2400"/>
              <a:buChar char="•"/>
            </a:pPr>
            <a:r>
              <a:rPr lang="en-US" sz="2400"/>
              <a:t>The output is active only for certain input combinations. </a:t>
            </a:r>
            <a:endParaRPr/>
          </a:p>
          <a:p>
            <a:pPr indent="-228600" lvl="0" marL="228600" rtl="0" algn="l">
              <a:lnSpc>
                <a:spcPct val="120000"/>
              </a:lnSpc>
              <a:spcBef>
                <a:spcPts val="720"/>
              </a:spcBef>
              <a:spcAft>
                <a:spcPts val="0"/>
              </a:spcAft>
              <a:buClr>
                <a:srgbClr val="7F7F7F"/>
              </a:buClr>
              <a:buSzPts val="2400"/>
              <a:buChar char="•"/>
            </a:pPr>
            <a:r>
              <a:rPr lang="en-US" sz="2400"/>
              <a:t>Logic gates are the building blocks of any digital circuit.</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e88ad4d517_0_11"/>
          <p:cNvSpPr txBox="1"/>
          <p:nvPr>
            <p:ph idx="1" type="body"/>
          </p:nvPr>
        </p:nvSpPr>
        <p:spPr>
          <a:xfrm>
            <a:off x="157500" y="1813475"/>
            <a:ext cx="11839800" cy="4351200"/>
          </a:xfrm>
          <a:prstGeom prst="rect">
            <a:avLst/>
          </a:prstGeom>
          <a:noFill/>
          <a:ln>
            <a:noFill/>
          </a:ln>
        </p:spPr>
        <p:txBody>
          <a:bodyPr anchorCtr="0" anchor="t" bIns="45700" lIns="91425" spcFirstLastPara="1" rIns="91425" wrap="square" tIns="45700">
            <a:normAutofit/>
          </a:bodyPr>
          <a:lstStyle/>
          <a:p>
            <a:pPr indent="-177800" lvl="0" marL="228600" rtl="0" algn="l">
              <a:lnSpc>
                <a:spcPct val="115000"/>
              </a:lnSpc>
              <a:spcBef>
                <a:spcPts val="960"/>
              </a:spcBef>
              <a:spcAft>
                <a:spcPts val="0"/>
              </a:spcAft>
              <a:buSzPts val="2200"/>
              <a:buChar char="•"/>
            </a:pPr>
            <a:r>
              <a:rPr lang="en-US" sz="2200"/>
              <a:t>Since</a:t>
            </a:r>
            <a:r>
              <a:rPr lang="en-US" sz="2200"/>
              <a:t> we’re reusing symbols from the decimal system, there is a convention to use </a:t>
            </a:r>
            <a:r>
              <a:rPr b="1" lang="en-US" sz="2200"/>
              <a:t>subscript</a:t>
            </a:r>
            <a:r>
              <a:rPr lang="en-US" sz="2200"/>
              <a:t> to </a:t>
            </a:r>
            <a:r>
              <a:rPr lang="en-US" sz="2200"/>
              <a:t>disambiguate</a:t>
            </a:r>
            <a:r>
              <a:rPr lang="en-US" sz="2200"/>
              <a:t> between different </a:t>
            </a:r>
            <a:r>
              <a:rPr lang="en-US" sz="2200"/>
              <a:t>numeral systems</a:t>
            </a:r>
            <a:br>
              <a:rPr lang="en-US" sz="2200"/>
            </a:br>
            <a:endParaRPr sz="2200"/>
          </a:p>
          <a:p>
            <a:pPr indent="-203200" lvl="1" marL="685800" rtl="0" algn="l">
              <a:lnSpc>
                <a:spcPct val="115000"/>
              </a:lnSpc>
              <a:spcBef>
                <a:spcPts val="960"/>
              </a:spcBef>
              <a:spcAft>
                <a:spcPts val="0"/>
              </a:spcAft>
              <a:buSzPts val="2200"/>
              <a:buChar char="•"/>
            </a:pPr>
            <a:r>
              <a:rPr b="1" lang="en-US" sz="2200"/>
              <a:t>1</a:t>
            </a:r>
            <a:r>
              <a:rPr b="1" baseline="-25000" lang="en-US" sz="2200"/>
              <a:t>2</a:t>
            </a:r>
            <a:r>
              <a:rPr b="1" lang="en-US" sz="2200"/>
              <a:t> + 1</a:t>
            </a:r>
            <a:r>
              <a:rPr b="1" baseline="-25000" lang="en-US" sz="2200"/>
              <a:t>2</a:t>
            </a:r>
            <a:r>
              <a:rPr b="1" lang="en-US" sz="2200"/>
              <a:t> = 10</a:t>
            </a:r>
            <a:r>
              <a:rPr b="1" baseline="-25000" lang="en-US" sz="2200"/>
              <a:t>2</a:t>
            </a:r>
            <a:r>
              <a:rPr lang="en-US" sz="2200"/>
              <a:t> is the same as </a:t>
            </a:r>
            <a:r>
              <a:rPr b="1" lang="en-US" sz="2200"/>
              <a:t>1</a:t>
            </a:r>
            <a:r>
              <a:rPr b="1" baseline="-25000" lang="en-US" sz="2200"/>
              <a:t>10</a:t>
            </a:r>
            <a:r>
              <a:rPr b="1" lang="en-US" sz="2200"/>
              <a:t> + 1</a:t>
            </a:r>
            <a:r>
              <a:rPr b="1" baseline="-25000" lang="en-US" sz="2200"/>
              <a:t>10</a:t>
            </a:r>
            <a:r>
              <a:rPr b="1" lang="en-US" sz="2200"/>
              <a:t> = 2</a:t>
            </a:r>
            <a:r>
              <a:rPr b="1" baseline="-25000" lang="en-US" sz="2200"/>
              <a:t>10</a:t>
            </a:r>
            <a:r>
              <a:rPr b="1" lang="en-US" sz="2200"/>
              <a:t> </a:t>
            </a:r>
            <a:r>
              <a:rPr lang="en-US" sz="2200"/>
              <a:t>is the same as </a:t>
            </a:r>
            <a:r>
              <a:rPr b="1" lang="en-US" sz="2200"/>
              <a:t>one plus one equals two</a:t>
            </a:r>
            <a:endParaRPr b="1" sz="2200"/>
          </a:p>
          <a:p>
            <a:pPr indent="-203200" lvl="1" marL="685800" rtl="0" algn="l">
              <a:lnSpc>
                <a:spcPct val="115000"/>
              </a:lnSpc>
              <a:spcBef>
                <a:spcPts val="960"/>
              </a:spcBef>
              <a:spcAft>
                <a:spcPts val="0"/>
              </a:spcAft>
              <a:buSzPts val="2200"/>
              <a:buChar char="•"/>
            </a:pPr>
            <a:r>
              <a:rPr b="1" lang="en-US" sz="2200"/>
              <a:t>11</a:t>
            </a:r>
            <a:r>
              <a:rPr b="1" baseline="-25000" lang="en-US" sz="2200"/>
              <a:t>2</a:t>
            </a:r>
            <a:r>
              <a:rPr b="1" lang="en-US" sz="2200"/>
              <a:t> + 1</a:t>
            </a:r>
            <a:r>
              <a:rPr b="1" baseline="-25000" lang="en-US" sz="2200"/>
              <a:t>2</a:t>
            </a:r>
            <a:r>
              <a:rPr b="1" lang="en-US" sz="2200"/>
              <a:t> = 100</a:t>
            </a:r>
            <a:r>
              <a:rPr b="1" baseline="-25000" lang="en-US" sz="2200"/>
              <a:t>2</a:t>
            </a:r>
            <a:r>
              <a:rPr b="1" lang="en-US" sz="2200"/>
              <a:t> </a:t>
            </a:r>
            <a:r>
              <a:rPr lang="en-US" sz="2200"/>
              <a:t>is the same as </a:t>
            </a:r>
            <a:r>
              <a:rPr b="1" lang="en-US" sz="2200"/>
              <a:t>3</a:t>
            </a:r>
            <a:r>
              <a:rPr b="1" baseline="-25000" lang="en-US" sz="2200"/>
              <a:t>10</a:t>
            </a:r>
            <a:r>
              <a:rPr b="1" lang="en-US" sz="2200"/>
              <a:t> + 1</a:t>
            </a:r>
            <a:r>
              <a:rPr b="1" baseline="-25000" lang="en-US" sz="2200"/>
              <a:t>10</a:t>
            </a:r>
            <a:r>
              <a:rPr b="1" lang="en-US" sz="2200"/>
              <a:t> = 4</a:t>
            </a:r>
            <a:r>
              <a:rPr b="1" baseline="-25000" lang="en-US" sz="2200"/>
              <a:t>10</a:t>
            </a:r>
            <a:r>
              <a:rPr b="1" lang="en-US" sz="2200"/>
              <a:t> </a:t>
            </a:r>
            <a:r>
              <a:rPr lang="en-US" sz="2200"/>
              <a:t>is the same as</a:t>
            </a:r>
            <a:r>
              <a:rPr b="1" lang="en-US" sz="2200"/>
              <a:t> three plus one equals four</a:t>
            </a:r>
            <a:br>
              <a:rPr lang="en-US" sz="2200"/>
            </a:br>
            <a:endParaRPr sz="2200"/>
          </a:p>
          <a:p>
            <a:pPr indent="-177800" lvl="0" marL="228600" rtl="0" algn="l">
              <a:lnSpc>
                <a:spcPct val="115000"/>
              </a:lnSpc>
              <a:spcBef>
                <a:spcPts val="960"/>
              </a:spcBef>
              <a:spcAft>
                <a:spcPts val="0"/>
              </a:spcAft>
              <a:buSzPts val="2200"/>
              <a:buChar char="•"/>
            </a:pPr>
            <a:r>
              <a:rPr lang="en-US" sz="2200"/>
              <a:t>This is not always required, but can be useful when the numeral systems are mixed in the same context.</a:t>
            </a:r>
            <a:endParaRPr sz="2200"/>
          </a:p>
          <a:p>
            <a:pPr indent="0" lvl="0" marL="0" rtl="0" algn="l">
              <a:lnSpc>
                <a:spcPct val="115000"/>
              </a:lnSpc>
              <a:spcBef>
                <a:spcPts val="960"/>
              </a:spcBef>
              <a:spcAft>
                <a:spcPts val="0"/>
              </a:spcAft>
              <a:buNone/>
            </a:pPr>
            <a:r>
              <a:t/>
            </a:r>
            <a:endParaRPr sz="3200"/>
          </a:p>
        </p:txBody>
      </p:sp>
      <p:sp>
        <p:nvSpPr>
          <p:cNvPr id="158" name="Google Shape;158;ge88ad4d517_0_11"/>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The Binary System</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1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Logic Gate &amp; Truth Tables</a:t>
            </a:r>
            <a:endParaRPr/>
          </a:p>
        </p:txBody>
      </p:sp>
      <p:pic>
        <p:nvPicPr>
          <p:cNvPr descr="fig_01_02" id="529" name="Google Shape;529;p15"/>
          <p:cNvPicPr preferRelativeResize="0"/>
          <p:nvPr>
            <p:ph idx="1" type="body"/>
          </p:nvPr>
        </p:nvPicPr>
        <p:blipFill rotWithShape="1">
          <a:blip r:embed="rId3">
            <a:alphaModFix/>
          </a:blip>
          <a:srcRect b="0" l="0" r="0" t="0"/>
          <a:stretch/>
        </p:blipFill>
        <p:spPr>
          <a:xfrm>
            <a:off x="838201" y="1599122"/>
            <a:ext cx="4826466" cy="5005046"/>
          </a:xfrm>
          <a:prstGeom prst="rect">
            <a:avLst/>
          </a:prstGeom>
          <a:noFill/>
          <a:ln>
            <a:noFill/>
          </a:ln>
        </p:spPr>
      </p:pic>
      <p:sp>
        <p:nvSpPr>
          <p:cNvPr id="530" name="Google Shape;530;p15"/>
          <p:cNvSpPr txBox="1"/>
          <p:nvPr>
            <p:ph idx="2" type="body"/>
          </p:nvPr>
        </p:nvSpPr>
        <p:spPr>
          <a:xfrm>
            <a:off x="6006518" y="1825625"/>
            <a:ext cx="5347282"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7F7F7F"/>
              </a:buClr>
              <a:buSzPts val="2400"/>
              <a:buNone/>
            </a:pPr>
            <a:r>
              <a:t/>
            </a:r>
            <a:endParaRPr sz="2400"/>
          </a:p>
          <a:p>
            <a:pPr indent="0" lvl="0" marL="0" rtl="0" algn="l">
              <a:lnSpc>
                <a:spcPct val="90000"/>
              </a:lnSpc>
              <a:spcBef>
                <a:spcPts val="720"/>
              </a:spcBef>
              <a:spcAft>
                <a:spcPts val="0"/>
              </a:spcAft>
              <a:buClr>
                <a:srgbClr val="7F7F7F"/>
              </a:buClr>
              <a:buSzPts val="2400"/>
              <a:buNone/>
            </a:pPr>
            <a:r>
              <a:t/>
            </a:r>
            <a:endParaRPr sz="2400"/>
          </a:p>
          <a:p>
            <a:pPr indent="0" lvl="0" marL="0" rtl="0" algn="l">
              <a:lnSpc>
                <a:spcPct val="90000"/>
              </a:lnSpc>
              <a:spcBef>
                <a:spcPts val="720"/>
              </a:spcBef>
              <a:spcAft>
                <a:spcPts val="0"/>
              </a:spcAft>
              <a:buClr>
                <a:srgbClr val="7F7F7F"/>
              </a:buClr>
              <a:buSzPts val="2400"/>
              <a:buNone/>
            </a:pPr>
            <a:r>
              <a:rPr lang="en-US" sz="2400"/>
              <a:t>Using </a:t>
            </a:r>
            <a:r>
              <a:rPr lang="en-US" sz="2400">
                <a:solidFill>
                  <a:srgbClr val="0055A4"/>
                </a:solidFill>
              </a:rPr>
              <a:t>Truth Tables</a:t>
            </a:r>
            <a:r>
              <a:rPr lang="en-US" sz="2400"/>
              <a:t> we can use different sets of logic operations to store, add, subtract, and perform more complicated operations with bits.</a:t>
            </a:r>
            <a:endParaRPr/>
          </a:p>
          <a:p>
            <a:pPr indent="-88900" lvl="0" marL="228600" rtl="0" algn="l">
              <a:lnSpc>
                <a:spcPct val="90000"/>
              </a:lnSpc>
              <a:spcBef>
                <a:spcPts val="660"/>
              </a:spcBef>
              <a:spcAft>
                <a:spcPts val="0"/>
              </a:spcAft>
              <a:buClr>
                <a:srgbClr val="7F7F7F"/>
              </a:buClr>
              <a:buSzPts val="220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1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Boolean Operations: AND</a:t>
            </a:r>
            <a:endParaRPr/>
          </a:p>
        </p:txBody>
      </p:sp>
      <p:sp>
        <p:nvSpPr>
          <p:cNvPr id="536" name="Google Shape;536;p16"/>
          <p:cNvSpPr txBox="1"/>
          <p:nvPr>
            <p:ph idx="1" type="body"/>
          </p:nvPr>
        </p:nvSpPr>
        <p:spPr>
          <a:xfrm>
            <a:off x="838200" y="4186105"/>
            <a:ext cx="10515600" cy="1990857"/>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15000"/>
              </a:lnSpc>
              <a:spcBef>
                <a:spcPts val="0"/>
              </a:spcBef>
              <a:spcAft>
                <a:spcPts val="0"/>
              </a:spcAft>
              <a:buClr>
                <a:srgbClr val="0055A4"/>
              </a:buClr>
              <a:buSzPts val="2000"/>
              <a:buChar char="•"/>
            </a:pPr>
            <a:r>
              <a:rPr b="1" lang="en-US" sz="2000" u="sng">
                <a:solidFill>
                  <a:srgbClr val="0055A4"/>
                </a:solidFill>
              </a:rPr>
              <a:t>AND</a:t>
            </a:r>
            <a:r>
              <a:rPr b="1" lang="en-US" sz="2000">
                <a:solidFill>
                  <a:srgbClr val="0055A4"/>
                </a:solidFill>
              </a:rPr>
              <a:t> Operation</a:t>
            </a:r>
            <a:endParaRPr/>
          </a:p>
          <a:p>
            <a:pPr indent="-228600" lvl="1" marL="685800" rtl="0" algn="l">
              <a:lnSpc>
                <a:spcPct val="115000"/>
              </a:lnSpc>
              <a:spcBef>
                <a:spcPts val="600"/>
              </a:spcBef>
              <a:spcAft>
                <a:spcPts val="0"/>
              </a:spcAft>
              <a:buClr>
                <a:srgbClr val="7F7F7F"/>
              </a:buClr>
              <a:buSzPts val="2000"/>
              <a:buChar char="•"/>
            </a:pPr>
            <a:r>
              <a:rPr lang="en-US" sz="2000" u="sng"/>
              <a:t>Both input values must be TRUE for output to be TRUE</a:t>
            </a:r>
            <a:endParaRPr/>
          </a:p>
          <a:p>
            <a:pPr indent="-228600" lvl="1" marL="685800" rtl="0" algn="l">
              <a:lnSpc>
                <a:spcPct val="115000"/>
              </a:lnSpc>
              <a:spcBef>
                <a:spcPts val="600"/>
              </a:spcBef>
              <a:spcAft>
                <a:spcPts val="0"/>
              </a:spcAft>
              <a:buClr>
                <a:srgbClr val="7F7F7F"/>
              </a:buClr>
              <a:buSzPts val="2000"/>
              <a:buChar char="•"/>
            </a:pPr>
            <a:r>
              <a:rPr b="1" i="1" lang="en-US" sz="2000"/>
              <a:t>Shrek is an ogre </a:t>
            </a:r>
            <a:r>
              <a:rPr b="1" i="1" lang="en-US" sz="2000">
                <a:solidFill>
                  <a:srgbClr val="0055A4"/>
                </a:solidFill>
              </a:rPr>
              <a:t>AND</a:t>
            </a:r>
            <a:r>
              <a:rPr b="1" i="1" lang="en-US" sz="2000"/>
              <a:t> Fiona is a princess</a:t>
            </a:r>
            <a:r>
              <a:rPr i="1" lang="en-US" sz="2000"/>
              <a:t> </a:t>
            </a:r>
            <a:endParaRPr i="1" sz="2000"/>
          </a:p>
          <a:p>
            <a:pPr indent="-228600" lvl="1" marL="685800" rtl="0" algn="l">
              <a:lnSpc>
                <a:spcPct val="115000"/>
              </a:lnSpc>
              <a:spcBef>
                <a:spcPts val="600"/>
              </a:spcBef>
              <a:spcAft>
                <a:spcPts val="0"/>
              </a:spcAft>
              <a:buSzPts val="2000"/>
              <a:buChar char="•"/>
            </a:pPr>
            <a:r>
              <a:rPr lang="en-US" sz="2000"/>
              <a:t>Both inputs are TRUE, so the output is TRUE</a:t>
            </a:r>
            <a:endParaRPr/>
          </a:p>
        </p:txBody>
      </p:sp>
      <p:pic>
        <p:nvPicPr>
          <p:cNvPr descr="Image result for shrek" id="537" name="Google Shape;537;p16"/>
          <p:cNvPicPr preferRelativeResize="0"/>
          <p:nvPr/>
        </p:nvPicPr>
        <p:blipFill rotWithShape="1">
          <a:blip r:embed="rId3">
            <a:alphaModFix/>
          </a:blip>
          <a:srcRect b="0" l="0" r="0" t="0"/>
          <a:stretch/>
        </p:blipFill>
        <p:spPr>
          <a:xfrm>
            <a:off x="1512379" y="1804855"/>
            <a:ext cx="2857500" cy="1905000"/>
          </a:xfrm>
          <a:prstGeom prst="rect">
            <a:avLst/>
          </a:prstGeom>
          <a:noFill/>
          <a:ln>
            <a:noFill/>
          </a:ln>
        </p:spPr>
      </p:pic>
      <p:pic>
        <p:nvPicPr>
          <p:cNvPr descr="Image result for princess fiona" id="538" name="Google Shape;538;p16"/>
          <p:cNvPicPr preferRelativeResize="0"/>
          <p:nvPr/>
        </p:nvPicPr>
        <p:blipFill rotWithShape="1">
          <a:blip r:embed="rId4">
            <a:alphaModFix/>
          </a:blip>
          <a:srcRect b="54780" l="0" r="0" t="1"/>
          <a:stretch/>
        </p:blipFill>
        <p:spPr>
          <a:xfrm>
            <a:off x="6709269" y="1632348"/>
            <a:ext cx="2736733" cy="2250013"/>
          </a:xfrm>
          <a:prstGeom prst="rect">
            <a:avLst/>
          </a:prstGeom>
          <a:noFill/>
          <a:ln>
            <a:noFill/>
          </a:ln>
        </p:spPr>
      </p:pic>
      <p:sp>
        <p:nvSpPr>
          <p:cNvPr id="539" name="Google Shape;539;p16"/>
          <p:cNvSpPr txBox="1"/>
          <p:nvPr/>
        </p:nvSpPr>
        <p:spPr>
          <a:xfrm>
            <a:off x="4119003" y="2114025"/>
            <a:ext cx="1115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7F7F7F"/>
                </a:solidFill>
                <a:latin typeface="Quattrocento Sans"/>
                <a:ea typeface="Quattrocento Sans"/>
                <a:cs typeface="Quattrocento Sans"/>
                <a:sym typeface="Quattrocento Sans"/>
              </a:rPr>
              <a:t>TRUE</a:t>
            </a:r>
            <a:endParaRPr/>
          </a:p>
        </p:txBody>
      </p:sp>
      <p:sp>
        <p:nvSpPr>
          <p:cNvPr id="540" name="Google Shape;540;p16"/>
          <p:cNvSpPr txBox="1"/>
          <p:nvPr/>
        </p:nvSpPr>
        <p:spPr>
          <a:xfrm>
            <a:off x="6411002" y="2114025"/>
            <a:ext cx="98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F7F7F"/>
                </a:solidFill>
                <a:latin typeface="Quattrocento Sans"/>
                <a:ea typeface="Quattrocento Sans"/>
                <a:cs typeface="Quattrocento Sans"/>
                <a:sym typeface="Quattrocento Sans"/>
              </a:rPr>
              <a:t>TRUE</a:t>
            </a:r>
            <a:endParaRPr/>
          </a:p>
        </p:txBody>
      </p:sp>
      <p:sp>
        <p:nvSpPr>
          <p:cNvPr id="541" name="Google Shape;541;p16"/>
          <p:cNvSpPr txBox="1"/>
          <p:nvPr/>
        </p:nvSpPr>
        <p:spPr>
          <a:xfrm>
            <a:off x="5430263" y="2483358"/>
            <a:ext cx="6992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F7F7F"/>
                </a:solidFill>
                <a:latin typeface="Quattrocento Sans"/>
                <a:ea typeface="Quattrocento Sans"/>
                <a:cs typeface="Quattrocento Sans"/>
                <a:sym typeface="Quattrocento Sans"/>
              </a:rPr>
              <a:t>AND</a:t>
            </a:r>
            <a:endParaRPr/>
          </a:p>
        </p:txBody>
      </p:sp>
      <p:sp>
        <p:nvSpPr>
          <p:cNvPr id="542" name="Google Shape;542;p16"/>
          <p:cNvSpPr txBox="1"/>
          <p:nvPr/>
        </p:nvSpPr>
        <p:spPr>
          <a:xfrm>
            <a:off x="9632343" y="2668024"/>
            <a:ext cx="9236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F7F7F"/>
                </a:solidFill>
                <a:latin typeface="Quattrocento Sans"/>
                <a:ea typeface="Quattrocento Sans"/>
                <a:cs typeface="Quattrocento Sans"/>
                <a:sym typeface="Quattrocento Sans"/>
              </a:rPr>
              <a:t>=TRUE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1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Boolean Operations: AND Gate</a:t>
            </a:r>
            <a:endParaRPr/>
          </a:p>
        </p:txBody>
      </p:sp>
      <p:sp>
        <p:nvSpPr>
          <p:cNvPr id="548" name="Google Shape;548;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0055A4"/>
              </a:buClr>
              <a:buSzPts val="2200"/>
              <a:buNone/>
            </a:pPr>
            <a:r>
              <a:rPr b="1" lang="en-US">
                <a:solidFill>
                  <a:srgbClr val="0055A4"/>
                </a:solidFill>
              </a:rPr>
              <a:t>Truth Table</a:t>
            </a:r>
            <a:endParaRPr/>
          </a:p>
          <a:p>
            <a:pPr indent="0" lvl="0" marL="0" rtl="0" algn="l">
              <a:lnSpc>
                <a:spcPct val="90000"/>
              </a:lnSpc>
              <a:spcBef>
                <a:spcPts val="660"/>
              </a:spcBef>
              <a:spcAft>
                <a:spcPts val="0"/>
              </a:spcAft>
              <a:buClr>
                <a:srgbClr val="7F7F7F"/>
              </a:buClr>
              <a:buSzPts val="2200"/>
              <a:buNone/>
            </a:pPr>
            <a:r>
              <a:rPr lang="en-US" u="sng"/>
              <a:t>Inputs</a:t>
            </a:r>
            <a:r>
              <a:rPr lang="en-US"/>
              <a:t>	    </a:t>
            </a:r>
            <a:r>
              <a:rPr lang="en-US" u="sng"/>
              <a:t>Outputs</a:t>
            </a:r>
            <a:endParaRPr/>
          </a:p>
          <a:p>
            <a:pPr indent="0" lvl="0" marL="0" rtl="0" algn="l">
              <a:lnSpc>
                <a:spcPct val="90000"/>
              </a:lnSpc>
              <a:spcBef>
                <a:spcPts val="660"/>
              </a:spcBef>
              <a:spcAft>
                <a:spcPts val="0"/>
              </a:spcAft>
              <a:buClr>
                <a:srgbClr val="7F7F7F"/>
              </a:buClr>
              <a:buSzPts val="2200"/>
              <a:buNone/>
            </a:pPr>
            <a:r>
              <a:rPr lang="en-US"/>
              <a:t> 0    0	         </a:t>
            </a:r>
            <a:r>
              <a:rPr lang="en-US">
                <a:solidFill>
                  <a:srgbClr val="0055A4"/>
                </a:solidFill>
              </a:rPr>
              <a:t>0</a:t>
            </a:r>
            <a:r>
              <a:rPr lang="en-US"/>
              <a:t>	</a:t>
            </a:r>
            <a:endParaRPr/>
          </a:p>
          <a:p>
            <a:pPr indent="0" lvl="0" marL="0" rtl="0" algn="l">
              <a:lnSpc>
                <a:spcPct val="90000"/>
              </a:lnSpc>
              <a:spcBef>
                <a:spcPts val="660"/>
              </a:spcBef>
              <a:spcAft>
                <a:spcPts val="0"/>
              </a:spcAft>
              <a:buClr>
                <a:srgbClr val="7F7F7F"/>
              </a:buClr>
              <a:buSzPts val="2200"/>
              <a:buNone/>
            </a:pPr>
            <a:r>
              <a:rPr lang="en-US"/>
              <a:t> 0    1	         </a:t>
            </a:r>
            <a:r>
              <a:rPr lang="en-US">
                <a:solidFill>
                  <a:srgbClr val="0055A4"/>
                </a:solidFill>
              </a:rPr>
              <a:t>0		</a:t>
            </a:r>
            <a:r>
              <a:rPr lang="en-US"/>
              <a:t> 0 = FALSE</a:t>
            </a:r>
            <a:endParaRPr>
              <a:solidFill>
                <a:srgbClr val="0055A4"/>
              </a:solidFill>
            </a:endParaRPr>
          </a:p>
          <a:p>
            <a:pPr indent="0" lvl="0" marL="0" rtl="0" algn="l">
              <a:lnSpc>
                <a:spcPct val="90000"/>
              </a:lnSpc>
              <a:spcBef>
                <a:spcPts val="660"/>
              </a:spcBef>
              <a:spcAft>
                <a:spcPts val="0"/>
              </a:spcAft>
              <a:buClr>
                <a:srgbClr val="7F7F7F"/>
              </a:buClr>
              <a:buSzPts val="2200"/>
              <a:buNone/>
            </a:pPr>
            <a:r>
              <a:rPr lang="en-US"/>
              <a:t> 1    0	         </a:t>
            </a:r>
            <a:r>
              <a:rPr lang="en-US">
                <a:solidFill>
                  <a:srgbClr val="0055A4"/>
                </a:solidFill>
              </a:rPr>
              <a:t>0		</a:t>
            </a:r>
            <a:r>
              <a:rPr lang="en-US"/>
              <a:t> 1 = TRUE</a:t>
            </a:r>
            <a:endParaRPr>
              <a:solidFill>
                <a:srgbClr val="0055A4"/>
              </a:solidFill>
            </a:endParaRPr>
          </a:p>
          <a:p>
            <a:pPr indent="0" lvl="0" marL="0" rtl="0" algn="l">
              <a:lnSpc>
                <a:spcPct val="90000"/>
              </a:lnSpc>
              <a:spcBef>
                <a:spcPts val="660"/>
              </a:spcBef>
              <a:spcAft>
                <a:spcPts val="0"/>
              </a:spcAft>
              <a:buClr>
                <a:srgbClr val="7F7F7F"/>
              </a:buClr>
              <a:buSzPts val="2200"/>
              <a:buNone/>
            </a:pPr>
            <a:r>
              <a:rPr lang="en-US"/>
              <a:t> 1    1	         </a:t>
            </a:r>
            <a:r>
              <a:rPr lang="en-US">
                <a:solidFill>
                  <a:srgbClr val="0055A4"/>
                </a:solidFill>
              </a:rPr>
              <a:t>1</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720"/>
              </a:spcBef>
              <a:spcAft>
                <a:spcPts val="0"/>
              </a:spcAft>
              <a:buClr>
                <a:srgbClr val="0055A4"/>
              </a:buClr>
              <a:buSzPts val="2400"/>
              <a:buNone/>
            </a:pPr>
            <a:r>
              <a:rPr lang="en-US" sz="2400">
                <a:solidFill>
                  <a:srgbClr val="0055A4"/>
                </a:solidFill>
              </a:rPr>
              <a:t>AND Operation</a:t>
            </a:r>
            <a:endParaRPr/>
          </a:p>
          <a:p>
            <a:pPr indent="-228600" lvl="0" marL="228600" rtl="0" algn="l">
              <a:lnSpc>
                <a:spcPct val="90000"/>
              </a:lnSpc>
              <a:spcBef>
                <a:spcPts val="720"/>
              </a:spcBef>
              <a:spcAft>
                <a:spcPts val="0"/>
              </a:spcAft>
              <a:buClr>
                <a:srgbClr val="7F7F7F"/>
              </a:buClr>
              <a:buSzPts val="2400"/>
              <a:buChar char="•"/>
            </a:pPr>
            <a:r>
              <a:rPr lang="en-US" sz="2400"/>
              <a:t>Both input values must be TRUE for output to be TRUE</a:t>
            </a:r>
            <a:endParaRPr/>
          </a:p>
          <a:p>
            <a:pPr indent="-88900" lvl="0" marL="228600" rtl="0" algn="l">
              <a:lnSpc>
                <a:spcPct val="90000"/>
              </a:lnSpc>
              <a:spcBef>
                <a:spcPts val="660"/>
              </a:spcBef>
              <a:spcAft>
                <a:spcPts val="0"/>
              </a:spcAft>
              <a:buClr>
                <a:srgbClr val="7F7F7F"/>
              </a:buClr>
              <a:buSzPts val="2200"/>
              <a:buNone/>
            </a:pPr>
            <a:r>
              <a:t/>
            </a:r>
            <a:endParaRPr/>
          </a:p>
        </p:txBody>
      </p:sp>
      <p:grpSp>
        <p:nvGrpSpPr>
          <p:cNvPr id="549" name="Google Shape;549;p17"/>
          <p:cNvGrpSpPr/>
          <p:nvPr/>
        </p:nvGrpSpPr>
        <p:grpSpPr>
          <a:xfrm>
            <a:off x="6507061" y="1738618"/>
            <a:ext cx="4343400" cy="4648200"/>
            <a:chOff x="609600" y="1143000"/>
            <a:chExt cx="4343400" cy="4648200"/>
          </a:xfrm>
        </p:grpSpPr>
        <p:pic>
          <p:nvPicPr>
            <p:cNvPr id="550" name="Google Shape;550;p17"/>
            <p:cNvPicPr preferRelativeResize="0"/>
            <p:nvPr/>
          </p:nvPicPr>
          <p:blipFill rotWithShape="1">
            <a:blip r:embed="rId3">
              <a:alphaModFix/>
            </a:blip>
            <a:srcRect b="0" l="0" r="0" t="0"/>
            <a:stretch/>
          </p:blipFill>
          <p:spPr>
            <a:xfrm>
              <a:off x="609600" y="1219200"/>
              <a:ext cx="4343400" cy="1006475"/>
            </a:xfrm>
            <a:prstGeom prst="rect">
              <a:avLst/>
            </a:prstGeom>
            <a:noFill/>
            <a:ln>
              <a:noFill/>
            </a:ln>
          </p:spPr>
        </p:pic>
        <p:sp>
          <p:nvSpPr>
            <p:cNvPr id="551" name="Google Shape;551;p17"/>
            <p:cNvSpPr txBox="1"/>
            <p:nvPr/>
          </p:nvSpPr>
          <p:spPr>
            <a:xfrm>
              <a:off x="1752600" y="11430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0</a:t>
              </a:r>
              <a:endParaRPr/>
            </a:p>
          </p:txBody>
        </p:sp>
        <p:sp>
          <p:nvSpPr>
            <p:cNvPr id="552" name="Google Shape;552;p17"/>
            <p:cNvSpPr txBox="1"/>
            <p:nvPr/>
          </p:nvSpPr>
          <p:spPr>
            <a:xfrm>
              <a:off x="1752600" y="16764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0</a:t>
              </a:r>
              <a:endParaRPr/>
            </a:p>
          </p:txBody>
        </p:sp>
        <p:sp>
          <p:nvSpPr>
            <p:cNvPr id="553" name="Google Shape;553;p17"/>
            <p:cNvSpPr txBox="1"/>
            <p:nvPr/>
          </p:nvSpPr>
          <p:spPr>
            <a:xfrm>
              <a:off x="3276600" y="13716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24726"/>
                  </a:solidFill>
                  <a:latin typeface="Arial"/>
                  <a:ea typeface="Arial"/>
                  <a:cs typeface="Arial"/>
                  <a:sym typeface="Arial"/>
                </a:rPr>
                <a:t>0</a:t>
              </a:r>
              <a:endParaRPr/>
            </a:p>
          </p:txBody>
        </p:sp>
        <p:pic>
          <p:nvPicPr>
            <p:cNvPr id="554" name="Google Shape;554;p17"/>
            <p:cNvPicPr preferRelativeResize="0"/>
            <p:nvPr/>
          </p:nvPicPr>
          <p:blipFill rotWithShape="1">
            <a:blip r:embed="rId4">
              <a:alphaModFix/>
            </a:blip>
            <a:srcRect b="0" l="0" r="0" t="0"/>
            <a:stretch/>
          </p:blipFill>
          <p:spPr>
            <a:xfrm>
              <a:off x="609600" y="2346325"/>
              <a:ext cx="4343400" cy="1006475"/>
            </a:xfrm>
            <a:prstGeom prst="rect">
              <a:avLst/>
            </a:prstGeom>
            <a:noFill/>
            <a:ln>
              <a:noFill/>
            </a:ln>
          </p:spPr>
        </p:pic>
        <p:sp>
          <p:nvSpPr>
            <p:cNvPr id="555" name="Google Shape;555;p17"/>
            <p:cNvSpPr txBox="1"/>
            <p:nvPr/>
          </p:nvSpPr>
          <p:spPr>
            <a:xfrm>
              <a:off x="1752600" y="2270125"/>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0</a:t>
              </a:r>
              <a:endParaRPr/>
            </a:p>
          </p:txBody>
        </p:sp>
        <p:sp>
          <p:nvSpPr>
            <p:cNvPr id="556" name="Google Shape;556;p17"/>
            <p:cNvSpPr txBox="1"/>
            <p:nvPr/>
          </p:nvSpPr>
          <p:spPr>
            <a:xfrm>
              <a:off x="1752600" y="2803525"/>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a:t>
              </a:r>
              <a:endParaRPr/>
            </a:p>
          </p:txBody>
        </p:sp>
        <p:sp>
          <p:nvSpPr>
            <p:cNvPr id="557" name="Google Shape;557;p17"/>
            <p:cNvSpPr txBox="1"/>
            <p:nvPr/>
          </p:nvSpPr>
          <p:spPr>
            <a:xfrm>
              <a:off x="3276600" y="2498725"/>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24726"/>
                  </a:solidFill>
                  <a:latin typeface="Arial"/>
                  <a:ea typeface="Arial"/>
                  <a:cs typeface="Arial"/>
                  <a:sym typeface="Arial"/>
                </a:rPr>
                <a:t>0</a:t>
              </a:r>
              <a:endParaRPr/>
            </a:p>
          </p:txBody>
        </p:sp>
        <p:pic>
          <p:nvPicPr>
            <p:cNvPr id="558" name="Google Shape;558;p17"/>
            <p:cNvPicPr preferRelativeResize="0"/>
            <p:nvPr/>
          </p:nvPicPr>
          <p:blipFill rotWithShape="1">
            <a:blip r:embed="rId4">
              <a:alphaModFix/>
            </a:blip>
            <a:srcRect b="0" l="0" r="0" t="0"/>
            <a:stretch/>
          </p:blipFill>
          <p:spPr>
            <a:xfrm>
              <a:off x="609600" y="3581400"/>
              <a:ext cx="4343400" cy="1006475"/>
            </a:xfrm>
            <a:prstGeom prst="rect">
              <a:avLst/>
            </a:prstGeom>
            <a:noFill/>
            <a:ln>
              <a:noFill/>
            </a:ln>
          </p:spPr>
        </p:pic>
        <p:sp>
          <p:nvSpPr>
            <p:cNvPr id="559" name="Google Shape;559;p17"/>
            <p:cNvSpPr txBox="1"/>
            <p:nvPr/>
          </p:nvSpPr>
          <p:spPr>
            <a:xfrm>
              <a:off x="1752600" y="35052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a:t>
              </a:r>
              <a:endParaRPr/>
            </a:p>
          </p:txBody>
        </p:sp>
        <p:sp>
          <p:nvSpPr>
            <p:cNvPr id="560" name="Google Shape;560;p17"/>
            <p:cNvSpPr txBox="1"/>
            <p:nvPr/>
          </p:nvSpPr>
          <p:spPr>
            <a:xfrm>
              <a:off x="1752600" y="40386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0</a:t>
              </a:r>
              <a:endParaRPr/>
            </a:p>
          </p:txBody>
        </p:sp>
        <p:sp>
          <p:nvSpPr>
            <p:cNvPr id="561" name="Google Shape;561;p17"/>
            <p:cNvSpPr txBox="1"/>
            <p:nvPr/>
          </p:nvSpPr>
          <p:spPr>
            <a:xfrm>
              <a:off x="3276600" y="37338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24726"/>
                  </a:solidFill>
                  <a:latin typeface="Arial"/>
                  <a:ea typeface="Arial"/>
                  <a:cs typeface="Arial"/>
                  <a:sym typeface="Arial"/>
                </a:rPr>
                <a:t>0</a:t>
              </a:r>
              <a:endParaRPr/>
            </a:p>
          </p:txBody>
        </p:sp>
        <p:pic>
          <p:nvPicPr>
            <p:cNvPr id="562" name="Google Shape;562;p17"/>
            <p:cNvPicPr preferRelativeResize="0"/>
            <p:nvPr/>
          </p:nvPicPr>
          <p:blipFill rotWithShape="1">
            <a:blip r:embed="rId4">
              <a:alphaModFix/>
            </a:blip>
            <a:srcRect b="0" l="0" r="0" t="0"/>
            <a:stretch/>
          </p:blipFill>
          <p:spPr>
            <a:xfrm>
              <a:off x="609600" y="4784725"/>
              <a:ext cx="4343400" cy="1006475"/>
            </a:xfrm>
            <a:prstGeom prst="rect">
              <a:avLst/>
            </a:prstGeom>
            <a:noFill/>
            <a:ln>
              <a:noFill/>
            </a:ln>
          </p:spPr>
        </p:pic>
        <p:sp>
          <p:nvSpPr>
            <p:cNvPr id="563" name="Google Shape;563;p17"/>
            <p:cNvSpPr txBox="1"/>
            <p:nvPr/>
          </p:nvSpPr>
          <p:spPr>
            <a:xfrm>
              <a:off x="1752600" y="4708525"/>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a:t>
              </a:r>
              <a:endParaRPr/>
            </a:p>
          </p:txBody>
        </p:sp>
        <p:sp>
          <p:nvSpPr>
            <p:cNvPr id="564" name="Google Shape;564;p17"/>
            <p:cNvSpPr txBox="1"/>
            <p:nvPr/>
          </p:nvSpPr>
          <p:spPr>
            <a:xfrm>
              <a:off x="1752600" y="5241925"/>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a:t>
              </a:r>
              <a:endParaRPr/>
            </a:p>
          </p:txBody>
        </p:sp>
        <p:sp>
          <p:nvSpPr>
            <p:cNvPr id="565" name="Google Shape;565;p17"/>
            <p:cNvSpPr txBox="1"/>
            <p:nvPr/>
          </p:nvSpPr>
          <p:spPr>
            <a:xfrm>
              <a:off x="3276600" y="4937125"/>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24726"/>
                  </a:solidFill>
                  <a:latin typeface="Arial"/>
                  <a:ea typeface="Arial"/>
                  <a:cs typeface="Arial"/>
                  <a:sym typeface="Arial"/>
                </a:rPr>
                <a:t>1</a:t>
              </a:r>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1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AND Gate</a:t>
            </a:r>
            <a:endParaRPr/>
          </a:p>
        </p:txBody>
      </p:sp>
      <p:sp>
        <p:nvSpPr>
          <p:cNvPr id="571" name="Google Shape;57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200"/>
              <a:buChar char="•"/>
            </a:pPr>
            <a:r>
              <a:rPr lang="en-US"/>
              <a:t>To build an AND gate: Two transistors connected together </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Two inputs (transistors A and B) and one output</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Transistor A: Off (False)</a:t>
            </a:r>
            <a:endParaRPr/>
          </a:p>
          <a:p>
            <a:pPr indent="-228600" lvl="0" marL="228600" rtl="0" algn="l">
              <a:lnSpc>
                <a:spcPct val="90000"/>
              </a:lnSpc>
              <a:spcBef>
                <a:spcPts val="660"/>
              </a:spcBef>
              <a:spcAft>
                <a:spcPts val="0"/>
              </a:spcAft>
              <a:buClr>
                <a:srgbClr val="7F7F7F"/>
              </a:buClr>
              <a:buSzPts val="2200"/>
              <a:buChar char="•"/>
            </a:pPr>
            <a:r>
              <a:rPr lang="en-US"/>
              <a:t>Transistor B: On (True)</a:t>
            </a:r>
            <a:endParaRPr/>
          </a:p>
          <a:p>
            <a:pPr indent="-228600" lvl="0" marL="228600" rtl="0" algn="l">
              <a:lnSpc>
                <a:spcPct val="90000"/>
              </a:lnSpc>
              <a:spcBef>
                <a:spcPts val="660"/>
              </a:spcBef>
              <a:spcAft>
                <a:spcPts val="0"/>
              </a:spcAft>
              <a:buClr>
                <a:srgbClr val="7F7F7F"/>
              </a:buClr>
              <a:buSzPts val="2200"/>
              <a:buChar char="•"/>
            </a:pPr>
            <a:r>
              <a:rPr lang="en-US"/>
              <a:t>Output: Off (False)</a:t>
            </a:r>
            <a:endParaRPr/>
          </a:p>
          <a:p>
            <a:pPr indent="-88900" lvl="0" marL="228600" rtl="0" algn="l">
              <a:lnSpc>
                <a:spcPct val="90000"/>
              </a:lnSpc>
              <a:spcBef>
                <a:spcPts val="660"/>
              </a:spcBef>
              <a:spcAft>
                <a:spcPts val="0"/>
              </a:spcAft>
              <a:buClr>
                <a:srgbClr val="7F7F7F"/>
              </a:buClr>
              <a:buSzPts val="2200"/>
              <a:buNone/>
            </a:pPr>
            <a:r>
              <a:t/>
            </a:r>
            <a:endParaRPr/>
          </a:p>
        </p:txBody>
      </p:sp>
      <p:pic>
        <p:nvPicPr>
          <p:cNvPr id="572" name="Google Shape;572;p18"/>
          <p:cNvPicPr preferRelativeResize="0"/>
          <p:nvPr>
            <p:ph idx="2" type="body"/>
          </p:nvPr>
        </p:nvPicPr>
        <p:blipFill rotWithShape="1">
          <a:blip r:embed="rId3">
            <a:alphaModFix/>
          </a:blip>
          <a:srcRect b="0" l="0" r="0" t="0"/>
          <a:stretch/>
        </p:blipFill>
        <p:spPr>
          <a:xfrm>
            <a:off x="6432259" y="2623977"/>
            <a:ext cx="5181600" cy="2754634"/>
          </a:xfrm>
          <a:prstGeom prst="rect">
            <a:avLst/>
          </a:prstGeom>
          <a:noFill/>
          <a:ln>
            <a:noFill/>
          </a:ln>
        </p:spPr>
      </p:pic>
      <p:sp>
        <p:nvSpPr>
          <p:cNvPr id="573" name="Google Shape;573;p18"/>
          <p:cNvSpPr txBox="1"/>
          <p:nvPr/>
        </p:nvSpPr>
        <p:spPr>
          <a:xfrm>
            <a:off x="7444501" y="3989282"/>
            <a:ext cx="11010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Quattrocento Sans"/>
                <a:ea typeface="Quattrocento Sans"/>
                <a:cs typeface="Quattrocento Sans"/>
                <a:sym typeface="Quattrocento Sans"/>
              </a:rPr>
              <a:t>Off  (False)</a:t>
            </a:r>
            <a:endParaRPr/>
          </a:p>
        </p:txBody>
      </p:sp>
      <p:sp>
        <p:nvSpPr>
          <p:cNvPr id="574" name="Google Shape;574;p18"/>
          <p:cNvSpPr txBox="1"/>
          <p:nvPr/>
        </p:nvSpPr>
        <p:spPr>
          <a:xfrm>
            <a:off x="9557813" y="3982832"/>
            <a:ext cx="98277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Quattrocento Sans"/>
                <a:ea typeface="Quattrocento Sans"/>
                <a:cs typeface="Quattrocento Sans"/>
                <a:sym typeface="Quattrocento Sans"/>
              </a:rPr>
              <a:t>On (True)</a:t>
            </a:r>
            <a:endParaRPr/>
          </a:p>
        </p:txBody>
      </p:sp>
      <p:sp>
        <p:nvSpPr>
          <p:cNvPr id="575" name="Google Shape;575;p18"/>
          <p:cNvSpPr txBox="1"/>
          <p:nvPr/>
        </p:nvSpPr>
        <p:spPr>
          <a:xfrm>
            <a:off x="10485870" y="3593416"/>
            <a:ext cx="11010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Quattrocento Sans"/>
                <a:ea typeface="Quattrocento Sans"/>
                <a:cs typeface="Quattrocento Sans"/>
                <a:sym typeface="Quattrocento Sans"/>
              </a:rPr>
              <a:t>Off  (False)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pic>
        <p:nvPicPr>
          <p:cNvPr id="580" name="Google Shape;580;p19"/>
          <p:cNvPicPr preferRelativeResize="0"/>
          <p:nvPr>
            <p:ph idx="2" type="body"/>
          </p:nvPr>
        </p:nvPicPr>
        <p:blipFill rotWithShape="1">
          <a:blip r:embed="rId3">
            <a:alphaModFix/>
          </a:blip>
          <a:srcRect b="0" l="0" r="0" t="0"/>
          <a:stretch/>
        </p:blipFill>
        <p:spPr>
          <a:xfrm>
            <a:off x="6465815" y="2749453"/>
            <a:ext cx="5181600" cy="2637905"/>
          </a:xfrm>
          <a:prstGeom prst="rect">
            <a:avLst/>
          </a:prstGeom>
          <a:noFill/>
          <a:ln>
            <a:noFill/>
          </a:ln>
        </p:spPr>
      </p:pic>
      <p:sp>
        <p:nvSpPr>
          <p:cNvPr id="581" name="Google Shape;581;p1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AND Gate</a:t>
            </a:r>
            <a:endParaRPr/>
          </a:p>
        </p:txBody>
      </p:sp>
      <p:sp>
        <p:nvSpPr>
          <p:cNvPr id="582" name="Google Shape;582;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200"/>
              <a:buChar char="•"/>
            </a:pPr>
            <a:r>
              <a:rPr lang="en-US"/>
              <a:t>Transistor A: On (True)</a:t>
            </a:r>
            <a:endParaRPr/>
          </a:p>
          <a:p>
            <a:pPr indent="-228600" lvl="0" marL="228600" rtl="0" algn="l">
              <a:lnSpc>
                <a:spcPct val="90000"/>
              </a:lnSpc>
              <a:spcBef>
                <a:spcPts val="660"/>
              </a:spcBef>
              <a:spcAft>
                <a:spcPts val="0"/>
              </a:spcAft>
              <a:buClr>
                <a:srgbClr val="7F7F7F"/>
              </a:buClr>
              <a:buSzPts val="2200"/>
              <a:buChar char="•"/>
            </a:pPr>
            <a:r>
              <a:rPr lang="en-US"/>
              <a:t>Transistor B: On (True)</a:t>
            </a:r>
            <a:endParaRPr/>
          </a:p>
          <a:p>
            <a:pPr indent="-228600" lvl="0" marL="228600" rtl="0" algn="l">
              <a:lnSpc>
                <a:spcPct val="90000"/>
              </a:lnSpc>
              <a:spcBef>
                <a:spcPts val="660"/>
              </a:spcBef>
              <a:spcAft>
                <a:spcPts val="0"/>
              </a:spcAft>
              <a:buClr>
                <a:srgbClr val="7F7F7F"/>
              </a:buClr>
              <a:buSzPts val="2200"/>
              <a:buChar char="•"/>
            </a:pPr>
            <a:r>
              <a:rPr lang="en-US"/>
              <a:t>Output: On (True)</a:t>
            </a:r>
            <a:endParaRPr/>
          </a:p>
          <a:p>
            <a:pPr indent="-88900" lvl="0" marL="228600" rtl="0" algn="l">
              <a:lnSpc>
                <a:spcPct val="90000"/>
              </a:lnSpc>
              <a:spcBef>
                <a:spcPts val="660"/>
              </a:spcBef>
              <a:spcAft>
                <a:spcPts val="0"/>
              </a:spcAft>
              <a:buClr>
                <a:srgbClr val="7F7F7F"/>
              </a:buClr>
              <a:buSzPts val="2200"/>
              <a:buNone/>
            </a:pPr>
            <a:r>
              <a:t/>
            </a:r>
            <a:endParaRPr/>
          </a:p>
        </p:txBody>
      </p:sp>
      <p:sp>
        <p:nvSpPr>
          <p:cNvPr id="583" name="Google Shape;583;p19"/>
          <p:cNvSpPr txBox="1"/>
          <p:nvPr/>
        </p:nvSpPr>
        <p:spPr>
          <a:xfrm>
            <a:off x="7444501" y="3989282"/>
            <a:ext cx="98277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Quattrocento Sans"/>
                <a:ea typeface="Quattrocento Sans"/>
                <a:cs typeface="Quattrocento Sans"/>
                <a:sym typeface="Quattrocento Sans"/>
              </a:rPr>
              <a:t>On (True)</a:t>
            </a:r>
            <a:endParaRPr b="1" sz="1400">
              <a:solidFill>
                <a:schemeClr val="lt1"/>
              </a:solidFill>
              <a:latin typeface="Quattrocento Sans"/>
              <a:ea typeface="Quattrocento Sans"/>
              <a:cs typeface="Quattrocento Sans"/>
              <a:sym typeface="Quattrocento Sans"/>
            </a:endParaRPr>
          </a:p>
        </p:txBody>
      </p:sp>
      <p:sp>
        <p:nvSpPr>
          <p:cNvPr id="584" name="Google Shape;584;p19"/>
          <p:cNvSpPr txBox="1"/>
          <p:nvPr/>
        </p:nvSpPr>
        <p:spPr>
          <a:xfrm>
            <a:off x="9557813" y="3982832"/>
            <a:ext cx="98277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Quattrocento Sans"/>
                <a:ea typeface="Quattrocento Sans"/>
                <a:cs typeface="Quattrocento Sans"/>
                <a:sym typeface="Quattrocento Sans"/>
              </a:rPr>
              <a:t>On (True)</a:t>
            </a:r>
            <a:endParaRPr/>
          </a:p>
        </p:txBody>
      </p:sp>
      <p:sp>
        <p:nvSpPr>
          <p:cNvPr id="585" name="Google Shape;585;p19"/>
          <p:cNvSpPr txBox="1"/>
          <p:nvPr/>
        </p:nvSpPr>
        <p:spPr>
          <a:xfrm>
            <a:off x="10602614" y="3675055"/>
            <a:ext cx="98277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Quattrocento Sans"/>
                <a:ea typeface="Quattrocento Sans"/>
                <a:cs typeface="Quattrocento Sans"/>
                <a:sym typeface="Quattrocento Sans"/>
              </a:rPr>
              <a:t>On (True)</a:t>
            </a:r>
            <a:endParaRPr b="1" sz="1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2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Boolean Operations: OR</a:t>
            </a:r>
            <a:endParaRPr/>
          </a:p>
        </p:txBody>
      </p:sp>
      <p:sp>
        <p:nvSpPr>
          <p:cNvPr id="591" name="Google Shape;591;p20"/>
          <p:cNvSpPr txBox="1"/>
          <p:nvPr>
            <p:ph idx="1" type="body"/>
          </p:nvPr>
        </p:nvSpPr>
        <p:spPr>
          <a:xfrm>
            <a:off x="838199" y="4186105"/>
            <a:ext cx="10956721" cy="1990857"/>
          </a:xfrm>
          <a:prstGeom prst="rect">
            <a:avLst/>
          </a:prstGeom>
          <a:noFill/>
          <a:ln>
            <a:noFill/>
          </a:ln>
        </p:spPr>
        <p:txBody>
          <a:bodyPr anchorCtr="0" anchor="t" bIns="45700" lIns="91425" spcFirstLastPara="1" rIns="91425" wrap="square" tIns="45700">
            <a:normAutofit fontScale="70000" lnSpcReduction="20000"/>
          </a:bodyPr>
          <a:lstStyle/>
          <a:p>
            <a:pPr indent="-190500" lvl="0" marL="228600" rtl="0" algn="l">
              <a:lnSpc>
                <a:spcPct val="115000"/>
              </a:lnSpc>
              <a:spcBef>
                <a:spcPts val="0"/>
              </a:spcBef>
              <a:spcAft>
                <a:spcPts val="0"/>
              </a:spcAft>
              <a:buClr>
                <a:srgbClr val="0055A4"/>
              </a:buClr>
              <a:buSzPct val="100000"/>
              <a:buChar char="•"/>
            </a:pPr>
            <a:r>
              <a:rPr b="1" lang="en-US" sz="2000" u="sng">
                <a:solidFill>
                  <a:srgbClr val="0055A4"/>
                </a:solidFill>
              </a:rPr>
              <a:t>OR</a:t>
            </a:r>
            <a:r>
              <a:rPr b="1" lang="en-US" sz="2000">
                <a:solidFill>
                  <a:srgbClr val="0055A4"/>
                </a:solidFill>
              </a:rPr>
              <a:t> Operation</a:t>
            </a:r>
            <a:endParaRPr/>
          </a:p>
          <a:p>
            <a:pPr indent="-190500" lvl="1" marL="685800" rtl="0" algn="l">
              <a:lnSpc>
                <a:spcPct val="115000"/>
              </a:lnSpc>
              <a:spcBef>
                <a:spcPts val="600"/>
              </a:spcBef>
              <a:spcAft>
                <a:spcPts val="0"/>
              </a:spcAft>
              <a:buClr>
                <a:srgbClr val="7F7F7F"/>
              </a:buClr>
              <a:buSzPct val="100000"/>
              <a:buChar char="•"/>
            </a:pPr>
            <a:r>
              <a:rPr lang="en-US" sz="2000" u="sng"/>
              <a:t>Both input values must be FALSE for output to be FALSE</a:t>
            </a:r>
            <a:endParaRPr/>
          </a:p>
          <a:p>
            <a:pPr indent="-190500" lvl="1" marL="685800" rtl="0" algn="l">
              <a:lnSpc>
                <a:spcPct val="115000"/>
              </a:lnSpc>
              <a:spcBef>
                <a:spcPts val="600"/>
              </a:spcBef>
              <a:spcAft>
                <a:spcPts val="0"/>
              </a:spcAft>
              <a:buClr>
                <a:srgbClr val="7F7F7F"/>
              </a:buClr>
              <a:buSzPct val="100000"/>
              <a:buChar char="•"/>
            </a:pPr>
            <a:r>
              <a:rPr b="1" i="1" lang="en-US" sz="2000"/>
              <a:t>If Michael likes traffic </a:t>
            </a:r>
            <a:r>
              <a:rPr b="1" i="1" lang="en-US" sz="2000">
                <a:solidFill>
                  <a:srgbClr val="0055A4"/>
                </a:solidFill>
              </a:rPr>
              <a:t>OR</a:t>
            </a:r>
            <a:r>
              <a:rPr b="1" i="1" lang="en-US" sz="2000"/>
              <a:t> if Michael takes the train to work every day</a:t>
            </a:r>
            <a:r>
              <a:rPr i="1" lang="en-US" sz="2000"/>
              <a:t> </a:t>
            </a:r>
            <a:r>
              <a:rPr lang="en-US" sz="2000"/>
              <a:t>☹</a:t>
            </a:r>
            <a:r>
              <a:rPr i="1" lang="en-US" sz="2000"/>
              <a:t>. </a:t>
            </a:r>
            <a:r>
              <a:rPr lang="en-US" sz="2000"/>
              <a:t>🡪 False or False = False</a:t>
            </a:r>
            <a:r>
              <a:rPr i="1" lang="en-US" sz="2000"/>
              <a:t> </a:t>
            </a:r>
            <a:endParaRPr i="1" sz="2000"/>
          </a:p>
          <a:p>
            <a:pPr indent="-190500" lvl="1" marL="685800" rtl="0" algn="l">
              <a:lnSpc>
                <a:spcPct val="115000"/>
              </a:lnSpc>
              <a:spcBef>
                <a:spcPts val="600"/>
              </a:spcBef>
              <a:spcAft>
                <a:spcPts val="0"/>
              </a:spcAft>
              <a:buClr>
                <a:srgbClr val="7F7F7F"/>
              </a:buClr>
              <a:buSzPct val="100000"/>
              <a:buChar char="•"/>
            </a:pPr>
            <a:r>
              <a:rPr lang="en-US" sz="2000"/>
              <a:t>Both inputs must be </a:t>
            </a:r>
            <a:r>
              <a:rPr i="1" lang="en-US" sz="2000"/>
              <a:t>FALSE</a:t>
            </a:r>
            <a:r>
              <a:rPr lang="en-US" sz="2000"/>
              <a:t> for an </a:t>
            </a:r>
            <a:r>
              <a:rPr i="1" lang="en-US" sz="2000">
                <a:solidFill>
                  <a:srgbClr val="0055A4"/>
                </a:solidFill>
              </a:rPr>
              <a:t>OR</a:t>
            </a:r>
            <a:r>
              <a:rPr lang="en-US" sz="2000"/>
              <a:t> expression to be FALSE.</a:t>
            </a:r>
            <a:endParaRPr/>
          </a:p>
          <a:p>
            <a:pPr indent="-190500" lvl="1" marL="685800" rtl="0" algn="l">
              <a:lnSpc>
                <a:spcPct val="115000"/>
              </a:lnSpc>
              <a:spcBef>
                <a:spcPts val="600"/>
              </a:spcBef>
              <a:spcAft>
                <a:spcPts val="0"/>
              </a:spcAft>
              <a:buClr>
                <a:srgbClr val="7F7F7F"/>
              </a:buClr>
              <a:buSzPct val="100000"/>
              <a:buChar char="•"/>
            </a:pPr>
            <a:r>
              <a:rPr i="1" lang="en-US" sz="2000"/>
              <a:t>If Michael is to change his habits and use public transit </a:t>
            </a:r>
            <a:r>
              <a:rPr lang="en-US" sz="2000"/>
              <a:t>🡪</a:t>
            </a:r>
            <a:r>
              <a:rPr i="1" lang="en-US" sz="2000"/>
              <a:t> </a:t>
            </a:r>
            <a:r>
              <a:rPr lang="en-US" sz="2000"/>
              <a:t>expression becomes true. (One true is enough)</a:t>
            </a:r>
            <a:endParaRPr sz="2000"/>
          </a:p>
          <a:p>
            <a:pPr indent="-101600" lvl="1" marL="685800" rtl="0" algn="l">
              <a:lnSpc>
                <a:spcPct val="90000"/>
              </a:lnSpc>
              <a:spcBef>
                <a:spcPts val="600"/>
              </a:spcBef>
              <a:spcAft>
                <a:spcPts val="0"/>
              </a:spcAft>
              <a:buClr>
                <a:srgbClr val="7F7F7F"/>
              </a:buClr>
              <a:buSzPct val="100000"/>
              <a:buNone/>
            </a:pPr>
            <a:r>
              <a:t/>
            </a:r>
            <a:endParaRPr sz="2000"/>
          </a:p>
          <a:p>
            <a:pPr indent="-38100" lvl="0" marL="228600" rtl="0" algn="l">
              <a:lnSpc>
                <a:spcPct val="90000"/>
              </a:lnSpc>
              <a:spcBef>
                <a:spcPts val="900"/>
              </a:spcBef>
              <a:spcAft>
                <a:spcPts val="0"/>
              </a:spcAft>
              <a:buClr>
                <a:srgbClr val="7F7F7F"/>
              </a:buClr>
              <a:buSzPct val="100000"/>
              <a:buNone/>
            </a:pPr>
            <a:r>
              <a:t/>
            </a:r>
            <a:endParaRPr/>
          </a:p>
        </p:txBody>
      </p:sp>
      <p:sp>
        <p:nvSpPr>
          <p:cNvPr id="592" name="Google Shape;592;p20"/>
          <p:cNvSpPr txBox="1"/>
          <p:nvPr/>
        </p:nvSpPr>
        <p:spPr>
          <a:xfrm>
            <a:off x="2710801" y="3895750"/>
            <a:ext cx="9513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b="1" lang="en-US" sz="1800">
                <a:solidFill>
                  <a:srgbClr val="7F7F7F"/>
                </a:solidFill>
                <a:latin typeface="Quattrocento Sans"/>
                <a:ea typeface="Quattrocento Sans"/>
                <a:cs typeface="Quattrocento Sans"/>
                <a:sym typeface="Quattrocento Sans"/>
              </a:rPr>
              <a:t>FALSE</a:t>
            </a:r>
            <a:endParaRPr/>
          </a:p>
        </p:txBody>
      </p:sp>
      <p:sp>
        <p:nvSpPr>
          <p:cNvPr id="593" name="Google Shape;593;p20"/>
          <p:cNvSpPr txBox="1"/>
          <p:nvPr/>
        </p:nvSpPr>
        <p:spPr>
          <a:xfrm>
            <a:off x="6844521" y="3688975"/>
            <a:ext cx="1076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F7F7F"/>
                </a:solidFill>
                <a:latin typeface="Quattrocento Sans"/>
                <a:ea typeface="Quattrocento Sans"/>
                <a:cs typeface="Quattrocento Sans"/>
                <a:sym typeface="Quattrocento Sans"/>
              </a:rPr>
              <a:t>FALSE</a:t>
            </a:r>
            <a:endParaRPr/>
          </a:p>
        </p:txBody>
      </p:sp>
      <p:sp>
        <p:nvSpPr>
          <p:cNvPr id="594" name="Google Shape;594;p20"/>
          <p:cNvSpPr txBox="1"/>
          <p:nvPr/>
        </p:nvSpPr>
        <p:spPr>
          <a:xfrm>
            <a:off x="4281482" y="2853925"/>
            <a:ext cx="760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F7F7F"/>
                </a:solidFill>
                <a:latin typeface="Quattrocento Sans"/>
                <a:ea typeface="Quattrocento Sans"/>
                <a:cs typeface="Quattrocento Sans"/>
                <a:sym typeface="Quattrocento Sans"/>
              </a:rPr>
              <a:t>OR</a:t>
            </a:r>
            <a:endParaRPr/>
          </a:p>
        </p:txBody>
      </p:sp>
      <p:sp>
        <p:nvSpPr>
          <p:cNvPr id="595" name="Google Shape;595;p20"/>
          <p:cNvSpPr txBox="1"/>
          <p:nvPr/>
        </p:nvSpPr>
        <p:spPr>
          <a:xfrm>
            <a:off x="9976304" y="2617350"/>
            <a:ext cx="1377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F7F7F"/>
                </a:solidFill>
                <a:latin typeface="Quattrocento Sans"/>
                <a:ea typeface="Quattrocento Sans"/>
                <a:cs typeface="Quattrocento Sans"/>
                <a:sym typeface="Quattrocento Sans"/>
              </a:rPr>
              <a:t>= FALSE</a:t>
            </a:r>
            <a:endParaRPr/>
          </a:p>
        </p:txBody>
      </p:sp>
      <p:pic>
        <p:nvPicPr>
          <p:cNvPr id="596" name="Google Shape;596;p20"/>
          <p:cNvPicPr preferRelativeResize="0"/>
          <p:nvPr/>
        </p:nvPicPr>
        <p:blipFill>
          <a:blip r:embed="rId3">
            <a:alphaModFix/>
          </a:blip>
          <a:stretch>
            <a:fillRect/>
          </a:stretch>
        </p:blipFill>
        <p:spPr>
          <a:xfrm>
            <a:off x="1773700" y="1198837"/>
            <a:ext cx="1933035" cy="2652868"/>
          </a:xfrm>
          <a:prstGeom prst="rect">
            <a:avLst/>
          </a:prstGeom>
          <a:noFill/>
          <a:ln>
            <a:noFill/>
          </a:ln>
        </p:spPr>
      </p:pic>
      <p:pic>
        <p:nvPicPr>
          <p:cNvPr id="597" name="Google Shape;597;p20"/>
          <p:cNvPicPr preferRelativeResize="0"/>
          <p:nvPr/>
        </p:nvPicPr>
        <p:blipFill>
          <a:blip r:embed="rId4">
            <a:alphaModFix/>
          </a:blip>
          <a:stretch>
            <a:fillRect/>
          </a:stretch>
        </p:blipFill>
        <p:spPr>
          <a:xfrm>
            <a:off x="5773582" y="1659712"/>
            <a:ext cx="3897923" cy="190142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2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Boolean Operations: OR Gate</a:t>
            </a:r>
            <a:endParaRPr/>
          </a:p>
        </p:txBody>
      </p:sp>
      <p:sp>
        <p:nvSpPr>
          <p:cNvPr id="603" name="Google Shape;603;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0055A4"/>
              </a:buClr>
              <a:buSzPts val="2200"/>
              <a:buNone/>
            </a:pPr>
            <a:r>
              <a:rPr b="1" lang="en-US">
                <a:solidFill>
                  <a:srgbClr val="0055A4"/>
                </a:solidFill>
              </a:rPr>
              <a:t>Truth Table</a:t>
            </a:r>
            <a:endParaRPr/>
          </a:p>
          <a:p>
            <a:pPr indent="0" lvl="0" marL="0" rtl="0" algn="l">
              <a:lnSpc>
                <a:spcPct val="90000"/>
              </a:lnSpc>
              <a:spcBef>
                <a:spcPts val="660"/>
              </a:spcBef>
              <a:spcAft>
                <a:spcPts val="0"/>
              </a:spcAft>
              <a:buClr>
                <a:srgbClr val="7F7F7F"/>
              </a:buClr>
              <a:buSzPts val="2200"/>
              <a:buNone/>
            </a:pPr>
            <a:r>
              <a:rPr lang="en-US" u="sng"/>
              <a:t>Inputs</a:t>
            </a:r>
            <a:r>
              <a:rPr lang="en-US"/>
              <a:t>	    </a:t>
            </a:r>
            <a:r>
              <a:rPr lang="en-US" u="sng"/>
              <a:t>Outputs</a:t>
            </a:r>
            <a:endParaRPr/>
          </a:p>
          <a:p>
            <a:pPr indent="0" lvl="0" marL="0" rtl="0" algn="l">
              <a:lnSpc>
                <a:spcPct val="90000"/>
              </a:lnSpc>
              <a:spcBef>
                <a:spcPts val="660"/>
              </a:spcBef>
              <a:spcAft>
                <a:spcPts val="0"/>
              </a:spcAft>
              <a:buClr>
                <a:srgbClr val="7F7F7F"/>
              </a:buClr>
              <a:buSzPts val="2200"/>
              <a:buNone/>
            </a:pPr>
            <a:r>
              <a:rPr lang="en-US"/>
              <a:t> 0    0	         </a:t>
            </a:r>
            <a:r>
              <a:rPr lang="en-US">
                <a:solidFill>
                  <a:srgbClr val="0055A4"/>
                </a:solidFill>
              </a:rPr>
              <a:t>0</a:t>
            </a:r>
            <a:r>
              <a:rPr lang="en-US"/>
              <a:t>	</a:t>
            </a:r>
            <a:endParaRPr/>
          </a:p>
          <a:p>
            <a:pPr indent="0" lvl="0" marL="0" rtl="0" algn="l">
              <a:lnSpc>
                <a:spcPct val="90000"/>
              </a:lnSpc>
              <a:spcBef>
                <a:spcPts val="660"/>
              </a:spcBef>
              <a:spcAft>
                <a:spcPts val="0"/>
              </a:spcAft>
              <a:buClr>
                <a:srgbClr val="7F7F7F"/>
              </a:buClr>
              <a:buSzPts val="2200"/>
              <a:buNone/>
            </a:pPr>
            <a:r>
              <a:rPr lang="en-US"/>
              <a:t> 0    1	         </a:t>
            </a:r>
            <a:r>
              <a:rPr lang="en-US">
                <a:solidFill>
                  <a:srgbClr val="0055A4"/>
                </a:solidFill>
              </a:rPr>
              <a:t>1		</a:t>
            </a:r>
            <a:r>
              <a:rPr lang="en-US"/>
              <a:t> 0 = FALSE</a:t>
            </a:r>
            <a:endParaRPr>
              <a:solidFill>
                <a:srgbClr val="0055A4"/>
              </a:solidFill>
            </a:endParaRPr>
          </a:p>
          <a:p>
            <a:pPr indent="0" lvl="0" marL="0" rtl="0" algn="l">
              <a:lnSpc>
                <a:spcPct val="90000"/>
              </a:lnSpc>
              <a:spcBef>
                <a:spcPts val="660"/>
              </a:spcBef>
              <a:spcAft>
                <a:spcPts val="0"/>
              </a:spcAft>
              <a:buClr>
                <a:srgbClr val="7F7F7F"/>
              </a:buClr>
              <a:buSzPts val="2200"/>
              <a:buNone/>
            </a:pPr>
            <a:r>
              <a:rPr lang="en-US"/>
              <a:t> 1    0	         </a:t>
            </a:r>
            <a:r>
              <a:rPr lang="en-US">
                <a:solidFill>
                  <a:srgbClr val="0055A4"/>
                </a:solidFill>
              </a:rPr>
              <a:t>1		</a:t>
            </a:r>
            <a:r>
              <a:rPr lang="en-US"/>
              <a:t> 1 = TRUE</a:t>
            </a:r>
            <a:endParaRPr>
              <a:solidFill>
                <a:srgbClr val="0055A4"/>
              </a:solidFill>
            </a:endParaRPr>
          </a:p>
          <a:p>
            <a:pPr indent="0" lvl="0" marL="0" rtl="0" algn="l">
              <a:lnSpc>
                <a:spcPct val="90000"/>
              </a:lnSpc>
              <a:spcBef>
                <a:spcPts val="660"/>
              </a:spcBef>
              <a:spcAft>
                <a:spcPts val="0"/>
              </a:spcAft>
              <a:buClr>
                <a:srgbClr val="7F7F7F"/>
              </a:buClr>
              <a:buSzPts val="2200"/>
              <a:buNone/>
            </a:pPr>
            <a:r>
              <a:rPr lang="en-US"/>
              <a:t> 1    1	         </a:t>
            </a:r>
            <a:r>
              <a:rPr lang="en-US">
                <a:solidFill>
                  <a:srgbClr val="0055A4"/>
                </a:solidFill>
              </a:rPr>
              <a:t>1</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720"/>
              </a:spcBef>
              <a:spcAft>
                <a:spcPts val="0"/>
              </a:spcAft>
              <a:buClr>
                <a:srgbClr val="0055A4"/>
              </a:buClr>
              <a:buSzPts val="2400"/>
              <a:buNone/>
            </a:pPr>
            <a:r>
              <a:rPr lang="en-US" sz="2400">
                <a:solidFill>
                  <a:srgbClr val="0055A4"/>
                </a:solidFill>
              </a:rPr>
              <a:t>OR Operation</a:t>
            </a:r>
            <a:endParaRPr/>
          </a:p>
          <a:p>
            <a:pPr indent="-228600" lvl="0" marL="228600" rtl="0" algn="l">
              <a:lnSpc>
                <a:spcPct val="90000"/>
              </a:lnSpc>
              <a:spcBef>
                <a:spcPts val="720"/>
              </a:spcBef>
              <a:spcAft>
                <a:spcPts val="0"/>
              </a:spcAft>
              <a:buClr>
                <a:srgbClr val="7F7F7F"/>
              </a:buClr>
              <a:buSzPts val="2400"/>
              <a:buChar char="•"/>
            </a:pPr>
            <a:r>
              <a:rPr lang="en-US" sz="2400"/>
              <a:t>At least one input value must be TRUE for output to be TRUE</a:t>
            </a:r>
            <a:endParaRPr/>
          </a:p>
          <a:p>
            <a:pPr indent="-88900" lvl="0" marL="228600" rtl="0" algn="l">
              <a:lnSpc>
                <a:spcPct val="90000"/>
              </a:lnSpc>
              <a:spcBef>
                <a:spcPts val="660"/>
              </a:spcBef>
              <a:spcAft>
                <a:spcPts val="0"/>
              </a:spcAft>
              <a:buClr>
                <a:srgbClr val="7F7F7F"/>
              </a:buClr>
              <a:buSzPts val="2200"/>
              <a:buNone/>
            </a:pPr>
            <a:r>
              <a:t/>
            </a:r>
            <a:endParaRPr/>
          </a:p>
        </p:txBody>
      </p:sp>
      <p:grpSp>
        <p:nvGrpSpPr>
          <p:cNvPr id="604" name="Google Shape;604;p21"/>
          <p:cNvGrpSpPr/>
          <p:nvPr/>
        </p:nvGrpSpPr>
        <p:grpSpPr>
          <a:xfrm>
            <a:off x="6477000" y="1696674"/>
            <a:ext cx="4572000" cy="5016500"/>
            <a:chOff x="533400" y="1143000"/>
            <a:chExt cx="4572000" cy="5016500"/>
          </a:xfrm>
        </p:grpSpPr>
        <p:pic>
          <p:nvPicPr>
            <p:cNvPr id="605" name="Google Shape;605;p21"/>
            <p:cNvPicPr preferRelativeResize="0"/>
            <p:nvPr/>
          </p:nvPicPr>
          <p:blipFill rotWithShape="1">
            <a:blip r:embed="rId3">
              <a:alphaModFix/>
            </a:blip>
            <a:srcRect b="0" l="0" r="0" t="0"/>
            <a:stretch/>
          </p:blipFill>
          <p:spPr>
            <a:xfrm>
              <a:off x="533400" y="1219200"/>
              <a:ext cx="4572000" cy="1054100"/>
            </a:xfrm>
            <a:prstGeom prst="rect">
              <a:avLst/>
            </a:prstGeom>
            <a:noFill/>
            <a:ln>
              <a:noFill/>
            </a:ln>
          </p:spPr>
        </p:pic>
        <p:sp>
          <p:nvSpPr>
            <p:cNvPr id="606" name="Google Shape;606;p21"/>
            <p:cNvSpPr txBox="1"/>
            <p:nvPr/>
          </p:nvSpPr>
          <p:spPr>
            <a:xfrm>
              <a:off x="1752600" y="11430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0</a:t>
              </a:r>
              <a:endParaRPr/>
            </a:p>
          </p:txBody>
        </p:sp>
        <p:sp>
          <p:nvSpPr>
            <p:cNvPr id="607" name="Google Shape;607;p21"/>
            <p:cNvSpPr txBox="1"/>
            <p:nvPr/>
          </p:nvSpPr>
          <p:spPr>
            <a:xfrm>
              <a:off x="1752600" y="16764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0</a:t>
              </a:r>
              <a:endParaRPr/>
            </a:p>
          </p:txBody>
        </p:sp>
        <p:sp>
          <p:nvSpPr>
            <p:cNvPr id="608" name="Google Shape;608;p21"/>
            <p:cNvSpPr txBox="1"/>
            <p:nvPr/>
          </p:nvSpPr>
          <p:spPr>
            <a:xfrm>
              <a:off x="3276600" y="13716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24726"/>
                  </a:solidFill>
                  <a:latin typeface="Arial"/>
                  <a:ea typeface="Arial"/>
                  <a:cs typeface="Arial"/>
                  <a:sym typeface="Arial"/>
                </a:rPr>
                <a:t>0</a:t>
              </a:r>
              <a:endParaRPr/>
            </a:p>
          </p:txBody>
        </p:sp>
        <p:pic>
          <p:nvPicPr>
            <p:cNvPr id="609" name="Google Shape;609;p21"/>
            <p:cNvPicPr preferRelativeResize="0"/>
            <p:nvPr/>
          </p:nvPicPr>
          <p:blipFill rotWithShape="1">
            <a:blip r:embed="rId3">
              <a:alphaModFix/>
            </a:blip>
            <a:srcRect b="0" l="0" r="0" t="0"/>
            <a:stretch/>
          </p:blipFill>
          <p:spPr>
            <a:xfrm>
              <a:off x="533400" y="2451100"/>
              <a:ext cx="4572000" cy="1054100"/>
            </a:xfrm>
            <a:prstGeom prst="rect">
              <a:avLst/>
            </a:prstGeom>
            <a:noFill/>
            <a:ln>
              <a:noFill/>
            </a:ln>
          </p:spPr>
        </p:pic>
        <p:sp>
          <p:nvSpPr>
            <p:cNvPr id="610" name="Google Shape;610;p21"/>
            <p:cNvSpPr txBox="1"/>
            <p:nvPr/>
          </p:nvSpPr>
          <p:spPr>
            <a:xfrm>
              <a:off x="1752600" y="23749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0</a:t>
              </a:r>
              <a:endParaRPr/>
            </a:p>
          </p:txBody>
        </p:sp>
        <p:sp>
          <p:nvSpPr>
            <p:cNvPr id="611" name="Google Shape;611;p21"/>
            <p:cNvSpPr txBox="1"/>
            <p:nvPr/>
          </p:nvSpPr>
          <p:spPr>
            <a:xfrm>
              <a:off x="1752600" y="29083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a:t>
              </a:r>
              <a:endParaRPr/>
            </a:p>
          </p:txBody>
        </p:sp>
        <p:sp>
          <p:nvSpPr>
            <p:cNvPr id="612" name="Google Shape;612;p21"/>
            <p:cNvSpPr txBox="1"/>
            <p:nvPr/>
          </p:nvSpPr>
          <p:spPr>
            <a:xfrm>
              <a:off x="3276600" y="26035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24726"/>
                  </a:solidFill>
                  <a:latin typeface="Arial"/>
                  <a:ea typeface="Arial"/>
                  <a:cs typeface="Arial"/>
                  <a:sym typeface="Arial"/>
                </a:rPr>
                <a:t>1</a:t>
              </a:r>
              <a:endParaRPr/>
            </a:p>
          </p:txBody>
        </p:sp>
        <p:pic>
          <p:nvPicPr>
            <p:cNvPr id="613" name="Google Shape;613;p21"/>
            <p:cNvPicPr preferRelativeResize="0"/>
            <p:nvPr/>
          </p:nvPicPr>
          <p:blipFill rotWithShape="1">
            <a:blip r:embed="rId3">
              <a:alphaModFix/>
            </a:blip>
            <a:srcRect b="0" l="0" r="0" t="0"/>
            <a:stretch/>
          </p:blipFill>
          <p:spPr>
            <a:xfrm>
              <a:off x="533400" y="3810000"/>
              <a:ext cx="4572000" cy="1054100"/>
            </a:xfrm>
            <a:prstGeom prst="rect">
              <a:avLst/>
            </a:prstGeom>
            <a:noFill/>
            <a:ln>
              <a:noFill/>
            </a:ln>
          </p:spPr>
        </p:pic>
        <p:sp>
          <p:nvSpPr>
            <p:cNvPr id="614" name="Google Shape;614;p21"/>
            <p:cNvSpPr txBox="1"/>
            <p:nvPr/>
          </p:nvSpPr>
          <p:spPr>
            <a:xfrm>
              <a:off x="1752600" y="37338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a:t>
              </a:r>
              <a:endParaRPr/>
            </a:p>
          </p:txBody>
        </p:sp>
        <p:sp>
          <p:nvSpPr>
            <p:cNvPr id="615" name="Google Shape;615;p21"/>
            <p:cNvSpPr txBox="1"/>
            <p:nvPr/>
          </p:nvSpPr>
          <p:spPr>
            <a:xfrm>
              <a:off x="1752600" y="42672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0</a:t>
              </a:r>
              <a:endParaRPr/>
            </a:p>
          </p:txBody>
        </p:sp>
        <p:sp>
          <p:nvSpPr>
            <p:cNvPr id="616" name="Google Shape;616;p21"/>
            <p:cNvSpPr txBox="1"/>
            <p:nvPr/>
          </p:nvSpPr>
          <p:spPr>
            <a:xfrm>
              <a:off x="3276600" y="39624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24726"/>
                  </a:solidFill>
                  <a:latin typeface="Arial"/>
                  <a:ea typeface="Arial"/>
                  <a:cs typeface="Arial"/>
                  <a:sym typeface="Arial"/>
                </a:rPr>
                <a:t>1</a:t>
              </a:r>
              <a:endParaRPr/>
            </a:p>
          </p:txBody>
        </p:sp>
        <p:pic>
          <p:nvPicPr>
            <p:cNvPr id="617" name="Google Shape;617;p21"/>
            <p:cNvPicPr preferRelativeResize="0"/>
            <p:nvPr/>
          </p:nvPicPr>
          <p:blipFill rotWithShape="1">
            <a:blip r:embed="rId3">
              <a:alphaModFix/>
            </a:blip>
            <a:srcRect b="0" l="0" r="0" t="0"/>
            <a:stretch/>
          </p:blipFill>
          <p:spPr>
            <a:xfrm>
              <a:off x="533400" y="5105400"/>
              <a:ext cx="4572000" cy="1054100"/>
            </a:xfrm>
            <a:prstGeom prst="rect">
              <a:avLst/>
            </a:prstGeom>
            <a:noFill/>
            <a:ln>
              <a:noFill/>
            </a:ln>
          </p:spPr>
        </p:pic>
        <p:sp>
          <p:nvSpPr>
            <p:cNvPr id="618" name="Google Shape;618;p21"/>
            <p:cNvSpPr txBox="1"/>
            <p:nvPr/>
          </p:nvSpPr>
          <p:spPr>
            <a:xfrm>
              <a:off x="1752600" y="50292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a:t>
              </a:r>
              <a:endParaRPr/>
            </a:p>
          </p:txBody>
        </p:sp>
        <p:sp>
          <p:nvSpPr>
            <p:cNvPr id="619" name="Google Shape;619;p21"/>
            <p:cNvSpPr txBox="1"/>
            <p:nvPr/>
          </p:nvSpPr>
          <p:spPr>
            <a:xfrm>
              <a:off x="1752600" y="55626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a:t>
              </a:r>
              <a:endParaRPr/>
            </a:p>
          </p:txBody>
        </p:sp>
        <p:sp>
          <p:nvSpPr>
            <p:cNvPr id="620" name="Google Shape;620;p21"/>
            <p:cNvSpPr txBox="1"/>
            <p:nvPr/>
          </p:nvSpPr>
          <p:spPr>
            <a:xfrm>
              <a:off x="3276600" y="52578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24726"/>
                  </a:solidFill>
                  <a:latin typeface="Arial"/>
                  <a:ea typeface="Arial"/>
                  <a:cs typeface="Arial"/>
                  <a:sym typeface="Arial"/>
                </a:rPr>
                <a:t>1</a:t>
              </a:r>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2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OR Gate</a:t>
            </a:r>
            <a:endParaRPr/>
          </a:p>
        </p:txBody>
      </p:sp>
      <p:sp>
        <p:nvSpPr>
          <p:cNvPr id="626" name="Google Shape;626;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200"/>
              <a:buChar char="•"/>
            </a:pPr>
            <a:r>
              <a:rPr lang="en-US"/>
              <a:t>Two inputs (transistors A and B) and one output.</a:t>
            </a:r>
            <a:endParaRPr/>
          </a:p>
          <a:p>
            <a:pPr indent="-88900" lvl="0" marL="228600" rtl="0" algn="l">
              <a:lnSpc>
                <a:spcPct val="90000"/>
              </a:lnSpc>
              <a:spcBef>
                <a:spcPts val="660"/>
              </a:spcBef>
              <a:spcAft>
                <a:spcPts val="0"/>
              </a:spcAft>
              <a:buClr>
                <a:srgbClr val="7F7F7F"/>
              </a:buClr>
              <a:buSzPts val="2200"/>
              <a:buNone/>
            </a:pPr>
            <a:r>
              <a:t/>
            </a:r>
            <a:endParaRPr/>
          </a:p>
          <a:p>
            <a:pPr indent="0" lvl="0" marL="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Transistor A: Off (False)</a:t>
            </a:r>
            <a:endParaRPr/>
          </a:p>
          <a:p>
            <a:pPr indent="-228600" lvl="0" marL="228600" rtl="0" algn="l">
              <a:lnSpc>
                <a:spcPct val="90000"/>
              </a:lnSpc>
              <a:spcBef>
                <a:spcPts val="660"/>
              </a:spcBef>
              <a:spcAft>
                <a:spcPts val="0"/>
              </a:spcAft>
              <a:buClr>
                <a:srgbClr val="7F7F7F"/>
              </a:buClr>
              <a:buSzPts val="2200"/>
              <a:buChar char="•"/>
            </a:pPr>
            <a:r>
              <a:rPr lang="en-US"/>
              <a:t>Transistor B: Off (False)</a:t>
            </a:r>
            <a:endParaRPr/>
          </a:p>
          <a:p>
            <a:pPr indent="-228600" lvl="0" marL="228600" rtl="0" algn="l">
              <a:lnSpc>
                <a:spcPct val="90000"/>
              </a:lnSpc>
              <a:spcBef>
                <a:spcPts val="660"/>
              </a:spcBef>
              <a:spcAft>
                <a:spcPts val="0"/>
              </a:spcAft>
              <a:buClr>
                <a:srgbClr val="7F7F7F"/>
              </a:buClr>
              <a:buSzPts val="2200"/>
              <a:buChar char="•"/>
            </a:pPr>
            <a:r>
              <a:rPr lang="en-US"/>
              <a:t>Output: Off (False)</a:t>
            </a:r>
            <a:endParaRPr/>
          </a:p>
        </p:txBody>
      </p:sp>
      <p:pic>
        <p:nvPicPr>
          <p:cNvPr id="627" name="Google Shape;627;p22"/>
          <p:cNvPicPr preferRelativeResize="0"/>
          <p:nvPr>
            <p:ph idx="2" type="body"/>
          </p:nvPr>
        </p:nvPicPr>
        <p:blipFill rotWithShape="1">
          <a:blip r:embed="rId3">
            <a:alphaModFix/>
          </a:blip>
          <a:srcRect b="0" l="0" r="0" t="0"/>
          <a:stretch/>
        </p:blipFill>
        <p:spPr>
          <a:xfrm>
            <a:off x="6172200" y="2543790"/>
            <a:ext cx="5181600" cy="291500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2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OR Gate</a:t>
            </a:r>
            <a:endParaRPr/>
          </a:p>
        </p:txBody>
      </p:sp>
      <p:sp>
        <p:nvSpPr>
          <p:cNvPr id="633" name="Google Shape;633;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200"/>
              <a:buChar char="•"/>
            </a:pPr>
            <a:r>
              <a:rPr lang="en-US"/>
              <a:t>Two inputs (transistors A and B) and one output</a:t>
            </a:r>
            <a:endParaRPr/>
          </a:p>
          <a:p>
            <a:pPr indent="-88900" lvl="0" marL="228600" rtl="0" algn="l">
              <a:lnSpc>
                <a:spcPct val="90000"/>
              </a:lnSpc>
              <a:spcBef>
                <a:spcPts val="660"/>
              </a:spcBef>
              <a:spcAft>
                <a:spcPts val="0"/>
              </a:spcAft>
              <a:buClr>
                <a:srgbClr val="7F7F7F"/>
              </a:buClr>
              <a:buSzPts val="2200"/>
              <a:buNone/>
            </a:pPr>
            <a:r>
              <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Transistor A: Off (False)</a:t>
            </a:r>
            <a:endParaRPr/>
          </a:p>
          <a:p>
            <a:pPr indent="-228600" lvl="0" marL="228600" rtl="0" algn="l">
              <a:lnSpc>
                <a:spcPct val="90000"/>
              </a:lnSpc>
              <a:spcBef>
                <a:spcPts val="660"/>
              </a:spcBef>
              <a:spcAft>
                <a:spcPts val="0"/>
              </a:spcAft>
              <a:buClr>
                <a:srgbClr val="7F7F7F"/>
              </a:buClr>
              <a:buSzPts val="2200"/>
              <a:buChar char="•"/>
            </a:pPr>
            <a:r>
              <a:rPr lang="en-US"/>
              <a:t>Transistor B: On (True)</a:t>
            </a:r>
            <a:endParaRPr/>
          </a:p>
          <a:p>
            <a:pPr indent="-228600" lvl="0" marL="228600" rtl="0" algn="l">
              <a:lnSpc>
                <a:spcPct val="90000"/>
              </a:lnSpc>
              <a:spcBef>
                <a:spcPts val="660"/>
              </a:spcBef>
              <a:spcAft>
                <a:spcPts val="0"/>
              </a:spcAft>
              <a:buClr>
                <a:srgbClr val="7F7F7F"/>
              </a:buClr>
              <a:buSzPts val="2200"/>
              <a:buChar char="•"/>
            </a:pPr>
            <a:r>
              <a:rPr lang="en-US"/>
              <a:t>Output: On (True)</a:t>
            </a:r>
            <a:endParaRPr/>
          </a:p>
        </p:txBody>
      </p:sp>
      <p:pic>
        <p:nvPicPr>
          <p:cNvPr id="634" name="Google Shape;634;p23"/>
          <p:cNvPicPr preferRelativeResize="0"/>
          <p:nvPr>
            <p:ph idx="2" type="body"/>
          </p:nvPr>
        </p:nvPicPr>
        <p:blipFill rotWithShape="1">
          <a:blip r:embed="rId3">
            <a:alphaModFix/>
          </a:blip>
          <a:srcRect b="0" l="0" r="0" t="0"/>
          <a:stretch/>
        </p:blipFill>
        <p:spPr>
          <a:xfrm>
            <a:off x="6172200" y="2565121"/>
            <a:ext cx="5181600" cy="2872346"/>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2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Boolean Operations: NOT</a:t>
            </a:r>
            <a:endParaRPr/>
          </a:p>
        </p:txBody>
      </p:sp>
      <p:sp>
        <p:nvSpPr>
          <p:cNvPr id="640" name="Google Shape;640;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0055A4"/>
              </a:buClr>
              <a:buSzPts val="2200"/>
              <a:buNone/>
            </a:pPr>
            <a:r>
              <a:rPr b="1" lang="en-US">
                <a:solidFill>
                  <a:srgbClr val="0055A4"/>
                </a:solidFill>
              </a:rPr>
              <a:t>Truth Table</a:t>
            </a:r>
            <a:endParaRPr/>
          </a:p>
          <a:p>
            <a:pPr indent="0" lvl="0" marL="0" rtl="0" algn="l">
              <a:lnSpc>
                <a:spcPct val="90000"/>
              </a:lnSpc>
              <a:spcBef>
                <a:spcPts val="660"/>
              </a:spcBef>
              <a:spcAft>
                <a:spcPts val="0"/>
              </a:spcAft>
              <a:buClr>
                <a:srgbClr val="7F7F7F"/>
              </a:buClr>
              <a:buSzPts val="2200"/>
              <a:buNone/>
            </a:pPr>
            <a:r>
              <a:rPr lang="en-US" u="sng"/>
              <a:t>Inputs</a:t>
            </a:r>
            <a:r>
              <a:rPr lang="en-US"/>
              <a:t>	    </a:t>
            </a:r>
            <a:r>
              <a:rPr lang="en-US" u="sng"/>
              <a:t>Outputs</a:t>
            </a:r>
            <a:endParaRPr/>
          </a:p>
          <a:p>
            <a:pPr indent="0" lvl="0" marL="0" rtl="0" algn="l">
              <a:lnSpc>
                <a:spcPct val="90000"/>
              </a:lnSpc>
              <a:spcBef>
                <a:spcPts val="660"/>
              </a:spcBef>
              <a:spcAft>
                <a:spcPts val="0"/>
              </a:spcAft>
              <a:buClr>
                <a:srgbClr val="7F7F7F"/>
              </a:buClr>
              <a:buSzPts val="2200"/>
              <a:buNone/>
            </a:pPr>
            <a:r>
              <a:rPr lang="en-US"/>
              <a:t>   0    	         </a:t>
            </a:r>
            <a:r>
              <a:rPr lang="en-US">
                <a:solidFill>
                  <a:srgbClr val="0055A4"/>
                </a:solidFill>
              </a:rPr>
              <a:t>1</a:t>
            </a:r>
            <a:r>
              <a:rPr lang="en-US"/>
              <a:t>		 0 = FALSE 	</a:t>
            </a:r>
            <a:endParaRPr/>
          </a:p>
          <a:p>
            <a:pPr indent="0" lvl="0" marL="0" rtl="0" algn="l">
              <a:lnSpc>
                <a:spcPct val="90000"/>
              </a:lnSpc>
              <a:spcBef>
                <a:spcPts val="660"/>
              </a:spcBef>
              <a:spcAft>
                <a:spcPts val="0"/>
              </a:spcAft>
              <a:buClr>
                <a:srgbClr val="7F7F7F"/>
              </a:buClr>
              <a:buSzPts val="2200"/>
              <a:buNone/>
            </a:pPr>
            <a:r>
              <a:rPr lang="en-US"/>
              <a:t>   1    	         </a:t>
            </a:r>
            <a:r>
              <a:rPr lang="en-US">
                <a:solidFill>
                  <a:srgbClr val="0055A4"/>
                </a:solidFill>
              </a:rPr>
              <a:t>0</a:t>
            </a:r>
            <a:r>
              <a:rPr lang="en-US"/>
              <a:t>	</a:t>
            </a:r>
            <a:r>
              <a:rPr lang="en-US">
                <a:solidFill>
                  <a:srgbClr val="0055A4"/>
                </a:solidFill>
              </a:rPr>
              <a:t>	 </a:t>
            </a:r>
            <a:r>
              <a:rPr lang="en-US"/>
              <a:t>1 = TRUE</a:t>
            </a:r>
            <a:endParaRPr>
              <a:solidFill>
                <a:srgbClr val="0055A4"/>
              </a:solidFill>
            </a:endParaRPr>
          </a:p>
          <a:p>
            <a:pPr indent="0" lvl="0" marL="0" rtl="0" algn="l">
              <a:lnSpc>
                <a:spcPct val="90000"/>
              </a:lnSpc>
              <a:spcBef>
                <a:spcPts val="660"/>
              </a:spcBef>
              <a:spcAft>
                <a:spcPts val="0"/>
              </a:spcAft>
              <a:buClr>
                <a:srgbClr val="0055A4"/>
              </a:buClr>
              <a:buSzPts val="2200"/>
              <a:buNone/>
            </a:pPr>
            <a:r>
              <a:rPr lang="en-US">
                <a:solidFill>
                  <a:srgbClr val="0055A4"/>
                </a:solidFill>
              </a:rPr>
              <a:t>		</a:t>
            </a:r>
            <a:r>
              <a:rPr lang="en-US"/>
              <a:t> 	</a:t>
            </a:r>
            <a:endParaRPr>
              <a:solidFill>
                <a:srgbClr val="0055A4"/>
              </a:solidFill>
            </a:endParaRPr>
          </a:p>
          <a:p>
            <a:pPr indent="-228600" lvl="0" marL="228600" rtl="0" algn="l">
              <a:lnSpc>
                <a:spcPct val="90000"/>
              </a:lnSpc>
              <a:spcBef>
                <a:spcPts val="720"/>
              </a:spcBef>
              <a:spcAft>
                <a:spcPts val="0"/>
              </a:spcAft>
              <a:buClr>
                <a:srgbClr val="0055A4"/>
              </a:buClr>
              <a:buSzPts val="2400"/>
              <a:buNone/>
            </a:pPr>
            <a:r>
              <a:rPr lang="en-US" sz="2400">
                <a:solidFill>
                  <a:srgbClr val="0055A4"/>
                </a:solidFill>
              </a:rPr>
              <a:t>NOT Operation</a:t>
            </a:r>
            <a:endParaRPr/>
          </a:p>
          <a:p>
            <a:pPr indent="-228600" lvl="0" marL="228600" rtl="0" algn="l">
              <a:lnSpc>
                <a:spcPct val="90000"/>
              </a:lnSpc>
              <a:spcBef>
                <a:spcPts val="720"/>
              </a:spcBef>
              <a:spcAft>
                <a:spcPts val="0"/>
              </a:spcAft>
              <a:buClr>
                <a:srgbClr val="7F7F7F"/>
              </a:buClr>
              <a:buSzPts val="2400"/>
              <a:buChar char="•"/>
            </a:pPr>
            <a:r>
              <a:rPr lang="en-US" sz="2400"/>
              <a:t>Only one input</a:t>
            </a:r>
            <a:endParaRPr/>
          </a:p>
          <a:p>
            <a:pPr indent="-228600" lvl="0" marL="228600" rtl="0" algn="l">
              <a:lnSpc>
                <a:spcPct val="90000"/>
              </a:lnSpc>
              <a:spcBef>
                <a:spcPts val="720"/>
              </a:spcBef>
              <a:spcAft>
                <a:spcPts val="0"/>
              </a:spcAft>
              <a:buClr>
                <a:srgbClr val="7F7F7F"/>
              </a:buClr>
              <a:buSzPts val="2400"/>
              <a:buChar char="•"/>
            </a:pPr>
            <a:r>
              <a:rPr lang="en-US" sz="2400"/>
              <a:t>Opposite of input (inverts input)</a:t>
            </a:r>
            <a:endParaRPr/>
          </a:p>
          <a:p>
            <a:pPr indent="0" lvl="0" marL="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720"/>
              </a:spcBef>
              <a:spcAft>
                <a:spcPts val="0"/>
              </a:spcAft>
              <a:buClr>
                <a:srgbClr val="7F7F7F"/>
              </a:buClr>
              <a:buSzPts val="2400"/>
              <a:buNone/>
            </a:pPr>
            <a:r>
              <a:rPr lang="en-US" sz="2400"/>
              <a:t>NOT FALSE = TRUE</a:t>
            </a:r>
            <a:endParaRPr/>
          </a:p>
          <a:p>
            <a:pPr indent="-228600" lvl="0" marL="228600" rtl="0" algn="l">
              <a:lnSpc>
                <a:spcPct val="90000"/>
              </a:lnSpc>
              <a:spcBef>
                <a:spcPts val="720"/>
              </a:spcBef>
              <a:spcAft>
                <a:spcPts val="0"/>
              </a:spcAft>
              <a:buClr>
                <a:srgbClr val="7F7F7F"/>
              </a:buClr>
              <a:buSzPts val="2400"/>
              <a:buNone/>
            </a:pPr>
            <a:r>
              <a:rPr lang="en-US" sz="2400"/>
              <a:t>NOT TRUE = FALSE</a:t>
            </a:r>
            <a:endParaRPr/>
          </a:p>
        </p:txBody>
      </p:sp>
      <p:grpSp>
        <p:nvGrpSpPr>
          <p:cNvPr id="641" name="Google Shape;641;p24"/>
          <p:cNvGrpSpPr/>
          <p:nvPr/>
        </p:nvGrpSpPr>
        <p:grpSpPr>
          <a:xfrm>
            <a:off x="6248400" y="2820194"/>
            <a:ext cx="5029200" cy="2362200"/>
            <a:chOff x="533400" y="1219200"/>
            <a:chExt cx="5029200" cy="2362200"/>
          </a:xfrm>
        </p:grpSpPr>
        <p:pic>
          <p:nvPicPr>
            <p:cNvPr id="642" name="Google Shape;642;p24"/>
            <p:cNvPicPr preferRelativeResize="0"/>
            <p:nvPr/>
          </p:nvPicPr>
          <p:blipFill rotWithShape="1">
            <a:blip r:embed="rId3">
              <a:alphaModFix/>
            </a:blip>
            <a:srcRect b="0" l="0" r="0" t="0"/>
            <a:stretch/>
          </p:blipFill>
          <p:spPr>
            <a:xfrm>
              <a:off x="533400" y="1219200"/>
              <a:ext cx="5029200" cy="1139825"/>
            </a:xfrm>
            <a:prstGeom prst="rect">
              <a:avLst/>
            </a:prstGeom>
            <a:noFill/>
            <a:ln>
              <a:noFill/>
            </a:ln>
          </p:spPr>
        </p:pic>
        <p:sp>
          <p:nvSpPr>
            <p:cNvPr id="643" name="Google Shape;643;p24"/>
            <p:cNvSpPr txBox="1"/>
            <p:nvPr/>
          </p:nvSpPr>
          <p:spPr>
            <a:xfrm>
              <a:off x="1981200" y="13716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0</a:t>
              </a:r>
              <a:endParaRPr/>
            </a:p>
          </p:txBody>
        </p:sp>
        <p:sp>
          <p:nvSpPr>
            <p:cNvPr id="644" name="Google Shape;644;p24"/>
            <p:cNvSpPr txBox="1"/>
            <p:nvPr/>
          </p:nvSpPr>
          <p:spPr>
            <a:xfrm>
              <a:off x="3429000" y="13716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24726"/>
                  </a:solidFill>
                  <a:latin typeface="Arial"/>
                  <a:ea typeface="Arial"/>
                  <a:cs typeface="Arial"/>
                  <a:sym typeface="Arial"/>
                </a:rPr>
                <a:t>1</a:t>
              </a:r>
              <a:endParaRPr/>
            </a:p>
          </p:txBody>
        </p:sp>
        <p:pic>
          <p:nvPicPr>
            <p:cNvPr id="645" name="Google Shape;645;p24"/>
            <p:cNvPicPr preferRelativeResize="0"/>
            <p:nvPr/>
          </p:nvPicPr>
          <p:blipFill rotWithShape="1">
            <a:blip r:embed="rId3">
              <a:alphaModFix/>
            </a:blip>
            <a:srcRect b="0" l="0" r="0" t="0"/>
            <a:stretch/>
          </p:blipFill>
          <p:spPr>
            <a:xfrm>
              <a:off x="533400" y="2441575"/>
              <a:ext cx="5029200" cy="1139825"/>
            </a:xfrm>
            <a:prstGeom prst="rect">
              <a:avLst/>
            </a:prstGeom>
            <a:noFill/>
            <a:ln>
              <a:noFill/>
            </a:ln>
          </p:spPr>
        </p:pic>
        <p:sp>
          <p:nvSpPr>
            <p:cNvPr id="646" name="Google Shape;646;p24"/>
            <p:cNvSpPr txBox="1"/>
            <p:nvPr/>
          </p:nvSpPr>
          <p:spPr>
            <a:xfrm>
              <a:off x="1981200" y="2593975"/>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a:t>
              </a:r>
              <a:endParaRPr/>
            </a:p>
          </p:txBody>
        </p:sp>
        <p:sp>
          <p:nvSpPr>
            <p:cNvPr id="647" name="Google Shape;647;p24"/>
            <p:cNvSpPr txBox="1"/>
            <p:nvPr/>
          </p:nvSpPr>
          <p:spPr>
            <a:xfrm>
              <a:off x="3429000" y="2593975"/>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24726"/>
                  </a:solidFill>
                  <a:latin typeface="Arial"/>
                  <a:ea typeface="Arial"/>
                  <a:cs typeface="Arial"/>
                  <a:sym typeface="Arial"/>
                </a:rPr>
                <a:t>0</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e88ad4d517_0_21"/>
          <p:cNvSpPr txBox="1"/>
          <p:nvPr>
            <p:ph idx="1" type="body"/>
          </p:nvPr>
        </p:nvSpPr>
        <p:spPr>
          <a:xfrm>
            <a:off x="789575" y="1813475"/>
            <a:ext cx="10515600" cy="4351200"/>
          </a:xfrm>
          <a:prstGeom prst="rect">
            <a:avLst/>
          </a:prstGeom>
          <a:noFill/>
          <a:ln>
            <a:noFill/>
          </a:ln>
        </p:spPr>
        <p:txBody>
          <a:bodyPr anchorCtr="0" anchor="t" bIns="45700" lIns="91425" spcFirstLastPara="1" rIns="91425" wrap="square" tIns="45700">
            <a:normAutofit fontScale="85000" lnSpcReduction="20000"/>
          </a:bodyPr>
          <a:lstStyle/>
          <a:p>
            <a:pPr indent="-210820" lvl="0" marL="228600" rtl="0" algn="l">
              <a:lnSpc>
                <a:spcPct val="115000"/>
              </a:lnSpc>
              <a:spcBef>
                <a:spcPts val="960"/>
              </a:spcBef>
              <a:spcAft>
                <a:spcPts val="0"/>
              </a:spcAft>
              <a:buSzPct val="100000"/>
              <a:buChar char="•"/>
            </a:pPr>
            <a:r>
              <a:rPr lang="en-US" sz="3200"/>
              <a:t>Note: binary and decimal are not the only possible numeral systems. All that distinguishes numeral systems is the number of symbols you agree to use to represent numbers -- there are infinite possible numeral systems!</a:t>
            </a:r>
            <a:endParaRPr sz="3200"/>
          </a:p>
          <a:p>
            <a:pPr indent="0" lvl="0" marL="0" rtl="0" algn="l">
              <a:lnSpc>
                <a:spcPct val="115000"/>
              </a:lnSpc>
              <a:spcBef>
                <a:spcPts val="960"/>
              </a:spcBef>
              <a:spcAft>
                <a:spcPts val="0"/>
              </a:spcAft>
              <a:buNone/>
            </a:pPr>
            <a:r>
              <a:t/>
            </a:r>
            <a:endParaRPr sz="3200"/>
          </a:p>
          <a:p>
            <a:pPr indent="0" lvl="0" marL="0" rtl="0" algn="l">
              <a:lnSpc>
                <a:spcPct val="115000"/>
              </a:lnSpc>
              <a:spcBef>
                <a:spcPts val="960"/>
              </a:spcBef>
              <a:spcAft>
                <a:spcPts val="0"/>
              </a:spcAft>
              <a:buNone/>
            </a:pPr>
            <a:r>
              <a:t/>
            </a:r>
            <a:endParaRPr sz="3200"/>
          </a:p>
          <a:p>
            <a:pPr indent="-210820" lvl="0" marL="228600" rtl="0" algn="l">
              <a:lnSpc>
                <a:spcPct val="115000"/>
              </a:lnSpc>
              <a:spcBef>
                <a:spcPts val="960"/>
              </a:spcBef>
              <a:spcAft>
                <a:spcPts val="0"/>
              </a:spcAft>
              <a:buSzPct val="100000"/>
              <a:buChar char="•"/>
            </a:pPr>
            <a:r>
              <a:rPr lang="en-US" sz="3200"/>
              <a:t>Hexadecimal is another useful numeral system (16 symbols, or </a:t>
            </a:r>
            <a:r>
              <a:rPr b="1" lang="en-US" sz="3200"/>
              <a:t>base 16</a:t>
            </a:r>
            <a:r>
              <a:rPr lang="en-US" sz="3200"/>
              <a:t>) which we will discuss later</a:t>
            </a:r>
            <a:endParaRPr sz="3200"/>
          </a:p>
          <a:p>
            <a:pPr indent="0" lvl="0" marL="0" rtl="0" algn="l">
              <a:lnSpc>
                <a:spcPct val="115000"/>
              </a:lnSpc>
              <a:spcBef>
                <a:spcPts val="960"/>
              </a:spcBef>
              <a:spcAft>
                <a:spcPts val="0"/>
              </a:spcAft>
              <a:buNone/>
            </a:pPr>
            <a:r>
              <a:t/>
            </a:r>
            <a:endParaRPr sz="3200"/>
          </a:p>
        </p:txBody>
      </p:sp>
      <p:sp>
        <p:nvSpPr>
          <p:cNvPr id="164" name="Google Shape;164;ge88ad4d517_0_21"/>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The Binary System</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2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NOT Gate</a:t>
            </a:r>
            <a:endParaRPr/>
          </a:p>
        </p:txBody>
      </p:sp>
      <p:sp>
        <p:nvSpPr>
          <p:cNvPr id="653" name="Google Shape;653;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200"/>
              <a:buChar char="•"/>
            </a:pPr>
            <a:r>
              <a:rPr lang="en-US"/>
              <a:t>To build an NOT gate: One transistor </a:t>
            </a:r>
            <a:endParaRPr/>
          </a:p>
          <a:p>
            <a:pPr indent="-228600" lvl="0" marL="228600" rtl="0" algn="l">
              <a:lnSpc>
                <a:spcPct val="90000"/>
              </a:lnSpc>
              <a:spcBef>
                <a:spcPts val="660"/>
              </a:spcBef>
              <a:spcAft>
                <a:spcPts val="0"/>
              </a:spcAft>
              <a:buClr>
                <a:srgbClr val="7F7F7F"/>
              </a:buClr>
              <a:buSzPts val="2200"/>
              <a:buChar char="•"/>
            </a:pPr>
            <a:r>
              <a:rPr lang="en-US"/>
              <a:t>One input and one output</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Transistor A: On (True)</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Current flows to ground wire and none to output, so output is Off (False)</a:t>
            </a:r>
            <a:endParaRPr/>
          </a:p>
          <a:p>
            <a:pPr indent="-88900" lvl="0" marL="228600" rtl="0" algn="l">
              <a:lnSpc>
                <a:spcPct val="90000"/>
              </a:lnSpc>
              <a:spcBef>
                <a:spcPts val="660"/>
              </a:spcBef>
              <a:spcAft>
                <a:spcPts val="0"/>
              </a:spcAft>
              <a:buClr>
                <a:srgbClr val="7F7F7F"/>
              </a:buClr>
              <a:buSzPts val="2200"/>
              <a:buNone/>
            </a:pPr>
            <a:r>
              <a:t/>
            </a:r>
            <a:endParaRPr/>
          </a:p>
        </p:txBody>
      </p:sp>
      <p:pic>
        <p:nvPicPr>
          <p:cNvPr id="654" name="Google Shape;654;p25"/>
          <p:cNvPicPr preferRelativeResize="0"/>
          <p:nvPr>
            <p:ph idx="2" type="body"/>
          </p:nvPr>
        </p:nvPicPr>
        <p:blipFill rotWithShape="1">
          <a:blip r:embed="rId3">
            <a:alphaModFix/>
          </a:blip>
          <a:srcRect b="0" l="0" r="0" t="0"/>
          <a:stretch/>
        </p:blipFill>
        <p:spPr>
          <a:xfrm>
            <a:off x="6172200" y="2408174"/>
            <a:ext cx="5181600" cy="318624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2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NOT Gate</a:t>
            </a:r>
            <a:endParaRPr/>
          </a:p>
        </p:txBody>
      </p:sp>
      <p:sp>
        <p:nvSpPr>
          <p:cNvPr id="660" name="Google Shape;660;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200"/>
              <a:buChar char="•"/>
            </a:pPr>
            <a:r>
              <a:rPr lang="en-US"/>
              <a:t>Transistor A: Off (False)</a:t>
            </a:r>
            <a:endParaRPr/>
          </a:p>
          <a:p>
            <a:pPr indent="0" lvl="0" marL="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Current flows to the output wire, so output is On (True)</a:t>
            </a:r>
            <a:endParaRPr/>
          </a:p>
          <a:p>
            <a:pPr indent="-88900" lvl="0" marL="228600" rtl="0" algn="l">
              <a:lnSpc>
                <a:spcPct val="90000"/>
              </a:lnSpc>
              <a:spcBef>
                <a:spcPts val="660"/>
              </a:spcBef>
              <a:spcAft>
                <a:spcPts val="0"/>
              </a:spcAft>
              <a:buClr>
                <a:srgbClr val="7F7F7F"/>
              </a:buClr>
              <a:buSzPts val="2200"/>
              <a:buNone/>
            </a:pPr>
            <a:r>
              <a:t/>
            </a:r>
            <a:endParaRPr/>
          </a:p>
        </p:txBody>
      </p:sp>
      <p:pic>
        <p:nvPicPr>
          <p:cNvPr id="661" name="Google Shape;661;p26"/>
          <p:cNvPicPr preferRelativeResize="0"/>
          <p:nvPr>
            <p:ph idx="2" type="body"/>
          </p:nvPr>
        </p:nvPicPr>
        <p:blipFill rotWithShape="1">
          <a:blip r:embed="rId3">
            <a:alphaModFix/>
          </a:blip>
          <a:srcRect b="0" l="0" r="0" t="0"/>
          <a:stretch/>
        </p:blipFill>
        <p:spPr>
          <a:xfrm>
            <a:off x="6172200" y="2364831"/>
            <a:ext cx="5181600" cy="327292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2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Boolean Operations: XOR</a:t>
            </a:r>
            <a:endParaRPr/>
          </a:p>
        </p:txBody>
      </p:sp>
      <p:sp>
        <p:nvSpPr>
          <p:cNvPr id="667" name="Google Shape;667;p27"/>
          <p:cNvSpPr txBox="1"/>
          <p:nvPr>
            <p:ph idx="1" type="body"/>
          </p:nvPr>
        </p:nvSpPr>
        <p:spPr>
          <a:xfrm>
            <a:off x="838200" y="4186105"/>
            <a:ext cx="10515600" cy="1990857"/>
          </a:xfrm>
          <a:prstGeom prst="rect">
            <a:avLst/>
          </a:prstGeom>
          <a:noFill/>
          <a:ln>
            <a:noFill/>
          </a:ln>
        </p:spPr>
        <p:txBody>
          <a:bodyPr anchorCtr="0" anchor="t" bIns="45700" lIns="91425" spcFirstLastPara="1" rIns="91425" wrap="square" tIns="45700">
            <a:normAutofit fontScale="70000" lnSpcReduction="20000"/>
          </a:bodyPr>
          <a:lstStyle/>
          <a:p>
            <a:pPr indent="-190500" lvl="0" marL="228600" rtl="0" algn="l">
              <a:lnSpc>
                <a:spcPct val="115000"/>
              </a:lnSpc>
              <a:spcBef>
                <a:spcPts val="0"/>
              </a:spcBef>
              <a:spcAft>
                <a:spcPts val="0"/>
              </a:spcAft>
              <a:buClr>
                <a:srgbClr val="0055A4"/>
              </a:buClr>
              <a:buSzPct val="100000"/>
              <a:buChar char="•"/>
            </a:pPr>
            <a:r>
              <a:rPr b="1" lang="en-US" sz="2000" u="sng">
                <a:solidFill>
                  <a:srgbClr val="0055A4"/>
                </a:solidFill>
              </a:rPr>
              <a:t>XOR</a:t>
            </a:r>
            <a:r>
              <a:rPr b="1" lang="en-US" sz="2000">
                <a:solidFill>
                  <a:srgbClr val="0055A4"/>
                </a:solidFill>
              </a:rPr>
              <a:t> Operation </a:t>
            </a:r>
            <a:r>
              <a:rPr lang="en-US" sz="2000">
                <a:solidFill>
                  <a:srgbClr val="0055A4"/>
                </a:solidFill>
              </a:rPr>
              <a:t>(Exclusive OR)</a:t>
            </a:r>
            <a:endParaRPr b="1" sz="2000">
              <a:solidFill>
                <a:srgbClr val="0055A4"/>
              </a:solidFill>
            </a:endParaRPr>
          </a:p>
          <a:p>
            <a:pPr indent="-190500" lvl="1" marL="685800" rtl="0" algn="l">
              <a:lnSpc>
                <a:spcPct val="115000"/>
              </a:lnSpc>
              <a:spcBef>
                <a:spcPts val="600"/>
              </a:spcBef>
              <a:spcAft>
                <a:spcPts val="0"/>
              </a:spcAft>
              <a:buClr>
                <a:srgbClr val="7F7F7F"/>
              </a:buClr>
              <a:buSzPct val="100000"/>
              <a:buChar char="•"/>
            </a:pPr>
            <a:r>
              <a:rPr lang="en-US" sz="2000" u="sng"/>
              <a:t>One and ONLY one input value can be TRUE for output to be TRUE</a:t>
            </a:r>
            <a:endParaRPr/>
          </a:p>
          <a:p>
            <a:pPr indent="-190500" lvl="1" marL="685800" rtl="0" algn="l">
              <a:lnSpc>
                <a:spcPct val="115000"/>
              </a:lnSpc>
              <a:spcBef>
                <a:spcPts val="600"/>
              </a:spcBef>
              <a:spcAft>
                <a:spcPts val="0"/>
              </a:spcAft>
              <a:buClr>
                <a:srgbClr val="7F7F7F"/>
              </a:buClr>
              <a:buSzPct val="100000"/>
              <a:buChar char="•"/>
            </a:pPr>
            <a:r>
              <a:rPr b="1" i="1" lang="en-US" sz="2000"/>
              <a:t>At noon Michael is going for lunch </a:t>
            </a:r>
            <a:r>
              <a:rPr b="1" i="1" lang="en-US" sz="2000">
                <a:solidFill>
                  <a:srgbClr val="0055A4"/>
                </a:solidFill>
              </a:rPr>
              <a:t>XOR</a:t>
            </a:r>
            <a:r>
              <a:rPr b="1" i="1" lang="en-US" sz="2000"/>
              <a:t> Michael is going to class</a:t>
            </a:r>
            <a:endParaRPr b="1"/>
          </a:p>
          <a:p>
            <a:pPr indent="-190500" lvl="1" marL="685800" rtl="0" algn="l">
              <a:lnSpc>
                <a:spcPct val="115000"/>
              </a:lnSpc>
              <a:spcBef>
                <a:spcPts val="600"/>
              </a:spcBef>
              <a:spcAft>
                <a:spcPts val="0"/>
              </a:spcAft>
              <a:buClr>
                <a:srgbClr val="7F7F7F"/>
              </a:buClr>
              <a:buSzPct val="100000"/>
              <a:buChar char="•"/>
            </a:pPr>
            <a:r>
              <a:rPr i="1" lang="en-US" sz="2000"/>
              <a:t>If both were true, the output would be false! (as</a:t>
            </a:r>
            <a:r>
              <a:rPr i="1" lang="en-US" sz="2000"/>
              <a:t> I cannot do both at the same time).</a:t>
            </a:r>
            <a:endParaRPr/>
          </a:p>
          <a:p>
            <a:pPr indent="-157480" lvl="1" marL="685800" rtl="0" algn="l">
              <a:lnSpc>
                <a:spcPct val="115000"/>
              </a:lnSpc>
              <a:spcBef>
                <a:spcPts val="420"/>
              </a:spcBef>
              <a:spcAft>
                <a:spcPts val="0"/>
              </a:spcAft>
              <a:buClr>
                <a:srgbClr val="7F7F7F"/>
              </a:buClr>
              <a:buSzPct val="100000"/>
              <a:buChar char="•"/>
            </a:pPr>
            <a:r>
              <a:rPr i="1" lang="en-US" sz="2114"/>
              <a:t>If both were false, the output will still be false </a:t>
            </a:r>
            <a:endParaRPr sz="2000"/>
          </a:p>
          <a:p>
            <a:pPr indent="-38100" lvl="0" marL="228600" rtl="0" algn="l">
              <a:lnSpc>
                <a:spcPct val="90000"/>
              </a:lnSpc>
              <a:spcBef>
                <a:spcPts val="900"/>
              </a:spcBef>
              <a:spcAft>
                <a:spcPts val="0"/>
              </a:spcAft>
              <a:buClr>
                <a:srgbClr val="7F7F7F"/>
              </a:buClr>
              <a:buSzPct val="100000"/>
              <a:buNone/>
            </a:pPr>
            <a:r>
              <a:t/>
            </a:r>
            <a:endParaRPr/>
          </a:p>
        </p:txBody>
      </p:sp>
      <p:sp>
        <p:nvSpPr>
          <p:cNvPr id="668" name="Google Shape;668;p27"/>
          <p:cNvSpPr txBox="1"/>
          <p:nvPr/>
        </p:nvSpPr>
        <p:spPr>
          <a:xfrm>
            <a:off x="4119001" y="2114025"/>
            <a:ext cx="923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F7F7F"/>
                </a:solidFill>
                <a:latin typeface="Quattrocento Sans"/>
                <a:ea typeface="Quattrocento Sans"/>
                <a:cs typeface="Quattrocento Sans"/>
                <a:sym typeface="Quattrocento Sans"/>
              </a:rPr>
              <a:t>TRUE</a:t>
            </a:r>
            <a:endParaRPr/>
          </a:p>
        </p:txBody>
      </p:sp>
      <p:sp>
        <p:nvSpPr>
          <p:cNvPr id="669" name="Google Shape;669;p27"/>
          <p:cNvSpPr txBox="1"/>
          <p:nvPr/>
        </p:nvSpPr>
        <p:spPr>
          <a:xfrm>
            <a:off x="6225706" y="2114025"/>
            <a:ext cx="1236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F7F7F"/>
                </a:solidFill>
                <a:latin typeface="Quattrocento Sans"/>
                <a:ea typeface="Quattrocento Sans"/>
                <a:cs typeface="Quattrocento Sans"/>
                <a:sym typeface="Quattrocento Sans"/>
              </a:rPr>
              <a:t>FALSE</a:t>
            </a:r>
            <a:endParaRPr/>
          </a:p>
        </p:txBody>
      </p:sp>
      <p:sp>
        <p:nvSpPr>
          <p:cNvPr id="670" name="Google Shape;670;p27"/>
          <p:cNvSpPr txBox="1"/>
          <p:nvPr/>
        </p:nvSpPr>
        <p:spPr>
          <a:xfrm>
            <a:off x="5430279" y="2483350"/>
            <a:ext cx="665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F7F7F"/>
                </a:solidFill>
                <a:latin typeface="Quattrocento Sans"/>
                <a:ea typeface="Quattrocento Sans"/>
                <a:cs typeface="Quattrocento Sans"/>
                <a:sym typeface="Quattrocento Sans"/>
              </a:rPr>
              <a:t>OR</a:t>
            </a:r>
            <a:endParaRPr/>
          </a:p>
        </p:txBody>
      </p:sp>
      <p:sp>
        <p:nvSpPr>
          <p:cNvPr id="671" name="Google Shape;671;p27"/>
          <p:cNvSpPr txBox="1"/>
          <p:nvPr/>
        </p:nvSpPr>
        <p:spPr>
          <a:xfrm>
            <a:off x="10286684" y="2483358"/>
            <a:ext cx="9236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7F7F7F"/>
                </a:solidFill>
                <a:latin typeface="Quattrocento Sans"/>
                <a:ea typeface="Quattrocento Sans"/>
                <a:cs typeface="Quattrocento Sans"/>
                <a:sym typeface="Quattrocento Sans"/>
              </a:rPr>
              <a:t>=TRUE</a:t>
            </a:r>
            <a:endParaRPr/>
          </a:p>
        </p:txBody>
      </p:sp>
      <p:pic>
        <p:nvPicPr>
          <p:cNvPr descr="Related image" id="672" name="Google Shape;672;p27"/>
          <p:cNvPicPr preferRelativeResize="0"/>
          <p:nvPr/>
        </p:nvPicPr>
        <p:blipFill rotWithShape="1">
          <a:blip r:embed="rId3">
            <a:alphaModFix/>
          </a:blip>
          <a:srcRect b="0" l="0" r="0" t="0"/>
          <a:stretch/>
        </p:blipFill>
        <p:spPr>
          <a:xfrm>
            <a:off x="1381291" y="1935755"/>
            <a:ext cx="2654478" cy="1990858"/>
          </a:xfrm>
          <a:prstGeom prst="rect">
            <a:avLst/>
          </a:prstGeom>
          <a:noFill/>
          <a:ln>
            <a:noFill/>
          </a:ln>
        </p:spPr>
      </p:pic>
      <p:pic>
        <p:nvPicPr>
          <p:cNvPr descr="Related image" id="673" name="Google Shape;673;p27"/>
          <p:cNvPicPr preferRelativeResize="0"/>
          <p:nvPr/>
        </p:nvPicPr>
        <p:blipFill rotWithShape="1">
          <a:blip r:embed="rId4">
            <a:alphaModFix/>
          </a:blip>
          <a:srcRect b="0" l="9630" r="0" t="0"/>
          <a:stretch/>
        </p:blipFill>
        <p:spPr>
          <a:xfrm>
            <a:off x="7462219" y="1967431"/>
            <a:ext cx="2654479" cy="1959182"/>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2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Boolean Operations: XOR Gate</a:t>
            </a:r>
            <a:endParaRPr/>
          </a:p>
        </p:txBody>
      </p:sp>
      <p:sp>
        <p:nvSpPr>
          <p:cNvPr id="679" name="Google Shape;679;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rgbClr val="0055A4"/>
              </a:buClr>
              <a:buSzPts val="2200"/>
              <a:buNone/>
            </a:pPr>
            <a:r>
              <a:rPr b="1" lang="en-US">
                <a:solidFill>
                  <a:srgbClr val="0055A4"/>
                </a:solidFill>
              </a:rPr>
              <a:t>Truth Table</a:t>
            </a:r>
            <a:endParaRPr/>
          </a:p>
          <a:p>
            <a:pPr indent="0" lvl="0" marL="0" rtl="0" algn="l">
              <a:lnSpc>
                <a:spcPct val="90000"/>
              </a:lnSpc>
              <a:spcBef>
                <a:spcPts val="660"/>
              </a:spcBef>
              <a:spcAft>
                <a:spcPts val="0"/>
              </a:spcAft>
              <a:buClr>
                <a:srgbClr val="7F7F7F"/>
              </a:buClr>
              <a:buSzPts val="2200"/>
              <a:buNone/>
            </a:pPr>
            <a:r>
              <a:rPr lang="en-US" u="sng"/>
              <a:t>Inputs</a:t>
            </a:r>
            <a:r>
              <a:rPr lang="en-US"/>
              <a:t>	    </a:t>
            </a:r>
            <a:r>
              <a:rPr lang="en-US" u="sng"/>
              <a:t>Outputs</a:t>
            </a:r>
            <a:endParaRPr/>
          </a:p>
          <a:p>
            <a:pPr indent="0" lvl="0" marL="0" rtl="0" algn="l">
              <a:lnSpc>
                <a:spcPct val="90000"/>
              </a:lnSpc>
              <a:spcBef>
                <a:spcPts val="660"/>
              </a:spcBef>
              <a:spcAft>
                <a:spcPts val="0"/>
              </a:spcAft>
              <a:buClr>
                <a:srgbClr val="7F7F7F"/>
              </a:buClr>
              <a:buSzPts val="2200"/>
              <a:buNone/>
            </a:pPr>
            <a:r>
              <a:rPr lang="en-US"/>
              <a:t> 0    0	         </a:t>
            </a:r>
            <a:r>
              <a:rPr lang="en-US">
                <a:solidFill>
                  <a:srgbClr val="0055A4"/>
                </a:solidFill>
              </a:rPr>
              <a:t>0</a:t>
            </a:r>
            <a:r>
              <a:rPr lang="en-US"/>
              <a:t>	</a:t>
            </a:r>
            <a:endParaRPr/>
          </a:p>
          <a:p>
            <a:pPr indent="0" lvl="0" marL="0" rtl="0" algn="l">
              <a:lnSpc>
                <a:spcPct val="90000"/>
              </a:lnSpc>
              <a:spcBef>
                <a:spcPts val="660"/>
              </a:spcBef>
              <a:spcAft>
                <a:spcPts val="0"/>
              </a:spcAft>
              <a:buClr>
                <a:srgbClr val="7F7F7F"/>
              </a:buClr>
              <a:buSzPts val="2200"/>
              <a:buNone/>
            </a:pPr>
            <a:r>
              <a:rPr lang="en-US"/>
              <a:t> 0    1	         </a:t>
            </a:r>
            <a:r>
              <a:rPr lang="en-US">
                <a:solidFill>
                  <a:srgbClr val="0055A4"/>
                </a:solidFill>
              </a:rPr>
              <a:t>1		</a:t>
            </a:r>
            <a:r>
              <a:rPr lang="en-US"/>
              <a:t> 0 = FALSE</a:t>
            </a:r>
            <a:endParaRPr>
              <a:solidFill>
                <a:srgbClr val="0055A4"/>
              </a:solidFill>
            </a:endParaRPr>
          </a:p>
          <a:p>
            <a:pPr indent="0" lvl="0" marL="0" rtl="0" algn="l">
              <a:lnSpc>
                <a:spcPct val="90000"/>
              </a:lnSpc>
              <a:spcBef>
                <a:spcPts val="660"/>
              </a:spcBef>
              <a:spcAft>
                <a:spcPts val="0"/>
              </a:spcAft>
              <a:buClr>
                <a:srgbClr val="7F7F7F"/>
              </a:buClr>
              <a:buSzPts val="2200"/>
              <a:buNone/>
            </a:pPr>
            <a:r>
              <a:rPr lang="en-US"/>
              <a:t> 1    0	         </a:t>
            </a:r>
            <a:r>
              <a:rPr lang="en-US">
                <a:solidFill>
                  <a:srgbClr val="0055A4"/>
                </a:solidFill>
              </a:rPr>
              <a:t>1		</a:t>
            </a:r>
            <a:r>
              <a:rPr lang="en-US"/>
              <a:t> 1 = TRUE</a:t>
            </a:r>
            <a:endParaRPr>
              <a:solidFill>
                <a:srgbClr val="0055A4"/>
              </a:solidFill>
            </a:endParaRPr>
          </a:p>
          <a:p>
            <a:pPr indent="0" lvl="0" marL="0" rtl="0" algn="l">
              <a:lnSpc>
                <a:spcPct val="90000"/>
              </a:lnSpc>
              <a:spcBef>
                <a:spcPts val="660"/>
              </a:spcBef>
              <a:spcAft>
                <a:spcPts val="0"/>
              </a:spcAft>
              <a:buClr>
                <a:srgbClr val="7F7F7F"/>
              </a:buClr>
              <a:buSzPts val="2200"/>
              <a:buNone/>
            </a:pPr>
            <a:r>
              <a:rPr lang="en-US"/>
              <a:t> 1    1	         </a:t>
            </a:r>
            <a:r>
              <a:rPr lang="en-US">
                <a:solidFill>
                  <a:srgbClr val="0055A4"/>
                </a:solidFill>
              </a:rPr>
              <a:t>0</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720"/>
              </a:spcBef>
              <a:spcAft>
                <a:spcPts val="0"/>
              </a:spcAft>
              <a:buClr>
                <a:srgbClr val="0055A4"/>
              </a:buClr>
              <a:buSzPts val="2400"/>
              <a:buNone/>
            </a:pPr>
            <a:r>
              <a:rPr lang="en-US" sz="2400">
                <a:solidFill>
                  <a:srgbClr val="0055A4"/>
                </a:solidFill>
              </a:rPr>
              <a:t>XOR Operation</a:t>
            </a:r>
            <a:endParaRPr/>
          </a:p>
          <a:p>
            <a:pPr indent="-228600" lvl="0" marL="228600" rtl="0" algn="l">
              <a:lnSpc>
                <a:spcPct val="90000"/>
              </a:lnSpc>
              <a:spcBef>
                <a:spcPts val="720"/>
              </a:spcBef>
              <a:spcAft>
                <a:spcPts val="0"/>
              </a:spcAft>
              <a:buClr>
                <a:srgbClr val="7F7F7F"/>
              </a:buClr>
              <a:buSzPts val="2400"/>
              <a:buChar char="•"/>
            </a:pPr>
            <a:r>
              <a:rPr lang="en-US" sz="2400"/>
              <a:t>Only one input value is TRUE for output to be TRUE</a:t>
            </a:r>
            <a:endParaRPr/>
          </a:p>
          <a:p>
            <a:pPr indent="-88900" lvl="0" marL="228600" rtl="0" algn="l">
              <a:lnSpc>
                <a:spcPct val="90000"/>
              </a:lnSpc>
              <a:spcBef>
                <a:spcPts val="660"/>
              </a:spcBef>
              <a:spcAft>
                <a:spcPts val="0"/>
              </a:spcAft>
              <a:buClr>
                <a:srgbClr val="7F7F7F"/>
              </a:buClr>
              <a:buSzPts val="2200"/>
              <a:buNone/>
            </a:pPr>
            <a:r>
              <a:t/>
            </a:r>
            <a:endParaRPr/>
          </a:p>
        </p:txBody>
      </p:sp>
      <p:grpSp>
        <p:nvGrpSpPr>
          <p:cNvPr id="680" name="Google Shape;680;p28"/>
          <p:cNvGrpSpPr/>
          <p:nvPr/>
        </p:nvGrpSpPr>
        <p:grpSpPr>
          <a:xfrm>
            <a:off x="6477000" y="1478560"/>
            <a:ext cx="4572000" cy="4892675"/>
            <a:chOff x="381000" y="1143000"/>
            <a:chExt cx="4572000" cy="4892675"/>
          </a:xfrm>
        </p:grpSpPr>
        <p:pic>
          <p:nvPicPr>
            <p:cNvPr id="681" name="Google Shape;681;p28"/>
            <p:cNvPicPr preferRelativeResize="0"/>
            <p:nvPr/>
          </p:nvPicPr>
          <p:blipFill rotWithShape="1">
            <a:blip r:embed="rId3">
              <a:alphaModFix/>
            </a:blip>
            <a:srcRect b="0" l="0" r="0" t="0"/>
            <a:stretch/>
          </p:blipFill>
          <p:spPr>
            <a:xfrm>
              <a:off x="381000" y="1219200"/>
              <a:ext cx="4572000" cy="1158875"/>
            </a:xfrm>
            <a:prstGeom prst="rect">
              <a:avLst/>
            </a:prstGeom>
            <a:noFill/>
            <a:ln>
              <a:noFill/>
            </a:ln>
          </p:spPr>
        </p:pic>
        <p:sp>
          <p:nvSpPr>
            <p:cNvPr id="682" name="Google Shape;682;p28"/>
            <p:cNvSpPr txBox="1"/>
            <p:nvPr/>
          </p:nvSpPr>
          <p:spPr>
            <a:xfrm>
              <a:off x="1752600" y="11430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0</a:t>
              </a:r>
              <a:endParaRPr/>
            </a:p>
          </p:txBody>
        </p:sp>
        <p:sp>
          <p:nvSpPr>
            <p:cNvPr id="683" name="Google Shape;683;p28"/>
            <p:cNvSpPr txBox="1"/>
            <p:nvPr/>
          </p:nvSpPr>
          <p:spPr>
            <a:xfrm>
              <a:off x="1752600" y="16764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0</a:t>
              </a:r>
              <a:endParaRPr/>
            </a:p>
          </p:txBody>
        </p:sp>
        <p:sp>
          <p:nvSpPr>
            <p:cNvPr id="684" name="Google Shape;684;p28"/>
            <p:cNvSpPr txBox="1"/>
            <p:nvPr/>
          </p:nvSpPr>
          <p:spPr>
            <a:xfrm>
              <a:off x="3276600" y="13716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24726"/>
                  </a:solidFill>
                  <a:latin typeface="Arial"/>
                  <a:ea typeface="Arial"/>
                  <a:cs typeface="Arial"/>
                  <a:sym typeface="Arial"/>
                </a:rPr>
                <a:t>0</a:t>
              </a:r>
              <a:endParaRPr/>
            </a:p>
          </p:txBody>
        </p:sp>
        <p:pic>
          <p:nvPicPr>
            <p:cNvPr id="685" name="Google Shape;685;p28"/>
            <p:cNvPicPr preferRelativeResize="0"/>
            <p:nvPr/>
          </p:nvPicPr>
          <p:blipFill rotWithShape="1">
            <a:blip r:embed="rId3">
              <a:alphaModFix/>
            </a:blip>
            <a:srcRect b="0" l="0" r="0" t="0"/>
            <a:stretch/>
          </p:blipFill>
          <p:spPr>
            <a:xfrm>
              <a:off x="381000" y="2438400"/>
              <a:ext cx="4572000" cy="1158875"/>
            </a:xfrm>
            <a:prstGeom prst="rect">
              <a:avLst/>
            </a:prstGeom>
            <a:noFill/>
            <a:ln>
              <a:noFill/>
            </a:ln>
          </p:spPr>
        </p:pic>
        <p:sp>
          <p:nvSpPr>
            <p:cNvPr id="686" name="Google Shape;686;p28"/>
            <p:cNvSpPr txBox="1"/>
            <p:nvPr/>
          </p:nvSpPr>
          <p:spPr>
            <a:xfrm>
              <a:off x="1752600" y="23622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0</a:t>
              </a:r>
              <a:endParaRPr/>
            </a:p>
          </p:txBody>
        </p:sp>
        <p:sp>
          <p:nvSpPr>
            <p:cNvPr id="687" name="Google Shape;687;p28"/>
            <p:cNvSpPr txBox="1"/>
            <p:nvPr/>
          </p:nvSpPr>
          <p:spPr>
            <a:xfrm>
              <a:off x="1752600" y="28956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a:t>
              </a:r>
              <a:endParaRPr/>
            </a:p>
          </p:txBody>
        </p:sp>
        <p:sp>
          <p:nvSpPr>
            <p:cNvPr id="688" name="Google Shape;688;p28"/>
            <p:cNvSpPr txBox="1"/>
            <p:nvPr/>
          </p:nvSpPr>
          <p:spPr>
            <a:xfrm>
              <a:off x="3276600" y="25908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24726"/>
                  </a:solidFill>
                  <a:latin typeface="Arial"/>
                  <a:ea typeface="Arial"/>
                  <a:cs typeface="Arial"/>
                  <a:sym typeface="Arial"/>
                </a:rPr>
                <a:t>1</a:t>
              </a:r>
              <a:endParaRPr/>
            </a:p>
          </p:txBody>
        </p:sp>
        <p:pic>
          <p:nvPicPr>
            <p:cNvPr id="689" name="Google Shape;689;p28"/>
            <p:cNvPicPr preferRelativeResize="0"/>
            <p:nvPr/>
          </p:nvPicPr>
          <p:blipFill rotWithShape="1">
            <a:blip r:embed="rId3">
              <a:alphaModFix/>
            </a:blip>
            <a:srcRect b="0" l="0" r="0" t="0"/>
            <a:stretch/>
          </p:blipFill>
          <p:spPr>
            <a:xfrm>
              <a:off x="381000" y="3641725"/>
              <a:ext cx="4572000" cy="1158875"/>
            </a:xfrm>
            <a:prstGeom prst="rect">
              <a:avLst/>
            </a:prstGeom>
            <a:noFill/>
            <a:ln>
              <a:noFill/>
            </a:ln>
          </p:spPr>
        </p:pic>
        <p:sp>
          <p:nvSpPr>
            <p:cNvPr id="690" name="Google Shape;690;p28"/>
            <p:cNvSpPr txBox="1"/>
            <p:nvPr/>
          </p:nvSpPr>
          <p:spPr>
            <a:xfrm>
              <a:off x="1752600" y="3565525"/>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a:t>
              </a:r>
              <a:endParaRPr/>
            </a:p>
          </p:txBody>
        </p:sp>
        <p:sp>
          <p:nvSpPr>
            <p:cNvPr id="691" name="Google Shape;691;p28"/>
            <p:cNvSpPr txBox="1"/>
            <p:nvPr/>
          </p:nvSpPr>
          <p:spPr>
            <a:xfrm>
              <a:off x="1752600" y="4098925"/>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0</a:t>
              </a:r>
              <a:endParaRPr/>
            </a:p>
          </p:txBody>
        </p:sp>
        <p:sp>
          <p:nvSpPr>
            <p:cNvPr id="692" name="Google Shape;692;p28"/>
            <p:cNvSpPr txBox="1"/>
            <p:nvPr/>
          </p:nvSpPr>
          <p:spPr>
            <a:xfrm>
              <a:off x="3276600" y="3794125"/>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24726"/>
                  </a:solidFill>
                  <a:latin typeface="Arial"/>
                  <a:ea typeface="Arial"/>
                  <a:cs typeface="Arial"/>
                  <a:sym typeface="Arial"/>
                </a:rPr>
                <a:t>1</a:t>
              </a:r>
              <a:endParaRPr/>
            </a:p>
          </p:txBody>
        </p:sp>
        <p:pic>
          <p:nvPicPr>
            <p:cNvPr id="693" name="Google Shape;693;p28"/>
            <p:cNvPicPr preferRelativeResize="0"/>
            <p:nvPr/>
          </p:nvPicPr>
          <p:blipFill rotWithShape="1">
            <a:blip r:embed="rId3">
              <a:alphaModFix/>
            </a:blip>
            <a:srcRect b="0" l="0" r="0" t="0"/>
            <a:stretch/>
          </p:blipFill>
          <p:spPr>
            <a:xfrm>
              <a:off x="381000" y="4876800"/>
              <a:ext cx="4572000" cy="1158875"/>
            </a:xfrm>
            <a:prstGeom prst="rect">
              <a:avLst/>
            </a:prstGeom>
            <a:noFill/>
            <a:ln>
              <a:noFill/>
            </a:ln>
          </p:spPr>
        </p:pic>
        <p:sp>
          <p:nvSpPr>
            <p:cNvPr id="694" name="Google Shape;694;p28"/>
            <p:cNvSpPr txBox="1"/>
            <p:nvPr/>
          </p:nvSpPr>
          <p:spPr>
            <a:xfrm>
              <a:off x="1752600" y="48006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a:t>
              </a:r>
              <a:endParaRPr/>
            </a:p>
          </p:txBody>
        </p:sp>
        <p:sp>
          <p:nvSpPr>
            <p:cNvPr id="695" name="Google Shape;695;p28"/>
            <p:cNvSpPr txBox="1"/>
            <p:nvPr/>
          </p:nvSpPr>
          <p:spPr>
            <a:xfrm>
              <a:off x="1752600" y="53340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a:ea typeface="Arial"/>
                  <a:cs typeface="Arial"/>
                  <a:sym typeface="Arial"/>
                </a:rPr>
                <a:t>1</a:t>
              </a:r>
              <a:endParaRPr/>
            </a:p>
          </p:txBody>
        </p:sp>
        <p:sp>
          <p:nvSpPr>
            <p:cNvPr id="696" name="Google Shape;696;p28"/>
            <p:cNvSpPr txBox="1"/>
            <p:nvPr/>
          </p:nvSpPr>
          <p:spPr>
            <a:xfrm>
              <a:off x="3276600" y="5029200"/>
              <a:ext cx="5334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D24726"/>
                  </a:solidFill>
                  <a:latin typeface="Arial"/>
                  <a:ea typeface="Arial"/>
                  <a:cs typeface="Arial"/>
                  <a:sym typeface="Arial"/>
                </a:rPr>
                <a:t>0</a:t>
              </a:r>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2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XOR Gate </a:t>
            </a:r>
            <a:endParaRPr/>
          </a:p>
        </p:txBody>
      </p:sp>
      <p:pic>
        <p:nvPicPr>
          <p:cNvPr id="702" name="Google Shape;702;p29"/>
          <p:cNvPicPr preferRelativeResize="0"/>
          <p:nvPr>
            <p:ph idx="1" type="body"/>
          </p:nvPr>
        </p:nvPicPr>
        <p:blipFill rotWithShape="1">
          <a:blip r:embed="rId3">
            <a:alphaModFix/>
          </a:blip>
          <a:srcRect b="0" l="5436" r="0" t="51547"/>
          <a:stretch/>
        </p:blipFill>
        <p:spPr>
          <a:xfrm>
            <a:off x="1022699" y="1968225"/>
            <a:ext cx="7186200" cy="2108400"/>
          </a:xfrm>
          <a:prstGeom prst="rect">
            <a:avLst/>
          </a:prstGeom>
          <a:noFill/>
          <a:ln>
            <a:noFill/>
          </a:ln>
        </p:spPr>
      </p:pic>
      <p:pic>
        <p:nvPicPr>
          <p:cNvPr id="703" name="Google Shape;703;p29"/>
          <p:cNvPicPr preferRelativeResize="0"/>
          <p:nvPr/>
        </p:nvPicPr>
        <p:blipFill rotWithShape="1">
          <a:blip r:embed="rId3">
            <a:alphaModFix/>
          </a:blip>
          <a:srcRect b="52725" l="36329" r="27555" t="9680"/>
          <a:stretch/>
        </p:blipFill>
        <p:spPr>
          <a:xfrm>
            <a:off x="8758108" y="3165950"/>
            <a:ext cx="2744532" cy="1635854"/>
          </a:xfrm>
          <a:prstGeom prst="rect">
            <a:avLst/>
          </a:prstGeom>
          <a:noFill/>
          <a:ln>
            <a:noFill/>
          </a:ln>
        </p:spPr>
      </p:pic>
      <p:pic>
        <p:nvPicPr>
          <p:cNvPr id="704" name="Google Shape;704;p29"/>
          <p:cNvPicPr preferRelativeResize="0"/>
          <p:nvPr/>
        </p:nvPicPr>
        <p:blipFill rotWithShape="1">
          <a:blip r:embed="rId4">
            <a:alphaModFix/>
          </a:blip>
          <a:srcRect b="0" l="0" r="0" t="52898"/>
          <a:stretch/>
        </p:blipFill>
        <p:spPr>
          <a:xfrm>
            <a:off x="1022724" y="4134552"/>
            <a:ext cx="7186169" cy="2049580"/>
          </a:xfrm>
          <a:prstGeom prst="rect">
            <a:avLst/>
          </a:prstGeom>
          <a:noFill/>
          <a:ln>
            <a:noFill/>
          </a:ln>
        </p:spPr>
      </p:pic>
      <p:sp>
        <p:nvSpPr>
          <p:cNvPr id="705" name="Google Shape;705;p29"/>
          <p:cNvSpPr txBox="1"/>
          <p:nvPr/>
        </p:nvSpPr>
        <p:spPr>
          <a:xfrm>
            <a:off x="352050" y="1510100"/>
            <a:ext cx="979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How to build an XOR gate? We can’t do it directly with transistors-- but we can by combining AND, OR, and NOT gates!</a:t>
            </a:r>
            <a:endParaRPr>
              <a:latin typeface="Quattrocento Sans"/>
              <a:ea typeface="Quattrocento Sans"/>
              <a:cs typeface="Quattrocento Sans"/>
              <a:sym typeface="Quattrocento Sans"/>
            </a:endParaRPr>
          </a:p>
        </p:txBody>
      </p:sp>
      <p:sp>
        <p:nvSpPr>
          <p:cNvPr id="706" name="Google Shape;706;p29"/>
          <p:cNvSpPr txBox="1"/>
          <p:nvPr/>
        </p:nvSpPr>
        <p:spPr>
          <a:xfrm>
            <a:off x="398400" y="6355400"/>
            <a:ext cx="852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Both of the images above are the same combination of gates; the </a:t>
            </a:r>
            <a:r>
              <a:rPr lang="en-US">
                <a:latin typeface="Quattrocento Sans"/>
                <a:ea typeface="Quattrocento Sans"/>
                <a:cs typeface="Quattrocento Sans"/>
                <a:sym typeface="Quattrocento Sans"/>
              </a:rPr>
              <a:t>only</a:t>
            </a:r>
            <a:r>
              <a:rPr lang="en-US">
                <a:latin typeface="Quattrocento Sans"/>
                <a:ea typeface="Quattrocento Sans"/>
                <a:cs typeface="Quattrocento Sans"/>
                <a:sym typeface="Quattrocento Sans"/>
              </a:rPr>
              <a:t> difference is the input values</a:t>
            </a:r>
            <a:endParaRPr>
              <a:latin typeface="Quattrocento Sans"/>
              <a:ea typeface="Quattrocento Sans"/>
              <a:cs typeface="Quattrocento Sans"/>
              <a:sym typeface="Quattrocento Sans"/>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42"/>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Binary Math with Logic Gates</a:t>
            </a:r>
            <a:endParaRPr/>
          </a:p>
          <a:p>
            <a:pPr indent="0" lvl="0" marL="0" rtl="0" algn="l">
              <a:spcBef>
                <a:spcPts val="0"/>
              </a:spcBef>
              <a:spcAft>
                <a:spcPts val="0"/>
              </a:spcAft>
              <a:buClr>
                <a:schemeClr val="lt1"/>
              </a:buClr>
              <a:buSzPts val="4800"/>
              <a:buFont typeface="Quattrocento Sans"/>
              <a:buNone/>
            </a:pPr>
            <a:r>
              <a:rPr lang="en-US"/>
              <a:t>(or: how does this stuff actually work?)</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4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Half Adder Gate: Adding two bits</a:t>
            </a:r>
            <a:endParaRPr/>
          </a:p>
        </p:txBody>
      </p:sp>
      <p:sp>
        <p:nvSpPr>
          <p:cNvPr id="717" name="Google Shape;717;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200"/>
              <a:buNone/>
            </a:pPr>
            <a:r>
              <a:rPr lang="en-US" sz="3200"/>
              <a:t>Inputs: A, B</a:t>
            </a:r>
            <a:endParaRPr/>
          </a:p>
          <a:p>
            <a:pPr indent="-228600" lvl="0" marL="228600" rtl="0" algn="l">
              <a:lnSpc>
                <a:spcPct val="90000"/>
              </a:lnSpc>
              <a:spcBef>
                <a:spcPts val="960"/>
              </a:spcBef>
              <a:spcAft>
                <a:spcPts val="0"/>
              </a:spcAft>
              <a:buClr>
                <a:srgbClr val="7F7F7F"/>
              </a:buClr>
              <a:buSzPts val="3200"/>
              <a:buNone/>
            </a:pPr>
            <a:r>
              <a:rPr lang="en-US" sz="3200"/>
              <a:t>S = Sum</a:t>
            </a:r>
            <a:endParaRPr/>
          </a:p>
          <a:p>
            <a:pPr indent="-228600" lvl="0" marL="228600" rtl="0" algn="l">
              <a:lnSpc>
                <a:spcPct val="90000"/>
              </a:lnSpc>
              <a:spcBef>
                <a:spcPts val="960"/>
              </a:spcBef>
              <a:spcAft>
                <a:spcPts val="0"/>
              </a:spcAft>
              <a:buClr>
                <a:srgbClr val="7F7F7F"/>
              </a:buClr>
              <a:buSzPts val="3200"/>
              <a:buNone/>
            </a:pPr>
            <a:r>
              <a:rPr lang="en-US" sz="3200"/>
              <a:t>C = Carry</a:t>
            </a:r>
            <a:endParaRPr/>
          </a:p>
          <a:p>
            <a:pPr indent="-228600" lvl="0" marL="228600" rtl="0" algn="l">
              <a:lnSpc>
                <a:spcPct val="90000"/>
              </a:lnSpc>
              <a:spcBef>
                <a:spcPts val="960"/>
              </a:spcBef>
              <a:spcAft>
                <a:spcPts val="0"/>
              </a:spcAft>
              <a:buClr>
                <a:srgbClr val="7F7F7F"/>
              </a:buClr>
              <a:buSzPts val="3200"/>
              <a:buNone/>
            </a:pPr>
            <a:r>
              <a:t/>
            </a:r>
            <a:endParaRPr sz="3200"/>
          </a:p>
          <a:p>
            <a:pPr indent="-228600" lvl="0" marL="228600" rtl="0" algn="l">
              <a:lnSpc>
                <a:spcPct val="90000"/>
              </a:lnSpc>
              <a:spcBef>
                <a:spcPts val="720"/>
              </a:spcBef>
              <a:spcAft>
                <a:spcPts val="0"/>
              </a:spcAft>
              <a:buClr>
                <a:srgbClr val="7F7F7F"/>
              </a:buClr>
              <a:buSzPts val="2400"/>
              <a:buNone/>
            </a:pPr>
            <a:r>
              <a:rPr b="1" lang="en-US" sz="2400" u="sng">
                <a:latin typeface="Courier New"/>
                <a:ea typeface="Courier New"/>
                <a:cs typeface="Courier New"/>
                <a:sym typeface="Courier New"/>
              </a:rPr>
              <a:t>A</a:t>
            </a:r>
            <a:r>
              <a:rPr b="1" lang="en-US" sz="2400">
                <a:latin typeface="Courier New"/>
                <a:ea typeface="Courier New"/>
                <a:cs typeface="Courier New"/>
                <a:sym typeface="Courier New"/>
              </a:rPr>
              <a:t>  +  </a:t>
            </a:r>
            <a:r>
              <a:rPr b="1" lang="en-US" sz="2400" u="sng">
                <a:latin typeface="Courier New"/>
                <a:ea typeface="Courier New"/>
                <a:cs typeface="Courier New"/>
                <a:sym typeface="Courier New"/>
              </a:rPr>
              <a:t>B</a:t>
            </a:r>
            <a:r>
              <a:rPr b="1" lang="en-US" sz="2400">
                <a:latin typeface="Courier New"/>
                <a:ea typeface="Courier New"/>
                <a:cs typeface="Courier New"/>
                <a:sym typeface="Courier New"/>
              </a:rPr>
              <a:t>  =  </a:t>
            </a:r>
            <a:r>
              <a:rPr b="1" lang="en-US" sz="2400" u="sng">
                <a:latin typeface="Courier New"/>
                <a:ea typeface="Courier New"/>
                <a:cs typeface="Courier New"/>
                <a:sym typeface="Courier New"/>
              </a:rPr>
              <a:t>2’s</a:t>
            </a:r>
            <a:r>
              <a:rPr b="1" lang="en-US" sz="2400">
                <a:latin typeface="Courier New"/>
                <a:ea typeface="Courier New"/>
                <a:cs typeface="Courier New"/>
                <a:sym typeface="Courier New"/>
              </a:rPr>
              <a:t>   </a:t>
            </a:r>
            <a:r>
              <a:rPr b="1" lang="en-US" sz="2400" u="sng">
                <a:latin typeface="Courier New"/>
                <a:ea typeface="Courier New"/>
                <a:cs typeface="Courier New"/>
                <a:sym typeface="Courier New"/>
              </a:rPr>
              <a:t>1’s</a:t>
            </a:r>
            <a:endParaRPr/>
          </a:p>
        </p:txBody>
      </p:sp>
      <p:pic>
        <p:nvPicPr>
          <p:cNvPr descr="Image:Half-adder.svg" id="718" name="Google Shape;718;p45">
            <a:hlinkClick r:id="rId3"/>
          </p:cNvPr>
          <p:cNvPicPr preferRelativeResize="0"/>
          <p:nvPr/>
        </p:nvPicPr>
        <p:blipFill rotWithShape="1">
          <a:blip r:embed="rId4">
            <a:alphaModFix/>
          </a:blip>
          <a:srcRect b="0" l="0" r="0" t="0"/>
          <a:stretch/>
        </p:blipFill>
        <p:spPr>
          <a:xfrm>
            <a:off x="5030829" y="1975607"/>
            <a:ext cx="3979278" cy="2571226"/>
          </a:xfrm>
          <a:prstGeom prst="rect">
            <a:avLst/>
          </a:prstGeom>
          <a:noFill/>
          <a:ln>
            <a:noFill/>
          </a:ln>
        </p:spPr>
      </p:pic>
      <p:pic>
        <p:nvPicPr>
          <p:cNvPr id="719" name="Google Shape;719;p45"/>
          <p:cNvPicPr preferRelativeResize="0"/>
          <p:nvPr/>
        </p:nvPicPr>
        <p:blipFill rotWithShape="1">
          <a:blip r:embed="rId5">
            <a:alphaModFix/>
          </a:blip>
          <a:srcRect b="0" l="0" r="0" t="0"/>
          <a:stretch/>
        </p:blipFill>
        <p:spPr>
          <a:xfrm>
            <a:off x="9934575" y="3404095"/>
            <a:ext cx="1419225" cy="1304925"/>
          </a:xfrm>
          <a:prstGeom prst="rect">
            <a:avLst/>
          </a:prstGeom>
          <a:noFill/>
          <a:ln>
            <a:noFill/>
          </a:ln>
        </p:spPr>
      </p:pic>
      <p:pic>
        <p:nvPicPr>
          <p:cNvPr id="720" name="Google Shape;720;p45"/>
          <p:cNvPicPr preferRelativeResize="0"/>
          <p:nvPr/>
        </p:nvPicPr>
        <p:blipFill rotWithShape="1">
          <a:blip r:embed="rId6">
            <a:alphaModFix/>
          </a:blip>
          <a:srcRect b="0" l="0" r="0" t="0"/>
          <a:stretch/>
        </p:blipFill>
        <p:spPr>
          <a:xfrm>
            <a:off x="9934575" y="1956295"/>
            <a:ext cx="1409700" cy="130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xEl>
                                              <p:pRg end="0" st="0"/>
                                            </p:txEl>
                                          </p:spTgt>
                                        </p:tgtEl>
                                        <p:attrNameLst>
                                          <p:attrName>style.visibility</p:attrName>
                                        </p:attrNameLst>
                                      </p:cBhvr>
                                      <p:to>
                                        <p:strVal val="visible"/>
                                      </p:to>
                                    </p:set>
                                    <p:animEffect filter="fade" transition="in">
                                      <p:cBhvr>
                                        <p:cTn dur="500"/>
                                        <p:tgtEl>
                                          <p:spTgt spid="7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xEl>
                                              <p:pRg end="1" st="1"/>
                                            </p:txEl>
                                          </p:spTgt>
                                        </p:tgtEl>
                                        <p:attrNameLst>
                                          <p:attrName>style.visibility</p:attrName>
                                        </p:attrNameLst>
                                      </p:cBhvr>
                                      <p:to>
                                        <p:strVal val="visible"/>
                                      </p:to>
                                    </p:set>
                                    <p:animEffect filter="fade" transition="in">
                                      <p:cBhvr>
                                        <p:cTn dur="500"/>
                                        <p:tgtEl>
                                          <p:spTgt spid="7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xEl>
                                              <p:pRg end="2" st="2"/>
                                            </p:txEl>
                                          </p:spTgt>
                                        </p:tgtEl>
                                        <p:attrNameLst>
                                          <p:attrName>style.visibility</p:attrName>
                                        </p:attrNameLst>
                                      </p:cBhvr>
                                      <p:to>
                                        <p:strVal val="visible"/>
                                      </p:to>
                                    </p:set>
                                    <p:animEffect filter="fade" transition="in">
                                      <p:cBhvr>
                                        <p:cTn dur="500"/>
                                        <p:tgtEl>
                                          <p:spTgt spid="7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xEl>
                                              <p:pRg end="3" st="3"/>
                                            </p:txEl>
                                          </p:spTgt>
                                        </p:tgtEl>
                                        <p:attrNameLst>
                                          <p:attrName>style.visibility</p:attrName>
                                        </p:attrNameLst>
                                      </p:cBhvr>
                                      <p:to>
                                        <p:strVal val="visible"/>
                                      </p:to>
                                    </p:set>
                                    <p:animEffect filter="fade" transition="in">
                                      <p:cBhvr>
                                        <p:cTn dur="500"/>
                                        <p:tgtEl>
                                          <p:spTgt spid="7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7">
                                            <p:txEl>
                                              <p:pRg end="4" st="4"/>
                                            </p:txEl>
                                          </p:spTgt>
                                        </p:tgtEl>
                                        <p:attrNameLst>
                                          <p:attrName>style.visibility</p:attrName>
                                        </p:attrNameLst>
                                      </p:cBhvr>
                                      <p:to>
                                        <p:strVal val="visible"/>
                                      </p:to>
                                    </p:set>
                                    <p:animEffect filter="fade" transition="in">
                                      <p:cBhvr>
                                        <p:cTn dur="500"/>
                                        <p:tgtEl>
                                          <p:spTgt spid="7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500"/>
                                        <p:tgtEl>
                                          <p:spTgt spid="718"/>
                                        </p:tgtEl>
                                      </p:cBhvr>
                                    </p:animEffect>
                                  </p:childTnLst>
                                </p:cTn>
                              </p:par>
                              <p:par>
                                <p:cTn fill="hold" nodeType="with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500"/>
                                        <p:tgtEl>
                                          <p:spTgt spid="720"/>
                                        </p:tgtEl>
                                      </p:cBhvr>
                                    </p:animEffect>
                                  </p:childTnLst>
                                </p:cTn>
                              </p:par>
                              <p:par>
                                <p:cTn fill="hold" nodeType="with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500"/>
                                        <p:tgtEl>
                                          <p:spTgt spid="7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4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Half Adder Gate: Adding two bits</a:t>
            </a:r>
            <a:endParaRPr/>
          </a:p>
        </p:txBody>
      </p:sp>
      <p:sp>
        <p:nvSpPr>
          <p:cNvPr id="726" name="Google Shape;726;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200"/>
              <a:buNone/>
            </a:pPr>
            <a:r>
              <a:rPr lang="en-US" sz="3200"/>
              <a:t>Inputs: A, B</a:t>
            </a:r>
            <a:endParaRPr/>
          </a:p>
          <a:p>
            <a:pPr indent="-228600" lvl="0" marL="228600" rtl="0" algn="l">
              <a:lnSpc>
                <a:spcPct val="90000"/>
              </a:lnSpc>
              <a:spcBef>
                <a:spcPts val="960"/>
              </a:spcBef>
              <a:spcAft>
                <a:spcPts val="0"/>
              </a:spcAft>
              <a:buClr>
                <a:srgbClr val="7F7F7F"/>
              </a:buClr>
              <a:buSzPts val="3200"/>
              <a:buNone/>
            </a:pPr>
            <a:r>
              <a:rPr lang="en-US" sz="3200"/>
              <a:t>S = Sum</a:t>
            </a:r>
            <a:endParaRPr/>
          </a:p>
          <a:p>
            <a:pPr indent="-228600" lvl="0" marL="228600" rtl="0" algn="l">
              <a:lnSpc>
                <a:spcPct val="90000"/>
              </a:lnSpc>
              <a:spcBef>
                <a:spcPts val="960"/>
              </a:spcBef>
              <a:spcAft>
                <a:spcPts val="0"/>
              </a:spcAft>
              <a:buClr>
                <a:srgbClr val="7F7F7F"/>
              </a:buClr>
              <a:buSzPts val="3200"/>
              <a:buNone/>
            </a:pPr>
            <a:r>
              <a:rPr lang="en-US" sz="3200"/>
              <a:t>C = Carry</a:t>
            </a:r>
            <a:endParaRPr/>
          </a:p>
          <a:p>
            <a:pPr indent="-228600" lvl="0" marL="228600" rtl="0" algn="l">
              <a:lnSpc>
                <a:spcPct val="90000"/>
              </a:lnSpc>
              <a:spcBef>
                <a:spcPts val="960"/>
              </a:spcBef>
              <a:spcAft>
                <a:spcPts val="0"/>
              </a:spcAft>
              <a:buClr>
                <a:srgbClr val="7F7F7F"/>
              </a:buClr>
              <a:buSzPts val="3200"/>
              <a:buNone/>
            </a:pPr>
            <a:r>
              <a:t/>
            </a:r>
            <a:endParaRPr sz="3200"/>
          </a:p>
          <a:p>
            <a:pPr indent="-228600" lvl="0" marL="228600" rtl="0" algn="l">
              <a:lnSpc>
                <a:spcPct val="90000"/>
              </a:lnSpc>
              <a:spcBef>
                <a:spcPts val="720"/>
              </a:spcBef>
              <a:spcAft>
                <a:spcPts val="0"/>
              </a:spcAft>
              <a:buClr>
                <a:srgbClr val="7F7F7F"/>
              </a:buClr>
              <a:buSzPts val="2400"/>
              <a:buNone/>
            </a:pPr>
            <a:r>
              <a:rPr b="1" lang="en-US" sz="2400" u="sng">
                <a:latin typeface="Courier New"/>
                <a:ea typeface="Courier New"/>
                <a:cs typeface="Courier New"/>
                <a:sym typeface="Courier New"/>
              </a:rPr>
              <a:t>A</a:t>
            </a:r>
            <a:r>
              <a:rPr b="1" lang="en-US" sz="2400">
                <a:latin typeface="Courier New"/>
                <a:ea typeface="Courier New"/>
                <a:cs typeface="Courier New"/>
                <a:sym typeface="Courier New"/>
              </a:rPr>
              <a:t>  +  </a:t>
            </a:r>
            <a:r>
              <a:rPr b="1" lang="en-US" sz="2400" u="sng">
                <a:latin typeface="Courier New"/>
                <a:ea typeface="Courier New"/>
                <a:cs typeface="Courier New"/>
                <a:sym typeface="Courier New"/>
              </a:rPr>
              <a:t>B</a:t>
            </a:r>
            <a:r>
              <a:rPr b="1" lang="en-US" sz="2400">
                <a:latin typeface="Courier New"/>
                <a:ea typeface="Courier New"/>
                <a:cs typeface="Courier New"/>
                <a:sym typeface="Courier New"/>
              </a:rPr>
              <a:t>  =  </a:t>
            </a:r>
            <a:r>
              <a:rPr b="1" lang="en-US" sz="2400" u="sng">
                <a:latin typeface="Courier New"/>
                <a:ea typeface="Courier New"/>
                <a:cs typeface="Courier New"/>
                <a:sym typeface="Courier New"/>
              </a:rPr>
              <a:t>2’s</a:t>
            </a:r>
            <a:r>
              <a:rPr b="1" lang="en-US" sz="2400">
                <a:latin typeface="Courier New"/>
                <a:ea typeface="Courier New"/>
                <a:cs typeface="Courier New"/>
                <a:sym typeface="Courier New"/>
              </a:rPr>
              <a:t>   </a:t>
            </a:r>
            <a:r>
              <a:rPr b="1" lang="en-US" sz="2400" u="sng">
                <a:latin typeface="Courier New"/>
                <a:ea typeface="Courier New"/>
                <a:cs typeface="Courier New"/>
                <a:sym typeface="Courier New"/>
              </a:rPr>
              <a:t>1’s</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0  +  0  =   0     0</a:t>
            </a:r>
            <a:endParaRPr/>
          </a:p>
        </p:txBody>
      </p:sp>
      <p:pic>
        <p:nvPicPr>
          <p:cNvPr descr="Image:Half-adder.svg" id="727" name="Google Shape;727;p46">
            <a:hlinkClick r:id="rId3"/>
          </p:cNvPr>
          <p:cNvPicPr preferRelativeResize="0"/>
          <p:nvPr/>
        </p:nvPicPr>
        <p:blipFill rotWithShape="1">
          <a:blip r:embed="rId4">
            <a:alphaModFix/>
          </a:blip>
          <a:srcRect b="0" l="0" r="0" t="0"/>
          <a:stretch/>
        </p:blipFill>
        <p:spPr>
          <a:xfrm>
            <a:off x="5030829" y="1975607"/>
            <a:ext cx="3979278" cy="2571226"/>
          </a:xfrm>
          <a:prstGeom prst="rect">
            <a:avLst/>
          </a:prstGeom>
          <a:noFill/>
          <a:ln>
            <a:noFill/>
          </a:ln>
        </p:spPr>
      </p:pic>
      <p:pic>
        <p:nvPicPr>
          <p:cNvPr id="728" name="Google Shape;728;p46"/>
          <p:cNvPicPr preferRelativeResize="0"/>
          <p:nvPr/>
        </p:nvPicPr>
        <p:blipFill rotWithShape="1">
          <a:blip r:embed="rId5">
            <a:alphaModFix/>
          </a:blip>
          <a:srcRect b="0" l="0" r="0" t="0"/>
          <a:stretch/>
        </p:blipFill>
        <p:spPr>
          <a:xfrm>
            <a:off x="9934575" y="3404095"/>
            <a:ext cx="1419225" cy="1304925"/>
          </a:xfrm>
          <a:prstGeom prst="rect">
            <a:avLst/>
          </a:prstGeom>
          <a:noFill/>
          <a:ln>
            <a:noFill/>
          </a:ln>
        </p:spPr>
      </p:pic>
      <p:pic>
        <p:nvPicPr>
          <p:cNvPr id="729" name="Google Shape;729;p46"/>
          <p:cNvPicPr preferRelativeResize="0"/>
          <p:nvPr/>
        </p:nvPicPr>
        <p:blipFill rotWithShape="1">
          <a:blip r:embed="rId6">
            <a:alphaModFix/>
          </a:blip>
          <a:srcRect b="0" l="0" r="0" t="0"/>
          <a:stretch/>
        </p:blipFill>
        <p:spPr>
          <a:xfrm>
            <a:off x="9934575" y="1956295"/>
            <a:ext cx="1409700" cy="1304925"/>
          </a:xfrm>
          <a:prstGeom prst="rect">
            <a:avLst/>
          </a:prstGeom>
          <a:noFill/>
          <a:ln>
            <a:noFill/>
          </a:ln>
        </p:spPr>
      </p:pic>
      <p:sp>
        <p:nvSpPr>
          <p:cNvPr id="730" name="Google Shape;730;p46"/>
          <p:cNvSpPr/>
          <p:nvPr/>
        </p:nvSpPr>
        <p:spPr>
          <a:xfrm>
            <a:off x="10040815" y="2347546"/>
            <a:ext cx="1186962" cy="202223"/>
          </a:xfrm>
          <a:prstGeom prst="rect">
            <a:avLst/>
          </a:prstGeom>
          <a:noFill/>
          <a:ln cap="flat" cmpd="sng" w="222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1" name="Google Shape;731;p46"/>
          <p:cNvSpPr/>
          <p:nvPr/>
        </p:nvSpPr>
        <p:spPr>
          <a:xfrm>
            <a:off x="10050706" y="3799071"/>
            <a:ext cx="1186962" cy="202223"/>
          </a:xfrm>
          <a:prstGeom prst="rect">
            <a:avLst/>
          </a:prstGeom>
          <a:noFill/>
          <a:ln cap="flat" cmpd="sng" w="222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32" name="Google Shape;732;p46"/>
          <p:cNvSpPr txBox="1"/>
          <p:nvPr/>
        </p:nvSpPr>
        <p:spPr>
          <a:xfrm>
            <a:off x="5568461" y="1986992"/>
            <a:ext cx="10550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0 🡪</a:t>
            </a:r>
            <a:endParaRPr b="1" sz="2400">
              <a:solidFill>
                <a:srgbClr val="D24726"/>
              </a:solidFill>
              <a:latin typeface="Courier New"/>
              <a:ea typeface="Courier New"/>
              <a:cs typeface="Courier New"/>
              <a:sym typeface="Courier New"/>
            </a:endParaRPr>
          </a:p>
        </p:txBody>
      </p:sp>
      <p:sp>
        <p:nvSpPr>
          <p:cNvPr id="733" name="Google Shape;733;p46"/>
          <p:cNvSpPr txBox="1"/>
          <p:nvPr/>
        </p:nvSpPr>
        <p:spPr>
          <a:xfrm>
            <a:off x="5570659" y="2448657"/>
            <a:ext cx="10550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0 🡪</a:t>
            </a:r>
            <a:endParaRPr b="1" sz="2400">
              <a:solidFill>
                <a:srgbClr val="D24726"/>
              </a:solidFill>
              <a:latin typeface="Courier New"/>
              <a:ea typeface="Courier New"/>
              <a:cs typeface="Courier New"/>
              <a:sym typeface="Courier New"/>
            </a:endParaRPr>
          </a:p>
        </p:txBody>
      </p:sp>
      <p:sp>
        <p:nvSpPr>
          <p:cNvPr id="734" name="Google Shape;734;p46"/>
          <p:cNvSpPr txBox="1"/>
          <p:nvPr/>
        </p:nvSpPr>
        <p:spPr>
          <a:xfrm>
            <a:off x="8147538" y="2116713"/>
            <a:ext cx="10550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0 </a:t>
            </a:r>
            <a:endParaRPr/>
          </a:p>
        </p:txBody>
      </p:sp>
      <p:sp>
        <p:nvSpPr>
          <p:cNvPr id="735" name="Google Shape;735;p46"/>
          <p:cNvSpPr txBox="1"/>
          <p:nvPr/>
        </p:nvSpPr>
        <p:spPr>
          <a:xfrm>
            <a:off x="8144606" y="3379881"/>
            <a:ext cx="10550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0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500"/>
                                        <p:tgtEl>
                                          <p:spTgt spid="7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500"/>
                                        <p:tgtEl>
                                          <p:spTgt spid="7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500"/>
                                        <p:tgtEl>
                                          <p:spTgt spid="730"/>
                                        </p:tgtEl>
                                      </p:cBhvr>
                                    </p:animEffect>
                                  </p:childTnLst>
                                </p:cTn>
                              </p:par>
                              <p:par>
                                <p:cTn fill="hold" nodeType="withEffect" presetClass="entr" presetID="10" presetSubtype="0">
                                  <p:stCondLst>
                                    <p:cond delay="0"/>
                                  </p:stCondLst>
                                  <p:childTnLst>
                                    <p:set>
                                      <p:cBhvr>
                                        <p:cTn dur="1" fill="hold">
                                          <p:stCondLst>
                                            <p:cond delay="0"/>
                                          </p:stCondLst>
                                        </p:cTn>
                                        <p:tgtEl>
                                          <p:spTgt spid="734"/>
                                        </p:tgtEl>
                                        <p:attrNameLst>
                                          <p:attrName>style.visibility</p:attrName>
                                        </p:attrNameLst>
                                      </p:cBhvr>
                                      <p:to>
                                        <p:strVal val="visible"/>
                                      </p:to>
                                    </p:set>
                                    <p:animEffect filter="fade" transition="in">
                                      <p:cBhvr>
                                        <p:cTn dur="500"/>
                                        <p:tgtEl>
                                          <p:spTgt spid="7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500"/>
                                        <p:tgtEl>
                                          <p:spTgt spid="731"/>
                                        </p:tgtEl>
                                      </p:cBhvr>
                                    </p:animEffect>
                                  </p:childTnLst>
                                </p:cTn>
                              </p:par>
                              <p:par>
                                <p:cTn fill="hold" nodeType="withEffect" presetClass="entr" presetID="10" presetSubtype="0">
                                  <p:stCondLst>
                                    <p:cond delay="0"/>
                                  </p:stCondLst>
                                  <p:childTnLst>
                                    <p:set>
                                      <p:cBhvr>
                                        <p:cTn dur="1" fill="hold">
                                          <p:stCondLst>
                                            <p:cond delay="0"/>
                                          </p:stCondLst>
                                        </p:cTn>
                                        <p:tgtEl>
                                          <p:spTgt spid="735"/>
                                        </p:tgtEl>
                                        <p:attrNameLst>
                                          <p:attrName>style.visibility</p:attrName>
                                        </p:attrNameLst>
                                      </p:cBhvr>
                                      <p:to>
                                        <p:strVal val="visible"/>
                                      </p:to>
                                    </p:set>
                                    <p:animEffect filter="fade" transition="in">
                                      <p:cBhvr>
                                        <p:cTn dur="500"/>
                                        <p:tgtEl>
                                          <p:spTgt spid="7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4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Half Adder Gate: Adding two bits</a:t>
            </a:r>
            <a:endParaRPr/>
          </a:p>
        </p:txBody>
      </p:sp>
      <p:sp>
        <p:nvSpPr>
          <p:cNvPr id="741" name="Google Shape;741;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200"/>
              <a:buNone/>
            </a:pPr>
            <a:r>
              <a:rPr lang="en-US" sz="3200"/>
              <a:t>Inputs: A, B</a:t>
            </a:r>
            <a:endParaRPr/>
          </a:p>
          <a:p>
            <a:pPr indent="-228600" lvl="0" marL="228600" rtl="0" algn="l">
              <a:lnSpc>
                <a:spcPct val="90000"/>
              </a:lnSpc>
              <a:spcBef>
                <a:spcPts val="960"/>
              </a:spcBef>
              <a:spcAft>
                <a:spcPts val="0"/>
              </a:spcAft>
              <a:buClr>
                <a:srgbClr val="7F7F7F"/>
              </a:buClr>
              <a:buSzPts val="3200"/>
              <a:buNone/>
            </a:pPr>
            <a:r>
              <a:rPr lang="en-US" sz="3200"/>
              <a:t>S = Sum</a:t>
            </a:r>
            <a:endParaRPr/>
          </a:p>
          <a:p>
            <a:pPr indent="-228600" lvl="0" marL="228600" rtl="0" algn="l">
              <a:lnSpc>
                <a:spcPct val="90000"/>
              </a:lnSpc>
              <a:spcBef>
                <a:spcPts val="960"/>
              </a:spcBef>
              <a:spcAft>
                <a:spcPts val="0"/>
              </a:spcAft>
              <a:buClr>
                <a:srgbClr val="7F7F7F"/>
              </a:buClr>
              <a:buSzPts val="3200"/>
              <a:buNone/>
            </a:pPr>
            <a:r>
              <a:rPr lang="en-US" sz="3200"/>
              <a:t>C = Carry</a:t>
            </a:r>
            <a:endParaRPr/>
          </a:p>
          <a:p>
            <a:pPr indent="-228600" lvl="0" marL="228600" rtl="0" algn="l">
              <a:lnSpc>
                <a:spcPct val="90000"/>
              </a:lnSpc>
              <a:spcBef>
                <a:spcPts val="960"/>
              </a:spcBef>
              <a:spcAft>
                <a:spcPts val="0"/>
              </a:spcAft>
              <a:buClr>
                <a:srgbClr val="7F7F7F"/>
              </a:buClr>
              <a:buSzPts val="3200"/>
              <a:buNone/>
            </a:pPr>
            <a:r>
              <a:t/>
            </a:r>
            <a:endParaRPr sz="3200"/>
          </a:p>
          <a:p>
            <a:pPr indent="-228600" lvl="0" marL="228600" rtl="0" algn="l">
              <a:lnSpc>
                <a:spcPct val="90000"/>
              </a:lnSpc>
              <a:spcBef>
                <a:spcPts val="720"/>
              </a:spcBef>
              <a:spcAft>
                <a:spcPts val="0"/>
              </a:spcAft>
              <a:buClr>
                <a:srgbClr val="7F7F7F"/>
              </a:buClr>
              <a:buSzPts val="2400"/>
              <a:buNone/>
            </a:pPr>
            <a:r>
              <a:rPr b="1" lang="en-US" sz="2400" u="sng">
                <a:latin typeface="Courier New"/>
                <a:ea typeface="Courier New"/>
                <a:cs typeface="Courier New"/>
                <a:sym typeface="Courier New"/>
              </a:rPr>
              <a:t>A</a:t>
            </a:r>
            <a:r>
              <a:rPr b="1" lang="en-US" sz="2400">
                <a:latin typeface="Courier New"/>
                <a:ea typeface="Courier New"/>
                <a:cs typeface="Courier New"/>
                <a:sym typeface="Courier New"/>
              </a:rPr>
              <a:t>  +  </a:t>
            </a:r>
            <a:r>
              <a:rPr b="1" lang="en-US" sz="2400" u="sng">
                <a:latin typeface="Courier New"/>
                <a:ea typeface="Courier New"/>
                <a:cs typeface="Courier New"/>
                <a:sym typeface="Courier New"/>
              </a:rPr>
              <a:t>B</a:t>
            </a:r>
            <a:r>
              <a:rPr b="1" lang="en-US" sz="2400">
                <a:latin typeface="Courier New"/>
                <a:ea typeface="Courier New"/>
                <a:cs typeface="Courier New"/>
                <a:sym typeface="Courier New"/>
              </a:rPr>
              <a:t>  =  </a:t>
            </a:r>
            <a:r>
              <a:rPr b="1" lang="en-US" sz="2400" u="sng">
                <a:latin typeface="Courier New"/>
                <a:ea typeface="Courier New"/>
                <a:cs typeface="Courier New"/>
                <a:sym typeface="Courier New"/>
              </a:rPr>
              <a:t>2’s</a:t>
            </a:r>
            <a:r>
              <a:rPr b="1" lang="en-US" sz="2400">
                <a:latin typeface="Courier New"/>
                <a:ea typeface="Courier New"/>
                <a:cs typeface="Courier New"/>
                <a:sym typeface="Courier New"/>
              </a:rPr>
              <a:t>   </a:t>
            </a:r>
            <a:r>
              <a:rPr b="1" lang="en-US" sz="2400" u="sng">
                <a:latin typeface="Courier New"/>
                <a:ea typeface="Courier New"/>
                <a:cs typeface="Courier New"/>
                <a:sym typeface="Courier New"/>
              </a:rPr>
              <a:t>1’s</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0  +  1  =   0     1</a:t>
            </a:r>
            <a:endParaRPr/>
          </a:p>
        </p:txBody>
      </p:sp>
      <p:pic>
        <p:nvPicPr>
          <p:cNvPr descr="Image:Half-adder.svg" id="742" name="Google Shape;742;p47">
            <a:hlinkClick r:id="rId3"/>
          </p:cNvPr>
          <p:cNvPicPr preferRelativeResize="0"/>
          <p:nvPr/>
        </p:nvPicPr>
        <p:blipFill rotWithShape="1">
          <a:blip r:embed="rId4">
            <a:alphaModFix/>
          </a:blip>
          <a:srcRect b="0" l="0" r="0" t="0"/>
          <a:stretch/>
        </p:blipFill>
        <p:spPr>
          <a:xfrm>
            <a:off x="5030829" y="1975607"/>
            <a:ext cx="3979278" cy="2571226"/>
          </a:xfrm>
          <a:prstGeom prst="rect">
            <a:avLst/>
          </a:prstGeom>
          <a:noFill/>
          <a:ln>
            <a:noFill/>
          </a:ln>
        </p:spPr>
      </p:pic>
      <p:pic>
        <p:nvPicPr>
          <p:cNvPr id="743" name="Google Shape;743;p47"/>
          <p:cNvPicPr preferRelativeResize="0"/>
          <p:nvPr/>
        </p:nvPicPr>
        <p:blipFill rotWithShape="1">
          <a:blip r:embed="rId5">
            <a:alphaModFix/>
          </a:blip>
          <a:srcRect b="0" l="0" r="0" t="0"/>
          <a:stretch/>
        </p:blipFill>
        <p:spPr>
          <a:xfrm>
            <a:off x="9934575" y="3404095"/>
            <a:ext cx="1419225" cy="1304925"/>
          </a:xfrm>
          <a:prstGeom prst="rect">
            <a:avLst/>
          </a:prstGeom>
          <a:noFill/>
          <a:ln>
            <a:noFill/>
          </a:ln>
        </p:spPr>
      </p:pic>
      <p:pic>
        <p:nvPicPr>
          <p:cNvPr id="744" name="Google Shape;744;p47"/>
          <p:cNvPicPr preferRelativeResize="0"/>
          <p:nvPr/>
        </p:nvPicPr>
        <p:blipFill rotWithShape="1">
          <a:blip r:embed="rId6">
            <a:alphaModFix/>
          </a:blip>
          <a:srcRect b="0" l="0" r="0" t="0"/>
          <a:stretch/>
        </p:blipFill>
        <p:spPr>
          <a:xfrm>
            <a:off x="9934575" y="1956295"/>
            <a:ext cx="1409700" cy="1304925"/>
          </a:xfrm>
          <a:prstGeom prst="rect">
            <a:avLst/>
          </a:prstGeom>
          <a:noFill/>
          <a:ln>
            <a:noFill/>
          </a:ln>
        </p:spPr>
      </p:pic>
      <p:sp>
        <p:nvSpPr>
          <p:cNvPr id="745" name="Google Shape;745;p47"/>
          <p:cNvSpPr/>
          <p:nvPr/>
        </p:nvSpPr>
        <p:spPr>
          <a:xfrm>
            <a:off x="10035591" y="2522755"/>
            <a:ext cx="1186962" cy="202223"/>
          </a:xfrm>
          <a:prstGeom prst="rect">
            <a:avLst/>
          </a:prstGeom>
          <a:noFill/>
          <a:ln cap="flat" cmpd="sng" w="222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6" name="Google Shape;746;p47"/>
          <p:cNvSpPr/>
          <p:nvPr/>
        </p:nvSpPr>
        <p:spPr>
          <a:xfrm>
            <a:off x="10035591" y="3974918"/>
            <a:ext cx="1186962" cy="202223"/>
          </a:xfrm>
          <a:prstGeom prst="rect">
            <a:avLst/>
          </a:prstGeom>
          <a:noFill/>
          <a:ln cap="flat" cmpd="sng" w="222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47" name="Google Shape;747;p47"/>
          <p:cNvSpPr txBox="1"/>
          <p:nvPr/>
        </p:nvSpPr>
        <p:spPr>
          <a:xfrm>
            <a:off x="5568461" y="1986992"/>
            <a:ext cx="10550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0 🡪</a:t>
            </a:r>
            <a:endParaRPr b="1" sz="2400">
              <a:solidFill>
                <a:srgbClr val="D24726"/>
              </a:solidFill>
              <a:latin typeface="Courier New"/>
              <a:ea typeface="Courier New"/>
              <a:cs typeface="Courier New"/>
              <a:sym typeface="Courier New"/>
            </a:endParaRPr>
          </a:p>
        </p:txBody>
      </p:sp>
      <p:sp>
        <p:nvSpPr>
          <p:cNvPr id="748" name="Google Shape;748;p47"/>
          <p:cNvSpPr txBox="1"/>
          <p:nvPr/>
        </p:nvSpPr>
        <p:spPr>
          <a:xfrm>
            <a:off x="5570659" y="2448657"/>
            <a:ext cx="10550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1 🡪</a:t>
            </a:r>
            <a:endParaRPr b="1" sz="2400">
              <a:solidFill>
                <a:srgbClr val="D24726"/>
              </a:solidFill>
              <a:latin typeface="Courier New"/>
              <a:ea typeface="Courier New"/>
              <a:cs typeface="Courier New"/>
              <a:sym typeface="Courier New"/>
            </a:endParaRPr>
          </a:p>
        </p:txBody>
      </p:sp>
      <p:sp>
        <p:nvSpPr>
          <p:cNvPr id="749" name="Google Shape;749;p47"/>
          <p:cNvSpPr txBox="1"/>
          <p:nvPr/>
        </p:nvSpPr>
        <p:spPr>
          <a:xfrm>
            <a:off x="8147538" y="2116713"/>
            <a:ext cx="10550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1 </a:t>
            </a:r>
            <a:endParaRPr/>
          </a:p>
        </p:txBody>
      </p:sp>
      <p:sp>
        <p:nvSpPr>
          <p:cNvPr id="750" name="Google Shape;750;p47"/>
          <p:cNvSpPr txBox="1"/>
          <p:nvPr/>
        </p:nvSpPr>
        <p:spPr>
          <a:xfrm>
            <a:off x="8144606" y="3379881"/>
            <a:ext cx="10550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0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gtEl>
                                        <p:attrNameLst>
                                          <p:attrName>style.visibility</p:attrName>
                                        </p:attrNameLst>
                                      </p:cBhvr>
                                      <p:to>
                                        <p:strVal val="visible"/>
                                      </p:to>
                                    </p:set>
                                    <p:animEffect filter="fade" transition="in">
                                      <p:cBhvr>
                                        <p:cTn dur="500"/>
                                        <p:tgtEl>
                                          <p:spTgt spid="7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500"/>
                                        <p:tgtEl>
                                          <p:spTgt spid="7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500"/>
                                        <p:tgtEl>
                                          <p:spTgt spid="745"/>
                                        </p:tgtEl>
                                      </p:cBhvr>
                                    </p:animEffect>
                                  </p:childTnLst>
                                </p:cTn>
                              </p:par>
                              <p:par>
                                <p:cTn fill="hold" nodeType="withEffect" presetClass="entr" presetID="10" presetSubtype="0">
                                  <p:stCondLst>
                                    <p:cond delay="0"/>
                                  </p:stCondLst>
                                  <p:childTnLst>
                                    <p:set>
                                      <p:cBhvr>
                                        <p:cTn dur="1" fill="hold">
                                          <p:stCondLst>
                                            <p:cond delay="0"/>
                                          </p:stCondLst>
                                        </p:cTn>
                                        <p:tgtEl>
                                          <p:spTgt spid="749"/>
                                        </p:tgtEl>
                                        <p:attrNameLst>
                                          <p:attrName>style.visibility</p:attrName>
                                        </p:attrNameLst>
                                      </p:cBhvr>
                                      <p:to>
                                        <p:strVal val="visible"/>
                                      </p:to>
                                    </p:set>
                                    <p:animEffect filter="fade" transition="in">
                                      <p:cBhvr>
                                        <p:cTn dur="500"/>
                                        <p:tgtEl>
                                          <p:spTgt spid="7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6"/>
                                        </p:tgtEl>
                                        <p:attrNameLst>
                                          <p:attrName>style.visibility</p:attrName>
                                        </p:attrNameLst>
                                      </p:cBhvr>
                                      <p:to>
                                        <p:strVal val="visible"/>
                                      </p:to>
                                    </p:set>
                                    <p:animEffect filter="fade" transition="in">
                                      <p:cBhvr>
                                        <p:cTn dur="500"/>
                                        <p:tgtEl>
                                          <p:spTgt spid="746"/>
                                        </p:tgtEl>
                                      </p:cBhvr>
                                    </p:animEffect>
                                  </p:childTnLst>
                                </p:cTn>
                              </p:par>
                              <p:par>
                                <p:cTn fill="hold" nodeType="with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500"/>
                                        <p:tgtEl>
                                          <p:spTgt spid="7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4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Half Adder Gate: Adding two bits</a:t>
            </a:r>
            <a:endParaRPr/>
          </a:p>
        </p:txBody>
      </p:sp>
      <p:sp>
        <p:nvSpPr>
          <p:cNvPr id="756" name="Google Shape;756;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200"/>
              <a:buNone/>
            </a:pPr>
            <a:r>
              <a:rPr lang="en-US" sz="3200"/>
              <a:t>Inputs: A, B</a:t>
            </a:r>
            <a:endParaRPr/>
          </a:p>
          <a:p>
            <a:pPr indent="-228600" lvl="0" marL="228600" rtl="0" algn="l">
              <a:lnSpc>
                <a:spcPct val="90000"/>
              </a:lnSpc>
              <a:spcBef>
                <a:spcPts val="960"/>
              </a:spcBef>
              <a:spcAft>
                <a:spcPts val="0"/>
              </a:spcAft>
              <a:buClr>
                <a:srgbClr val="7F7F7F"/>
              </a:buClr>
              <a:buSzPts val="3200"/>
              <a:buNone/>
            </a:pPr>
            <a:r>
              <a:rPr lang="en-US" sz="3200"/>
              <a:t>S = Sum</a:t>
            </a:r>
            <a:endParaRPr/>
          </a:p>
          <a:p>
            <a:pPr indent="-228600" lvl="0" marL="228600" rtl="0" algn="l">
              <a:lnSpc>
                <a:spcPct val="90000"/>
              </a:lnSpc>
              <a:spcBef>
                <a:spcPts val="960"/>
              </a:spcBef>
              <a:spcAft>
                <a:spcPts val="0"/>
              </a:spcAft>
              <a:buClr>
                <a:srgbClr val="7F7F7F"/>
              </a:buClr>
              <a:buSzPts val="3200"/>
              <a:buNone/>
            </a:pPr>
            <a:r>
              <a:rPr lang="en-US" sz="3200"/>
              <a:t>C = Carry</a:t>
            </a:r>
            <a:endParaRPr/>
          </a:p>
          <a:p>
            <a:pPr indent="-228600" lvl="0" marL="228600" rtl="0" algn="l">
              <a:lnSpc>
                <a:spcPct val="90000"/>
              </a:lnSpc>
              <a:spcBef>
                <a:spcPts val="960"/>
              </a:spcBef>
              <a:spcAft>
                <a:spcPts val="0"/>
              </a:spcAft>
              <a:buClr>
                <a:srgbClr val="7F7F7F"/>
              </a:buClr>
              <a:buSzPts val="3200"/>
              <a:buNone/>
            </a:pPr>
            <a:r>
              <a:t/>
            </a:r>
            <a:endParaRPr sz="3200"/>
          </a:p>
          <a:p>
            <a:pPr indent="-228600" lvl="0" marL="228600" rtl="0" algn="l">
              <a:lnSpc>
                <a:spcPct val="90000"/>
              </a:lnSpc>
              <a:spcBef>
                <a:spcPts val="720"/>
              </a:spcBef>
              <a:spcAft>
                <a:spcPts val="0"/>
              </a:spcAft>
              <a:buClr>
                <a:srgbClr val="7F7F7F"/>
              </a:buClr>
              <a:buSzPts val="2400"/>
              <a:buNone/>
            </a:pPr>
            <a:r>
              <a:rPr b="1" lang="en-US" sz="2400" u="sng">
                <a:latin typeface="Courier New"/>
                <a:ea typeface="Courier New"/>
                <a:cs typeface="Courier New"/>
                <a:sym typeface="Courier New"/>
              </a:rPr>
              <a:t>A</a:t>
            </a:r>
            <a:r>
              <a:rPr b="1" lang="en-US" sz="2400">
                <a:latin typeface="Courier New"/>
                <a:ea typeface="Courier New"/>
                <a:cs typeface="Courier New"/>
                <a:sym typeface="Courier New"/>
              </a:rPr>
              <a:t>  +  </a:t>
            </a:r>
            <a:r>
              <a:rPr b="1" lang="en-US" sz="2400" u="sng">
                <a:latin typeface="Courier New"/>
                <a:ea typeface="Courier New"/>
                <a:cs typeface="Courier New"/>
                <a:sym typeface="Courier New"/>
              </a:rPr>
              <a:t>B</a:t>
            </a:r>
            <a:r>
              <a:rPr b="1" lang="en-US" sz="2400">
                <a:latin typeface="Courier New"/>
                <a:ea typeface="Courier New"/>
                <a:cs typeface="Courier New"/>
                <a:sym typeface="Courier New"/>
              </a:rPr>
              <a:t>  =  </a:t>
            </a:r>
            <a:r>
              <a:rPr b="1" lang="en-US" sz="2400" u="sng">
                <a:latin typeface="Courier New"/>
                <a:ea typeface="Courier New"/>
                <a:cs typeface="Courier New"/>
                <a:sym typeface="Courier New"/>
              </a:rPr>
              <a:t>2’s</a:t>
            </a:r>
            <a:r>
              <a:rPr b="1" lang="en-US" sz="2400">
                <a:latin typeface="Courier New"/>
                <a:ea typeface="Courier New"/>
                <a:cs typeface="Courier New"/>
                <a:sym typeface="Courier New"/>
              </a:rPr>
              <a:t>   </a:t>
            </a:r>
            <a:r>
              <a:rPr b="1" lang="en-US" sz="2400" u="sng">
                <a:latin typeface="Courier New"/>
                <a:ea typeface="Courier New"/>
                <a:cs typeface="Courier New"/>
                <a:sym typeface="Courier New"/>
              </a:rPr>
              <a:t>1’s</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1  +  0  =   0     1</a:t>
            </a:r>
            <a:endParaRPr/>
          </a:p>
        </p:txBody>
      </p:sp>
      <p:pic>
        <p:nvPicPr>
          <p:cNvPr descr="Image:Half-adder.svg" id="757" name="Google Shape;757;p48">
            <a:hlinkClick r:id="rId3"/>
          </p:cNvPr>
          <p:cNvPicPr preferRelativeResize="0"/>
          <p:nvPr/>
        </p:nvPicPr>
        <p:blipFill rotWithShape="1">
          <a:blip r:embed="rId4">
            <a:alphaModFix/>
          </a:blip>
          <a:srcRect b="0" l="0" r="0" t="0"/>
          <a:stretch/>
        </p:blipFill>
        <p:spPr>
          <a:xfrm>
            <a:off x="5030829" y="1975607"/>
            <a:ext cx="3979278" cy="2571226"/>
          </a:xfrm>
          <a:prstGeom prst="rect">
            <a:avLst/>
          </a:prstGeom>
          <a:noFill/>
          <a:ln>
            <a:noFill/>
          </a:ln>
        </p:spPr>
      </p:pic>
      <p:pic>
        <p:nvPicPr>
          <p:cNvPr id="758" name="Google Shape;758;p48"/>
          <p:cNvPicPr preferRelativeResize="0"/>
          <p:nvPr/>
        </p:nvPicPr>
        <p:blipFill rotWithShape="1">
          <a:blip r:embed="rId5">
            <a:alphaModFix/>
          </a:blip>
          <a:srcRect b="0" l="0" r="0" t="0"/>
          <a:stretch/>
        </p:blipFill>
        <p:spPr>
          <a:xfrm>
            <a:off x="9934575" y="3404095"/>
            <a:ext cx="1419225" cy="1304925"/>
          </a:xfrm>
          <a:prstGeom prst="rect">
            <a:avLst/>
          </a:prstGeom>
          <a:noFill/>
          <a:ln>
            <a:noFill/>
          </a:ln>
        </p:spPr>
      </p:pic>
      <p:pic>
        <p:nvPicPr>
          <p:cNvPr id="759" name="Google Shape;759;p48"/>
          <p:cNvPicPr preferRelativeResize="0"/>
          <p:nvPr/>
        </p:nvPicPr>
        <p:blipFill rotWithShape="1">
          <a:blip r:embed="rId6">
            <a:alphaModFix/>
          </a:blip>
          <a:srcRect b="0" l="0" r="0" t="0"/>
          <a:stretch/>
        </p:blipFill>
        <p:spPr>
          <a:xfrm>
            <a:off x="9934575" y="1956295"/>
            <a:ext cx="1409700" cy="1304925"/>
          </a:xfrm>
          <a:prstGeom prst="rect">
            <a:avLst/>
          </a:prstGeom>
          <a:noFill/>
          <a:ln>
            <a:noFill/>
          </a:ln>
        </p:spPr>
      </p:pic>
      <p:sp>
        <p:nvSpPr>
          <p:cNvPr id="760" name="Google Shape;760;p48"/>
          <p:cNvSpPr/>
          <p:nvPr/>
        </p:nvSpPr>
        <p:spPr>
          <a:xfrm>
            <a:off x="10035591" y="2708099"/>
            <a:ext cx="1186962" cy="202223"/>
          </a:xfrm>
          <a:prstGeom prst="rect">
            <a:avLst/>
          </a:prstGeom>
          <a:noFill/>
          <a:ln cap="flat" cmpd="sng" w="222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1" name="Google Shape;761;p48"/>
          <p:cNvSpPr/>
          <p:nvPr/>
        </p:nvSpPr>
        <p:spPr>
          <a:xfrm>
            <a:off x="10035591" y="4168349"/>
            <a:ext cx="1186962" cy="202223"/>
          </a:xfrm>
          <a:prstGeom prst="rect">
            <a:avLst/>
          </a:prstGeom>
          <a:noFill/>
          <a:ln cap="flat" cmpd="sng" w="222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62" name="Google Shape;762;p48"/>
          <p:cNvSpPr txBox="1"/>
          <p:nvPr/>
        </p:nvSpPr>
        <p:spPr>
          <a:xfrm>
            <a:off x="5568461" y="1986992"/>
            <a:ext cx="10550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1 🡪</a:t>
            </a:r>
            <a:endParaRPr b="1" sz="2400">
              <a:solidFill>
                <a:srgbClr val="D24726"/>
              </a:solidFill>
              <a:latin typeface="Courier New"/>
              <a:ea typeface="Courier New"/>
              <a:cs typeface="Courier New"/>
              <a:sym typeface="Courier New"/>
            </a:endParaRPr>
          </a:p>
        </p:txBody>
      </p:sp>
      <p:sp>
        <p:nvSpPr>
          <p:cNvPr id="763" name="Google Shape;763;p48"/>
          <p:cNvSpPr txBox="1"/>
          <p:nvPr/>
        </p:nvSpPr>
        <p:spPr>
          <a:xfrm>
            <a:off x="5570659" y="2448657"/>
            <a:ext cx="10550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0 🡪</a:t>
            </a:r>
            <a:endParaRPr b="1" sz="2400">
              <a:solidFill>
                <a:srgbClr val="D24726"/>
              </a:solidFill>
              <a:latin typeface="Courier New"/>
              <a:ea typeface="Courier New"/>
              <a:cs typeface="Courier New"/>
              <a:sym typeface="Courier New"/>
            </a:endParaRPr>
          </a:p>
        </p:txBody>
      </p:sp>
      <p:sp>
        <p:nvSpPr>
          <p:cNvPr id="764" name="Google Shape;764;p48"/>
          <p:cNvSpPr txBox="1"/>
          <p:nvPr/>
        </p:nvSpPr>
        <p:spPr>
          <a:xfrm>
            <a:off x="8147538" y="2116713"/>
            <a:ext cx="10550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1 </a:t>
            </a:r>
            <a:endParaRPr/>
          </a:p>
        </p:txBody>
      </p:sp>
      <p:sp>
        <p:nvSpPr>
          <p:cNvPr id="765" name="Google Shape;765;p48"/>
          <p:cNvSpPr txBox="1"/>
          <p:nvPr/>
        </p:nvSpPr>
        <p:spPr>
          <a:xfrm>
            <a:off x="8144606" y="3379881"/>
            <a:ext cx="10550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0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500"/>
                                        <p:tgtEl>
                                          <p:spTgt spid="7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500"/>
                                        <p:tgtEl>
                                          <p:spTgt spid="7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500"/>
                                        <p:tgtEl>
                                          <p:spTgt spid="760"/>
                                        </p:tgtEl>
                                      </p:cBhvr>
                                    </p:animEffect>
                                  </p:childTnLst>
                                </p:cTn>
                              </p:par>
                              <p:par>
                                <p:cTn fill="hold" nodeType="with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500"/>
                                        <p:tgtEl>
                                          <p:spTgt spid="7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500"/>
                                        <p:tgtEl>
                                          <p:spTgt spid="761"/>
                                        </p:tgtEl>
                                      </p:cBhvr>
                                    </p:animEffect>
                                  </p:childTnLst>
                                </p:cTn>
                              </p:par>
                              <p:par>
                                <p:cTn fill="hold" nodeType="with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500"/>
                                        <p:tgtEl>
                                          <p:spTgt spid="7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BIT – </a:t>
            </a:r>
            <a:r>
              <a:rPr b="1" lang="en-US" u="sng"/>
              <a:t>BI</a:t>
            </a:r>
            <a:r>
              <a:rPr lang="en-US"/>
              <a:t>nary digi</a:t>
            </a:r>
            <a:r>
              <a:rPr b="1" lang="en-US" u="sng"/>
              <a:t>T</a:t>
            </a:r>
            <a:endParaRPr/>
          </a:p>
        </p:txBody>
      </p:sp>
      <p:sp>
        <p:nvSpPr>
          <p:cNvPr id="171" name="Google Shape;171;p6"/>
          <p:cNvSpPr txBox="1"/>
          <p:nvPr>
            <p:ph idx="1" type="body"/>
          </p:nvPr>
        </p:nvSpPr>
        <p:spPr>
          <a:xfrm>
            <a:off x="838200" y="1759458"/>
            <a:ext cx="10943492" cy="471256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400"/>
              <a:buChar char="•"/>
            </a:pPr>
            <a:r>
              <a:rPr b="1" lang="en-US" sz="2400">
                <a:solidFill>
                  <a:srgbClr val="7F7F7F"/>
                </a:solidFill>
              </a:rPr>
              <a:t>So what does Binary have to do with computers?</a:t>
            </a:r>
            <a:endParaRPr b="1" sz="2400">
              <a:solidFill>
                <a:srgbClr val="7F7F7F"/>
              </a:solidFill>
            </a:endParaRPr>
          </a:p>
          <a:p>
            <a:pPr indent="0" lvl="0" marL="228600" rtl="0" algn="l">
              <a:lnSpc>
                <a:spcPct val="90000"/>
              </a:lnSpc>
              <a:spcBef>
                <a:spcPts val="0"/>
              </a:spcBef>
              <a:spcAft>
                <a:spcPts val="0"/>
              </a:spcAft>
              <a:buNone/>
            </a:pPr>
            <a:r>
              <a:t/>
            </a:r>
            <a:endParaRPr b="1" sz="2400">
              <a:solidFill>
                <a:srgbClr val="0055A4"/>
              </a:solidFill>
            </a:endParaRPr>
          </a:p>
          <a:p>
            <a:pPr indent="-228600" lvl="0" marL="228600" rtl="0" algn="l">
              <a:lnSpc>
                <a:spcPct val="90000"/>
              </a:lnSpc>
              <a:spcBef>
                <a:spcPts val="0"/>
              </a:spcBef>
              <a:spcAft>
                <a:spcPts val="0"/>
              </a:spcAft>
              <a:buClr>
                <a:srgbClr val="0055A4"/>
              </a:buClr>
              <a:buSzPts val="2400"/>
              <a:buChar char="•"/>
            </a:pPr>
            <a:r>
              <a:rPr b="1" lang="en-US" sz="2400">
                <a:solidFill>
                  <a:srgbClr val="0055A4"/>
                </a:solidFill>
              </a:rPr>
              <a:t>Bit</a:t>
            </a:r>
            <a:r>
              <a:rPr lang="en-US" sz="2400"/>
              <a:t> (Binary Digit) is the basic unit of information </a:t>
            </a:r>
            <a:r>
              <a:rPr lang="en-US" sz="2400">
                <a:solidFill>
                  <a:srgbClr val="0055A4"/>
                </a:solidFill>
              </a:rPr>
              <a:t>representing one of two discrete states.</a:t>
            </a:r>
            <a:endParaRPr/>
          </a:p>
          <a:p>
            <a:pPr indent="-228600" lvl="1" marL="685800" rtl="0" algn="l">
              <a:lnSpc>
                <a:spcPct val="90000"/>
              </a:lnSpc>
              <a:spcBef>
                <a:spcPts val="600"/>
              </a:spcBef>
              <a:spcAft>
                <a:spcPts val="0"/>
              </a:spcAft>
              <a:buClr>
                <a:srgbClr val="7F7F7F"/>
              </a:buClr>
              <a:buSzPts val="2000"/>
              <a:buChar char="•"/>
            </a:pPr>
            <a:r>
              <a:rPr lang="en-US" sz="2000"/>
              <a:t>The smallest unit of information within the computer.  </a:t>
            </a:r>
            <a:endParaRPr/>
          </a:p>
          <a:p>
            <a:pPr indent="0" lvl="0" marL="0" rtl="0" algn="l">
              <a:lnSpc>
                <a:spcPct val="90000"/>
              </a:lnSpc>
              <a:spcBef>
                <a:spcPts val="720"/>
              </a:spcBef>
              <a:spcAft>
                <a:spcPts val="0"/>
              </a:spcAft>
              <a:buClr>
                <a:srgbClr val="7F7F7F"/>
              </a:buClr>
              <a:buSzPts val="2400"/>
              <a:buNone/>
            </a:pPr>
            <a:r>
              <a:t/>
            </a:r>
            <a:endParaRPr sz="2400"/>
          </a:p>
          <a:p>
            <a:pPr indent="-228600" lvl="0" marL="228600" rtl="0" algn="l">
              <a:lnSpc>
                <a:spcPct val="90000"/>
              </a:lnSpc>
              <a:spcBef>
                <a:spcPts val="720"/>
              </a:spcBef>
              <a:spcAft>
                <a:spcPts val="0"/>
              </a:spcAft>
              <a:buClr>
                <a:srgbClr val="7F7F7F"/>
              </a:buClr>
              <a:buSzPts val="2400"/>
              <a:buChar char="•"/>
            </a:pPr>
            <a:r>
              <a:rPr lang="en-US" sz="2400"/>
              <a:t>Bit has one of two values:  </a:t>
            </a:r>
            <a:endParaRPr/>
          </a:p>
          <a:p>
            <a:pPr indent="-228600" lvl="1" marL="685800" rtl="0" algn="l">
              <a:lnSpc>
                <a:spcPct val="90000"/>
              </a:lnSpc>
              <a:spcBef>
                <a:spcPts val="720"/>
              </a:spcBef>
              <a:spcAft>
                <a:spcPts val="0"/>
              </a:spcAft>
              <a:buClr>
                <a:srgbClr val="7F7F7F"/>
              </a:buClr>
              <a:buSzPts val="2400"/>
              <a:buChar char="•"/>
            </a:pPr>
            <a:r>
              <a:rPr lang="en-US" sz="2400" u="sng"/>
              <a:t>0 (off) or 1 (on)</a:t>
            </a:r>
            <a:endParaRPr/>
          </a:p>
          <a:p>
            <a:pPr indent="-228600" lvl="1" marL="685800" rtl="0" algn="l">
              <a:lnSpc>
                <a:spcPct val="90000"/>
              </a:lnSpc>
              <a:spcBef>
                <a:spcPts val="720"/>
              </a:spcBef>
              <a:spcAft>
                <a:spcPts val="0"/>
              </a:spcAft>
              <a:buClr>
                <a:srgbClr val="7F7F7F"/>
              </a:buClr>
              <a:buSzPts val="2400"/>
              <a:buChar char="•"/>
            </a:pPr>
            <a:r>
              <a:rPr lang="en-US" sz="2400" u="sng"/>
              <a:t>0 (False) or 1 (True)</a:t>
            </a:r>
            <a:endParaRPr/>
          </a:p>
        </p:txBody>
      </p:sp>
      <p:pic>
        <p:nvPicPr>
          <p:cNvPr descr="A close up of a cell phone&#10;&#10;Description generated with high confidence" id="172" name="Google Shape;172;p6"/>
          <p:cNvPicPr preferRelativeResize="0"/>
          <p:nvPr/>
        </p:nvPicPr>
        <p:blipFill rotWithShape="1">
          <a:blip r:embed="rId3">
            <a:alphaModFix/>
          </a:blip>
          <a:srcRect b="0" l="0" r="0" t="0"/>
          <a:stretch/>
        </p:blipFill>
        <p:spPr>
          <a:xfrm>
            <a:off x="8462745" y="4508474"/>
            <a:ext cx="2618064" cy="1963548"/>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173" name="Google Shape;173;p6"/>
          <p:cNvPicPr preferRelativeResize="0"/>
          <p:nvPr/>
        </p:nvPicPr>
        <p:blipFill rotWithShape="1">
          <a:blip r:embed="rId4">
            <a:alphaModFix/>
          </a:blip>
          <a:srcRect b="52844" l="0" r="0" t="0"/>
          <a:stretch/>
        </p:blipFill>
        <p:spPr>
          <a:xfrm>
            <a:off x="8462745" y="2704234"/>
            <a:ext cx="2614219" cy="1230893"/>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4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Half Adder Gate: Adding two bits</a:t>
            </a:r>
            <a:endParaRPr/>
          </a:p>
        </p:txBody>
      </p:sp>
      <p:sp>
        <p:nvSpPr>
          <p:cNvPr id="771" name="Google Shape;77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200"/>
              <a:buNone/>
            </a:pPr>
            <a:r>
              <a:rPr lang="en-US" sz="3200"/>
              <a:t>Inputs: A, B</a:t>
            </a:r>
            <a:endParaRPr/>
          </a:p>
          <a:p>
            <a:pPr indent="-228600" lvl="0" marL="228600" rtl="0" algn="l">
              <a:lnSpc>
                <a:spcPct val="90000"/>
              </a:lnSpc>
              <a:spcBef>
                <a:spcPts val="960"/>
              </a:spcBef>
              <a:spcAft>
                <a:spcPts val="0"/>
              </a:spcAft>
              <a:buClr>
                <a:srgbClr val="7F7F7F"/>
              </a:buClr>
              <a:buSzPts val="3200"/>
              <a:buNone/>
            </a:pPr>
            <a:r>
              <a:rPr lang="en-US" sz="3200"/>
              <a:t>S = Sum</a:t>
            </a:r>
            <a:endParaRPr/>
          </a:p>
          <a:p>
            <a:pPr indent="-228600" lvl="0" marL="228600" rtl="0" algn="l">
              <a:lnSpc>
                <a:spcPct val="90000"/>
              </a:lnSpc>
              <a:spcBef>
                <a:spcPts val="960"/>
              </a:spcBef>
              <a:spcAft>
                <a:spcPts val="0"/>
              </a:spcAft>
              <a:buClr>
                <a:srgbClr val="7F7F7F"/>
              </a:buClr>
              <a:buSzPts val="3200"/>
              <a:buNone/>
            </a:pPr>
            <a:r>
              <a:rPr lang="en-US" sz="3200"/>
              <a:t>C = Carry</a:t>
            </a:r>
            <a:endParaRPr/>
          </a:p>
          <a:p>
            <a:pPr indent="-228600" lvl="0" marL="228600" rtl="0" algn="l">
              <a:lnSpc>
                <a:spcPct val="90000"/>
              </a:lnSpc>
              <a:spcBef>
                <a:spcPts val="960"/>
              </a:spcBef>
              <a:spcAft>
                <a:spcPts val="0"/>
              </a:spcAft>
              <a:buClr>
                <a:srgbClr val="7F7F7F"/>
              </a:buClr>
              <a:buSzPts val="3200"/>
              <a:buNone/>
            </a:pPr>
            <a:r>
              <a:t/>
            </a:r>
            <a:endParaRPr sz="3200"/>
          </a:p>
          <a:p>
            <a:pPr indent="-228600" lvl="0" marL="228600" rtl="0" algn="l">
              <a:lnSpc>
                <a:spcPct val="90000"/>
              </a:lnSpc>
              <a:spcBef>
                <a:spcPts val="720"/>
              </a:spcBef>
              <a:spcAft>
                <a:spcPts val="0"/>
              </a:spcAft>
              <a:buClr>
                <a:srgbClr val="7F7F7F"/>
              </a:buClr>
              <a:buSzPts val="2400"/>
              <a:buNone/>
            </a:pPr>
            <a:r>
              <a:rPr b="1" lang="en-US" sz="2400" u="sng">
                <a:latin typeface="Courier New"/>
                <a:ea typeface="Courier New"/>
                <a:cs typeface="Courier New"/>
                <a:sym typeface="Courier New"/>
              </a:rPr>
              <a:t>A</a:t>
            </a:r>
            <a:r>
              <a:rPr b="1" lang="en-US" sz="2400">
                <a:latin typeface="Courier New"/>
                <a:ea typeface="Courier New"/>
                <a:cs typeface="Courier New"/>
                <a:sym typeface="Courier New"/>
              </a:rPr>
              <a:t>  +  </a:t>
            </a:r>
            <a:r>
              <a:rPr b="1" lang="en-US" sz="2400" u="sng">
                <a:latin typeface="Courier New"/>
                <a:ea typeface="Courier New"/>
                <a:cs typeface="Courier New"/>
                <a:sym typeface="Courier New"/>
              </a:rPr>
              <a:t>B</a:t>
            </a:r>
            <a:r>
              <a:rPr b="1" lang="en-US" sz="2400">
                <a:latin typeface="Courier New"/>
                <a:ea typeface="Courier New"/>
                <a:cs typeface="Courier New"/>
                <a:sym typeface="Courier New"/>
              </a:rPr>
              <a:t>  =  </a:t>
            </a:r>
            <a:r>
              <a:rPr b="1" lang="en-US" sz="2400" u="sng">
                <a:latin typeface="Courier New"/>
                <a:ea typeface="Courier New"/>
                <a:cs typeface="Courier New"/>
                <a:sym typeface="Courier New"/>
              </a:rPr>
              <a:t>2’s</a:t>
            </a:r>
            <a:r>
              <a:rPr b="1" lang="en-US" sz="2400">
                <a:latin typeface="Courier New"/>
                <a:ea typeface="Courier New"/>
                <a:cs typeface="Courier New"/>
                <a:sym typeface="Courier New"/>
              </a:rPr>
              <a:t>   </a:t>
            </a:r>
            <a:r>
              <a:rPr b="1" lang="en-US" sz="2400" u="sng">
                <a:latin typeface="Courier New"/>
                <a:ea typeface="Courier New"/>
                <a:cs typeface="Courier New"/>
                <a:sym typeface="Courier New"/>
              </a:rPr>
              <a:t>1’s</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1  +  1  =   1     0</a:t>
            </a:r>
            <a:endParaRPr/>
          </a:p>
        </p:txBody>
      </p:sp>
      <p:pic>
        <p:nvPicPr>
          <p:cNvPr descr="Image:Half-adder.svg" id="772" name="Google Shape;772;p49">
            <a:hlinkClick r:id="rId3"/>
          </p:cNvPr>
          <p:cNvPicPr preferRelativeResize="0"/>
          <p:nvPr/>
        </p:nvPicPr>
        <p:blipFill rotWithShape="1">
          <a:blip r:embed="rId4">
            <a:alphaModFix/>
          </a:blip>
          <a:srcRect b="0" l="0" r="0" t="0"/>
          <a:stretch/>
        </p:blipFill>
        <p:spPr>
          <a:xfrm>
            <a:off x="5030829" y="1975607"/>
            <a:ext cx="3979278" cy="2571226"/>
          </a:xfrm>
          <a:prstGeom prst="rect">
            <a:avLst/>
          </a:prstGeom>
          <a:noFill/>
          <a:ln>
            <a:noFill/>
          </a:ln>
        </p:spPr>
      </p:pic>
      <p:pic>
        <p:nvPicPr>
          <p:cNvPr id="773" name="Google Shape;773;p49"/>
          <p:cNvPicPr preferRelativeResize="0"/>
          <p:nvPr/>
        </p:nvPicPr>
        <p:blipFill rotWithShape="1">
          <a:blip r:embed="rId5">
            <a:alphaModFix/>
          </a:blip>
          <a:srcRect b="0" l="0" r="0" t="0"/>
          <a:stretch/>
        </p:blipFill>
        <p:spPr>
          <a:xfrm>
            <a:off x="9934575" y="3404095"/>
            <a:ext cx="1419225" cy="1304925"/>
          </a:xfrm>
          <a:prstGeom prst="rect">
            <a:avLst/>
          </a:prstGeom>
          <a:noFill/>
          <a:ln>
            <a:noFill/>
          </a:ln>
        </p:spPr>
      </p:pic>
      <p:pic>
        <p:nvPicPr>
          <p:cNvPr id="774" name="Google Shape;774;p49"/>
          <p:cNvPicPr preferRelativeResize="0"/>
          <p:nvPr/>
        </p:nvPicPr>
        <p:blipFill rotWithShape="1">
          <a:blip r:embed="rId6">
            <a:alphaModFix/>
          </a:blip>
          <a:srcRect b="0" l="0" r="0" t="0"/>
          <a:stretch/>
        </p:blipFill>
        <p:spPr>
          <a:xfrm>
            <a:off x="9934575" y="1956295"/>
            <a:ext cx="1409700" cy="1304925"/>
          </a:xfrm>
          <a:prstGeom prst="rect">
            <a:avLst/>
          </a:prstGeom>
          <a:noFill/>
          <a:ln>
            <a:noFill/>
          </a:ln>
        </p:spPr>
      </p:pic>
      <p:sp>
        <p:nvSpPr>
          <p:cNvPr id="775" name="Google Shape;775;p49"/>
          <p:cNvSpPr/>
          <p:nvPr/>
        </p:nvSpPr>
        <p:spPr>
          <a:xfrm>
            <a:off x="10045944" y="2863492"/>
            <a:ext cx="1186962" cy="202223"/>
          </a:xfrm>
          <a:prstGeom prst="rect">
            <a:avLst/>
          </a:prstGeom>
          <a:noFill/>
          <a:ln cap="flat" cmpd="sng" w="222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6" name="Google Shape;776;p49"/>
          <p:cNvSpPr/>
          <p:nvPr/>
        </p:nvSpPr>
        <p:spPr>
          <a:xfrm>
            <a:off x="10045944" y="4344610"/>
            <a:ext cx="1186962" cy="202223"/>
          </a:xfrm>
          <a:prstGeom prst="rect">
            <a:avLst/>
          </a:prstGeom>
          <a:noFill/>
          <a:ln cap="flat" cmpd="sng" w="22225">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777" name="Google Shape;777;p49"/>
          <p:cNvSpPr txBox="1"/>
          <p:nvPr/>
        </p:nvSpPr>
        <p:spPr>
          <a:xfrm>
            <a:off x="5568461" y="1986992"/>
            <a:ext cx="10550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1 🡪</a:t>
            </a:r>
            <a:endParaRPr b="1" sz="2400">
              <a:solidFill>
                <a:srgbClr val="D24726"/>
              </a:solidFill>
              <a:latin typeface="Courier New"/>
              <a:ea typeface="Courier New"/>
              <a:cs typeface="Courier New"/>
              <a:sym typeface="Courier New"/>
            </a:endParaRPr>
          </a:p>
        </p:txBody>
      </p:sp>
      <p:sp>
        <p:nvSpPr>
          <p:cNvPr id="778" name="Google Shape;778;p49"/>
          <p:cNvSpPr txBox="1"/>
          <p:nvPr/>
        </p:nvSpPr>
        <p:spPr>
          <a:xfrm>
            <a:off x="5570659" y="2448657"/>
            <a:ext cx="10550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1 🡪</a:t>
            </a:r>
            <a:endParaRPr b="1" sz="2400">
              <a:solidFill>
                <a:srgbClr val="D24726"/>
              </a:solidFill>
              <a:latin typeface="Courier New"/>
              <a:ea typeface="Courier New"/>
              <a:cs typeface="Courier New"/>
              <a:sym typeface="Courier New"/>
            </a:endParaRPr>
          </a:p>
        </p:txBody>
      </p:sp>
      <p:sp>
        <p:nvSpPr>
          <p:cNvPr id="779" name="Google Shape;779;p49"/>
          <p:cNvSpPr txBox="1"/>
          <p:nvPr/>
        </p:nvSpPr>
        <p:spPr>
          <a:xfrm>
            <a:off x="8147538" y="2116713"/>
            <a:ext cx="10550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0</a:t>
            </a:r>
            <a:endParaRPr/>
          </a:p>
        </p:txBody>
      </p:sp>
      <p:sp>
        <p:nvSpPr>
          <p:cNvPr id="780" name="Google Shape;780;p49"/>
          <p:cNvSpPr txBox="1"/>
          <p:nvPr/>
        </p:nvSpPr>
        <p:spPr>
          <a:xfrm>
            <a:off x="8144606" y="3379881"/>
            <a:ext cx="10550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D24726"/>
                </a:solidFill>
                <a:latin typeface="Courier New"/>
                <a:ea typeface="Courier New"/>
                <a:cs typeface="Courier New"/>
                <a:sym typeface="Courier New"/>
              </a:rPr>
              <a:t>1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7"/>
                                        </p:tgtEl>
                                        <p:attrNameLst>
                                          <p:attrName>style.visibility</p:attrName>
                                        </p:attrNameLst>
                                      </p:cBhvr>
                                      <p:to>
                                        <p:strVal val="visible"/>
                                      </p:to>
                                    </p:set>
                                    <p:animEffect filter="fade" transition="in">
                                      <p:cBhvr>
                                        <p:cTn dur="500"/>
                                        <p:tgtEl>
                                          <p:spTgt spid="7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500"/>
                                        <p:tgtEl>
                                          <p:spTgt spid="7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5"/>
                                        </p:tgtEl>
                                        <p:attrNameLst>
                                          <p:attrName>style.visibility</p:attrName>
                                        </p:attrNameLst>
                                      </p:cBhvr>
                                      <p:to>
                                        <p:strVal val="visible"/>
                                      </p:to>
                                    </p:set>
                                    <p:animEffect filter="fade" transition="in">
                                      <p:cBhvr>
                                        <p:cTn dur="500"/>
                                        <p:tgtEl>
                                          <p:spTgt spid="775"/>
                                        </p:tgtEl>
                                      </p:cBhvr>
                                    </p:animEffect>
                                  </p:childTnLst>
                                </p:cTn>
                              </p:par>
                              <p:par>
                                <p:cTn fill="hold" nodeType="with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500"/>
                                        <p:tgtEl>
                                          <p:spTgt spid="7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6"/>
                                        </p:tgtEl>
                                        <p:attrNameLst>
                                          <p:attrName>style.visibility</p:attrName>
                                        </p:attrNameLst>
                                      </p:cBhvr>
                                      <p:to>
                                        <p:strVal val="visible"/>
                                      </p:to>
                                    </p:set>
                                    <p:animEffect filter="fade" transition="in">
                                      <p:cBhvr>
                                        <p:cTn dur="500"/>
                                        <p:tgtEl>
                                          <p:spTgt spid="776"/>
                                        </p:tgtEl>
                                      </p:cBhvr>
                                    </p:animEffect>
                                  </p:childTnLst>
                                </p:cTn>
                              </p:par>
                              <p:par>
                                <p:cTn fill="hold" nodeType="with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500"/>
                                        <p:tgtEl>
                                          <p:spTgt spid="7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5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Marble Adding Machine</a:t>
            </a:r>
            <a:endParaRPr/>
          </a:p>
        </p:txBody>
      </p:sp>
      <p:sp>
        <p:nvSpPr>
          <p:cNvPr id="786" name="Google Shape;786;p50"/>
          <p:cNvSpPr txBox="1"/>
          <p:nvPr>
            <p:ph idx="1" type="body"/>
          </p:nvPr>
        </p:nvSpPr>
        <p:spPr>
          <a:xfrm>
            <a:off x="838200" y="6176962"/>
            <a:ext cx="10515600" cy="443645"/>
          </a:xfrm>
          <a:prstGeom prst="rect">
            <a:avLst/>
          </a:prstGeom>
          <a:noFill/>
          <a:ln>
            <a:noFill/>
          </a:ln>
        </p:spPr>
        <p:txBody>
          <a:bodyPr anchorCtr="0" anchor="t" bIns="45700" lIns="91425" spcFirstLastPara="1" rIns="91425" wrap="square" tIns="45700">
            <a:normAutofit fontScale="62500" lnSpcReduction="20000"/>
          </a:bodyPr>
          <a:lstStyle/>
          <a:p>
            <a:pPr indent="0" lvl="0" marL="0" rtl="0" algn="ctr">
              <a:lnSpc>
                <a:spcPct val="90000"/>
              </a:lnSpc>
              <a:spcBef>
                <a:spcPts val="0"/>
              </a:spcBef>
              <a:spcAft>
                <a:spcPts val="0"/>
              </a:spcAft>
              <a:buClr>
                <a:srgbClr val="7F7F7F"/>
              </a:buClr>
              <a:buSzPct val="100000"/>
              <a:buNone/>
            </a:pPr>
            <a:r>
              <a:rPr lang="en-US" sz="2000" u="sng">
                <a:solidFill>
                  <a:schemeClr val="hlink"/>
                </a:solidFill>
                <a:hlinkClick r:id="rId3"/>
              </a:rPr>
              <a:t>http://www.youtube.com/watch?v=GcDshWmhF4A&amp;NR=1&amp;feature=fvwp</a:t>
            </a:r>
            <a:r>
              <a:rPr lang="en-US" sz="2000"/>
              <a:t> </a:t>
            </a:r>
            <a:endParaRPr/>
          </a:p>
          <a:p>
            <a:pPr indent="-101600" lvl="0" marL="228600" rtl="0" algn="ctr">
              <a:lnSpc>
                <a:spcPct val="90000"/>
              </a:lnSpc>
              <a:spcBef>
                <a:spcPts val="600"/>
              </a:spcBef>
              <a:spcAft>
                <a:spcPts val="0"/>
              </a:spcAft>
              <a:buClr>
                <a:srgbClr val="7F7F7F"/>
              </a:buClr>
              <a:buSzPct val="100000"/>
              <a:buNone/>
            </a:pPr>
            <a:r>
              <a:t/>
            </a:r>
            <a:endParaRPr sz="2000"/>
          </a:p>
        </p:txBody>
      </p:sp>
      <p:pic>
        <p:nvPicPr>
          <p:cNvPr id="787" name="Google Shape;787;p50"/>
          <p:cNvPicPr preferRelativeResize="0"/>
          <p:nvPr/>
        </p:nvPicPr>
        <p:blipFill rotWithShape="1">
          <a:blip r:embed="rId4">
            <a:alphaModFix/>
          </a:blip>
          <a:srcRect b="0" l="0" r="0" t="0"/>
          <a:stretch/>
        </p:blipFill>
        <p:spPr>
          <a:xfrm>
            <a:off x="2609667" y="1536052"/>
            <a:ext cx="6744066" cy="464091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4"/>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Hexadecimal Numbers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6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Hexadecimal Numbers</a:t>
            </a:r>
            <a:endParaRPr/>
          </a:p>
        </p:txBody>
      </p:sp>
      <p:sp>
        <p:nvSpPr>
          <p:cNvPr id="798" name="Google Shape;798;p6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Hexadecimal number are base 16 numeric system.</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Who uses the hexadecimal system? </a:t>
            </a:r>
            <a:endParaRPr/>
          </a:p>
          <a:p>
            <a:pPr indent="-228600" lvl="1" marL="685800" rtl="0" algn="l">
              <a:lnSpc>
                <a:spcPct val="90000"/>
              </a:lnSpc>
              <a:spcBef>
                <a:spcPts val="780"/>
              </a:spcBef>
              <a:spcAft>
                <a:spcPts val="0"/>
              </a:spcAft>
              <a:buClr>
                <a:srgbClr val="7F7F7F"/>
              </a:buClr>
              <a:buSzPts val="2600"/>
              <a:buChar char="•"/>
            </a:pPr>
            <a:r>
              <a:rPr lang="en-US"/>
              <a:t>Web designers.</a:t>
            </a:r>
            <a:endParaRPr/>
          </a:p>
          <a:p>
            <a:pPr indent="-228600" lvl="1" marL="685800" rtl="0" algn="l">
              <a:lnSpc>
                <a:spcPct val="90000"/>
              </a:lnSpc>
              <a:spcBef>
                <a:spcPts val="780"/>
              </a:spcBef>
              <a:spcAft>
                <a:spcPts val="0"/>
              </a:spcAft>
              <a:buClr>
                <a:srgbClr val="7F7F7F"/>
              </a:buClr>
              <a:buSzPts val="2600"/>
              <a:buChar char="•"/>
            </a:pPr>
            <a:r>
              <a:rPr lang="en-US"/>
              <a:t>Digital medial creators.</a:t>
            </a:r>
            <a:endParaRPr/>
          </a:p>
          <a:p>
            <a:pPr indent="-228600" lvl="1" marL="685800" rtl="0" algn="l">
              <a:lnSpc>
                <a:spcPct val="90000"/>
              </a:lnSpc>
              <a:spcBef>
                <a:spcPts val="780"/>
              </a:spcBef>
              <a:spcAft>
                <a:spcPts val="0"/>
              </a:spcAft>
              <a:buClr>
                <a:srgbClr val="7F7F7F"/>
              </a:buClr>
              <a:buSzPts val="2600"/>
              <a:buChar char="•"/>
            </a:pPr>
            <a:r>
              <a:rPr lang="en-US"/>
              <a:t>Computer scientists.</a:t>
            </a:r>
            <a:endParaRPr/>
          </a:p>
          <a:p>
            <a:pPr indent="-228600" lvl="1" marL="685800" rtl="0" algn="l">
              <a:lnSpc>
                <a:spcPct val="90000"/>
              </a:lnSpc>
              <a:spcBef>
                <a:spcPts val="780"/>
              </a:spcBef>
              <a:spcAft>
                <a:spcPts val="0"/>
              </a:spcAft>
              <a:buClr>
                <a:srgbClr val="7F7F7F"/>
              </a:buClr>
              <a:buSzPts val="2600"/>
              <a:buChar char="•"/>
            </a:pPr>
            <a:r>
              <a:rPr lang="en-US"/>
              <a:t>Networking professionals.</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6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Building Hexadecimal Numbers</a:t>
            </a:r>
            <a:endParaRPr/>
          </a:p>
        </p:txBody>
      </p:sp>
      <p:graphicFrame>
        <p:nvGraphicFramePr>
          <p:cNvPr id="804" name="Google Shape;804;p66"/>
          <p:cNvGraphicFramePr/>
          <p:nvPr/>
        </p:nvGraphicFramePr>
        <p:xfrm>
          <a:off x="838200" y="1478271"/>
          <a:ext cx="3000000" cy="3000000"/>
        </p:xfrm>
        <a:graphic>
          <a:graphicData uri="http://schemas.openxmlformats.org/drawingml/2006/table">
            <a:tbl>
              <a:tblPr bandRow="1" firstRow="1">
                <a:noFill/>
                <a:tableStyleId>{86D75195-E66E-417D-ADE1-155D6AE36660}</a:tableStyleId>
              </a:tblPr>
              <a:tblGrid>
                <a:gridCol w="3442675"/>
                <a:gridCol w="3442675"/>
                <a:gridCol w="3442675"/>
              </a:tblGrid>
              <a:tr h="7323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Decimal</a:t>
                      </a:r>
                      <a:endParaRPr/>
                    </a:p>
                  </a:txBody>
                  <a:tcPr marT="45725" marB="45725" marR="91450" marL="91450"/>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Hex (16’s column)</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Hex (1’s column)</a:t>
                      </a:r>
                      <a:endParaRPr b="1" sz="2400">
                        <a:solidFill>
                          <a:srgbClr val="0055A4"/>
                        </a:solidFill>
                        <a:latin typeface="Courier New"/>
                        <a:ea typeface="Courier New"/>
                        <a:cs typeface="Courier New"/>
                        <a:sym typeface="Courier New"/>
                      </a:endParaRPr>
                    </a:p>
                  </a:txBody>
                  <a:tcPr marT="45725" marB="45725" marR="91450" marL="91450">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0</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1</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1</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2</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2</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3</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3</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4</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4</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5</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5</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6</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6</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7</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7</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8</a:t>
                      </a:r>
                      <a:endParaRPr b="1" sz="2400">
                        <a:latin typeface="Courier New"/>
                        <a:ea typeface="Courier New"/>
                        <a:cs typeface="Courier New"/>
                        <a:sym typeface="Courier New"/>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8</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05" name="Google Shape;805;p66"/>
          <p:cNvSpPr txBox="1"/>
          <p:nvPr/>
        </p:nvSpPr>
        <p:spPr>
          <a:xfrm>
            <a:off x="838200" y="6401725"/>
            <a:ext cx="53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everything is the same so far...</a:t>
            </a:r>
            <a:endParaRPr>
              <a:latin typeface="Quattrocento Sans"/>
              <a:ea typeface="Quattrocento Sans"/>
              <a:cs typeface="Quattrocento Sans"/>
              <a:sym typeface="Quattrocento Sans"/>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gec49ac6325_0_699"/>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Building Hexadecimal Numbers</a:t>
            </a:r>
            <a:endParaRPr/>
          </a:p>
        </p:txBody>
      </p:sp>
      <p:graphicFrame>
        <p:nvGraphicFramePr>
          <p:cNvPr id="811" name="Google Shape;811;gec49ac6325_0_699"/>
          <p:cNvGraphicFramePr/>
          <p:nvPr/>
        </p:nvGraphicFramePr>
        <p:xfrm>
          <a:off x="838200" y="1478271"/>
          <a:ext cx="3000000" cy="3000000"/>
        </p:xfrm>
        <a:graphic>
          <a:graphicData uri="http://schemas.openxmlformats.org/drawingml/2006/table">
            <a:tbl>
              <a:tblPr bandRow="1" firstRow="1">
                <a:noFill/>
                <a:tableStyleId>{86D75195-E66E-417D-ADE1-155D6AE36660}</a:tableStyleId>
              </a:tblPr>
              <a:tblGrid>
                <a:gridCol w="3442675"/>
                <a:gridCol w="3442675"/>
                <a:gridCol w="3442675"/>
              </a:tblGrid>
              <a:tr h="7323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Decimal</a:t>
                      </a:r>
                      <a:endParaRPr/>
                    </a:p>
                  </a:txBody>
                  <a:tcPr marT="45725" marB="45725" marR="91450" marL="91450"/>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Hex (16’s column)</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Hex (1’s column)</a:t>
                      </a:r>
                      <a:endParaRPr b="1" sz="2400">
                        <a:solidFill>
                          <a:srgbClr val="0055A4"/>
                        </a:solidFill>
                        <a:latin typeface="Courier New"/>
                        <a:ea typeface="Courier New"/>
                        <a:cs typeface="Courier New"/>
                        <a:sym typeface="Courier New"/>
                      </a:endParaRPr>
                    </a:p>
                  </a:txBody>
                  <a:tcPr marT="45725" marB="45725" marR="91450" marL="91450">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9</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9</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10</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A</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11</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B</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12</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C</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13</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D</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14</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E</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15</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F</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16</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0</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17</a:t>
                      </a:r>
                      <a:endParaRPr b="1" sz="2400">
                        <a:latin typeface="Courier New"/>
                        <a:ea typeface="Courier New"/>
                        <a:cs typeface="Courier New"/>
                        <a:sym typeface="Courier New"/>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1</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1</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12" name="Google Shape;812;gec49ac6325_0_699"/>
          <p:cNvSpPr txBox="1"/>
          <p:nvPr/>
        </p:nvSpPr>
        <p:spPr>
          <a:xfrm>
            <a:off x="838200" y="6401725"/>
            <a:ext cx="53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here is where it gets interesting!</a:t>
            </a:r>
            <a:endParaRPr>
              <a:latin typeface="Quattrocento Sans"/>
              <a:ea typeface="Quattrocento Sans"/>
              <a:cs typeface="Quattrocento Sans"/>
              <a:sym typeface="Quattrocento Sans"/>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gec49ac6325_0_705"/>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Building Hexadecimal Numbers</a:t>
            </a:r>
            <a:endParaRPr/>
          </a:p>
        </p:txBody>
      </p:sp>
      <p:graphicFrame>
        <p:nvGraphicFramePr>
          <p:cNvPr id="818" name="Google Shape;818;gec49ac6325_0_705"/>
          <p:cNvGraphicFramePr/>
          <p:nvPr/>
        </p:nvGraphicFramePr>
        <p:xfrm>
          <a:off x="838200" y="1478271"/>
          <a:ext cx="3000000" cy="3000000"/>
        </p:xfrm>
        <a:graphic>
          <a:graphicData uri="http://schemas.openxmlformats.org/drawingml/2006/table">
            <a:tbl>
              <a:tblPr bandRow="1" firstRow="1">
                <a:noFill/>
                <a:tableStyleId>{86D75195-E66E-417D-ADE1-155D6AE36660}</a:tableStyleId>
              </a:tblPr>
              <a:tblGrid>
                <a:gridCol w="3442675"/>
                <a:gridCol w="3442675"/>
                <a:gridCol w="3442675"/>
              </a:tblGrid>
              <a:tr h="7323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Decimal</a:t>
                      </a:r>
                      <a:endParaRPr/>
                    </a:p>
                  </a:txBody>
                  <a:tcPr marT="45725" marB="45725" marR="91450" marL="91450"/>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Hex (16’s column)</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Hex (1’s column)</a:t>
                      </a:r>
                      <a:endParaRPr b="1" sz="2400">
                        <a:solidFill>
                          <a:srgbClr val="0055A4"/>
                        </a:solidFill>
                        <a:latin typeface="Courier New"/>
                        <a:ea typeface="Courier New"/>
                        <a:cs typeface="Courier New"/>
                        <a:sym typeface="Courier New"/>
                      </a:endParaRPr>
                    </a:p>
                  </a:txBody>
                  <a:tcPr marT="45725" marB="45725" marR="91450" marL="91450">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18</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2</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19</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3</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20</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4</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21</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5</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22</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6</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23</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7</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24</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8</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25</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9</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1575">
                <a:tc>
                  <a:txBody>
                    <a:bodyPr/>
                    <a:lstStyle/>
                    <a:p>
                      <a:pPr indent="0" lvl="0" marL="0" marR="0" rtl="0" algn="ctr">
                        <a:spcBef>
                          <a:spcPts val="0"/>
                        </a:spcBef>
                        <a:spcAft>
                          <a:spcPts val="0"/>
                        </a:spcAft>
                        <a:buNone/>
                      </a:pPr>
                      <a:r>
                        <a:rPr b="1" lang="en-US" sz="2400">
                          <a:latin typeface="Courier New"/>
                          <a:ea typeface="Courier New"/>
                          <a:cs typeface="Courier New"/>
                          <a:sym typeface="Courier New"/>
                        </a:rPr>
                        <a:t>26</a:t>
                      </a:r>
                      <a:endParaRPr b="1" sz="2400">
                        <a:latin typeface="Courier New"/>
                        <a:ea typeface="Courier New"/>
                        <a:cs typeface="Courier New"/>
                        <a:sym typeface="Courier New"/>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1</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solidFill>
                            <a:srgbClr val="0055A4"/>
                          </a:solidFill>
                          <a:latin typeface="Courier New"/>
                          <a:ea typeface="Courier New"/>
                          <a:cs typeface="Courier New"/>
                          <a:sym typeface="Courier New"/>
                        </a:rPr>
                        <a:t>A</a:t>
                      </a:r>
                      <a:endParaRPr b="1" sz="2400">
                        <a:solidFill>
                          <a:srgbClr val="0055A4"/>
                        </a:solidFill>
                        <a:latin typeface="Courier New"/>
                        <a:ea typeface="Courier New"/>
                        <a:cs typeface="Courier New"/>
                        <a:sym typeface="Courier New"/>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19" name="Google Shape;819;gec49ac6325_0_705"/>
          <p:cNvSpPr txBox="1"/>
          <p:nvPr/>
        </p:nvSpPr>
        <p:spPr>
          <a:xfrm>
            <a:off x="838200" y="6401725"/>
            <a:ext cx="5336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etc. etc.</a:t>
            </a:r>
            <a:endParaRPr>
              <a:latin typeface="Quattrocento Sans"/>
              <a:ea typeface="Quattrocento Sans"/>
              <a:cs typeface="Quattrocento Sans"/>
              <a:sym typeface="Quattrocento Sans"/>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7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Question</a:t>
            </a:r>
            <a:endParaRPr/>
          </a:p>
        </p:txBody>
      </p:sp>
      <p:sp>
        <p:nvSpPr>
          <p:cNvPr id="825" name="Google Shape;825;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10000"/>
          </a:bodyPr>
          <a:lstStyle/>
          <a:p>
            <a:pPr indent="-182880" lvl="0" marL="228600" rtl="0" algn="l">
              <a:lnSpc>
                <a:spcPct val="115000"/>
              </a:lnSpc>
              <a:spcBef>
                <a:spcPts val="0"/>
              </a:spcBef>
              <a:spcAft>
                <a:spcPts val="0"/>
              </a:spcAft>
              <a:buClr>
                <a:srgbClr val="7F7F7F"/>
              </a:buClr>
              <a:buSzPct val="100000"/>
              <a:buChar char="•"/>
            </a:pPr>
            <a:r>
              <a:rPr lang="en-US" sz="3200"/>
              <a:t>Avatar Aang</a:t>
            </a:r>
            <a:r>
              <a:rPr lang="en-US" sz="3200"/>
              <a:t> went to get his first driving license. The clerk asked Aang for his ID to make sure he was old enough to do the driving test. The clerk told him that he needs to be at least 18. Aang answered, “I’m sorry but you are wrong. I am exactly 18, in decimal. My ID in fact shows my age in Hexadecimal.”</a:t>
            </a:r>
            <a:endParaRPr sz="3200"/>
          </a:p>
          <a:p>
            <a:pPr indent="-228600" lvl="0" marL="228600" rtl="0" algn="l">
              <a:lnSpc>
                <a:spcPct val="115000"/>
              </a:lnSpc>
              <a:spcBef>
                <a:spcPts val="888"/>
              </a:spcBef>
              <a:spcAft>
                <a:spcPts val="0"/>
              </a:spcAft>
              <a:buClr>
                <a:srgbClr val="7F7F7F"/>
              </a:buClr>
              <a:buSzPct val="100000"/>
              <a:buNone/>
            </a:pPr>
            <a:r>
              <a:rPr lang="en-US" sz="3200"/>
              <a:t>	</a:t>
            </a:r>
            <a:r>
              <a:rPr lang="en-US" sz="3200"/>
              <a:t>What age is Aang in Hexadecimal</a:t>
            </a:r>
            <a:br>
              <a:rPr lang="en-US" sz="3200"/>
            </a:br>
            <a:r>
              <a:rPr lang="en-US" sz="3200"/>
              <a:t>(if he is indeed 18 in decimal?)</a:t>
            </a:r>
            <a:endParaRPr/>
          </a:p>
          <a:p>
            <a:pPr indent="-228600" lvl="0" marL="228600" rtl="0" algn="l">
              <a:lnSpc>
                <a:spcPct val="115000"/>
              </a:lnSpc>
              <a:spcBef>
                <a:spcPts val="888"/>
              </a:spcBef>
              <a:spcAft>
                <a:spcPts val="0"/>
              </a:spcAft>
              <a:buClr>
                <a:srgbClr val="7F7F7F"/>
              </a:buClr>
              <a:buSzPct val="100000"/>
              <a:buNone/>
            </a:pPr>
            <a:r>
              <a:t/>
            </a:r>
            <a:endParaRPr b="1" sz="3200">
              <a:latin typeface="Courier New"/>
              <a:ea typeface="Courier New"/>
              <a:cs typeface="Courier New"/>
              <a:sym typeface="Courier New"/>
            </a:endParaRPr>
          </a:p>
          <a:p>
            <a:pPr indent="-228600" lvl="0" marL="228600" rtl="0" algn="l">
              <a:lnSpc>
                <a:spcPct val="115000"/>
              </a:lnSpc>
              <a:spcBef>
                <a:spcPts val="888"/>
              </a:spcBef>
              <a:spcAft>
                <a:spcPts val="0"/>
              </a:spcAft>
              <a:buClr>
                <a:srgbClr val="7F7F7F"/>
              </a:buClr>
              <a:buSzPct val="100000"/>
              <a:buNone/>
            </a:pPr>
            <a:r>
              <a:rPr b="1" lang="en-US" sz="3200">
                <a:latin typeface="Courier New"/>
                <a:ea typeface="Courier New"/>
                <a:cs typeface="Courier New"/>
                <a:sym typeface="Courier New"/>
              </a:rPr>
              <a:t> 	   </a:t>
            </a:r>
            <a:r>
              <a:rPr b="1" lang="en-US" sz="3200" u="sng">
                <a:latin typeface="Courier New"/>
                <a:ea typeface="Courier New"/>
                <a:cs typeface="Courier New"/>
                <a:sym typeface="Courier New"/>
              </a:rPr>
              <a:t>Decimal</a:t>
            </a:r>
            <a:r>
              <a:rPr b="1" lang="en-US" sz="3200">
                <a:latin typeface="Courier New"/>
                <a:ea typeface="Courier New"/>
                <a:cs typeface="Courier New"/>
                <a:sym typeface="Courier New"/>
              </a:rPr>
              <a:t>      </a:t>
            </a:r>
            <a:r>
              <a:rPr b="1" lang="en-US" sz="3200" u="sng">
                <a:latin typeface="Courier New"/>
                <a:ea typeface="Courier New"/>
                <a:cs typeface="Courier New"/>
                <a:sym typeface="Courier New"/>
              </a:rPr>
              <a:t>16’s</a:t>
            </a:r>
            <a:r>
              <a:rPr b="1" lang="en-US" sz="3200">
                <a:latin typeface="Courier New"/>
                <a:ea typeface="Courier New"/>
                <a:cs typeface="Courier New"/>
                <a:sym typeface="Courier New"/>
              </a:rPr>
              <a:t>    </a:t>
            </a:r>
            <a:r>
              <a:rPr b="1" lang="en-US" sz="3200" u="sng">
                <a:latin typeface="Courier New"/>
                <a:ea typeface="Courier New"/>
                <a:cs typeface="Courier New"/>
                <a:sym typeface="Courier New"/>
              </a:rPr>
              <a:t>1’s</a:t>
            </a:r>
            <a:endParaRPr/>
          </a:p>
          <a:p>
            <a:pPr indent="-228600" lvl="0" marL="228600" rtl="0" algn="l">
              <a:lnSpc>
                <a:spcPct val="115000"/>
              </a:lnSpc>
              <a:spcBef>
                <a:spcPts val="888"/>
              </a:spcBef>
              <a:spcAft>
                <a:spcPts val="0"/>
              </a:spcAft>
              <a:buClr>
                <a:srgbClr val="7F7F7F"/>
              </a:buClr>
              <a:buSzPct val="100000"/>
              <a:buNone/>
            </a:pPr>
            <a:r>
              <a:rPr b="1" lang="en-US" sz="3200">
                <a:latin typeface="Courier New"/>
                <a:ea typeface="Courier New"/>
                <a:cs typeface="Courier New"/>
                <a:sym typeface="Courier New"/>
              </a:rPr>
              <a:t> 		   18          </a:t>
            </a:r>
            <a:r>
              <a:rPr b="1" lang="en-US" sz="3200">
                <a:solidFill>
                  <a:srgbClr val="FF0000"/>
                </a:solidFill>
                <a:latin typeface="Courier New"/>
                <a:ea typeface="Courier New"/>
                <a:cs typeface="Courier New"/>
                <a:sym typeface="Courier New"/>
              </a:rPr>
              <a:t>      </a:t>
            </a:r>
            <a:endParaRPr sz="3200"/>
          </a:p>
          <a:p>
            <a:pPr indent="-52387" lvl="0" marL="228600" rtl="0" algn="l">
              <a:lnSpc>
                <a:spcPct val="115000"/>
              </a:lnSpc>
              <a:spcBef>
                <a:spcPts val="833"/>
              </a:spcBef>
              <a:spcAft>
                <a:spcPts val="0"/>
              </a:spcAft>
              <a:buClr>
                <a:srgbClr val="7F7F7F"/>
              </a:buClr>
              <a:buSzPct val="100000"/>
              <a:buNone/>
            </a:pPr>
            <a:r>
              <a:t/>
            </a:r>
            <a:endParaRPr/>
          </a:p>
        </p:txBody>
      </p:sp>
      <p:pic>
        <p:nvPicPr>
          <p:cNvPr id="826" name="Google Shape;826;p70"/>
          <p:cNvPicPr preferRelativeResize="0"/>
          <p:nvPr/>
        </p:nvPicPr>
        <p:blipFill>
          <a:blip r:embed="rId3">
            <a:alphaModFix/>
          </a:blip>
          <a:stretch>
            <a:fillRect/>
          </a:stretch>
        </p:blipFill>
        <p:spPr>
          <a:xfrm>
            <a:off x="6392175" y="3523038"/>
            <a:ext cx="4762500" cy="294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xEl>
                                              <p:pRg end="0" st="0"/>
                                            </p:txEl>
                                          </p:spTgt>
                                        </p:tgtEl>
                                        <p:attrNameLst>
                                          <p:attrName>style.visibility</p:attrName>
                                        </p:attrNameLst>
                                      </p:cBhvr>
                                      <p:to>
                                        <p:strVal val="visible"/>
                                      </p:to>
                                    </p:set>
                                    <p:animEffect filter="fade" transition="in">
                                      <p:cBhvr>
                                        <p:cTn dur="500"/>
                                        <p:tgtEl>
                                          <p:spTgt spid="8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xEl>
                                              <p:pRg end="1" st="1"/>
                                            </p:txEl>
                                          </p:spTgt>
                                        </p:tgtEl>
                                        <p:attrNameLst>
                                          <p:attrName>style.visibility</p:attrName>
                                        </p:attrNameLst>
                                      </p:cBhvr>
                                      <p:to>
                                        <p:strVal val="visible"/>
                                      </p:to>
                                    </p:set>
                                    <p:animEffect filter="fade" transition="in">
                                      <p:cBhvr>
                                        <p:cTn dur="500"/>
                                        <p:tgtEl>
                                          <p:spTgt spid="8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xEl>
                                              <p:pRg end="2" st="2"/>
                                            </p:txEl>
                                          </p:spTgt>
                                        </p:tgtEl>
                                        <p:attrNameLst>
                                          <p:attrName>style.visibility</p:attrName>
                                        </p:attrNameLst>
                                      </p:cBhvr>
                                      <p:to>
                                        <p:strVal val="visible"/>
                                      </p:to>
                                    </p:set>
                                    <p:animEffect filter="fade" transition="in">
                                      <p:cBhvr>
                                        <p:cTn dur="500"/>
                                        <p:tgtEl>
                                          <p:spTgt spid="8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xEl>
                                              <p:pRg end="3" st="3"/>
                                            </p:txEl>
                                          </p:spTgt>
                                        </p:tgtEl>
                                        <p:attrNameLst>
                                          <p:attrName>style.visibility</p:attrName>
                                        </p:attrNameLst>
                                      </p:cBhvr>
                                      <p:to>
                                        <p:strVal val="visible"/>
                                      </p:to>
                                    </p:set>
                                    <p:animEffect filter="fade" transition="in">
                                      <p:cBhvr>
                                        <p:cTn dur="500"/>
                                        <p:tgtEl>
                                          <p:spTgt spid="8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xEl>
                                              <p:pRg end="4" st="4"/>
                                            </p:txEl>
                                          </p:spTgt>
                                        </p:tgtEl>
                                        <p:attrNameLst>
                                          <p:attrName>style.visibility</p:attrName>
                                        </p:attrNameLst>
                                      </p:cBhvr>
                                      <p:to>
                                        <p:strVal val="visible"/>
                                      </p:to>
                                    </p:set>
                                    <p:animEffect filter="fade" transition="in">
                                      <p:cBhvr>
                                        <p:cTn dur="500"/>
                                        <p:tgtEl>
                                          <p:spTgt spid="8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xEl>
                                              <p:pRg end="5" st="5"/>
                                            </p:txEl>
                                          </p:spTgt>
                                        </p:tgtEl>
                                        <p:attrNameLst>
                                          <p:attrName>style.visibility</p:attrName>
                                        </p:attrNameLst>
                                      </p:cBhvr>
                                      <p:to>
                                        <p:strVal val="visible"/>
                                      </p:to>
                                    </p:set>
                                    <p:animEffect filter="fade" transition="in">
                                      <p:cBhvr>
                                        <p:cTn dur="500"/>
                                        <p:tgtEl>
                                          <p:spTgt spid="82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g152499e76d2_4_398"/>
          <p:cNvSpPr txBox="1"/>
          <p:nvPr>
            <p:ph type="title"/>
          </p:nvPr>
        </p:nvSpPr>
        <p:spPr>
          <a:xfrm>
            <a:off x="609600" y="1"/>
            <a:ext cx="10744200" cy="1228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Question</a:t>
            </a:r>
            <a:endParaRPr/>
          </a:p>
        </p:txBody>
      </p:sp>
      <p:sp>
        <p:nvSpPr>
          <p:cNvPr id="832" name="Google Shape;832;g152499e76d2_4_39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0000" lnSpcReduction="10000"/>
          </a:bodyPr>
          <a:lstStyle/>
          <a:p>
            <a:pPr indent="-182880" lvl="0" marL="228600" rtl="0" algn="l">
              <a:lnSpc>
                <a:spcPct val="115000"/>
              </a:lnSpc>
              <a:spcBef>
                <a:spcPts val="0"/>
              </a:spcBef>
              <a:spcAft>
                <a:spcPts val="0"/>
              </a:spcAft>
              <a:buClr>
                <a:srgbClr val="7F7F7F"/>
              </a:buClr>
              <a:buSzPct val="100000"/>
              <a:buChar char="•"/>
            </a:pPr>
            <a:r>
              <a:rPr lang="en-US" sz="3200"/>
              <a:t>Avatar Aang went to get his first driving license. The clerk asked Aang for his ID to make sure he was old enough to do the driving test. The clerk told him that he needs to be at least 18. Aang answered, “I’m sorry but you are wrong. I am exactly 18, in decimal. My ID in fact shows my age in Hexadecimal.”</a:t>
            </a:r>
            <a:endParaRPr sz="3200"/>
          </a:p>
          <a:p>
            <a:pPr indent="-228600" lvl="0" marL="228600" rtl="0" algn="l">
              <a:lnSpc>
                <a:spcPct val="115000"/>
              </a:lnSpc>
              <a:spcBef>
                <a:spcPts val="888"/>
              </a:spcBef>
              <a:spcAft>
                <a:spcPts val="0"/>
              </a:spcAft>
              <a:buClr>
                <a:srgbClr val="7F7F7F"/>
              </a:buClr>
              <a:buSzPct val="100000"/>
              <a:buNone/>
            </a:pPr>
            <a:r>
              <a:rPr lang="en-US" sz="3200"/>
              <a:t>	What age is Aang in Hexadecimal</a:t>
            </a:r>
            <a:br>
              <a:rPr lang="en-US" sz="3200"/>
            </a:br>
            <a:r>
              <a:rPr lang="en-US" sz="3200"/>
              <a:t>(if he is indeed 18 in decimal?)</a:t>
            </a:r>
            <a:endParaRPr/>
          </a:p>
          <a:p>
            <a:pPr indent="-228600" lvl="0" marL="228600" rtl="0" algn="l">
              <a:lnSpc>
                <a:spcPct val="115000"/>
              </a:lnSpc>
              <a:spcBef>
                <a:spcPts val="888"/>
              </a:spcBef>
              <a:spcAft>
                <a:spcPts val="0"/>
              </a:spcAft>
              <a:buClr>
                <a:srgbClr val="7F7F7F"/>
              </a:buClr>
              <a:buSzPct val="100000"/>
              <a:buNone/>
            </a:pPr>
            <a:r>
              <a:t/>
            </a:r>
            <a:endParaRPr b="1" sz="3200">
              <a:latin typeface="Courier New"/>
              <a:ea typeface="Courier New"/>
              <a:cs typeface="Courier New"/>
              <a:sym typeface="Courier New"/>
            </a:endParaRPr>
          </a:p>
          <a:p>
            <a:pPr indent="-228600" lvl="0" marL="228600" rtl="0" algn="l">
              <a:lnSpc>
                <a:spcPct val="115000"/>
              </a:lnSpc>
              <a:spcBef>
                <a:spcPts val="888"/>
              </a:spcBef>
              <a:spcAft>
                <a:spcPts val="0"/>
              </a:spcAft>
              <a:buClr>
                <a:srgbClr val="7F7F7F"/>
              </a:buClr>
              <a:buSzPct val="100000"/>
              <a:buNone/>
            </a:pPr>
            <a:r>
              <a:rPr b="1" lang="en-US" sz="3200">
                <a:latin typeface="Courier New"/>
                <a:ea typeface="Courier New"/>
                <a:cs typeface="Courier New"/>
                <a:sym typeface="Courier New"/>
              </a:rPr>
              <a:t> 	   </a:t>
            </a:r>
            <a:r>
              <a:rPr b="1" lang="en-US" sz="3200" u="sng">
                <a:latin typeface="Courier New"/>
                <a:ea typeface="Courier New"/>
                <a:cs typeface="Courier New"/>
                <a:sym typeface="Courier New"/>
              </a:rPr>
              <a:t>Decimal</a:t>
            </a:r>
            <a:r>
              <a:rPr b="1" lang="en-US" sz="3200">
                <a:latin typeface="Courier New"/>
                <a:ea typeface="Courier New"/>
                <a:cs typeface="Courier New"/>
                <a:sym typeface="Courier New"/>
              </a:rPr>
              <a:t>      </a:t>
            </a:r>
            <a:r>
              <a:rPr b="1" lang="en-US" sz="3200" u="sng">
                <a:latin typeface="Courier New"/>
                <a:ea typeface="Courier New"/>
                <a:cs typeface="Courier New"/>
                <a:sym typeface="Courier New"/>
              </a:rPr>
              <a:t>16’s</a:t>
            </a:r>
            <a:r>
              <a:rPr b="1" lang="en-US" sz="3200">
                <a:latin typeface="Courier New"/>
                <a:ea typeface="Courier New"/>
                <a:cs typeface="Courier New"/>
                <a:sym typeface="Courier New"/>
              </a:rPr>
              <a:t>    </a:t>
            </a:r>
            <a:r>
              <a:rPr b="1" lang="en-US" sz="3200" u="sng">
                <a:latin typeface="Courier New"/>
                <a:ea typeface="Courier New"/>
                <a:cs typeface="Courier New"/>
                <a:sym typeface="Courier New"/>
              </a:rPr>
              <a:t>1’s</a:t>
            </a:r>
            <a:endParaRPr/>
          </a:p>
          <a:p>
            <a:pPr indent="-228600" lvl="0" marL="228600" rtl="0" algn="l">
              <a:lnSpc>
                <a:spcPct val="115000"/>
              </a:lnSpc>
              <a:spcBef>
                <a:spcPts val="888"/>
              </a:spcBef>
              <a:spcAft>
                <a:spcPts val="0"/>
              </a:spcAft>
              <a:buClr>
                <a:srgbClr val="7F7F7F"/>
              </a:buClr>
              <a:buSzPct val="100000"/>
              <a:buNone/>
            </a:pPr>
            <a:r>
              <a:rPr b="1" lang="en-US" sz="3200">
                <a:latin typeface="Courier New"/>
                <a:ea typeface="Courier New"/>
                <a:cs typeface="Courier New"/>
                <a:sym typeface="Courier New"/>
              </a:rPr>
              <a:t> 		   18          </a:t>
            </a:r>
            <a:r>
              <a:rPr b="1" lang="en-US" sz="3200">
                <a:solidFill>
                  <a:srgbClr val="FF0000"/>
                </a:solidFill>
                <a:latin typeface="Courier New"/>
                <a:ea typeface="Courier New"/>
                <a:cs typeface="Courier New"/>
                <a:sym typeface="Courier New"/>
              </a:rPr>
              <a:t> 1       2</a:t>
            </a:r>
            <a:endParaRPr sz="3200"/>
          </a:p>
          <a:p>
            <a:pPr indent="-52387" lvl="0" marL="228600" rtl="0" algn="l">
              <a:lnSpc>
                <a:spcPct val="115000"/>
              </a:lnSpc>
              <a:spcBef>
                <a:spcPts val="833"/>
              </a:spcBef>
              <a:spcAft>
                <a:spcPts val="0"/>
              </a:spcAft>
              <a:buClr>
                <a:srgbClr val="7F7F7F"/>
              </a:buClr>
              <a:buSzPct val="100000"/>
              <a:buNone/>
            </a:pPr>
            <a:r>
              <a:t/>
            </a:r>
            <a:endParaRPr/>
          </a:p>
        </p:txBody>
      </p:sp>
      <p:pic>
        <p:nvPicPr>
          <p:cNvPr id="833" name="Google Shape;833;g152499e76d2_4_398"/>
          <p:cNvPicPr preferRelativeResize="0"/>
          <p:nvPr/>
        </p:nvPicPr>
        <p:blipFill>
          <a:blip r:embed="rId3">
            <a:alphaModFix/>
          </a:blip>
          <a:stretch>
            <a:fillRect/>
          </a:stretch>
        </p:blipFill>
        <p:spPr>
          <a:xfrm>
            <a:off x="6392175" y="3523038"/>
            <a:ext cx="4762500" cy="2943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xEl>
                                              <p:pRg end="0" st="0"/>
                                            </p:txEl>
                                          </p:spTgt>
                                        </p:tgtEl>
                                        <p:attrNameLst>
                                          <p:attrName>style.visibility</p:attrName>
                                        </p:attrNameLst>
                                      </p:cBhvr>
                                      <p:to>
                                        <p:strVal val="visible"/>
                                      </p:to>
                                    </p:set>
                                    <p:animEffect filter="fade" transition="in">
                                      <p:cBhvr>
                                        <p:cTn dur="500"/>
                                        <p:tgtEl>
                                          <p:spTgt spid="8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xEl>
                                              <p:pRg end="1" st="1"/>
                                            </p:txEl>
                                          </p:spTgt>
                                        </p:tgtEl>
                                        <p:attrNameLst>
                                          <p:attrName>style.visibility</p:attrName>
                                        </p:attrNameLst>
                                      </p:cBhvr>
                                      <p:to>
                                        <p:strVal val="visible"/>
                                      </p:to>
                                    </p:set>
                                    <p:animEffect filter="fade" transition="in">
                                      <p:cBhvr>
                                        <p:cTn dur="500"/>
                                        <p:tgtEl>
                                          <p:spTgt spid="8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xEl>
                                              <p:pRg end="2" st="2"/>
                                            </p:txEl>
                                          </p:spTgt>
                                        </p:tgtEl>
                                        <p:attrNameLst>
                                          <p:attrName>style.visibility</p:attrName>
                                        </p:attrNameLst>
                                      </p:cBhvr>
                                      <p:to>
                                        <p:strVal val="visible"/>
                                      </p:to>
                                    </p:set>
                                    <p:animEffect filter="fade" transition="in">
                                      <p:cBhvr>
                                        <p:cTn dur="500"/>
                                        <p:tgtEl>
                                          <p:spTgt spid="8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xEl>
                                              <p:pRg end="3" st="3"/>
                                            </p:txEl>
                                          </p:spTgt>
                                        </p:tgtEl>
                                        <p:attrNameLst>
                                          <p:attrName>style.visibility</p:attrName>
                                        </p:attrNameLst>
                                      </p:cBhvr>
                                      <p:to>
                                        <p:strVal val="visible"/>
                                      </p:to>
                                    </p:set>
                                    <p:animEffect filter="fade" transition="in">
                                      <p:cBhvr>
                                        <p:cTn dur="500"/>
                                        <p:tgtEl>
                                          <p:spTgt spid="8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xEl>
                                              <p:pRg end="4" st="4"/>
                                            </p:txEl>
                                          </p:spTgt>
                                        </p:tgtEl>
                                        <p:attrNameLst>
                                          <p:attrName>style.visibility</p:attrName>
                                        </p:attrNameLst>
                                      </p:cBhvr>
                                      <p:to>
                                        <p:strVal val="visible"/>
                                      </p:to>
                                    </p:set>
                                    <p:animEffect filter="fade" transition="in">
                                      <p:cBhvr>
                                        <p:cTn dur="500"/>
                                        <p:tgtEl>
                                          <p:spTgt spid="8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xEl>
                                              <p:pRg end="5" st="5"/>
                                            </p:txEl>
                                          </p:spTgt>
                                        </p:tgtEl>
                                        <p:attrNameLst>
                                          <p:attrName>style.visibility</p:attrName>
                                        </p:attrNameLst>
                                      </p:cBhvr>
                                      <p:to>
                                        <p:strVal val="visible"/>
                                      </p:to>
                                    </p:set>
                                    <p:animEffect filter="fade" transition="in">
                                      <p:cBhvr>
                                        <p:cTn dur="500"/>
                                        <p:tgtEl>
                                          <p:spTgt spid="83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7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Why Hexadecimal?</a:t>
            </a:r>
            <a:endParaRPr/>
          </a:p>
        </p:txBody>
      </p:sp>
      <p:sp>
        <p:nvSpPr>
          <p:cNvPr id="839" name="Google Shape;839;p7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13359" lvl="0" marL="228600" rtl="0" algn="l">
              <a:lnSpc>
                <a:spcPct val="115000"/>
              </a:lnSpc>
              <a:spcBef>
                <a:spcPts val="0"/>
              </a:spcBef>
              <a:spcAft>
                <a:spcPts val="0"/>
              </a:spcAft>
              <a:buClr>
                <a:srgbClr val="7F7F7F"/>
              </a:buClr>
              <a:buSzPct val="100000"/>
              <a:buChar char="•"/>
            </a:pPr>
            <a:r>
              <a:rPr lang="en-US" sz="3200"/>
              <a:t>Hexadecimal is perfect for matching 4 bits.  </a:t>
            </a:r>
            <a:endParaRPr/>
          </a:p>
          <a:p>
            <a:pPr indent="-213359" lvl="0" marL="228600" rtl="0" algn="l">
              <a:lnSpc>
                <a:spcPct val="115000"/>
              </a:lnSpc>
              <a:spcBef>
                <a:spcPts val="960"/>
              </a:spcBef>
              <a:spcAft>
                <a:spcPts val="0"/>
              </a:spcAft>
              <a:buClr>
                <a:srgbClr val="7F7F7F"/>
              </a:buClr>
              <a:buSzPct val="100000"/>
              <a:buChar char="•"/>
            </a:pPr>
            <a:r>
              <a:rPr lang="en-US" sz="3200"/>
              <a:t>Every combination of 4 bits can be matched with one hex number.</a:t>
            </a:r>
            <a:r>
              <a:rPr lang="en-US" sz="2400"/>
              <a:t> </a:t>
            </a:r>
            <a:endParaRPr sz="2400"/>
          </a:p>
          <a:p>
            <a:pPr indent="-203648" lvl="1" marL="685800" rtl="0" algn="l">
              <a:lnSpc>
                <a:spcPct val="115000"/>
              </a:lnSpc>
              <a:spcBef>
                <a:spcPts val="960"/>
              </a:spcBef>
              <a:spcAft>
                <a:spcPts val="0"/>
              </a:spcAft>
              <a:buClr>
                <a:srgbClr val="7F7F7F"/>
              </a:buClr>
              <a:buSzPct val="150441"/>
              <a:buChar char="•"/>
            </a:pPr>
            <a:r>
              <a:rPr lang="en-US" sz="1586"/>
              <a:t>(why? think of powers of 2! How many symbols are there in hexadecimal, how many bits do you need to represent one hexadecimal digit?)</a:t>
            </a:r>
            <a:endParaRPr sz="1386"/>
          </a:p>
          <a:p>
            <a:pPr indent="-25400" lvl="0" marL="228600" rtl="0" algn="l">
              <a:lnSpc>
                <a:spcPct val="115000"/>
              </a:lnSpc>
              <a:spcBef>
                <a:spcPts val="960"/>
              </a:spcBef>
              <a:spcAft>
                <a:spcPts val="0"/>
              </a:spcAft>
              <a:buClr>
                <a:srgbClr val="7F7F7F"/>
              </a:buClr>
              <a:buSzPct val="100000"/>
              <a:buNone/>
            </a:pPr>
            <a:r>
              <a:t/>
            </a:r>
            <a:endParaRPr sz="3200" u="sng"/>
          </a:p>
          <a:p>
            <a:pPr indent="0" lvl="0" marL="0" rtl="0" algn="l">
              <a:lnSpc>
                <a:spcPct val="115000"/>
              </a:lnSpc>
              <a:spcBef>
                <a:spcPts val="960"/>
              </a:spcBef>
              <a:spcAft>
                <a:spcPts val="0"/>
              </a:spcAft>
              <a:buClr>
                <a:srgbClr val="7F7F7F"/>
              </a:buClr>
              <a:buSzPct val="100000"/>
              <a:buNone/>
            </a:pPr>
            <a:r>
              <a:rPr lang="en-US" sz="3200"/>
              <a:t>	</a:t>
            </a:r>
            <a:r>
              <a:rPr lang="en-US" sz="3200" u="sng"/>
              <a:t>4 bits</a:t>
            </a:r>
            <a:r>
              <a:rPr lang="en-US" sz="3200"/>
              <a:t>	can be represented by 	</a:t>
            </a:r>
            <a:r>
              <a:rPr lang="en-US" sz="3200" u="sng"/>
              <a:t>1 Hex value</a:t>
            </a:r>
            <a:endParaRPr/>
          </a:p>
          <a:p>
            <a:pPr indent="0" lvl="0" marL="0" rtl="0" algn="l">
              <a:lnSpc>
                <a:spcPct val="115000"/>
              </a:lnSpc>
              <a:spcBef>
                <a:spcPts val="960"/>
              </a:spcBef>
              <a:spcAft>
                <a:spcPts val="0"/>
              </a:spcAft>
              <a:buClr>
                <a:srgbClr val="7F7F7F"/>
              </a:buClr>
              <a:buSzPct val="100000"/>
              <a:buNone/>
            </a:pPr>
            <a:r>
              <a:rPr lang="en-US" sz="3200"/>
              <a:t>	</a:t>
            </a:r>
            <a:r>
              <a:rPr lang="en-US" sz="3200" u="sng"/>
              <a:t>8 bits</a:t>
            </a:r>
            <a:r>
              <a:rPr lang="en-US" sz="3200"/>
              <a:t>	can be represented by 	</a:t>
            </a:r>
            <a:r>
              <a:rPr lang="en-US" sz="3200" u="sng"/>
              <a:t>2 Hex values</a:t>
            </a:r>
            <a:endParaRPr b="1" sz="3200">
              <a:latin typeface="Courier New"/>
              <a:ea typeface="Courier New"/>
              <a:cs typeface="Courier New"/>
              <a:sym typeface="Courier New"/>
            </a:endParaRPr>
          </a:p>
          <a:p>
            <a:pPr indent="-38100" lvl="0" marL="228600" rtl="0" algn="l">
              <a:lnSpc>
                <a:spcPct val="115000"/>
              </a:lnSpc>
              <a:spcBef>
                <a:spcPts val="900"/>
              </a:spcBef>
              <a:spcAft>
                <a:spcPts val="0"/>
              </a:spcAft>
              <a:buClr>
                <a:srgbClr val="7F7F7F"/>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How are Bits Represented in a Computer?</a:t>
            </a:r>
            <a:endParaRPr/>
          </a:p>
        </p:txBody>
      </p:sp>
      <p:sp>
        <p:nvSpPr>
          <p:cNvPr id="179" name="Google Shape;179;p10"/>
          <p:cNvSpPr txBox="1"/>
          <p:nvPr>
            <p:ph idx="1" type="body"/>
          </p:nvPr>
        </p:nvSpPr>
        <p:spPr>
          <a:xfrm>
            <a:off x="788376" y="1852001"/>
            <a:ext cx="10826261" cy="4759813"/>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20000"/>
              </a:lnSpc>
              <a:spcBef>
                <a:spcPts val="0"/>
              </a:spcBef>
              <a:spcAft>
                <a:spcPts val="0"/>
              </a:spcAft>
              <a:buClr>
                <a:srgbClr val="7F7F7F"/>
              </a:buClr>
              <a:buSzPct val="100000"/>
              <a:buChar char="•"/>
            </a:pPr>
            <a:r>
              <a:rPr lang="en-US" sz="2400"/>
              <a:t>A transistor that is switched on or off</a:t>
            </a:r>
            <a:endParaRPr/>
          </a:p>
          <a:p>
            <a:pPr indent="-228600" lvl="0" marL="228600" rtl="0" algn="l">
              <a:lnSpc>
                <a:spcPct val="120000"/>
              </a:lnSpc>
              <a:spcBef>
                <a:spcPts val="666"/>
              </a:spcBef>
              <a:spcAft>
                <a:spcPts val="0"/>
              </a:spcAft>
              <a:buClr>
                <a:srgbClr val="7F7F7F"/>
              </a:buClr>
              <a:buSzPct val="100000"/>
              <a:buChar char="•"/>
            </a:pPr>
            <a:r>
              <a:rPr lang="en-US" sz="2400"/>
              <a:t>A capacitor that is charged or discharged.</a:t>
            </a:r>
            <a:endParaRPr/>
          </a:p>
          <a:p>
            <a:pPr indent="0" lvl="0" marL="0" rtl="0" algn="l">
              <a:lnSpc>
                <a:spcPct val="120000"/>
              </a:lnSpc>
              <a:spcBef>
                <a:spcPts val="666"/>
              </a:spcBef>
              <a:spcAft>
                <a:spcPts val="0"/>
              </a:spcAft>
              <a:buClr>
                <a:srgbClr val="7F7F7F"/>
              </a:buClr>
              <a:buSzPct val="100000"/>
              <a:buNone/>
            </a:pPr>
            <a:r>
              <a:t/>
            </a:r>
            <a:endParaRPr sz="2400"/>
          </a:p>
          <a:p>
            <a:pPr indent="0" lvl="0" marL="0" rtl="0" algn="l">
              <a:lnSpc>
                <a:spcPct val="120000"/>
              </a:lnSpc>
              <a:spcBef>
                <a:spcPts val="666"/>
              </a:spcBef>
              <a:spcAft>
                <a:spcPts val="0"/>
              </a:spcAft>
              <a:buClr>
                <a:srgbClr val="7F7F7F"/>
              </a:buClr>
              <a:buSzPct val="100000"/>
              <a:buNone/>
            </a:pPr>
            <a:r>
              <a:t/>
            </a:r>
            <a:endParaRPr sz="2400"/>
          </a:p>
          <a:p>
            <a:pPr indent="-87629" lvl="0" marL="228600" rtl="0" algn="l">
              <a:lnSpc>
                <a:spcPct val="120000"/>
              </a:lnSpc>
              <a:spcBef>
                <a:spcPts val="666"/>
              </a:spcBef>
              <a:spcAft>
                <a:spcPts val="0"/>
              </a:spcAft>
              <a:buClr>
                <a:srgbClr val="7F7F7F"/>
              </a:buClr>
              <a:buSzPct val="100000"/>
              <a:buNone/>
            </a:pPr>
            <a:r>
              <a:t/>
            </a:r>
            <a:endParaRPr sz="2400"/>
          </a:p>
          <a:p>
            <a:pPr indent="-228600" lvl="0" marL="228600" rtl="0" algn="l">
              <a:lnSpc>
                <a:spcPct val="120000"/>
              </a:lnSpc>
              <a:spcBef>
                <a:spcPts val="666"/>
              </a:spcBef>
              <a:spcAft>
                <a:spcPts val="0"/>
              </a:spcAft>
              <a:buClr>
                <a:srgbClr val="7F7F7F"/>
              </a:buClr>
              <a:buSzPct val="100000"/>
              <a:buChar char="•"/>
            </a:pPr>
            <a:r>
              <a:rPr lang="en-US" sz="2400"/>
              <a:t>On magnetic disks bits are represented by direction of the magnetic field (N-S, S-N).</a:t>
            </a:r>
            <a:endParaRPr/>
          </a:p>
          <a:p>
            <a:pPr indent="-228600" lvl="0" marL="228600" rtl="0" algn="l">
              <a:lnSpc>
                <a:spcPct val="120000"/>
              </a:lnSpc>
              <a:spcBef>
                <a:spcPts val="666"/>
              </a:spcBef>
              <a:spcAft>
                <a:spcPts val="0"/>
              </a:spcAft>
              <a:buClr>
                <a:srgbClr val="7F7F7F"/>
              </a:buClr>
              <a:buSzPct val="100000"/>
              <a:buChar char="•"/>
            </a:pPr>
            <a:r>
              <a:rPr lang="en-US" sz="2400"/>
              <a:t>Optical discs store bits optically (a bit on the surface is either shiny or not shiny).</a:t>
            </a:r>
            <a:endParaRPr/>
          </a:p>
          <a:p>
            <a:pPr indent="-228600" lvl="0" marL="228600" rtl="0" algn="l">
              <a:lnSpc>
                <a:spcPct val="120000"/>
              </a:lnSpc>
              <a:spcBef>
                <a:spcPts val="666"/>
              </a:spcBef>
              <a:spcAft>
                <a:spcPts val="0"/>
              </a:spcAft>
              <a:buClr>
                <a:srgbClr val="7F7F7F"/>
              </a:buClr>
              <a:buSzPct val="100000"/>
              <a:buChar char="•"/>
            </a:pPr>
            <a:r>
              <a:rPr lang="en-US" sz="2400"/>
              <a:t>Data is transmitted over telephone line or radio link using high- and low-pitched tones. </a:t>
            </a:r>
            <a:endParaRPr/>
          </a:p>
        </p:txBody>
      </p:sp>
      <p:grpSp>
        <p:nvGrpSpPr>
          <p:cNvPr id="180" name="Google Shape;180;p10"/>
          <p:cNvGrpSpPr/>
          <p:nvPr/>
        </p:nvGrpSpPr>
        <p:grpSpPr>
          <a:xfrm>
            <a:off x="1565031" y="2880518"/>
            <a:ext cx="8297863" cy="1096963"/>
            <a:chOff x="457200" y="2209800"/>
            <a:chExt cx="8297863" cy="1096963"/>
          </a:xfrm>
        </p:grpSpPr>
        <p:pic>
          <p:nvPicPr>
            <p:cNvPr id="181" name="Google Shape;181;p10"/>
            <p:cNvPicPr preferRelativeResize="0"/>
            <p:nvPr/>
          </p:nvPicPr>
          <p:blipFill rotWithShape="1">
            <a:blip r:embed="rId3">
              <a:alphaModFix/>
            </a:blip>
            <a:srcRect b="0" l="0" r="0" t="0"/>
            <a:stretch/>
          </p:blipFill>
          <p:spPr>
            <a:xfrm>
              <a:off x="457200" y="2667000"/>
              <a:ext cx="8297863" cy="639763"/>
            </a:xfrm>
            <a:prstGeom prst="rect">
              <a:avLst/>
            </a:prstGeom>
            <a:noFill/>
            <a:ln>
              <a:noFill/>
            </a:ln>
          </p:spPr>
        </p:pic>
        <p:sp>
          <p:nvSpPr>
            <p:cNvPr id="182" name="Google Shape;182;p10"/>
            <p:cNvSpPr txBox="1"/>
            <p:nvPr/>
          </p:nvSpPr>
          <p:spPr>
            <a:xfrm>
              <a:off x="4572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accent2"/>
                  </a:solidFill>
                  <a:latin typeface="Arial"/>
                  <a:ea typeface="Arial"/>
                  <a:cs typeface="Arial"/>
                  <a:sym typeface="Arial"/>
                </a:rPr>
                <a:t>0</a:t>
              </a:r>
              <a:endParaRPr/>
            </a:p>
          </p:txBody>
        </p:sp>
        <p:sp>
          <p:nvSpPr>
            <p:cNvPr id="183" name="Google Shape;183;p10"/>
            <p:cNvSpPr txBox="1"/>
            <p:nvPr/>
          </p:nvSpPr>
          <p:spPr>
            <a:xfrm>
              <a:off x="20574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accent2"/>
                  </a:solidFill>
                  <a:latin typeface="Arial"/>
                  <a:ea typeface="Arial"/>
                  <a:cs typeface="Arial"/>
                  <a:sym typeface="Arial"/>
                </a:rPr>
                <a:t>0</a:t>
              </a:r>
              <a:endParaRPr/>
            </a:p>
          </p:txBody>
        </p:sp>
        <p:sp>
          <p:nvSpPr>
            <p:cNvPr id="184" name="Google Shape;184;p10"/>
            <p:cNvSpPr txBox="1"/>
            <p:nvPr/>
          </p:nvSpPr>
          <p:spPr>
            <a:xfrm>
              <a:off x="31242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accent2"/>
                  </a:solidFill>
                  <a:latin typeface="Arial"/>
                  <a:ea typeface="Arial"/>
                  <a:cs typeface="Arial"/>
                  <a:sym typeface="Arial"/>
                </a:rPr>
                <a:t>0</a:t>
              </a:r>
              <a:endParaRPr/>
            </a:p>
          </p:txBody>
        </p:sp>
        <p:sp>
          <p:nvSpPr>
            <p:cNvPr id="185" name="Google Shape;185;p10"/>
            <p:cNvSpPr txBox="1"/>
            <p:nvPr/>
          </p:nvSpPr>
          <p:spPr>
            <a:xfrm>
              <a:off x="36576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accent2"/>
                  </a:solidFill>
                  <a:latin typeface="Arial"/>
                  <a:ea typeface="Arial"/>
                  <a:cs typeface="Arial"/>
                  <a:sym typeface="Arial"/>
                </a:rPr>
                <a:t>0</a:t>
              </a:r>
              <a:endParaRPr/>
            </a:p>
          </p:txBody>
        </p:sp>
        <p:sp>
          <p:nvSpPr>
            <p:cNvPr id="186" name="Google Shape;186;p10"/>
            <p:cNvSpPr txBox="1"/>
            <p:nvPr/>
          </p:nvSpPr>
          <p:spPr>
            <a:xfrm>
              <a:off x="41910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accent2"/>
                  </a:solidFill>
                  <a:latin typeface="Arial"/>
                  <a:ea typeface="Arial"/>
                  <a:cs typeface="Arial"/>
                  <a:sym typeface="Arial"/>
                </a:rPr>
                <a:t>0</a:t>
              </a:r>
              <a:endParaRPr/>
            </a:p>
          </p:txBody>
        </p:sp>
        <p:sp>
          <p:nvSpPr>
            <p:cNvPr id="187" name="Google Shape;187;p10"/>
            <p:cNvSpPr txBox="1"/>
            <p:nvPr/>
          </p:nvSpPr>
          <p:spPr>
            <a:xfrm>
              <a:off x="51816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accent2"/>
                  </a:solidFill>
                  <a:latin typeface="Arial"/>
                  <a:ea typeface="Arial"/>
                  <a:cs typeface="Arial"/>
                  <a:sym typeface="Arial"/>
                </a:rPr>
                <a:t>0</a:t>
              </a:r>
              <a:endParaRPr/>
            </a:p>
          </p:txBody>
        </p:sp>
        <p:sp>
          <p:nvSpPr>
            <p:cNvPr id="188" name="Google Shape;188;p10"/>
            <p:cNvSpPr txBox="1"/>
            <p:nvPr/>
          </p:nvSpPr>
          <p:spPr>
            <a:xfrm>
              <a:off x="67818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accent2"/>
                  </a:solidFill>
                  <a:latin typeface="Arial"/>
                  <a:ea typeface="Arial"/>
                  <a:cs typeface="Arial"/>
                  <a:sym typeface="Arial"/>
                </a:rPr>
                <a:t>0</a:t>
              </a:r>
              <a:endParaRPr/>
            </a:p>
          </p:txBody>
        </p:sp>
        <p:sp>
          <p:nvSpPr>
            <p:cNvPr id="189" name="Google Shape;189;p10"/>
            <p:cNvSpPr txBox="1"/>
            <p:nvPr/>
          </p:nvSpPr>
          <p:spPr>
            <a:xfrm>
              <a:off x="78486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accent2"/>
                  </a:solidFill>
                  <a:latin typeface="Arial"/>
                  <a:ea typeface="Arial"/>
                  <a:cs typeface="Arial"/>
                  <a:sym typeface="Arial"/>
                </a:rPr>
                <a:t>0</a:t>
              </a:r>
              <a:endParaRPr/>
            </a:p>
          </p:txBody>
        </p:sp>
        <p:sp>
          <p:nvSpPr>
            <p:cNvPr id="190" name="Google Shape;190;p10"/>
            <p:cNvSpPr txBox="1"/>
            <p:nvPr/>
          </p:nvSpPr>
          <p:spPr>
            <a:xfrm>
              <a:off x="9906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FF0000"/>
                  </a:solidFill>
                  <a:latin typeface="Arial"/>
                  <a:ea typeface="Arial"/>
                  <a:cs typeface="Arial"/>
                  <a:sym typeface="Arial"/>
                </a:rPr>
                <a:t>1</a:t>
              </a:r>
              <a:endParaRPr/>
            </a:p>
          </p:txBody>
        </p:sp>
        <p:sp>
          <p:nvSpPr>
            <p:cNvPr id="191" name="Google Shape;191;p10"/>
            <p:cNvSpPr txBox="1"/>
            <p:nvPr/>
          </p:nvSpPr>
          <p:spPr>
            <a:xfrm>
              <a:off x="15240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FF0000"/>
                  </a:solidFill>
                  <a:latin typeface="Arial"/>
                  <a:ea typeface="Arial"/>
                  <a:cs typeface="Arial"/>
                  <a:sym typeface="Arial"/>
                </a:rPr>
                <a:t>1</a:t>
              </a:r>
              <a:endParaRPr/>
            </a:p>
          </p:txBody>
        </p:sp>
        <p:sp>
          <p:nvSpPr>
            <p:cNvPr id="192" name="Google Shape;192;p10"/>
            <p:cNvSpPr txBox="1"/>
            <p:nvPr/>
          </p:nvSpPr>
          <p:spPr>
            <a:xfrm>
              <a:off x="25908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FF0000"/>
                  </a:solidFill>
                  <a:latin typeface="Arial"/>
                  <a:ea typeface="Arial"/>
                  <a:cs typeface="Arial"/>
                  <a:sym typeface="Arial"/>
                </a:rPr>
                <a:t>1</a:t>
              </a:r>
              <a:endParaRPr/>
            </a:p>
          </p:txBody>
        </p:sp>
        <p:sp>
          <p:nvSpPr>
            <p:cNvPr id="193" name="Google Shape;193;p10"/>
            <p:cNvSpPr txBox="1"/>
            <p:nvPr/>
          </p:nvSpPr>
          <p:spPr>
            <a:xfrm>
              <a:off x="46482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FF0000"/>
                  </a:solidFill>
                  <a:latin typeface="Arial"/>
                  <a:ea typeface="Arial"/>
                  <a:cs typeface="Arial"/>
                  <a:sym typeface="Arial"/>
                </a:rPr>
                <a:t>1</a:t>
              </a:r>
              <a:endParaRPr/>
            </a:p>
          </p:txBody>
        </p:sp>
        <p:sp>
          <p:nvSpPr>
            <p:cNvPr id="194" name="Google Shape;194;p10"/>
            <p:cNvSpPr txBox="1"/>
            <p:nvPr/>
          </p:nvSpPr>
          <p:spPr>
            <a:xfrm>
              <a:off x="57150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FF0000"/>
                  </a:solidFill>
                  <a:latin typeface="Arial"/>
                  <a:ea typeface="Arial"/>
                  <a:cs typeface="Arial"/>
                  <a:sym typeface="Arial"/>
                </a:rPr>
                <a:t>1</a:t>
              </a:r>
              <a:endParaRPr/>
            </a:p>
          </p:txBody>
        </p:sp>
        <p:sp>
          <p:nvSpPr>
            <p:cNvPr id="195" name="Google Shape;195;p10"/>
            <p:cNvSpPr txBox="1"/>
            <p:nvPr/>
          </p:nvSpPr>
          <p:spPr>
            <a:xfrm>
              <a:off x="62484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FF0000"/>
                  </a:solidFill>
                  <a:latin typeface="Arial"/>
                  <a:ea typeface="Arial"/>
                  <a:cs typeface="Arial"/>
                  <a:sym typeface="Arial"/>
                </a:rPr>
                <a:t>1</a:t>
              </a:r>
              <a:endParaRPr/>
            </a:p>
          </p:txBody>
        </p:sp>
        <p:sp>
          <p:nvSpPr>
            <p:cNvPr id="196" name="Google Shape;196;p10"/>
            <p:cNvSpPr txBox="1"/>
            <p:nvPr/>
          </p:nvSpPr>
          <p:spPr>
            <a:xfrm>
              <a:off x="73152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FF0000"/>
                  </a:solidFill>
                  <a:latin typeface="Arial"/>
                  <a:ea typeface="Arial"/>
                  <a:cs typeface="Arial"/>
                  <a:sym typeface="Arial"/>
                </a:rPr>
                <a:t>1</a:t>
              </a:r>
              <a:endParaRPr/>
            </a:p>
          </p:txBody>
        </p:sp>
        <p:sp>
          <p:nvSpPr>
            <p:cNvPr id="197" name="Google Shape;197;p10"/>
            <p:cNvSpPr txBox="1"/>
            <p:nvPr/>
          </p:nvSpPr>
          <p:spPr>
            <a:xfrm>
              <a:off x="8305800" y="2209800"/>
              <a:ext cx="3810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FF0000"/>
                  </a:solidFill>
                  <a:latin typeface="Arial"/>
                  <a:ea typeface="Arial"/>
                  <a:cs typeface="Arial"/>
                  <a:sym typeface="Arial"/>
                </a:rPr>
                <a:t>1</a:t>
              </a:r>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7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Hexadecimal Digits</a:t>
            </a:r>
            <a:endParaRPr/>
          </a:p>
        </p:txBody>
      </p:sp>
      <p:sp>
        <p:nvSpPr>
          <p:cNvPr id="845" name="Google Shape;845;p7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400"/>
              <a:buNone/>
            </a:pPr>
            <a:r>
              <a:rPr b="1" lang="en-US" sz="2400" u="sng">
                <a:latin typeface="Courier New"/>
                <a:ea typeface="Courier New"/>
                <a:cs typeface="Courier New"/>
                <a:sym typeface="Courier New"/>
              </a:rPr>
              <a:t>Dec</a:t>
            </a:r>
            <a:r>
              <a:rPr b="1" lang="en-US" sz="2400">
                <a:latin typeface="Courier New"/>
                <a:ea typeface="Courier New"/>
                <a:cs typeface="Courier New"/>
                <a:sym typeface="Courier New"/>
              </a:rPr>
              <a:t>    </a:t>
            </a:r>
            <a:r>
              <a:rPr b="1" lang="en-US" sz="2400" u="sng">
                <a:latin typeface="Courier New"/>
                <a:ea typeface="Courier New"/>
                <a:cs typeface="Courier New"/>
                <a:sym typeface="Courier New"/>
              </a:rPr>
              <a:t>Hex</a:t>
            </a:r>
            <a:r>
              <a:rPr b="1" lang="en-US" sz="2400">
                <a:latin typeface="Courier New"/>
                <a:ea typeface="Courier New"/>
                <a:cs typeface="Courier New"/>
                <a:sym typeface="Courier New"/>
              </a:rPr>
              <a:t>  Binary</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0       0    </a:t>
            </a:r>
            <a:r>
              <a:rPr b="1" lang="en-US" sz="2400">
                <a:solidFill>
                  <a:srgbClr val="FF0000"/>
                </a:solidFill>
                <a:latin typeface="Courier New"/>
                <a:ea typeface="Courier New"/>
                <a:cs typeface="Courier New"/>
                <a:sym typeface="Courier New"/>
              </a:rPr>
              <a:t>0000</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1       1    </a:t>
            </a:r>
            <a:r>
              <a:rPr b="1" lang="en-US" sz="2400">
                <a:solidFill>
                  <a:srgbClr val="FF0000"/>
                </a:solidFill>
                <a:latin typeface="Courier New"/>
                <a:ea typeface="Courier New"/>
                <a:cs typeface="Courier New"/>
                <a:sym typeface="Courier New"/>
              </a:rPr>
              <a:t>0001</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2       2    </a:t>
            </a:r>
            <a:r>
              <a:rPr b="1" lang="en-US" sz="2400">
                <a:solidFill>
                  <a:srgbClr val="FF0000"/>
                </a:solidFill>
                <a:latin typeface="Courier New"/>
                <a:ea typeface="Courier New"/>
                <a:cs typeface="Courier New"/>
                <a:sym typeface="Courier New"/>
              </a:rPr>
              <a:t>0010</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3       3    </a:t>
            </a:r>
            <a:r>
              <a:rPr b="1" lang="en-US" sz="2400">
                <a:solidFill>
                  <a:srgbClr val="FF0000"/>
                </a:solidFill>
                <a:latin typeface="Courier New"/>
                <a:ea typeface="Courier New"/>
                <a:cs typeface="Courier New"/>
                <a:sym typeface="Courier New"/>
              </a:rPr>
              <a:t>0011</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4       4    </a:t>
            </a:r>
            <a:r>
              <a:rPr b="1" lang="en-US" sz="2400">
                <a:solidFill>
                  <a:srgbClr val="FF0000"/>
                </a:solidFill>
                <a:latin typeface="Courier New"/>
                <a:ea typeface="Courier New"/>
                <a:cs typeface="Courier New"/>
                <a:sym typeface="Courier New"/>
              </a:rPr>
              <a:t>0100</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5       5    </a:t>
            </a:r>
            <a:r>
              <a:rPr b="1" lang="en-US" sz="2400">
                <a:solidFill>
                  <a:srgbClr val="FF0000"/>
                </a:solidFill>
                <a:latin typeface="Courier New"/>
                <a:ea typeface="Courier New"/>
                <a:cs typeface="Courier New"/>
                <a:sym typeface="Courier New"/>
              </a:rPr>
              <a:t>0101</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6       6    </a:t>
            </a:r>
            <a:r>
              <a:rPr b="1" lang="en-US" sz="2400">
                <a:solidFill>
                  <a:srgbClr val="FF0000"/>
                </a:solidFill>
                <a:latin typeface="Courier New"/>
                <a:ea typeface="Courier New"/>
                <a:cs typeface="Courier New"/>
                <a:sym typeface="Courier New"/>
              </a:rPr>
              <a:t>0110</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7       7    </a:t>
            </a:r>
            <a:r>
              <a:rPr b="1" lang="en-US" sz="2400">
                <a:solidFill>
                  <a:srgbClr val="FF0000"/>
                </a:solidFill>
                <a:latin typeface="Courier New"/>
                <a:ea typeface="Courier New"/>
                <a:cs typeface="Courier New"/>
                <a:sym typeface="Courier New"/>
              </a:rPr>
              <a:t>0111</a:t>
            </a:r>
            <a:endParaRPr/>
          </a:p>
          <a:p>
            <a:pPr indent="0" lvl="0" marL="0" rtl="0" algn="l">
              <a:lnSpc>
                <a:spcPct val="90000"/>
              </a:lnSpc>
              <a:spcBef>
                <a:spcPts val="660"/>
              </a:spcBef>
              <a:spcAft>
                <a:spcPts val="0"/>
              </a:spcAft>
              <a:buClr>
                <a:srgbClr val="7F7F7F"/>
              </a:buClr>
              <a:buSzPts val="2200"/>
              <a:buNone/>
            </a:pPr>
            <a:r>
              <a:t/>
            </a:r>
            <a:endParaRPr/>
          </a:p>
        </p:txBody>
      </p:sp>
      <p:sp>
        <p:nvSpPr>
          <p:cNvPr id="846" name="Google Shape;846;p7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400"/>
              <a:buNone/>
            </a:pPr>
            <a:r>
              <a:rPr b="1" lang="en-US" sz="2400" u="sng">
                <a:latin typeface="Courier New"/>
                <a:ea typeface="Courier New"/>
                <a:cs typeface="Courier New"/>
                <a:sym typeface="Courier New"/>
              </a:rPr>
              <a:t>Dec</a:t>
            </a:r>
            <a:r>
              <a:rPr b="1" lang="en-US" sz="2400">
                <a:latin typeface="Courier New"/>
                <a:ea typeface="Courier New"/>
                <a:cs typeface="Courier New"/>
                <a:sym typeface="Courier New"/>
              </a:rPr>
              <a:t>    </a:t>
            </a:r>
            <a:r>
              <a:rPr b="1" lang="en-US" sz="2400" u="sng">
                <a:latin typeface="Courier New"/>
                <a:ea typeface="Courier New"/>
                <a:cs typeface="Courier New"/>
                <a:sym typeface="Courier New"/>
              </a:rPr>
              <a:t>Hex</a:t>
            </a:r>
            <a:r>
              <a:rPr b="1" lang="en-US" sz="2400">
                <a:latin typeface="Courier New"/>
                <a:ea typeface="Courier New"/>
                <a:cs typeface="Courier New"/>
                <a:sym typeface="Courier New"/>
              </a:rPr>
              <a:t>  Binary         </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8       8    </a:t>
            </a:r>
            <a:r>
              <a:rPr b="1" lang="en-US" sz="2400">
                <a:solidFill>
                  <a:srgbClr val="FF0000"/>
                </a:solidFill>
                <a:latin typeface="Courier New"/>
                <a:ea typeface="Courier New"/>
                <a:cs typeface="Courier New"/>
                <a:sym typeface="Courier New"/>
              </a:rPr>
              <a:t>1000</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9       9    </a:t>
            </a:r>
            <a:r>
              <a:rPr b="1" lang="en-US" sz="2400">
                <a:solidFill>
                  <a:srgbClr val="FF0000"/>
                </a:solidFill>
                <a:latin typeface="Courier New"/>
                <a:ea typeface="Courier New"/>
                <a:cs typeface="Courier New"/>
                <a:sym typeface="Courier New"/>
              </a:rPr>
              <a:t>1001</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10      A    </a:t>
            </a:r>
            <a:r>
              <a:rPr b="1" lang="en-US" sz="2400">
                <a:solidFill>
                  <a:srgbClr val="FF0000"/>
                </a:solidFill>
                <a:latin typeface="Courier New"/>
                <a:ea typeface="Courier New"/>
                <a:cs typeface="Courier New"/>
                <a:sym typeface="Courier New"/>
              </a:rPr>
              <a:t>1010</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11      B    </a:t>
            </a:r>
            <a:r>
              <a:rPr b="1" lang="en-US" sz="2400">
                <a:solidFill>
                  <a:srgbClr val="FF0000"/>
                </a:solidFill>
                <a:latin typeface="Courier New"/>
                <a:ea typeface="Courier New"/>
                <a:cs typeface="Courier New"/>
                <a:sym typeface="Courier New"/>
              </a:rPr>
              <a:t>1011</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12      C    </a:t>
            </a:r>
            <a:r>
              <a:rPr b="1" lang="en-US" sz="2400">
                <a:solidFill>
                  <a:srgbClr val="FF0000"/>
                </a:solidFill>
                <a:latin typeface="Courier New"/>
                <a:ea typeface="Courier New"/>
                <a:cs typeface="Courier New"/>
                <a:sym typeface="Courier New"/>
              </a:rPr>
              <a:t>1100</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13      D    </a:t>
            </a:r>
            <a:r>
              <a:rPr b="1" lang="en-US" sz="2400">
                <a:solidFill>
                  <a:srgbClr val="FF0000"/>
                </a:solidFill>
                <a:latin typeface="Courier New"/>
                <a:ea typeface="Courier New"/>
                <a:cs typeface="Courier New"/>
                <a:sym typeface="Courier New"/>
              </a:rPr>
              <a:t>1101</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14      E    </a:t>
            </a:r>
            <a:r>
              <a:rPr b="1" lang="en-US" sz="2400">
                <a:solidFill>
                  <a:srgbClr val="FF0000"/>
                </a:solidFill>
                <a:latin typeface="Courier New"/>
                <a:ea typeface="Courier New"/>
                <a:cs typeface="Courier New"/>
                <a:sym typeface="Courier New"/>
              </a:rPr>
              <a:t>1110</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15      F    </a:t>
            </a:r>
            <a:r>
              <a:rPr b="1" lang="en-US" sz="2400">
                <a:solidFill>
                  <a:srgbClr val="FF0000"/>
                </a:solidFill>
                <a:latin typeface="Courier New"/>
                <a:ea typeface="Courier New"/>
                <a:cs typeface="Courier New"/>
                <a:sym typeface="Courier New"/>
              </a:rPr>
              <a:t>1111</a:t>
            </a:r>
            <a:endParaRPr/>
          </a:p>
          <a:p>
            <a:pPr indent="-228600" lvl="0" marL="228600" rtl="0" algn="l">
              <a:lnSpc>
                <a:spcPct val="90000"/>
              </a:lnSpc>
              <a:spcBef>
                <a:spcPts val="480"/>
              </a:spcBef>
              <a:spcAft>
                <a:spcPts val="0"/>
              </a:spcAft>
              <a:buClr>
                <a:srgbClr val="009999"/>
              </a:buClr>
              <a:buSzPts val="3000"/>
              <a:buNone/>
            </a:pPr>
            <a:r>
              <a:t/>
            </a:r>
            <a:endParaRPr b="1" sz="2400">
              <a:solidFill>
                <a:srgbClr val="FF0000"/>
              </a:solidFill>
              <a:latin typeface="Courier New"/>
              <a:ea typeface="Courier New"/>
              <a:cs typeface="Courier New"/>
              <a:sym typeface="Courier New"/>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7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What about 8 bits?</a:t>
            </a:r>
            <a:endParaRPr/>
          </a:p>
        </p:txBody>
      </p:sp>
      <p:sp>
        <p:nvSpPr>
          <p:cNvPr id="852" name="Google Shape;852;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7F7F7F"/>
              </a:buClr>
              <a:buSzPct val="100000"/>
              <a:buNone/>
            </a:pPr>
            <a:r>
              <a:rPr b="1" lang="en-US" sz="3200">
                <a:latin typeface="Courier New"/>
                <a:ea typeface="Courier New"/>
                <a:cs typeface="Courier New"/>
                <a:sym typeface="Courier New"/>
              </a:rPr>
              <a:t>Dec.    Hex.   Binary       Dec.    Hex.   Binary</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0       0      0000         8       8      1000</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1       1      0001         9       9      1001</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2       2      0010        10       A      1010</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3       3      0011        11       B      1011</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4       4      0100        12       C      1100</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5       5      0101        13       D      1101</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6       6      0110        14       E      1110</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7       7      0111        15       F      1111</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a:t>
            </a:r>
            <a:endParaRPr/>
          </a:p>
          <a:p>
            <a:pPr indent="-228600" lvl="0" marL="228600" rtl="0" algn="l">
              <a:lnSpc>
                <a:spcPct val="90000"/>
              </a:lnSpc>
              <a:spcBef>
                <a:spcPts val="924"/>
              </a:spcBef>
              <a:spcAft>
                <a:spcPts val="0"/>
              </a:spcAft>
              <a:buClr>
                <a:srgbClr val="7F7F7F"/>
              </a:buClr>
              <a:buSzPct val="100000"/>
              <a:buNone/>
            </a:pPr>
            <a:r>
              <a:rPr b="1" lang="en-US" sz="4400">
                <a:latin typeface="Courier New"/>
                <a:ea typeface="Courier New"/>
                <a:cs typeface="Courier New"/>
                <a:sym typeface="Courier New"/>
              </a:rPr>
              <a:t>HEX         BINARY</a:t>
            </a:r>
            <a:endParaRPr/>
          </a:p>
          <a:p>
            <a:pPr indent="-228600" lvl="0" marL="228600" rtl="0" algn="l">
              <a:lnSpc>
                <a:spcPct val="90000"/>
              </a:lnSpc>
              <a:spcBef>
                <a:spcPts val="924"/>
              </a:spcBef>
              <a:spcAft>
                <a:spcPts val="0"/>
              </a:spcAft>
              <a:buClr>
                <a:srgbClr val="7F7F7F"/>
              </a:buClr>
              <a:buSzPct val="100000"/>
              <a:buNone/>
            </a:pPr>
            <a:r>
              <a:rPr b="1" lang="en-US" sz="4400">
                <a:latin typeface="Courier New"/>
                <a:ea typeface="Courier New"/>
                <a:cs typeface="Courier New"/>
                <a:sym typeface="Courier New"/>
              </a:rPr>
              <a:t>2  4          ?</a:t>
            </a:r>
            <a:endParaRPr/>
          </a:p>
          <a:p>
            <a:pPr indent="0" lvl="0" marL="0" rtl="0" algn="l">
              <a:lnSpc>
                <a:spcPct val="90000"/>
              </a:lnSpc>
              <a:spcBef>
                <a:spcPts val="630"/>
              </a:spcBef>
              <a:spcAft>
                <a:spcPts val="0"/>
              </a:spcAft>
              <a:buClr>
                <a:srgbClr val="7F7F7F"/>
              </a:buClr>
              <a:buSzPct val="100000"/>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7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What about 8 bits?</a:t>
            </a:r>
            <a:endParaRPr/>
          </a:p>
        </p:txBody>
      </p:sp>
      <p:sp>
        <p:nvSpPr>
          <p:cNvPr id="858" name="Google Shape;858;p7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rgbClr val="7F7F7F"/>
              </a:buClr>
              <a:buSzPct val="100000"/>
              <a:buNone/>
            </a:pPr>
            <a:r>
              <a:rPr b="1" lang="en-US" sz="3200">
                <a:latin typeface="Courier New"/>
                <a:ea typeface="Courier New"/>
                <a:cs typeface="Courier New"/>
                <a:sym typeface="Courier New"/>
              </a:rPr>
              <a:t>Dec.    Hex.   Binary       Dec.    Hex.   Binary</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0       0      0000         8       8      1000</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1       1      0001         9       9      1001</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2       </a:t>
            </a:r>
            <a:r>
              <a:rPr b="1" lang="en-US" sz="3200">
                <a:solidFill>
                  <a:srgbClr val="FF0000"/>
                </a:solidFill>
                <a:latin typeface="Courier New"/>
                <a:ea typeface="Courier New"/>
                <a:cs typeface="Courier New"/>
                <a:sym typeface="Courier New"/>
              </a:rPr>
              <a:t>2      0010</a:t>
            </a:r>
            <a:r>
              <a:rPr b="1" lang="en-US" sz="3200">
                <a:latin typeface="Courier New"/>
                <a:ea typeface="Courier New"/>
                <a:cs typeface="Courier New"/>
                <a:sym typeface="Courier New"/>
              </a:rPr>
              <a:t>        10       A      1010</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3       3      0011        11       B      1011</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4       </a:t>
            </a:r>
            <a:r>
              <a:rPr b="1" lang="en-US" sz="3200">
                <a:solidFill>
                  <a:srgbClr val="0055A4"/>
                </a:solidFill>
                <a:latin typeface="Courier New"/>
                <a:ea typeface="Courier New"/>
                <a:cs typeface="Courier New"/>
                <a:sym typeface="Courier New"/>
              </a:rPr>
              <a:t>4      0100        </a:t>
            </a:r>
            <a:r>
              <a:rPr b="1" lang="en-US" sz="3200">
                <a:latin typeface="Courier New"/>
                <a:ea typeface="Courier New"/>
                <a:cs typeface="Courier New"/>
                <a:sym typeface="Courier New"/>
              </a:rPr>
              <a:t>12       C      1100</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5       5      0101        13       D      1101</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6       6      0110        14       E      1110</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  7       7      0111        15       F      1111</a:t>
            </a:r>
            <a:endParaRPr/>
          </a:p>
          <a:p>
            <a:pPr indent="-228600" lvl="0" marL="228600" rtl="0" algn="l">
              <a:lnSpc>
                <a:spcPct val="90000"/>
              </a:lnSpc>
              <a:spcBef>
                <a:spcPts val="672"/>
              </a:spcBef>
              <a:spcAft>
                <a:spcPts val="0"/>
              </a:spcAft>
              <a:buClr>
                <a:srgbClr val="7F7F7F"/>
              </a:buClr>
              <a:buSzPct val="100000"/>
              <a:buNone/>
            </a:pPr>
            <a:r>
              <a:rPr b="1" lang="en-US" sz="3200">
                <a:latin typeface="Courier New"/>
                <a:ea typeface="Courier New"/>
                <a:cs typeface="Courier New"/>
                <a:sym typeface="Courier New"/>
              </a:rPr>
              <a:t>-----------------------------------------------------</a:t>
            </a:r>
            <a:endParaRPr/>
          </a:p>
          <a:p>
            <a:pPr indent="-228600" lvl="0" marL="228600" rtl="0" algn="l">
              <a:lnSpc>
                <a:spcPct val="90000"/>
              </a:lnSpc>
              <a:spcBef>
                <a:spcPts val="924"/>
              </a:spcBef>
              <a:spcAft>
                <a:spcPts val="0"/>
              </a:spcAft>
              <a:buClr>
                <a:srgbClr val="7F7F7F"/>
              </a:buClr>
              <a:buSzPct val="100000"/>
              <a:buNone/>
            </a:pPr>
            <a:r>
              <a:rPr b="1" lang="en-US" sz="4400">
                <a:latin typeface="Courier New"/>
                <a:ea typeface="Courier New"/>
                <a:cs typeface="Courier New"/>
                <a:sym typeface="Courier New"/>
              </a:rPr>
              <a:t>HEX         BINARY</a:t>
            </a:r>
            <a:endParaRPr/>
          </a:p>
          <a:p>
            <a:pPr indent="-228600" lvl="0" marL="228600" rtl="0" algn="l">
              <a:lnSpc>
                <a:spcPct val="90000"/>
              </a:lnSpc>
              <a:spcBef>
                <a:spcPts val="924"/>
              </a:spcBef>
              <a:spcAft>
                <a:spcPts val="0"/>
              </a:spcAft>
              <a:buClr>
                <a:srgbClr val="FF0000"/>
              </a:buClr>
              <a:buSzPct val="100000"/>
              <a:buNone/>
            </a:pPr>
            <a:r>
              <a:rPr b="1" lang="en-US" sz="4400">
                <a:solidFill>
                  <a:srgbClr val="FF0000"/>
                </a:solidFill>
                <a:latin typeface="Courier New"/>
                <a:ea typeface="Courier New"/>
                <a:cs typeface="Courier New"/>
                <a:sym typeface="Courier New"/>
              </a:rPr>
              <a:t>2</a:t>
            </a:r>
            <a:r>
              <a:rPr b="1" lang="en-US" sz="4400">
                <a:latin typeface="Courier New"/>
                <a:ea typeface="Courier New"/>
                <a:cs typeface="Courier New"/>
                <a:sym typeface="Courier New"/>
              </a:rPr>
              <a:t>  </a:t>
            </a:r>
            <a:r>
              <a:rPr b="1" lang="en-US" sz="4400">
                <a:solidFill>
                  <a:srgbClr val="0055A4"/>
                </a:solidFill>
                <a:latin typeface="Courier New"/>
                <a:ea typeface="Courier New"/>
                <a:cs typeface="Courier New"/>
                <a:sym typeface="Courier New"/>
              </a:rPr>
              <a:t>4</a:t>
            </a:r>
            <a:r>
              <a:rPr b="1" lang="en-US" sz="4400">
                <a:latin typeface="Courier New"/>
                <a:ea typeface="Courier New"/>
                <a:cs typeface="Courier New"/>
                <a:sym typeface="Courier New"/>
              </a:rPr>
              <a:t>      	</a:t>
            </a:r>
            <a:r>
              <a:rPr b="1" lang="en-US" sz="4400">
                <a:solidFill>
                  <a:srgbClr val="FF0000"/>
                </a:solidFill>
                <a:latin typeface="Courier New"/>
                <a:ea typeface="Courier New"/>
                <a:cs typeface="Courier New"/>
                <a:sym typeface="Courier New"/>
              </a:rPr>
              <a:t>0010</a:t>
            </a:r>
            <a:r>
              <a:rPr b="1" lang="en-US" sz="4400">
                <a:latin typeface="Courier New"/>
                <a:ea typeface="Courier New"/>
                <a:cs typeface="Courier New"/>
                <a:sym typeface="Courier New"/>
              </a:rPr>
              <a:t>  </a:t>
            </a:r>
            <a:r>
              <a:rPr b="1" lang="en-US" sz="4400">
                <a:solidFill>
                  <a:srgbClr val="0055A4"/>
                </a:solidFill>
                <a:latin typeface="Courier New"/>
                <a:ea typeface="Courier New"/>
                <a:cs typeface="Courier New"/>
                <a:sym typeface="Courier New"/>
              </a:rPr>
              <a:t>0100</a:t>
            </a:r>
            <a:r>
              <a:rPr b="1" lang="en-US" sz="4400">
                <a:latin typeface="Courier New"/>
                <a:ea typeface="Courier New"/>
                <a:cs typeface="Courier New"/>
                <a:sym typeface="Courier New"/>
              </a:rPr>
              <a:t> </a:t>
            </a:r>
            <a:endParaRPr/>
          </a:p>
          <a:p>
            <a:pPr indent="0" lvl="0" marL="0" rtl="0" algn="l">
              <a:lnSpc>
                <a:spcPct val="90000"/>
              </a:lnSpc>
              <a:spcBef>
                <a:spcPts val="630"/>
              </a:spcBef>
              <a:spcAft>
                <a:spcPts val="0"/>
              </a:spcAft>
              <a:buClr>
                <a:srgbClr val="7F7F7F"/>
              </a:buClr>
              <a:buSzPct val="100000"/>
              <a:buNone/>
            </a:pPr>
            <a:r>
              <a:t/>
            </a:r>
            <a:endParaRPr/>
          </a:p>
        </p:txBody>
      </p:sp>
      <p:cxnSp>
        <p:nvCxnSpPr>
          <p:cNvPr id="859" name="Google Shape;859;p74"/>
          <p:cNvCxnSpPr/>
          <p:nvPr/>
        </p:nvCxnSpPr>
        <p:spPr>
          <a:xfrm>
            <a:off x="2525085" y="3078760"/>
            <a:ext cx="659100" cy="2140200"/>
          </a:xfrm>
          <a:prstGeom prst="straightConnector1">
            <a:avLst/>
          </a:prstGeom>
          <a:noFill/>
          <a:ln cap="flat" cmpd="sng" w="50800">
            <a:solidFill>
              <a:srgbClr val="FF0000"/>
            </a:solidFill>
            <a:prstDash val="solid"/>
            <a:round/>
            <a:headEnd len="med" w="med" type="none"/>
            <a:tailEnd len="med" w="med" type="triangle"/>
          </a:ln>
        </p:spPr>
      </p:cxnSp>
      <p:cxnSp>
        <p:nvCxnSpPr>
          <p:cNvPr id="860" name="Google Shape;860;p74"/>
          <p:cNvCxnSpPr/>
          <p:nvPr/>
        </p:nvCxnSpPr>
        <p:spPr>
          <a:xfrm>
            <a:off x="2640375" y="3613125"/>
            <a:ext cx="2239500" cy="1407900"/>
          </a:xfrm>
          <a:prstGeom prst="straightConnector1">
            <a:avLst/>
          </a:prstGeom>
          <a:noFill/>
          <a:ln cap="flat" cmpd="sng" w="50800">
            <a:solidFill>
              <a:schemeClr val="accent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9"/>
                                        </p:tgtEl>
                                        <p:attrNameLst>
                                          <p:attrName>style.visibility</p:attrName>
                                        </p:attrNameLst>
                                      </p:cBhvr>
                                      <p:to>
                                        <p:strVal val="visible"/>
                                      </p:to>
                                    </p:set>
                                    <p:animEffect filter="fade" transition="in">
                                      <p:cBhvr>
                                        <p:cTn dur="500"/>
                                        <p:tgtEl>
                                          <p:spTgt spid="8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0"/>
                                        </p:tgtEl>
                                        <p:attrNameLst>
                                          <p:attrName>style.visibility</p:attrName>
                                        </p:attrNameLst>
                                      </p:cBhvr>
                                      <p:to>
                                        <p:strVal val="visible"/>
                                      </p:to>
                                    </p:set>
                                    <p:animEffect filter="fade" transition="in">
                                      <p:cBhvr>
                                        <p:cTn dur="500"/>
                                        <p:tgtEl>
                                          <p:spTgt spid="8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7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Using Hex for 8 bits</a:t>
            </a:r>
            <a:endParaRPr/>
          </a:p>
        </p:txBody>
      </p:sp>
      <p:sp>
        <p:nvSpPr>
          <p:cNvPr id="866" name="Google Shape;866;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a:bodyPr>
          <a:lstStyle/>
          <a:p>
            <a:pPr indent="-228600" lvl="0" marL="228600" rtl="0" algn="l">
              <a:lnSpc>
                <a:spcPct val="115000"/>
              </a:lnSpc>
              <a:spcBef>
                <a:spcPts val="0"/>
              </a:spcBef>
              <a:spcAft>
                <a:spcPts val="0"/>
              </a:spcAft>
              <a:buClr>
                <a:srgbClr val="7F7F7F"/>
              </a:buClr>
              <a:buSzPct val="100000"/>
              <a:buNone/>
            </a:pPr>
            <a:r>
              <a:rPr b="1" lang="en-US" sz="3200">
                <a:latin typeface="Courier New"/>
                <a:ea typeface="Courier New"/>
                <a:cs typeface="Courier New"/>
                <a:sym typeface="Courier New"/>
              </a:rPr>
              <a:t>Dec.    Hex.   Binary       Dec.    Hex.   Binary</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  0       0      0000         8       8      1000</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  1       1      0001         9       9      1001</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  2       2      0010        10       A      1010</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  3       3      0011        11       B      1011</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  4       4      0100        12       C      1100</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  5       5      0101        13       D      1101</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  6       6      0110        14       E      1110</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  7       7      0111        15       F      1111</a:t>
            </a:r>
            <a:endParaRPr/>
          </a:p>
          <a:p>
            <a:pPr indent="-228600" lvl="0" marL="228600" rtl="0" algn="l">
              <a:lnSpc>
                <a:spcPct val="115000"/>
              </a:lnSpc>
              <a:spcBef>
                <a:spcPts val="456"/>
              </a:spcBef>
              <a:spcAft>
                <a:spcPts val="0"/>
              </a:spcAft>
              <a:buClr>
                <a:srgbClr val="7F7F7F"/>
              </a:buClr>
              <a:buSzPct val="100000"/>
              <a:buNone/>
            </a:pPr>
            <a:r>
              <a:rPr b="1" lang="en-US" sz="3200">
                <a:latin typeface="Courier New"/>
                <a:ea typeface="Courier New"/>
                <a:cs typeface="Courier New"/>
                <a:sym typeface="Courier New"/>
              </a:rPr>
              <a:t>-----------------------------------------------------</a:t>
            </a:r>
            <a:endParaRPr/>
          </a:p>
          <a:p>
            <a:pPr indent="-228600" lvl="0" marL="228600" rtl="0" algn="l">
              <a:lnSpc>
                <a:spcPct val="115000"/>
              </a:lnSpc>
              <a:spcBef>
                <a:spcPts val="570"/>
              </a:spcBef>
              <a:spcAft>
                <a:spcPts val="0"/>
              </a:spcAft>
              <a:buClr>
                <a:srgbClr val="7F7F7F"/>
              </a:buClr>
              <a:buSzPct val="100000"/>
              <a:buNone/>
            </a:pPr>
            <a:r>
              <a:rPr b="1" lang="en-US" sz="4000">
                <a:latin typeface="Courier New"/>
                <a:ea typeface="Courier New"/>
                <a:cs typeface="Courier New"/>
                <a:sym typeface="Courier New"/>
              </a:rPr>
              <a:t> </a:t>
            </a:r>
            <a:r>
              <a:rPr b="1" lang="en-US" sz="4000" u="sng">
                <a:latin typeface="Courier New"/>
                <a:ea typeface="Courier New"/>
                <a:cs typeface="Courier New"/>
                <a:sym typeface="Courier New"/>
              </a:rPr>
              <a:t>Hex    Binary</a:t>
            </a:r>
            <a:r>
              <a:rPr b="1" lang="en-US" sz="4000">
                <a:latin typeface="Courier New"/>
                <a:ea typeface="Courier New"/>
                <a:cs typeface="Courier New"/>
                <a:sym typeface="Courier New"/>
              </a:rPr>
              <a:t>       			</a:t>
            </a:r>
            <a:r>
              <a:rPr b="1" lang="en-US" sz="4000" u="sng">
                <a:latin typeface="Courier New"/>
                <a:ea typeface="Courier New"/>
                <a:cs typeface="Courier New"/>
                <a:sym typeface="Courier New"/>
              </a:rPr>
              <a:t>Hex    Binary</a:t>
            </a:r>
            <a:r>
              <a:rPr b="1" lang="en-US" sz="4000">
                <a:latin typeface="Courier New"/>
                <a:ea typeface="Courier New"/>
                <a:cs typeface="Courier New"/>
                <a:sym typeface="Courier New"/>
              </a:rPr>
              <a:t>        </a:t>
            </a:r>
            <a:r>
              <a:rPr b="1" lang="en-US" sz="4000" u="sng">
                <a:latin typeface="Courier New"/>
                <a:ea typeface="Courier New"/>
                <a:cs typeface="Courier New"/>
                <a:sym typeface="Courier New"/>
              </a:rPr>
              <a:t>Hex    Binary</a:t>
            </a:r>
            <a:endParaRPr/>
          </a:p>
          <a:p>
            <a:pPr indent="-228600" lvl="0" marL="228600" rtl="0" algn="l">
              <a:lnSpc>
                <a:spcPct val="115000"/>
              </a:lnSpc>
              <a:spcBef>
                <a:spcPts val="570"/>
              </a:spcBef>
              <a:spcAft>
                <a:spcPts val="0"/>
              </a:spcAft>
              <a:buClr>
                <a:srgbClr val="7F7F7F"/>
              </a:buClr>
              <a:buSzPct val="100000"/>
              <a:buNone/>
            </a:pPr>
            <a:r>
              <a:rPr b="1" lang="en-US" sz="4000">
                <a:latin typeface="Courier New"/>
                <a:ea typeface="Courier New"/>
                <a:cs typeface="Courier New"/>
                <a:sym typeface="Courier New"/>
              </a:rPr>
              <a:t> </a:t>
            </a:r>
            <a:r>
              <a:rPr b="1" lang="en-US" sz="4000">
                <a:solidFill>
                  <a:srgbClr val="FF0000"/>
                </a:solidFill>
                <a:latin typeface="Courier New"/>
                <a:ea typeface="Courier New"/>
                <a:cs typeface="Courier New"/>
                <a:sym typeface="Courier New"/>
              </a:rPr>
              <a:t>1</a:t>
            </a:r>
            <a:r>
              <a:rPr b="1" lang="en-US" sz="4000">
                <a:solidFill>
                  <a:schemeClr val="accent2"/>
                </a:solidFill>
                <a:latin typeface="Courier New"/>
                <a:ea typeface="Courier New"/>
                <a:cs typeface="Courier New"/>
                <a:sym typeface="Courier New"/>
              </a:rPr>
              <a:t>2</a:t>
            </a:r>
            <a:r>
              <a:rPr b="1" lang="en-US" sz="4000">
                <a:latin typeface="Courier New"/>
                <a:ea typeface="Courier New"/>
                <a:cs typeface="Courier New"/>
                <a:sym typeface="Courier New"/>
              </a:rPr>
              <a:t>   </a:t>
            </a:r>
            <a:r>
              <a:rPr b="1" lang="en-US" sz="4000">
                <a:solidFill>
                  <a:srgbClr val="FF0000"/>
                </a:solidFill>
                <a:latin typeface="Courier New"/>
                <a:ea typeface="Courier New"/>
                <a:cs typeface="Courier New"/>
                <a:sym typeface="Courier New"/>
              </a:rPr>
              <a:t>0001</a:t>
            </a:r>
            <a:r>
              <a:rPr b="1" lang="en-US" sz="4000">
                <a:latin typeface="Courier New"/>
                <a:ea typeface="Courier New"/>
                <a:cs typeface="Courier New"/>
                <a:sym typeface="Courier New"/>
              </a:rPr>
              <a:t> </a:t>
            </a:r>
            <a:r>
              <a:rPr b="1" lang="en-US" sz="4000">
                <a:solidFill>
                  <a:schemeClr val="accent2"/>
                </a:solidFill>
                <a:latin typeface="Courier New"/>
                <a:ea typeface="Courier New"/>
                <a:cs typeface="Courier New"/>
                <a:sym typeface="Courier New"/>
              </a:rPr>
              <a:t>0010</a:t>
            </a:r>
            <a:r>
              <a:rPr b="1" lang="en-US" sz="4000">
                <a:latin typeface="Courier New"/>
                <a:ea typeface="Courier New"/>
                <a:cs typeface="Courier New"/>
                <a:sym typeface="Courier New"/>
              </a:rPr>
              <a:t>    			3C   0011 1100     99   1001 1001</a:t>
            </a:r>
            <a:endParaRPr/>
          </a:p>
          <a:p>
            <a:pPr indent="-228600" lvl="0" marL="228600" rtl="0" algn="l">
              <a:lnSpc>
                <a:spcPct val="115000"/>
              </a:lnSpc>
              <a:spcBef>
                <a:spcPts val="570"/>
              </a:spcBef>
              <a:spcAft>
                <a:spcPts val="0"/>
              </a:spcAft>
              <a:buClr>
                <a:srgbClr val="7F7F7F"/>
              </a:buClr>
              <a:buSzPct val="100000"/>
              <a:buNone/>
            </a:pPr>
            <a:r>
              <a:t/>
            </a:r>
            <a:endParaRPr b="1" sz="4000">
              <a:latin typeface="Courier New"/>
              <a:ea typeface="Courier New"/>
              <a:cs typeface="Courier New"/>
              <a:sym typeface="Courier New"/>
            </a:endParaRPr>
          </a:p>
          <a:p>
            <a:pPr indent="-228600" lvl="0" marL="228600" rtl="0" algn="l">
              <a:lnSpc>
                <a:spcPct val="115000"/>
              </a:lnSpc>
              <a:spcBef>
                <a:spcPts val="570"/>
              </a:spcBef>
              <a:spcAft>
                <a:spcPts val="0"/>
              </a:spcAft>
              <a:buClr>
                <a:srgbClr val="7F7F7F"/>
              </a:buClr>
              <a:buSzPct val="100000"/>
              <a:buNone/>
            </a:pPr>
            <a:r>
              <a:t/>
            </a:r>
            <a:endParaRPr b="1" sz="4000">
              <a:latin typeface="Courier New"/>
              <a:ea typeface="Courier New"/>
              <a:cs typeface="Courier New"/>
              <a:sym typeface="Courier New"/>
            </a:endParaRPr>
          </a:p>
          <a:p>
            <a:pPr indent="-228600" lvl="0" marL="228600" rtl="0" algn="l">
              <a:lnSpc>
                <a:spcPct val="115000"/>
              </a:lnSpc>
              <a:spcBef>
                <a:spcPts val="570"/>
              </a:spcBef>
              <a:spcAft>
                <a:spcPts val="0"/>
              </a:spcAft>
              <a:buClr>
                <a:srgbClr val="7F7F7F"/>
              </a:buClr>
              <a:buSzPct val="63106"/>
              <a:buNone/>
            </a:pPr>
            <a:r>
              <a:rPr b="1" lang="en-US" sz="6338">
                <a:latin typeface="Courier New"/>
                <a:ea typeface="Courier New"/>
                <a:cs typeface="Courier New"/>
                <a:sym typeface="Courier New"/>
              </a:rPr>
              <a:t>Exercise: </a:t>
            </a:r>
            <a:r>
              <a:rPr lang="en-US" sz="6338">
                <a:latin typeface="Courier New"/>
                <a:ea typeface="Courier New"/>
                <a:cs typeface="Courier New"/>
                <a:sym typeface="Courier New"/>
              </a:rPr>
              <a:t>Convert the following 8 bit (1 byte) hexadecimal numbers to binary </a:t>
            </a:r>
            <a:endParaRPr sz="6338">
              <a:latin typeface="Courier New"/>
              <a:ea typeface="Courier New"/>
              <a:cs typeface="Courier New"/>
              <a:sym typeface="Courier New"/>
            </a:endParaRPr>
          </a:p>
          <a:p>
            <a:pPr indent="-228600" lvl="0" marL="228600" rtl="0" algn="l">
              <a:lnSpc>
                <a:spcPct val="115000"/>
              </a:lnSpc>
              <a:spcBef>
                <a:spcPts val="570"/>
              </a:spcBef>
              <a:spcAft>
                <a:spcPts val="0"/>
              </a:spcAft>
              <a:buClr>
                <a:srgbClr val="7F7F7F"/>
              </a:buClr>
              <a:buSzPct val="63106"/>
              <a:buNone/>
            </a:pPr>
            <a:r>
              <a:rPr b="1" lang="en-US" sz="6338">
                <a:latin typeface="Courier New"/>
                <a:ea typeface="Courier New"/>
                <a:cs typeface="Courier New"/>
                <a:sym typeface="Courier New"/>
              </a:rPr>
              <a:t> AB                  1A                   00</a:t>
            </a:r>
            <a:endParaRPr sz="5338"/>
          </a:p>
          <a:p>
            <a:pPr indent="-228600" lvl="0" marL="228600" rtl="0" algn="l">
              <a:lnSpc>
                <a:spcPct val="115000"/>
              </a:lnSpc>
              <a:spcBef>
                <a:spcPts val="570"/>
              </a:spcBef>
              <a:spcAft>
                <a:spcPts val="0"/>
              </a:spcAft>
              <a:buClr>
                <a:srgbClr val="7F7F7F"/>
              </a:buClr>
              <a:buSzPct val="63106"/>
              <a:buNone/>
            </a:pPr>
            <a:r>
              <a:rPr b="1" lang="en-US" sz="6338">
                <a:latin typeface="Courier New"/>
                <a:ea typeface="Courier New"/>
                <a:cs typeface="Courier New"/>
                <a:sym typeface="Courier New"/>
              </a:rPr>
              <a:t> 02                  B4                   7D</a:t>
            </a:r>
            <a:endParaRPr sz="5338"/>
          </a:p>
          <a:p>
            <a:pPr indent="0" lvl="0" marL="0" rtl="0" algn="l">
              <a:lnSpc>
                <a:spcPct val="115000"/>
              </a:lnSpc>
              <a:spcBef>
                <a:spcPts val="570"/>
              </a:spcBef>
              <a:spcAft>
                <a:spcPts val="0"/>
              </a:spcAft>
              <a:buClr>
                <a:srgbClr val="7F7F7F"/>
              </a:buClr>
              <a:buSzPct val="133333"/>
              <a:buNone/>
            </a:pPr>
            <a:r>
              <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7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Hexadecimal # </a:t>
            </a:r>
            <a:r>
              <a:rPr lang="en-US">
                <a:solidFill>
                  <a:srgbClr val="FF0000"/>
                </a:solidFill>
              </a:rPr>
              <a:t>RED</a:t>
            </a:r>
            <a:r>
              <a:rPr lang="en-US"/>
              <a:t> </a:t>
            </a:r>
            <a:r>
              <a:rPr lang="en-US">
                <a:solidFill>
                  <a:srgbClr val="009999"/>
                </a:solidFill>
              </a:rPr>
              <a:t>GREEN</a:t>
            </a:r>
            <a:r>
              <a:rPr lang="en-US"/>
              <a:t> </a:t>
            </a:r>
            <a:r>
              <a:rPr lang="en-US">
                <a:solidFill>
                  <a:schemeClr val="accent2"/>
                </a:solidFill>
              </a:rPr>
              <a:t>BLUE</a:t>
            </a:r>
            <a:endParaRPr/>
          </a:p>
        </p:txBody>
      </p:sp>
      <p:sp>
        <p:nvSpPr>
          <p:cNvPr id="872" name="Google Shape;872;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400"/>
              <a:buNone/>
            </a:pPr>
            <a:r>
              <a:rPr b="1" lang="en-US" sz="2400">
                <a:latin typeface="Courier New"/>
                <a:ea typeface="Courier New"/>
                <a:cs typeface="Courier New"/>
                <a:sym typeface="Courier New"/>
              </a:rPr>
              <a:t>&lt;td rowspan="2" bgcolor="#</a:t>
            </a:r>
            <a:r>
              <a:rPr b="1" lang="en-US" sz="2400">
                <a:solidFill>
                  <a:srgbClr val="FF0000"/>
                </a:solidFill>
                <a:latin typeface="Courier New"/>
                <a:ea typeface="Courier New"/>
                <a:cs typeface="Courier New"/>
                <a:sym typeface="Courier New"/>
              </a:rPr>
              <a:t>cc</a:t>
            </a:r>
            <a:r>
              <a:rPr b="1" lang="en-US" sz="2400">
                <a:solidFill>
                  <a:srgbClr val="009999"/>
                </a:solidFill>
                <a:latin typeface="Courier New"/>
                <a:ea typeface="Courier New"/>
                <a:cs typeface="Courier New"/>
                <a:sym typeface="Courier New"/>
              </a:rPr>
              <a:t>cc</a:t>
            </a:r>
            <a:r>
              <a:rPr b="1" lang="en-US" sz="2400">
                <a:solidFill>
                  <a:schemeClr val="accent2"/>
                </a:solidFill>
                <a:latin typeface="Courier New"/>
                <a:ea typeface="Courier New"/>
                <a:cs typeface="Courier New"/>
                <a:sym typeface="Courier New"/>
              </a:rPr>
              <a:t>99</a:t>
            </a:r>
            <a:r>
              <a:rPr b="1" lang="en-US" sz="2400">
                <a:latin typeface="Courier New"/>
                <a:ea typeface="Courier New"/>
                <a:cs typeface="Courier New"/>
                <a:sym typeface="Courier New"/>
              </a:rPr>
              <a:t>"&gt;  &lt;/td&gt;</a:t>
            </a:r>
            <a:endParaRPr sz="2400"/>
          </a:p>
          <a:p>
            <a:pPr indent="-228600" lvl="0" marL="228600" rtl="0" algn="l">
              <a:lnSpc>
                <a:spcPct val="90000"/>
              </a:lnSpc>
              <a:spcBef>
                <a:spcPts val="720"/>
              </a:spcBef>
              <a:spcAft>
                <a:spcPts val="0"/>
              </a:spcAft>
              <a:buClr>
                <a:srgbClr val="FF0000"/>
              </a:buClr>
              <a:buSzPts val="2400"/>
              <a:buNone/>
            </a:pPr>
            <a:r>
              <a:rPr b="1" lang="en-US" sz="2400">
                <a:solidFill>
                  <a:srgbClr val="FF0000"/>
                </a:solidFill>
                <a:latin typeface="Courier New"/>
                <a:ea typeface="Courier New"/>
                <a:cs typeface="Courier New"/>
                <a:sym typeface="Courier New"/>
              </a:rPr>
              <a:t>     Red</a:t>
            </a:r>
            <a:r>
              <a:rPr b="1" lang="en-US" sz="2400">
                <a:latin typeface="Courier New"/>
                <a:ea typeface="Courier New"/>
                <a:cs typeface="Courier New"/>
                <a:sym typeface="Courier New"/>
              </a:rPr>
              <a:t>		</a:t>
            </a:r>
            <a:r>
              <a:rPr b="1" lang="en-US" sz="2400">
                <a:solidFill>
                  <a:srgbClr val="009999"/>
                </a:solidFill>
                <a:latin typeface="Courier New"/>
                <a:ea typeface="Courier New"/>
                <a:cs typeface="Courier New"/>
                <a:sym typeface="Courier New"/>
              </a:rPr>
              <a:t>Green</a:t>
            </a:r>
            <a:r>
              <a:rPr b="1" lang="en-US" sz="2400">
                <a:latin typeface="Courier New"/>
                <a:ea typeface="Courier New"/>
                <a:cs typeface="Courier New"/>
                <a:sym typeface="Courier New"/>
              </a:rPr>
              <a:t>		</a:t>
            </a:r>
            <a:r>
              <a:rPr b="1" lang="en-US" sz="2400">
                <a:solidFill>
                  <a:schemeClr val="accent2"/>
                </a:solidFill>
                <a:latin typeface="Courier New"/>
                <a:ea typeface="Courier New"/>
                <a:cs typeface="Courier New"/>
                <a:sym typeface="Courier New"/>
              </a:rPr>
              <a:t>Blue</a:t>
            </a:r>
            <a:endParaRPr/>
          </a:p>
          <a:p>
            <a:pPr indent="-228600" lvl="0" marL="228600" rtl="0" algn="l">
              <a:lnSpc>
                <a:spcPct val="90000"/>
              </a:lnSpc>
              <a:spcBef>
                <a:spcPts val="720"/>
              </a:spcBef>
              <a:spcAft>
                <a:spcPts val="0"/>
              </a:spcAft>
              <a:buClr>
                <a:srgbClr val="FF0000"/>
              </a:buClr>
              <a:buSzPts val="2400"/>
              <a:buNone/>
            </a:pPr>
            <a:r>
              <a:rPr b="1" lang="en-US" sz="2400">
                <a:solidFill>
                  <a:srgbClr val="FF0000"/>
                </a:solidFill>
                <a:latin typeface="Courier New"/>
                <a:ea typeface="Courier New"/>
                <a:cs typeface="Courier New"/>
                <a:sym typeface="Courier New"/>
              </a:rPr>
              <a:t>     cc</a:t>
            </a:r>
            <a:r>
              <a:rPr b="1" lang="en-US" sz="2400">
                <a:latin typeface="Courier New"/>
                <a:ea typeface="Courier New"/>
                <a:cs typeface="Courier New"/>
                <a:sym typeface="Courier New"/>
              </a:rPr>
              <a:t>			</a:t>
            </a:r>
            <a:r>
              <a:rPr b="1" lang="en-US" sz="2400">
                <a:solidFill>
                  <a:srgbClr val="009999"/>
                </a:solidFill>
                <a:latin typeface="Courier New"/>
                <a:ea typeface="Courier New"/>
                <a:cs typeface="Courier New"/>
                <a:sym typeface="Courier New"/>
              </a:rPr>
              <a:t>cc</a:t>
            </a:r>
            <a:r>
              <a:rPr b="1" lang="en-US" sz="2400">
                <a:latin typeface="Courier New"/>
                <a:ea typeface="Courier New"/>
                <a:cs typeface="Courier New"/>
                <a:sym typeface="Courier New"/>
              </a:rPr>
              <a:t>			</a:t>
            </a:r>
            <a:r>
              <a:rPr b="1" lang="en-US" sz="2400">
                <a:solidFill>
                  <a:schemeClr val="accent2"/>
                </a:solidFill>
                <a:latin typeface="Courier New"/>
                <a:ea typeface="Courier New"/>
                <a:cs typeface="Courier New"/>
                <a:sym typeface="Courier New"/>
              </a:rPr>
              <a:t>99</a:t>
            </a:r>
            <a:endParaRPr/>
          </a:p>
          <a:p>
            <a:pPr indent="-228600" lvl="0" marL="228600" rtl="0" algn="l">
              <a:lnSpc>
                <a:spcPct val="90000"/>
              </a:lnSpc>
              <a:spcBef>
                <a:spcPts val="720"/>
              </a:spcBef>
              <a:spcAft>
                <a:spcPts val="0"/>
              </a:spcAft>
              <a:buClr>
                <a:srgbClr val="7F7F7F"/>
              </a:buClr>
              <a:buSzPts val="2400"/>
              <a:buNone/>
            </a:pPr>
            <a:r>
              <a:t/>
            </a:r>
            <a:endParaRPr b="1" sz="2400">
              <a:solidFill>
                <a:schemeClr val="accent2"/>
              </a:solidFill>
              <a:latin typeface="Courier New"/>
              <a:ea typeface="Courier New"/>
              <a:cs typeface="Courier New"/>
              <a:sym typeface="Courier New"/>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Convert to Binary</a:t>
            </a:r>
            <a:endParaRPr/>
          </a:p>
          <a:p>
            <a:pPr indent="-228600" lvl="0" marL="228600" rtl="0" algn="l">
              <a:lnSpc>
                <a:spcPct val="90000"/>
              </a:lnSpc>
              <a:spcBef>
                <a:spcPts val="720"/>
              </a:spcBef>
              <a:spcAft>
                <a:spcPts val="0"/>
              </a:spcAft>
              <a:buClr>
                <a:srgbClr val="FF0000"/>
              </a:buClr>
              <a:buSzPts val="2400"/>
              <a:buNone/>
            </a:pPr>
            <a:r>
              <a:rPr b="1" lang="en-US" sz="2400">
                <a:solidFill>
                  <a:srgbClr val="FF0000"/>
                </a:solidFill>
                <a:latin typeface="Courier New"/>
                <a:ea typeface="Courier New"/>
                <a:cs typeface="Courier New"/>
                <a:sym typeface="Courier New"/>
              </a:rPr>
              <a:t> 				Red</a:t>
            </a:r>
            <a:r>
              <a:rPr b="1" lang="en-US" sz="2400">
                <a:latin typeface="Courier New"/>
                <a:ea typeface="Courier New"/>
                <a:cs typeface="Courier New"/>
                <a:sym typeface="Courier New"/>
              </a:rPr>
              <a:t>	     		</a:t>
            </a:r>
            <a:r>
              <a:rPr b="1" lang="en-US" sz="2400">
                <a:solidFill>
                  <a:srgbClr val="009999"/>
                </a:solidFill>
                <a:latin typeface="Courier New"/>
                <a:ea typeface="Courier New"/>
                <a:cs typeface="Courier New"/>
                <a:sym typeface="Courier New"/>
              </a:rPr>
              <a:t>Green</a:t>
            </a:r>
            <a:r>
              <a:rPr b="1" lang="en-US" sz="2400">
                <a:latin typeface="Courier New"/>
                <a:ea typeface="Courier New"/>
                <a:cs typeface="Courier New"/>
                <a:sym typeface="Courier New"/>
              </a:rPr>
              <a:t>			</a:t>
            </a:r>
            <a:r>
              <a:rPr b="1" lang="en-US" sz="2400">
                <a:solidFill>
                  <a:schemeClr val="accent2"/>
                </a:solidFill>
                <a:latin typeface="Courier New"/>
                <a:ea typeface="Courier New"/>
                <a:cs typeface="Courier New"/>
                <a:sym typeface="Courier New"/>
              </a:rPr>
              <a:t>Blue</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Hex</a:t>
            </a:r>
            <a:r>
              <a:rPr b="1" lang="en-US" sz="2400">
                <a:solidFill>
                  <a:srgbClr val="FF0000"/>
                </a:solidFill>
                <a:latin typeface="Courier New"/>
                <a:ea typeface="Courier New"/>
                <a:cs typeface="Courier New"/>
                <a:sym typeface="Courier New"/>
              </a:rPr>
              <a:t>      	cc</a:t>
            </a:r>
            <a:r>
              <a:rPr b="1" lang="en-US" sz="2400">
                <a:latin typeface="Courier New"/>
                <a:ea typeface="Courier New"/>
                <a:cs typeface="Courier New"/>
                <a:sym typeface="Courier New"/>
              </a:rPr>
              <a:t>		  		</a:t>
            </a:r>
            <a:r>
              <a:rPr b="1" lang="en-US" sz="2400">
                <a:solidFill>
                  <a:srgbClr val="009999"/>
                </a:solidFill>
                <a:latin typeface="Courier New"/>
                <a:ea typeface="Courier New"/>
                <a:cs typeface="Courier New"/>
                <a:sym typeface="Courier New"/>
              </a:rPr>
              <a:t>cc</a:t>
            </a:r>
            <a:r>
              <a:rPr b="1" lang="en-US" sz="2400">
                <a:latin typeface="Courier New"/>
                <a:ea typeface="Courier New"/>
                <a:cs typeface="Courier New"/>
                <a:sym typeface="Courier New"/>
              </a:rPr>
              <a:t>				</a:t>
            </a:r>
            <a:r>
              <a:rPr b="1" lang="en-US" sz="2400">
                <a:solidFill>
                  <a:schemeClr val="accent2"/>
                </a:solidFill>
                <a:latin typeface="Courier New"/>
                <a:ea typeface="Courier New"/>
                <a:cs typeface="Courier New"/>
                <a:sym typeface="Courier New"/>
              </a:rPr>
              <a:t>99</a:t>
            </a:r>
            <a:endParaRPr/>
          </a:p>
          <a:p>
            <a:pPr indent="-228600" lvl="0" marL="228600" rtl="0" algn="l">
              <a:lnSpc>
                <a:spcPct val="90000"/>
              </a:lnSpc>
              <a:spcBef>
                <a:spcPts val="720"/>
              </a:spcBef>
              <a:spcAft>
                <a:spcPts val="0"/>
              </a:spcAft>
              <a:buClr>
                <a:srgbClr val="7F7F7F"/>
              </a:buClr>
              <a:buSzPts val="2400"/>
              <a:buNone/>
            </a:pPr>
            <a:r>
              <a:rPr b="1" lang="en-US" sz="2400">
                <a:latin typeface="Courier New"/>
                <a:ea typeface="Courier New"/>
                <a:cs typeface="Courier New"/>
                <a:sym typeface="Courier New"/>
              </a:rPr>
              <a:t>Bin</a:t>
            </a:r>
            <a:r>
              <a:rPr b="1" lang="en-US" sz="2400">
                <a:solidFill>
                  <a:schemeClr val="accent2"/>
                </a:solidFill>
                <a:latin typeface="Courier New"/>
                <a:ea typeface="Courier New"/>
                <a:cs typeface="Courier New"/>
                <a:sym typeface="Courier New"/>
              </a:rPr>
              <a:t>   		</a:t>
            </a:r>
            <a:r>
              <a:rPr b="1" lang="en-US" sz="2400">
                <a:solidFill>
                  <a:srgbClr val="FF0000"/>
                </a:solidFill>
                <a:latin typeface="Courier New"/>
                <a:ea typeface="Courier New"/>
                <a:cs typeface="Courier New"/>
                <a:sym typeface="Courier New"/>
              </a:rPr>
              <a:t>1100 1100</a:t>
            </a:r>
            <a:r>
              <a:rPr b="1" lang="en-US" sz="2400">
                <a:solidFill>
                  <a:schemeClr val="accent2"/>
                </a:solidFill>
                <a:latin typeface="Courier New"/>
                <a:ea typeface="Courier New"/>
                <a:cs typeface="Courier New"/>
                <a:sym typeface="Courier New"/>
              </a:rPr>
              <a:t>    </a:t>
            </a:r>
            <a:r>
              <a:rPr b="1" lang="en-US" sz="2400">
                <a:solidFill>
                  <a:srgbClr val="009999"/>
                </a:solidFill>
                <a:latin typeface="Courier New"/>
                <a:ea typeface="Courier New"/>
                <a:cs typeface="Courier New"/>
                <a:sym typeface="Courier New"/>
              </a:rPr>
              <a:t>1100 1100</a:t>
            </a:r>
            <a:r>
              <a:rPr b="1" lang="en-US" sz="2400">
                <a:solidFill>
                  <a:schemeClr val="accent2"/>
                </a:solidFill>
                <a:latin typeface="Courier New"/>
                <a:ea typeface="Courier New"/>
                <a:cs typeface="Courier New"/>
                <a:sym typeface="Courier New"/>
              </a:rPr>
              <a:t>    	1001 1001</a:t>
            </a:r>
            <a:endParaRPr sz="2400"/>
          </a:p>
        </p:txBody>
      </p:sp>
      <p:sp>
        <p:nvSpPr>
          <p:cNvPr id="873" name="Google Shape;873;p77"/>
          <p:cNvSpPr/>
          <p:nvPr/>
        </p:nvSpPr>
        <p:spPr>
          <a:xfrm rot="5400000">
            <a:off x="4374425" y="2822600"/>
            <a:ext cx="758700" cy="5593500"/>
          </a:xfrm>
          <a:prstGeom prst="rightBrace">
            <a:avLst>
              <a:gd fmla="val 73692" name="adj1"/>
              <a:gd fmla="val 50000" name="adj2"/>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874" name="Google Shape;874;p77"/>
          <p:cNvSpPr txBox="1"/>
          <p:nvPr/>
        </p:nvSpPr>
        <p:spPr>
          <a:xfrm>
            <a:off x="3027028" y="6075028"/>
            <a:ext cx="5257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a:ea typeface="Arial"/>
                <a:cs typeface="Arial"/>
                <a:sym typeface="Arial"/>
              </a:rPr>
              <a:t>24 bits represent a single color</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78"/>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2017-10-15T21:06:31Z</dcterms:created>
  <dc:creator>Aref Mourtada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