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embeddedFontLst>
    <p:embeddedFont>
      <p:font typeface="Quattrocento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59" roundtripDataSignature="AMtx7mha6P9k/PzfUccLA0EFPdiLqWhX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QuattrocentoSans-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QuattrocentoSans-italic.fntdata"/><Relationship Id="rId12" Type="http://schemas.openxmlformats.org/officeDocument/2006/relationships/slide" Target="slides/slide7.xml"/><Relationship Id="rId56" Type="http://schemas.openxmlformats.org/officeDocument/2006/relationships/font" Target="fonts/QuattrocentoSans-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Quattrocento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6E3C-4A2F-A851-F63889B4E161}"/>
              </c:ext>
            </c:extLst>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6E3C-4A2F-A851-F63889B4E161}"/>
              </c:ext>
            </c:extLst>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6E3C-4A2F-A851-F63889B4E161}"/>
              </c:ext>
            </c:extLst>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6E3C-4A2F-A851-F63889B4E161}"/>
              </c:ext>
            </c:extLst>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6E3C-4A2F-A851-F63889B4E161}"/>
              </c:ext>
            </c:extLst>
          </c:dPt>
          <c:dPt>
            <c:idx val="5"/>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6E3C-4A2F-A851-F63889B4E161}"/>
              </c:ext>
            </c:extLst>
          </c:dPt>
          <c:cat>
            <c:strRef>
              <c:f>Sheet1!$A$2:$A$7</c:f>
              <c:strCache>
                <c:ptCount val="6"/>
                <c:pt idx="0">
                  <c:v>MS Windows</c:v>
                </c:pt>
                <c:pt idx="1">
                  <c:v>OS X</c:v>
                </c:pt>
                <c:pt idx="2">
                  <c:v>Unknown</c:v>
                </c:pt>
                <c:pt idx="3">
                  <c:v>Linux</c:v>
                </c:pt>
                <c:pt idx="4">
                  <c:v>Chrome OS</c:v>
                </c:pt>
                <c:pt idx="5">
                  <c:v>Other</c:v>
                </c:pt>
              </c:strCache>
            </c:strRef>
          </c:cat>
          <c:val>
            <c:numRef>
              <c:f>Sheet1!$B$2:$B$7</c:f>
              <c:numCache>
                <c:formatCode>General</c:formatCode>
                <c:ptCount val="6"/>
                <c:pt idx="0">
                  <c:v>77.64</c:v>
                </c:pt>
                <c:pt idx="1">
                  <c:v>13.23</c:v>
                </c:pt>
                <c:pt idx="2">
                  <c:v>6.42</c:v>
                </c:pt>
                <c:pt idx="3">
                  <c:v>1.63</c:v>
                </c:pt>
                <c:pt idx="4">
                  <c:v>1.07</c:v>
                </c:pt>
                <c:pt idx="5">
                  <c:v>0.01</c:v>
                </c:pt>
              </c:numCache>
            </c:numRef>
          </c:val>
          <c:extLst>
            <c:ext xmlns:c16="http://schemas.microsoft.com/office/drawing/2014/chart" uri="{C3380CC4-5D6E-409C-BE32-E72D297353CC}">
              <c16:uniqueId val="{00000000-6568-4099-A10F-DC5C194E263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0e1473b5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f0e1473b5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Slide Show mode, click the arrow to enter the PowerPoint Getting Started Center.</a:t>
            </a:r>
            <a:endParaRPr/>
          </a:p>
        </p:txBody>
      </p:sp>
      <p:sp>
        <p:nvSpPr>
          <p:cNvPr id="429" name="Google Shape;429;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51"/>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5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5400"/>
              <a:buFont typeface="Quattrocento Sans"/>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1"/>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5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51"/>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51"/>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60"/>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4" name="Google Shape;94;p60"/>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6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6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6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6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61"/>
          <p:cNvSpPr/>
          <p:nvPr>
            <p:ph idx="2" type="pic"/>
          </p:nvPr>
        </p:nvSpPr>
        <p:spPr>
          <a:xfrm>
            <a:off x="5183188" y="987427"/>
            <a:ext cx="6172200" cy="4873625"/>
          </a:xfrm>
          <a:prstGeom prst="rect">
            <a:avLst/>
          </a:prstGeom>
          <a:noFill/>
          <a:ln>
            <a:noFill/>
          </a:ln>
        </p:spPr>
      </p:sp>
      <p:sp>
        <p:nvSpPr>
          <p:cNvPr id="101" name="Google Shape;101;p61"/>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2" name="Google Shape;102;p6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62"/>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6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6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6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6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6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62"/>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113" name="Google Shape;113;p62"/>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63"/>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6" name="Google Shape;116;p63"/>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63"/>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8" name="Google Shape;118;p6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6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6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63"/>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6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800"/>
              <a:buFont typeface="Quattrocento Sans"/>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4" name="Google Shape;124;p6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125" name="Google Shape;125;p6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52"/>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5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5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2"/>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52"/>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p53"/>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 name="Google Shape;35;p53"/>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4800"/>
              <a:buFont typeface="Quattrocento Sans"/>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54"/>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 name="Google Shape;41;p5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3" name="Google Shape;43;p5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5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4"/>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48" name="Google Shape;48;p54"/>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55"/>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1" name="Google Shape;51;p55"/>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55A4"/>
              </a:buClr>
              <a:buSzPts val="4800"/>
              <a:buFont typeface="Quattrocento Sans"/>
              <a:buNone/>
              <a:defRPr sz="4800">
                <a:solidFill>
                  <a:srgbClr val="0055A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5"/>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53" name="Google Shape;53;p5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55"/>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57" name="Google Shape;57;p55"/>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56"/>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0" name="Google Shape;60;p56"/>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6"/>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2" name="Google Shape;62;p5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56"/>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66" name="Google Shape;66;p56"/>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57"/>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9" name="Google Shape;69;p57"/>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7"/>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57"/>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2" name="Google Shape;72;p57"/>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3" name="Google Shape;73;p57"/>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4" name="Google Shape;74;p5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57"/>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78" name="Google Shape;78;p57"/>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5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1" name="Google Shape;81;p5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5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86" name="Google Shape;86;p5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5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5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5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5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image" Target="../media/image8.png"/><Relationship Id="rId5"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microsoft.com/en-us/windows/windows-10-specifications#primaryR2" TargetMode="External"/><Relationship Id="rId4" Type="http://schemas.openxmlformats.org/officeDocument/2006/relationships/hyperlink" Target="https://docs.centos.org/en-US/8-docs/standard-install/assembly_system-requirements-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5.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Quattrocento Sans"/>
              <a:buNone/>
            </a:pPr>
            <a:br>
              <a:rPr lang="en-US"/>
            </a:br>
            <a:r>
              <a:rPr lang="en-US"/>
              <a:t>Technical Support (420-1N6-AB)</a:t>
            </a:r>
            <a:br>
              <a:rPr lang="en-US"/>
            </a:br>
            <a:r>
              <a:rPr lang="en-US"/>
              <a:t>Software: Operating Systems</a:t>
            </a:r>
            <a:endParaRPr/>
          </a:p>
        </p:txBody>
      </p:sp>
      <p:sp>
        <p:nvSpPr>
          <p:cNvPr id="132" name="Google Shape;132;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Application management</a:t>
            </a:r>
            <a:endParaRPr/>
          </a:p>
        </p:txBody>
      </p:sp>
      <p:sp>
        <p:nvSpPr>
          <p:cNvPr id="189" name="Google Shape;18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The OS locates an application and loads it into the RAM of the computer. </a:t>
            </a:r>
            <a:endParaRPr/>
          </a:p>
          <a:p>
            <a:pPr indent="-228600" lvl="1" marL="685800" rtl="0" algn="l">
              <a:lnSpc>
                <a:spcPct val="90000"/>
              </a:lnSpc>
              <a:spcBef>
                <a:spcPts val="780"/>
              </a:spcBef>
              <a:spcAft>
                <a:spcPts val="0"/>
              </a:spcAft>
              <a:buClr>
                <a:srgbClr val="7F7F7F"/>
              </a:buClr>
              <a:buSzPts val="2600"/>
              <a:buChar char="•"/>
            </a:pPr>
            <a:r>
              <a:rPr lang="en-US"/>
              <a:t>Applications are software programs such as word processors, databases, spreadsheets and games. </a:t>
            </a:r>
            <a:endParaRPr/>
          </a:p>
          <a:p>
            <a:pPr indent="-228600" lvl="0" marL="228600" rtl="0" algn="l">
              <a:lnSpc>
                <a:spcPct val="90000"/>
              </a:lnSpc>
              <a:spcBef>
                <a:spcPts val="900"/>
              </a:spcBef>
              <a:spcAft>
                <a:spcPts val="0"/>
              </a:spcAft>
              <a:buClr>
                <a:srgbClr val="7F7F7F"/>
              </a:buClr>
              <a:buSzPts val="3000"/>
              <a:buChar char="•"/>
            </a:pPr>
            <a:r>
              <a:rPr lang="en-US"/>
              <a:t>The OS allocates available system resources to running applications. </a:t>
            </a:r>
            <a:endParaRPr/>
          </a:p>
          <a:p>
            <a:pPr indent="-228600" lvl="0" marL="228600" rtl="0" algn="l">
              <a:lnSpc>
                <a:spcPct val="90000"/>
              </a:lnSpc>
              <a:spcBef>
                <a:spcPts val="900"/>
              </a:spcBef>
              <a:spcAft>
                <a:spcPts val="0"/>
              </a:spcAft>
              <a:buClr>
                <a:srgbClr val="7F7F7F"/>
              </a:buClr>
              <a:buSzPts val="3000"/>
              <a:buChar char="•"/>
            </a:pPr>
            <a:r>
              <a:rPr lang="en-US"/>
              <a:t>OS organizes usages of CPU among different applications.</a:t>
            </a:r>
            <a:endParaRPr/>
          </a:p>
          <a:p>
            <a:pPr indent="-228600" lvl="1" marL="685800" rtl="0" algn="l">
              <a:lnSpc>
                <a:spcPct val="90000"/>
              </a:lnSpc>
              <a:spcBef>
                <a:spcPts val="780"/>
              </a:spcBef>
              <a:spcAft>
                <a:spcPts val="0"/>
              </a:spcAft>
              <a:buClr>
                <a:srgbClr val="7F7F7F"/>
              </a:buClr>
              <a:buSzPts val="2600"/>
              <a:buChar char="•"/>
            </a:pPr>
            <a:r>
              <a:rPr lang="en-US"/>
              <a:t>Closed application processes will be removed from the 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Operating System History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1940s &amp; 1950s </a:t>
            </a:r>
            <a:endParaRPr/>
          </a:p>
        </p:txBody>
      </p:sp>
      <p:sp>
        <p:nvSpPr>
          <p:cNvPr id="200" name="Google Shape;20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55A4"/>
              </a:buClr>
              <a:buSzPts val="3000"/>
              <a:buNone/>
            </a:pPr>
            <a:r>
              <a:rPr lang="en-US">
                <a:solidFill>
                  <a:srgbClr val="0055A4"/>
                </a:solidFill>
              </a:rPr>
              <a:t>1940s</a:t>
            </a:r>
            <a:endParaRPr/>
          </a:p>
          <a:p>
            <a:pPr indent="-228600" lvl="1" marL="685800" rtl="0" algn="l">
              <a:lnSpc>
                <a:spcPct val="90000"/>
              </a:lnSpc>
              <a:spcBef>
                <a:spcPts val="780"/>
              </a:spcBef>
              <a:spcAft>
                <a:spcPts val="0"/>
              </a:spcAft>
              <a:buClr>
                <a:srgbClr val="7F7F7F"/>
              </a:buClr>
              <a:buSzPts val="2600"/>
              <a:buChar char="•"/>
            </a:pPr>
            <a:r>
              <a:rPr lang="en-US"/>
              <a:t>Early computers did not include operating systems.</a:t>
            </a:r>
            <a:endParaRPr/>
          </a:p>
          <a:p>
            <a:pPr indent="0" lvl="0" marL="0" rtl="0" algn="l">
              <a:lnSpc>
                <a:spcPct val="90000"/>
              </a:lnSpc>
              <a:spcBef>
                <a:spcPts val="900"/>
              </a:spcBef>
              <a:spcAft>
                <a:spcPts val="0"/>
              </a:spcAft>
              <a:buClr>
                <a:srgbClr val="0055A4"/>
              </a:buClr>
              <a:buSzPts val="3000"/>
              <a:buNone/>
            </a:pPr>
            <a:r>
              <a:rPr lang="en-US">
                <a:solidFill>
                  <a:srgbClr val="0055A4"/>
                </a:solidFill>
              </a:rPr>
              <a:t>1950s</a:t>
            </a:r>
            <a:endParaRPr/>
          </a:p>
          <a:p>
            <a:pPr indent="-228600" lvl="1" marL="685800" rtl="0" algn="l">
              <a:lnSpc>
                <a:spcPct val="90000"/>
              </a:lnSpc>
              <a:spcBef>
                <a:spcPts val="780"/>
              </a:spcBef>
              <a:spcAft>
                <a:spcPts val="0"/>
              </a:spcAft>
              <a:buClr>
                <a:srgbClr val="7F7F7F"/>
              </a:buClr>
              <a:buSzPts val="2600"/>
              <a:buChar char="•"/>
            </a:pPr>
            <a:r>
              <a:rPr lang="en-US"/>
              <a:t>OS executed one “job” (process) at a time.</a:t>
            </a:r>
            <a:endParaRPr/>
          </a:p>
          <a:p>
            <a:pPr indent="-228600" lvl="1" marL="685800" rtl="0" algn="l">
              <a:lnSpc>
                <a:spcPct val="90000"/>
              </a:lnSpc>
              <a:spcBef>
                <a:spcPts val="780"/>
              </a:spcBef>
              <a:spcAft>
                <a:spcPts val="0"/>
              </a:spcAft>
              <a:buClr>
                <a:srgbClr val="7F7F7F"/>
              </a:buClr>
              <a:buSzPts val="2600"/>
              <a:buChar char="•"/>
            </a:pPr>
            <a:r>
              <a:rPr lang="en-US"/>
              <a:t>Included technologies to smooth job-to-job transitions.</a:t>
            </a:r>
            <a:endParaRPr/>
          </a:p>
          <a:p>
            <a:pPr indent="-228600" lvl="1" marL="685800" rtl="0" algn="l">
              <a:lnSpc>
                <a:spcPct val="90000"/>
              </a:lnSpc>
              <a:spcBef>
                <a:spcPts val="780"/>
              </a:spcBef>
              <a:spcAft>
                <a:spcPts val="0"/>
              </a:spcAft>
              <a:buClr>
                <a:srgbClr val="7F7F7F"/>
              </a:buClr>
              <a:buSzPts val="2600"/>
              <a:buChar char="•"/>
            </a:pPr>
            <a:r>
              <a:rPr lang="en-US"/>
              <a:t>Single-stream batch-processing systems.</a:t>
            </a:r>
            <a:endParaRPr/>
          </a:p>
          <a:p>
            <a:pPr indent="-228600" lvl="1" marL="685800" rtl="0" algn="l">
              <a:lnSpc>
                <a:spcPct val="90000"/>
              </a:lnSpc>
              <a:spcBef>
                <a:spcPts val="780"/>
              </a:spcBef>
              <a:spcAft>
                <a:spcPts val="0"/>
              </a:spcAft>
              <a:buClr>
                <a:srgbClr val="7F7F7F"/>
              </a:buClr>
              <a:buSzPts val="2600"/>
              <a:buChar char="•"/>
            </a:pPr>
            <a:r>
              <a:rPr lang="en-US"/>
              <a:t>Programs and data submitted consecutively on tape.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1960s &amp; 1970s</a:t>
            </a:r>
            <a:endParaRPr/>
          </a:p>
        </p:txBody>
      </p:sp>
      <p:sp>
        <p:nvSpPr>
          <p:cNvPr id="206" name="Google Shape;206;p13"/>
          <p:cNvSpPr txBox="1"/>
          <p:nvPr>
            <p:ph idx="1" type="body"/>
          </p:nvPr>
        </p:nvSpPr>
        <p:spPr>
          <a:xfrm>
            <a:off x="838199" y="1825625"/>
            <a:ext cx="11040611"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rgbClr val="7F7F7F"/>
              </a:buClr>
              <a:buSzPct val="100000"/>
              <a:buChar char="•"/>
            </a:pPr>
            <a:r>
              <a:rPr lang="en-US"/>
              <a:t>Multitasking introduced: process multiple jobs at once.</a:t>
            </a:r>
            <a:endParaRPr/>
          </a:p>
          <a:p>
            <a:pPr indent="-228600" lvl="1" marL="685800" rtl="0" algn="l">
              <a:lnSpc>
                <a:spcPct val="90000"/>
              </a:lnSpc>
              <a:spcBef>
                <a:spcPts val="663"/>
              </a:spcBef>
              <a:spcAft>
                <a:spcPts val="0"/>
              </a:spcAft>
              <a:buClr>
                <a:srgbClr val="7F7F7F"/>
              </a:buClr>
              <a:buSzPct val="100000"/>
              <a:buChar char="•"/>
            </a:pPr>
            <a:r>
              <a:rPr lang="en-US"/>
              <a:t>One job could use the CPU while other jobs used </a:t>
            </a:r>
            <a:r>
              <a:rPr lang="en-US">
                <a:solidFill>
                  <a:srgbClr val="0055A4"/>
                </a:solidFill>
              </a:rPr>
              <a:t>peripheral devices</a:t>
            </a:r>
            <a:r>
              <a:rPr lang="en-US"/>
              <a:t>.</a:t>
            </a:r>
            <a:endParaRPr/>
          </a:p>
          <a:p>
            <a:pPr indent="-228600" lvl="1" marL="685800" rtl="0" algn="l">
              <a:lnSpc>
                <a:spcPct val="90000"/>
              </a:lnSpc>
              <a:spcBef>
                <a:spcPts val="663"/>
              </a:spcBef>
              <a:spcAft>
                <a:spcPts val="0"/>
              </a:spcAft>
              <a:buClr>
                <a:srgbClr val="7F7F7F"/>
              </a:buClr>
              <a:buSzPct val="100000"/>
              <a:buChar char="•"/>
            </a:pPr>
            <a:r>
              <a:rPr lang="en-US"/>
              <a:t>Advanced operating systems developed to service multiple interactive users.</a:t>
            </a:r>
            <a:endParaRPr/>
          </a:p>
          <a:p>
            <a:pPr indent="-228600" lvl="0" marL="228600" rtl="0" algn="l">
              <a:lnSpc>
                <a:spcPct val="90000"/>
              </a:lnSpc>
              <a:spcBef>
                <a:spcPts val="765"/>
              </a:spcBef>
              <a:spcAft>
                <a:spcPts val="0"/>
              </a:spcAft>
              <a:buClr>
                <a:srgbClr val="7F7F7F"/>
              </a:buClr>
              <a:buSzPct val="100000"/>
              <a:buChar char="•"/>
            </a:pPr>
            <a:r>
              <a:rPr lang="en-US"/>
              <a:t>Timesharing systems</a:t>
            </a:r>
            <a:endParaRPr/>
          </a:p>
          <a:p>
            <a:pPr indent="-228600" lvl="1" marL="685800" rtl="0" algn="l">
              <a:lnSpc>
                <a:spcPct val="90000"/>
              </a:lnSpc>
              <a:spcBef>
                <a:spcPts val="663"/>
              </a:spcBef>
              <a:spcAft>
                <a:spcPts val="0"/>
              </a:spcAft>
              <a:buClr>
                <a:srgbClr val="7F7F7F"/>
              </a:buClr>
              <a:buSzPct val="100000"/>
              <a:buChar char="•"/>
            </a:pPr>
            <a:r>
              <a:rPr lang="en-US"/>
              <a:t>Developed to support many simultaneous interactive users.</a:t>
            </a:r>
            <a:endParaRPr/>
          </a:p>
          <a:p>
            <a:pPr indent="-228600" lvl="1" marL="685800" rtl="0" algn="l">
              <a:lnSpc>
                <a:spcPct val="90000"/>
              </a:lnSpc>
              <a:spcBef>
                <a:spcPts val="663"/>
              </a:spcBef>
              <a:spcAft>
                <a:spcPts val="0"/>
              </a:spcAft>
              <a:buClr>
                <a:srgbClr val="7F7F7F"/>
              </a:buClr>
              <a:buSzPct val="100000"/>
              <a:buChar char="•"/>
            </a:pPr>
            <a:r>
              <a:rPr lang="en-US"/>
              <a:t>Turnaround time was reduced to minutes or seconds.</a:t>
            </a:r>
            <a:endParaRPr/>
          </a:p>
          <a:p>
            <a:pPr indent="-228600" lvl="2" marL="1143000" rtl="0" algn="l">
              <a:lnSpc>
                <a:spcPct val="90000"/>
              </a:lnSpc>
              <a:spcBef>
                <a:spcPts val="510"/>
              </a:spcBef>
              <a:spcAft>
                <a:spcPts val="0"/>
              </a:spcAft>
              <a:buClr>
                <a:srgbClr val="7F7F7F"/>
              </a:buClr>
              <a:buSzPct val="100000"/>
              <a:buChar char="•"/>
            </a:pPr>
            <a:r>
              <a:rPr lang="en-US"/>
              <a:t>Time between submission of job and the return of its results.</a:t>
            </a:r>
            <a:endParaRPr/>
          </a:p>
          <a:p>
            <a:pPr indent="-228600" lvl="1" marL="685800" rtl="0" algn="l">
              <a:lnSpc>
                <a:spcPct val="90000"/>
              </a:lnSpc>
              <a:spcBef>
                <a:spcPts val="663"/>
              </a:spcBef>
              <a:spcAft>
                <a:spcPts val="0"/>
              </a:spcAft>
              <a:buClr>
                <a:srgbClr val="7F7F7F"/>
              </a:buClr>
              <a:buSzPct val="100000"/>
              <a:buChar char="•"/>
            </a:pPr>
            <a:r>
              <a:rPr lang="en-US"/>
              <a:t>Introduced </a:t>
            </a:r>
            <a:r>
              <a:rPr lang="en-US">
                <a:solidFill>
                  <a:srgbClr val="0055A4"/>
                </a:solidFill>
              </a:rPr>
              <a:t>virtual memory</a:t>
            </a:r>
            <a:r>
              <a:rPr lang="en-US"/>
              <a:t>.</a:t>
            </a:r>
            <a:endParaRPr/>
          </a:p>
          <a:p>
            <a:pPr indent="-228600" lvl="2" marL="1143000" rtl="0" algn="l">
              <a:lnSpc>
                <a:spcPct val="90000"/>
              </a:lnSpc>
              <a:spcBef>
                <a:spcPts val="510"/>
              </a:spcBef>
              <a:spcAft>
                <a:spcPts val="0"/>
              </a:spcAft>
              <a:buClr>
                <a:srgbClr val="7F7F7F"/>
              </a:buClr>
              <a:buSzPct val="100000"/>
              <a:buChar char="•"/>
            </a:pPr>
            <a:r>
              <a:rPr lang="en-US"/>
              <a:t>More memory allocations than actually exist.</a:t>
            </a:r>
            <a:endParaRPr/>
          </a:p>
          <a:p>
            <a:pPr indent="-228600" lvl="0" marL="228600" rtl="0" algn="l">
              <a:lnSpc>
                <a:spcPct val="90000"/>
              </a:lnSpc>
              <a:spcBef>
                <a:spcPts val="765"/>
              </a:spcBef>
              <a:spcAft>
                <a:spcPts val="0"/>
              </a:spcAft>
              <a:buClr>
                <a:srgbClr val="7F7F7F"/>
              </a:buClr>
              <a:buSzPct val="100000"/>
              <a:buChar char="•"/>
            </a:pPr>
            <a:r>
              <a:rPr lang="en-US"/>
              <a:t>Personal computing only in incipient stages.</a:t>
            </a:r>
            <a:endParaRPr/>
          </a:p>
          <a:p>
            <a:pPr indent="-228600" lvl="1" marL="685800" rtl="0" algn="l">
              <a:lnSpc>
                <a:spcPct val="90000"/>
              </a:lnSpc>
              <a:spcBef>
                <a:spcPts val="663"/>
              </a:spcBef>
              <a:spcAft>
                <a:spcPts val="0"/>
              </a:spcAft>
              <a:buClr>
                <a:srgbClr val="7F7F7F"/>
              </a:buClr>
              <a:buSzPct val="100000"/>
              <a:buChar char="•"/>
            </a:pPr>
            <a:r>
              <a:rPr lang="en-US"/>
              <a:t>Fostered by early developments in microprocessor technology. </a:t>
            </a: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1980s</a:t>
            </a:r>
            <a:endParaRPr/>
          </a:p>
        </p:txBody>
      </p:sp>
      <p:sp>
        <p:nvSpPr>
          <p:cNvPr id="212" name="Google Shape;21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rgbClr val="7F7F7F"/>
              </a:buClr>
              <a:buSzPts val="3000"/>
              <a:buChar char="•"/>
            </a:pPr>
            <a:r>
              <a:rPr lang="en-US"/>
              <a:t>Decade of </a:t>
            </a:r>
            <a:r>
              <a:rPr lang="en-US">
                <a:solidFill>
                  <a:srgbClr val="0055A4"/>
                </a:solidFill>
              </a:rPr>
              <a:t>personal computers </a:t>
            </a:r>
            <a:r>
              <a:rPr lang="en-US"/>
              <a:t>and workstations.</a:t>
            </a:r>
            <a:endParaRPr/>
          </a:p>
          <a:p>
            <a:pPr indent="-228600" lvl="0" marL="228600" rtl="0" algn="l">
              <a:lnSpc>
                <a:spcPct val="110000"/>
              </a:lnSpc>
              <a:spcBef>
                <a:spcPts val="900"/>
              </a:spcBef>
              <a:spcAft>
                <a:spcPts val="0"/>
              </a:spcAft>
              <a:buClr>
                <a:srgbClr val="7F7F7F"/>
              </a:buClr>
              <a:buSzPts val="3000"/>
              <a:buChar char="•"/>
            </a:pPr>
            <a:r>
              <a:rPr lang="en-US"/>
              <a:t>Personal computers proved relatively easy to learn and use.</a:t>
            </a:r>
            <a:endParaRPr/>
          </a:p>
          <a:p>
            <a:pPr indent="-228600" lvl="1" marL="685800" rtl="0" algn="l">
              <a:lnSpc>
                <a:spcPct val="110000"/>
              </a:lnSpc>
              <a:spcBef>
                <a:spcPts val="780"/>
              </a:spcBef>
              <a:spcAft>
                <a:spcPts val="0"/>
              </a:spcAft>
              <a:buClr>
                <a:srgbClr val="7F7F7F"/>
              </a:buClr>
              <a:buSzPts val="2600"/>
              <a:buChar char="•"/>
            </a:pPr>
            <a:r>
              <a:rPr lang="en-US"/>
              <a:t>Graphical user interfaces (GUI).</a:t>
            </a:r>
            <a:endParaRPr/>
          </a:p>
          <a:p>
            <a:pPr indent="-228600" lvl="0" marL="228600" rtl="0" algn="l">
              <a:lnSpc>
                <a:spcPct val="110000"/>
              </a:lnSpc>
              <a:spcBef>
                <a:spcPts val="900"/>
              </a:spcBef>
              <a:spcAft>
                <a:spcPts val="0"/>
              </a:spcAft>
              <a:buClr>
                <a:srgbClr val="7F7F7F"/>
              </a:buClr>
              <a:buSzPts val="3000"/>
              <a:buChar char="•"/>
            </a:pPr>
            <a:r>
              <a:rPr lang="en-US"/>
              <a:t>Transferring information between computers via networks</a:t>
            </a:r>
            <a:br>
              <a:rPr lang="en-US"/>
            </a:br>
            <a:r>
              <a:rPr lang="en-US"/>
              <a:t>became more economical and practical.</a:t>
            </a:r>
            <a:endParaRPr/>
          </a:p>
          <a:p>
            <a:pPr indent="-228600" lvl="0" marL="228600" rtl="0" algn="l">
              <a:lnSpc>
                <a:spcPct val="110000"/>
              </a:lnSpc>
              <a:spcBef>
                <a:spcPts val="900"/>
              </a:spcBef>
              <a:spcAft>
                <a:spcPts val="0"/>
              </a:spcAft>
              <a:buClr>
                <a:srgbClr val="7F7F7F"/>
              </a:buClr>
              <a:buSzPts val="3000"/>
              <a:buChar char="•"/>
            </a:pPr>
            <a:r>
              <a:rPr lang="en-US"/>
              <a:t>Client/server computing model spread widely:</a:t>
            </a:r>
            <a:endParaRPr/>
          </a:p>
          <a:p>
            <a:pPr indent="-228600" lvl="1" marL="685800" rtl="0" algn="l">
              <a:lnSpc>
                <a:spcPct val="110000"/>
              </a:lnSpc>
              <a:spcBef>
                <a:spcPts val="780"/>
              </a:spcBef>
              <a:spcAft>
                <a:spcPts val="0"/>
              </a:spcAft>
              <a:buClr>
                <a:srgbClr val="7F7F7F"/>
              </a:buClr>
              <a:buSzPts val="2600"/>
              <a:buChar char="•"/>
            </a:pPr>
            <a:r>
              <a:rPr lang="en-US"/>
              <a:t>Clients request various services.</a:t>
            </a:r>
            <a:endParaRPr/>
          </a:p>
          <a:p>
            <a:pPr indent="-228600" lvl="1" marL="685800" rtl="0" algn="l">
              <a:lnSpc>
                <a:spcPct val="110000"/>
              </a:lnSpc>
              <a:spcBef>
                <a:spcPts val="780"/>
              </a:spcBef>
              <a:spcAft>
                <a:spcPts val="0"/>
              </a:spcAft>
              <a:buClr>
                <a:srgbClr val="7F7F7F"/>
              </a:buClr>
              <a:buSzPts val="2600"/>
              <a:buChar char="•"/>
            </a:pPr>
            <a:r>
              <a:rPr lang="en-US"/>
              <a:t>Servers perform requested services.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1990s</a:t>
            </a:r>
            <a:endParaRPr/>
          </a:p>
        </p:txBody>
      </p:sp>
      <p:sp>
        <p:nvSpPr>
          <p:cNvPr id="218" name="Google Shape;21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Operating system support for networking tasks became standard.</a:t>
            </a:r>
            <a:endParaRPr/>
          </a:p>
          <a:p>
            <a:pPr indent="-228600" lvl="1" marL="685800" rtl="0" algn="l">
              <a:lnSpc>
                <a:spcPct val="90000"/>
              </a:lnSpc>
              <a:spcBef>
                <a:spcPts val="780"/>
              </a:spcBef>
              <a:spcAft>
                <a:spcPts val="0"/>
              </a:spcAft>
              <a:buClr>
                <a:srgbClr val="7F7F7F"/>
              </a:buClr>
              <a:buSzPts val="2600"/>
              <a:buChar char="•"/>
            </a:pPr>
            <a:r>
              <a:rPr lang="en-US"/>
              <a:t>Increased productivity and communication.</a:t>
            </a:r>
            <a:endParaRPr/>
          </a:p>
          <a:p>
            <a:pPr indent="-228600" lvl="0" marL="228600" rtl="0" algn="l">
              <a:lnSpc>
                <a:spcPct val="90000"/>
              </a:lnSpc>
              <a:spcBef>
                <a:spcPts val="900"/>
              </a:spcBef>
              <a:spcAft>
                <a:spcPts val="0"/>
              </a:spcAft>
              <a:buClr>
                <a:srgbClr val="7F7F7F"/>
              </a:buClr>
              <a:buSzPts val="3000"/>
              <a:buChar char="•"/>
            </a:pPr>
            <a:r>
              <a:rPr lang="en-US"/>
              <a:t>Operating systems became increasingly user friendly</a:t>
            </a:r>
            <a:endParaRPr/>
          </a:p>
          <a:p>
            <a:pPr indent="-228600" lvl="1" marL="685800" rtl="0" algn="l">
              <a:lnSpc>
                <a:spcPct val="90000"/>
              </a:lnSpc>
              <a:spcBef>
                <a:spcPts val="780"/>
              </a:spcBef>
              <a:spcAft>
                <a:spcPts val="0"/>
              </a:spcAft>
              <a:buClr>
                <a:srgbClr val="7F7F7F"/>
              </a:buClr>
              <a:buSzPts val="2600"/>
              <a:buChar char="•"/>
            </a:pPr>
            <a:r>
              <a:rPr lang="en-US"/>
              <a:t>GUI features improved and widely used.</a:t>
            </a:r>
            <a:endParaRPr/>
          </a:p>
          <a:p>
            <a:pPr indent="-228600" lvl="1" marL="685800" rtl="0" algn="l">
              <a:lnSpc>
                <a:spcPct val="90000"/>
              </a:lnSpc>
              <a:spcBef>
                <a:spcPts val="780"/>
              </a:spcBef>
              <a:spcAft>
                <a:spcPts val="0"/>
              </a:spcAft>
              <a:buClr>
                <a:srgbClr val="0055A4"/>
              </a:buClr>
              <a:buSzPts val="2600"/>
              <a:buChar char="•"/>
            </a:pPr>
            <a:r>
              <a:rPr lang="en-US">
                <a:solidFill>
                  <a:srgbClr val="0055A4"/>
                </a:solidFill>
              </a:rPr>
              <a:t>“Plug-and-play”</a:t>
            </a:r>
            <a:r>
              <a:rPr lang="en-US"/>
              <a:t> capabilities built into operating systems.</a:t>
            </a:r>
            <a:endParaRPr/>
          </a:p>
          <a:p>
            <a:pPr indent="-228600" lvl="2" marL="1143000" rtl="0" algn="l">
              <a:lnSpc>
                <a:spcPct val="90000"/>
              </a:lnSpc>
              <a:spcBef>
                <a:spcPts val="600"/>
              </a:spcBef>
              <a:spcAft>
                <a:spcPts val="0"/>
              </a:spcAft>
              <a:buClr>
                <a:srgbClr val="7F7F7F"/>
              </a:buClr>
              <a:buSzPts val="2000"/>
              <a:buChar char="•"/>
            </a:pPr>
            <a:r>
              <a:rPr lang="en-US"/>
              <a:t>Enable users to add and remove hardware components dynamically.</a:t>
            </a:r>
            <a:endParaRPr/>
          </a:p>
          <a:p>
            <a:pPr indent="-228600" lvl="2" marL="1143000" rtl="0" algn="l">
              <a:lnSpc>
                <a:spcPct val="90000"/>
              </a:lnSpc>
              <a:spcBef>
                <a:spcPts val="600"/>
              </a:spcBef>
              <a:spcAft>
                <a:spcPts val="0"/>
              </a:spcAft>
              <a:buClr>
                <a:srgbClr val="7F7F7F"/>
              </a:buClr>
              <a:buSzPts val="2000"/>
              <a:buChar char="•"/>
            </a:pPr>
            <a:r>
              <a:rPr lang="en-US"/>
              <a:t>No need to manually reconfigure operating system .</a:t>
            </a:r>
            <a:endParaRPr/>
          </a:p>
          <a:p>
            <a:pPr indent="-228600" lvl="1" marL="685800" rtl="0" algn="l">
              <a:lnSpc>
                <a:spcPct val="90000"/>
              </a:lnSpc>
              <a:spcBef>
                <a:spcPts val="780"/>
              </a:spcBef>
              <a:spcAft>
                <a:spcPts val="0"/>
              </a:spcAft>
              <a:buClr>
                <a:srgbClr val="7F7F7F"/>
              </a:buClr>
              <a:buSzPts val="2600"/>
              <a:buChar char="•"/>
            </a:pPr>
            <a:r>
              <a:rPr lang="en-US"/>
              <a:t>Enabled users to navigate multiple concurrent applications.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2000s &amp; Beyond</a:t>
            </a:r>
            <a:endParaRPr/>
          </a:p>
        </p:txBody>
      </p:sp>
      <p:sp>
        <p:nvSpPr>
          <p:cNvPr id="224" name="Google Shape;22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7F7F7F"/>
              </a:buClr>
              <a:buSzPct val="100000"/>
              <a:buChar char="•"/>
            </a:pPr>
            <a:r>
              <a:rPr lang="en-US"/>
              <a:t>OS with middleware</a:t>
            </a:r>
            <a:endParaRPr/>
          </a:p>
          <a:p>
            <a:pPr indent="-228600" lvl="1" marL="685800" rtl="0" algn="l">
              <a:lnSpc>
                <a:spcPct val="90000"/>
              </a:lnSpc>
              <a:spcBef>
                <a:spcPts val="722"/>
              </a:spcBef>
              <a:spcAft>
                <a:spcPts val="0"/>
              </a:spcAft>
              <a:buClr>
                <a:srgbClr val="7F7F7F"/>
              </a:buClr>
              <a:buSzPct val="100000"/>
              <a:buChar char="•"/>
            </a:pPr>
            <a:r>
              <a:rPr lang="en-US"/>
              <a:t>Links two separate applications</a:t>
            </a:r>
            <a:endParaRPr/>
          </a:p>
          <a:p>
            <a:pPr indent="-228600" lvl="2" marL="1143000" rtl="0" algn="l">
              <a:lnSpc>
                <a:spcPct val="90000"/>
              </a:lnSpc>
              <a:spcBef>
                <a:spcPts val="555"/>
              </a:spcBef>
              <a:spcAft>
                <a:spcPts val="0"/>
              </a:spcAft>
              <a:buClr>
                <a:srgbClr val="7F7F7F"/>
              </a:buClr>
              <a:buSzPct val="100000"/>
              <a:buChar char="•"/>
            </a:pPr>
            <a:r>
              <a:rPr lang="en-US"/>
              <a:t>Provides services to software applications beyond those available from the operating system.</a:t>
            </a:r>
            <a:endParaRPr/>
          </a:p>
          <a:p>
            <a:pPr indent="-228600" lvl="1" marL="685800" rtl="0" algn="l">
              <a:lnSpc>
                <a:spcPct val="90000"/>
              </a:lnSpc>
              <a:spcBef>
                <a:spcPts val="722"/>
              </a:spcBef>
              <a:spcAft>
                <a:spcPts val="0"/>
              </a:spcAft>
              <a:buClr>
                <a:srgbClr val="7F7F7F"/>
              </a:buClr>
              <a:buSzPct val="100000"/>
              <a:buChar char="•"/>
            </a:pPr>
            <a:r>
              <a:rPr lang="en-US"/>
              <a:t>Particularly important for Web services</a:t>
            </a:r>
            <a:endParaRPr/>
          </a:p>
          <a:p>
            <a:pPr indent="-228600" lvl="2" marL="1143000" rtl="0" algn="l">
              <a:lnSpc>
                <a:spcPct val="90000"/>
              </a:lnSpc>
              <a:spcBef>
                <a:spcPts val="555"/>
              </a:spcBef>
              <a:spcAft>
                <a:spcPts val="0"/>
              </a:spcAft>
              <a:buClr>
                <a:srgbClr val="7F7F7F"/>
              </a:buClr>
              <a:buSzPct val="100000"/>
              <a:buChar char="•"/>
            </a:pPr>
            <a:r>
              <a:rPr lang="en-US"/>
              <a:t>Simplifies communication across multiple architectures.</a:t>
            </a:r>
            <a:endParaRPr/>
          </a:p>
          <a:p>
            <a:pPr indent="-228600" lvl="2" marL="1143000" rtl="0" algn="l">
              <a:lnSpc>
                <a:spcPct val="90000"/>
              </a:lnSpc>
              <a:spcBef>
                <a:spcPts val="555"/>
              </a:spcBef>
              <a:spcAft>
                <a:spcPts val="0"/>
              </a:spcAft>
              <a:buClr>
                <a:srgbClr val="7F7F7F"/>
              </a:buClr>
              <a:buSzPct val="100000"/>
              <a:buChar char="•"/>
            </a:pPr>
            <a:r>
              <a:rPr lang="en-US"/>
              <a:t>Enable any two applications to communicate and exchange data over the web.</a:t>
            </a:r>
            <a:endParaRPr/>
          </a:p>
          <a:p>
            <a:pPr indent="-228600" lvl="0" marL="228600" rtl="0" algn="l">
              <a:lnSpc>
                <a:spcPct val="90000"/>
              </a:lnSpc>
              <a:spcBef>
                <a:spcPts val="833"/>
              </a:spcBef>
              <a:spcAft>
                <a:spcPts val="0"/>
              </a:spcAft>
              <a:buClr>
                <a:srgbClr val="7F7F7F"/>
              </a:buClr>
              <a:buSzPct val="100000"/>
              <a:buChar char="•"/>
            </a:pPr>
            <a:r>
              <a:rPr lang="en-US"/>
              <a:t>Web-Oriented</a:t>
            </a:r>
            <a:endParaRPr/>
          </a:p>
          <a:p>
            <a:pPr indent="-228600" lvl="1" marL="685800" rtl="0" algn="l">
              <a:lnSpc>
                <a:spcPct val="90000"/>
              </a:lnSpc>
              <a:spcBef>
                <a:spcPts val="722"/>
              </a:spcBef>
              <a:spcAft>
                <a:spcPts val="0"/>
              </a:spcAft>
              <a:buClr>
                <a:srgbClr val="7F7F7F"/>
              </a:buClr>
              <a:buSzPct val="100000"/>
              <a:buChar char="•"/>
            </a:pPr>
            <a:r>
              <a:rPr lang="en-US"/>
              <a:t>Depends on web-applications</a:t>
            </a:r>
            <a:endParaRPr/>
          </a:p>
          <a:p>
            <a:pPr indent="-228600" lvl="2" marL="1143000" rtl="0" algn="l">
              <a:lnSpc>
                <a:spcPct val="90000"/>
              </a:lnSpc>
              <a:spcBef>
                <a:spcPts val="555"/>
              </a:spcBef>
              <a:spcAft>
                <a:spcPts val="0"/>
              </a:spcAft>
              <a:buClr>
                <a:srgbClr val="7F7F7F"/>
              </a:buClr>
              <a:buSzPct val="100000"/>
              <a:buChar char="•"/>
            </a:pPr>
            <a:r>
              <a:rPr lang="en-US"/>
              <a:t>Software application that runs in the web browser.</a:t>
            </a:r>
            <a:endParaRPr/>
          </a:p>
          <a:p>
            <a:pPr indent="-228600" lvl="2" marL="1143000" rtl="0" algn="l">
              <a:lnSpc>
                <a:spcPct val="90000"/>
              </a:lnSpc>
              <a:spcBef>
                <a:spcPts val="555"/>
              </a:spcBef>
              <a:spcAft>
                <a:spcPts val="0"/>
              </a:spcAft>
              <a:buClr>
                <a:srgbClr val="7F7F7F"/>
              </a:buClr>
              <a:buSzPct val="100000"/>
              <a:buChar char="•"/>
            </a:pPr>
            <a:r>
              <a:rPr lang="en-US"/>
              <a:t>Server process the data based on client request and provide response.</a:t>
            </a:r>
            <a:br>
              <a:rPr lang="en-US"/>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Available Operating Systems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Microsoft DOS (Disk Operating System)</a:t>
            </a:r>
            <a:endParaRPr/>
          </a:p>
        </p:txBody>
      </p:sp>
      <p:sp>
        <p:nvSpPr>
          <p:cNvPr id="235" name="Google Shape;235;p18"/>
          <p:cNvSpPr txBox="1"/>
          <p:nvPr>
            <p:ph idx="1" type="body"/>
          </p:nvPr>
        </p:nvSpPr>
        <p:spPr>
          <a:xfrm>
            <a:off x="838199" y="1825624"/>
            <a:ext cx="7550791" cy="4769139"/>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Single-user operating system developed by Microsoft.</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First widely-installed operating system for personal computers.</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CLI (Command Line Interface) based.</a:t>
            </a:r>
            <a:endParaRPr/>
          </a:p>
          <a:p>
            <a:pPr indent="-228600" lvl="1" marL="685800" rtl="0" algn="l">
              <a:lnSpc>
                <a:spcPct val="90000"/>
              </a:lnSpc>
              <a:spcBef>
                <a:spcPts val="540"/>
              </a:spcBef>
              <a:spcAft>
                <a:spcPts val="0"/>
              </a:spcAft>
              <a:buClr>
                <a:srgbClr val="7F7F7F"/>
              </a:buClr>
              <a:buSzPts val="1800"/>
              <a:buChar char="•"/>
            </a:pPr>
            <a:r>
              <a:rPr lang="en-US"/>
              <a:t>MS Windows still uses some of the commands.</a:t>
            </a:r>
            <a:endParaRPr/>
          </a:p>
          <a:p>
            <a:pPr indent="-114300" lvl="1" marL="685800" rtl="0" algn="l">
              <a:lnSpc>
                <a:spcPct val="90000"/>
              </a:lnSpc>
              <a:spcBef>
                <a:spcPts val="540"/>
              </a:spcBef>
              <a:spcAft>
                <a:spcPts val="0"/>
              </a:spcAft>
              <a:buClr>
                <a:srgbClr val="7F7F7F"/>
              </a:buClr>
              <a:buSzPts val="1800"/>
              <a:buNone/>
            </a:pPr>
            <a:r>
              <a:t/>
            </a:r>
            <a:endParaRPr/>
          </a:p>
          <a:p>
            <a:pPr indent="-228600" lvl="0" marL="228600" rtl="0" algn="l">
              <a:lnSpc>
                <a:spcPct val="90000"/>
              </a:lnSpc>
              <a:spcBef>
                <a:spcPts val="660"/>
              </a:spcBef>
              <a:spcAft>
                <a:spcPts val="0"/>
              </a:spcAft>
              <a:buClr>
                <a:srgbClr val="7F7F7F"/>
              </a:buClr>
              <a:buSzPts val="2200"/>
              <a:buChar char="•"/>
            </a:pPr>
            <a:r>
              <a:rPr lang="en-US"/>
              <a:t>Underlying control program for later operating systems:  </a:t>
            </a:r>
            <a:br>
              <a:rPr lang="en-US"/>
            </a:br>
            <a:r>
              <a:rPr lang="en-US"/>
              <a:t>Windows 3.1, 95, 98 and ME.</a:t>
            </a:r>
            <a:endParaRPr/>
          </a:p>
        </p:txBody>
      </p:sp>
      <p:pic>
        <p:nvPicPr>
          <p:cNvPr descr="A close up of a logo&#10;&#10;Description generated with very high confidence" id="236" name="Google Shape;236;p18"/>
          <p:cNvPicPr preferRelativeResize="0"/>
          <p:nvPr>
            <p:ph idx="2" type="body"/>
          </p:nvPr>
        </p:nvPicPr>
        <p:blipFill rotWithShape="1">
          <a:blip r:embed="rId3">
            <a:alphaModFix/>
          </a:blip>
          <a:srcRect b="0" l="0" r="0" t="0"/>
          <a:stretch/>
        </p:blipFill>
        <p:spPr>
          <a:xfrm>
            <a:off x="8128932" y="2524068"/>
            <a:ext cx="3778541" cy="25046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Microsoft Windows</a:t>
            </a:r>
            <a:endParaRPr/>
          </a:p>
        </p:txBody>
      </p:sp>
      <p:sp>
        <p:nvSpPr>
          <p:cNvPr id="242" name="Google Shape;242;p19"/>
          <p:cNvSpPr txBox="1"/>
          <p:nvPr>
            <p:ph idx="1" type="body"/>
          </p:nvPr>
        </p:nvSpPr>
        <p:spPr>
          <a:xfrm>
            <a:off x="838199" y="1825625"/>
            <a:ext cx="10923165" cy="483523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7F7F7F"/>
              </a:buClr>
              <a:buSzPts val="2400"/>
              <a:buChar char="•"/>
            </a:pPr>
            <a:r>
              <a:rPr lang="en-US" sz="2400"/>
              <a:t>Most used operating system for personal and industry use.</a:t>
            </a:r>
            <a:endParaRPr/>
          </a:p>
          <a:p>
            <a:pPr indent="-228600" lvl="0" marL="228600" rtl="0" algn="l">
              <a:lnSpc>
                <a:spcPct val="120000"/>
              </a:lnSpc>
              <a:spcBef>
                <a:spcPts val="720"/>
              </a:spcBef>
              <a:spcAft>
                <a:spcPts val="0"/>
              </a:spcAft>
              <a:buClr>
                <a:srgbClr val="7F7F7F"/>
              </a:buClr>
              <a:buSzPts val="2400"/>
              <a:buChar char="•"/>
            </a:pPr>
            <a:r>
              <a:rPr lang="en-US" sz="2400"/>
              <a:t>Client version (Desktop) and Server version.</a:t>
            </a:r>
            <a:endParaRPr/>
          </a:p>
          <a:p>
            <a:pPr indent="-228600" lvl="0" marL="228600" rtl="0" algn="l">
              <a:lnSpc>
                <a:spcPct val="120000"/>
              </a:lnSpc>
              <a:spcBef>
                <a:spcPts val="720"/>
              </a:spcBef>
              <a:spcAft>
                <a:spcPts val="0"/>
              </a:spcAft>
              <a:buClr>
                <a:srgbClr val="7F7F7F"/>
              </a:buClr>
              <a:buSzPts val="2400"/>
              <a:buChar char="•"/>
            </a:pPr>
            <a:r>
              <a:rPr lang="en-US" sz="2400"/>
              <a:t>Graphical based operating system.</a:t>
            </a:r>
            <a:endParaRPr/>
          </a:p>
          <a:p>
            <a:pPr indent="-228600" lvl="1" marL="685800" rtl="0" algn="l">
              <a:lnSpc>
                <a:spcPct val="120000"/>
              </a:lnSpc>
              <a:spcBef>
                <a:spcPts val="720"/>
              </a:spcBef>
              <a:spcAft>
                <a:spcPts val="0"/>
              </a:spcAft>
              <a:buClr>
                <a:srgbClr val="7F7F7F"/>
              </a:buClr>
              <a:buSzPts val="2400"/>
              <a:buChar char="•"/>
            </a:pPr>
            <a:r>
              <a:rPr lang="en-US" sz="2400"/>
              <a:t>Window Server 2012 &amp; 2016 have command line based versions only.</a:t>
            </a:r>
            <a:endParaRPr/>
          </a:p>
          <a:p>
            <a:pPr indent="0" lvl="1" marL="457200" rtl="0" algn="l">
              <a:lnSpc>
                <a:spcPct val="120000"/>
              </a:lnSpc>
              <a:spcBef>
                <a:spcPts val="720"/>
              </a:spcBef>
              <a:spcAft>
                <a:spcPts val="0"/>
              </a:spcAft>
              <a:buClr>
                <a:srgbClr val="7F7F7F"/>
              </a:buClr>
              <a:buSzPts val="2400"/>
              <a:buNone/>
            </a:pPr>
            <a:r>
              <a:t/>
            </a:r>
            <a:endParaRPr sz="2400"/>
          </a:p>
          <a:p>
            <a:pPr indent="0" lvl="1" marL="457200" rtl="0" algn="l">
              <a:lnSpc>
                <a:spcPct val="120000"/>
              </a:lnSpc>
              <a:spcBef>
                <a:spcPts val="720"/>
              </a:spcBef>
              <a:spcAft>
                <a:spcPts val="0"/>
              </a:spcAft>
              <a:buClr>
                <a:srgbClr val="7F7F7F"/>
              </a:buClr>
              <a:buSzPts val="2400"/>
              <a:buNone/>
            </a:pPr>
            <a:r>
              <a:t/>
            </a:r>
            <a:endParaRPr sz="2400"/>
          </a:p>
          <a:p>
            <a:pPr indent="0" lvl="1" marL="457200" rtl="0" algn="l">
              <a:lnSpc>
                <a:spcPct val="120000"/>
              </a:lnSpc>
              <a:spcBef>
                <a:spcPts val="720"/>
              </a:spcBef>
              <a:spcAft>
                <a:spcPts val="0"/>
              </a:spcAft>
              <a:buClr>
                <a:srgbClr val="7F7F7F"/>
              </a:buClr>
              <a:buSzPts val="2400"/>
              <a:buNone/>
            </a:pPr>
            <a:r>
              <a:t/>
            </a:r>
            <a:endParaRPr sz="2400"/>
          </a:p>
          <a:p>
            <a:pPr indent="0" lvl="0" marL="0" rtl="0" algn="l">
              <a:lnSpc>
                <a:spcPct val="120000"/>
              </a:lnSpc>
              <a:spcBef>
                <a:spcPts val="720"/>
              </a:spcBef>
              <a:spcAft>
                <a:spcPts val="0"/>
              </a:spcAft>
              <a:buClr>
                <a:srgbClr val="7F7F7F"/>
              </a:buClr>
              <a:buSzPts val="2400"/>
              <a:buNone/>
            </a:pPr>
            <a:r>
              <a:t/>
            </a:r>
            <a:endParaRPr sz="2400"/>
          </a:p>
        </p:txBody>
      </p:sp>
      <p:pic>
        <p:nvPicPr>
          <p:cNvPr id="243" name="Google Shape;243;p19"/>
          <p:cNvPicPr preferRelativeResize="0"/>
          <p:nvPr/>
        </p:nvPicPr>
        <p:blipFill rotWithShape="1">
          <a:blip r:embed="rId3">
            <a:alphaModFix/>
          </a:blip>
          <a:srcRect b="28618" l="0" r="0" t="22233"/>
          <a:stretch/>
        </p:blipFill>
        <p:spPr>
          <a:xfrm>
            <a:off x="1461079" y="4249802"/>
            <a:ext cx="9269841" cy="1678853"/>
          </a:xfrm>
          <a:prstGeom prst="rect">
            <a:avLst/>
          </a:prstGeom>
          <a:noFill/>
          <a:ln>
            <a:noFill/>
          </a:ln>
        </p:spPr>
      </p:pic>
      <p:sp>
        <p:nvSpPr>
          <p:cNvPr id="244" name="Google Shape;244;p19"/>
          <p:cNvSpPr txBox="1"/>
          <p:nvPr/>
        </p:nvSpPr>
        <p:spPr>
          <a:xfrm>
            <a:off x="838200" y="6227249"/>
            <a:ext cx="10515600" cy="396380"/>
          </a:xfrm>
          <a:prstGeom prst="rect">
            <a:avLst/>
          </a:prstGeom>
          <a:noFill/>
          <a:ln>
            <a:noFill/>
          </a:ln>
        </p:spPr>
        <p:txBody>
          <a:bodyPr anchorCtr="0" anchor="t" bIns="45700" lIns="91425" spcFirstLastPara="1" rIns="91425" wrap="square" tIns="45700">
            <a:normAutofit fontScale="85000"/>
          </a:bodyPr>
          <a:lstStyle/>
          <a:p>
            <a:pPr indent="0" lvl="0" marL="0" marR="0" rtl="0" algn="l">
              <a:lnSpc>
                <a:spcPct val="90000"/>
              </a:lnSpc>
              <a:spcBef>
                <a:spcPts val="0"/>
              </a:spcBef>
              <a:spcAft>
                <a:spcPts val="0"/>
              </a:spcAft>
              <a:buClr>
                <a:srgbClr val="7F7F7F"/>
              </a:buClr>
              <a:buSzPct val="100000"/>
              <a:buFont typeface="Arial"/>
              <a:buNone/>
            </a:pPr>
            <a:r>
              <a:rPr b="0" i="0" lang="en-US" sz="2400" u="none" cap="none" strike="noStrike">
                <a:solidFill>
                  <a:srgbClr val="7F7F7F"/>
                </a:solidFill>
                <a:latin typeface="Quattrocento Sans"/>
                <a:ea typeface="Quattrocento Sans"/>
                <a:cs typeface="Quattrocento Sans"/>
                <a:sym typeface="Quattrocento Sans"/>
              </a:rPr>
              <a:t>Windows evolution: https://www.versionmuseum.com/history-of/microsoft-windows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Outline</a:t>
            </a:r>
            <a:endParaRPr/>
          </a:p>
        </p:txBody>
      </p:sp>
      <p:sp>
        <p:nvSpPr>
          <p:cNvPr id="138" name="Google Shape;13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7F7F7F"/>
              </a:buClr>
              <a:buSzPts val="3000"/>
              <a:buChar char="•"/>
            </a:pPr>
            <a:r>
              <a:rPr lang="en-US"/>
              <a:t>Introduction</a:t>
            </a:r>
            <a:endParaRPr/>
          </a:p>
          <a:p>
            <a:pPr indent="-228600" lvl="0" marL="228600" rtl="0" algn="l">
              <a:lnSpc>
                <a:spcPct val="80000"/>
              </a:lnSpc>
              <a:spcBef>
                <a:spcPts val="900"/>
              </a:spcBef>
              <a:spcAft>
                <a:spcPts val="0"/>
              </a:spcAft>
              <a:buClr>
                <a:srgbClr val="7F7F7F"/>
              </a:buClr>
              <a:buSzPts val="3000"/>
              <a:buChar char="•"/>
            </a:pPr>
            <a:r>
              <a:rPr lang="en-US"/>
              <a:t>History of Operating Systems</a:t>
            </a:r>
            <a:endParaRPr/>
          </a:p>
          <a:p>
            <a:pPr indent="-228600" lvl="0" marL="228600" rtl="0" algn="l">
              <a:lnSpc>
                <a:spcPct val="80000"/>
              </a:lnSpc>
              <a:spcBef>
                <a:spcPts val="900"/>
              </a:spcBef>
              <a:spcAft>
                <a:spcPts val="0"/>
              </a:spcAft>
              <a:buClr>
                <a:srgbClr val="7F7F7F"/>
              </a:buClr>
              <a:buSzPts val="3000"/>
              <a:buChar char="•"/>
            </a:pPr>
            <a:r>
              <a:rPr lang="en-US"/>
              <a:t>Available Operating Systems</a:t>
            </a:r>
            <a:endParaRPr/>
          </a:p>
          <a:p>
            <a:pPr indent="-228600" lvl="0" marL="228600" rtl="0" algn="l">
              <a:lnSpc>
                <a:spcPct val="80000"/>
              </a:lnSpc>
              <a:spcBef>
                <a:spcPts val="900"/>
              </a:spcBef>
              <a:spcAft>
                <a:spcPts val="0"/>
              </a:spcAft>
              <a:buClr>
                <a:srgbClr val="7F7F7F"/>
              </a:buClr>
              <a:buSzPts val="3000"/>
              <a:buChar char="•"/>
            </a:pPr>
            <a:r>
              <a:rPr lang="en-US"/>
              <a:t>Choosing an Operating System</a:t>
            </a:r>
            <a:endParaRPr/>
          </a:p>
          <a:p>
            <a:pPr indent="-228600" lvl="0" marL="228600" rtl="0" algn="l">
              <a:lnSpc>
                <a:spcPct val="80000"/>
              </a:lnSpc>
              <a:spcBef>
                <a:spcPts val="900"/>
              </a:spcBef>
              <a:spcAft>
                <a:spcPts val="0"/>
              </a:spcAft>
              <a:buClr>
                <a:srgbClr val="7F7F7F"/>
              </a:buClr>
              <a:buSzPts val="3000"/>
              <a:buChar char="•"/>
            </a:pPr>
            <a:r>
              <a:rPr lang="en-US"/>
              <a:t>Installing an Operating System</a:t>
            </a:r>
            <a:endParaRPr/>
          </a:p>
          <a:p>
            <a:pPr indent="-228600" lvl="0" marL="228600" rtl="0" algn="l">
              <a:lnSpc>
                <a:spcPct val="80000"/>
              </a:lnSpc>
              <a:spcBef>
                <a:spcPts val="900"/>
              </a:spcBef>
              <a:spcAft>
                <a:spcPts val="0"/>
              </a:spcAft>
              <a:buClr>
                <a:srgbClr val="7F7F7F"/>
              </a:buClr>
              <a:buSzPts val="3000"/>
              <a:buChar char="•"/>
            </a:pPr>
            <a:r>
              <a:rPr lang="en-US"/>
              <a:t>Running Multiple Operating Systems</a:t>
            </a:r>
            <a:endParaRPr/>
          </a:p>
          <a:p>
            <a:pPr indent="-38100" lvl="0" marL="228600" rtl="0" algn="l">
              <a:lnSpc>
                <a:spcPct val="8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10000"/>
          </a:bodyPr>
          <a:lstStyle/>
          <a:p>
            <a:pPr indent="-157161" lvl="0" marL="228600" rtl="0" algn="l">
              <a:lnSpc>
                <a:spcPct val="115000"/>
              </a:lnSpc>
              <a:spcBef>
                <a:spcPts val="0"/>
              </a:spcBef>
              <a:spcAft>
                <a:spcPts val="0"/>
              </a:spcAft>
              <a:buClr>
                <a:srgbClr val="7F7F7F"/>
              </a:buClr>
              <a:buSzPct val="100000"/>
              <a:buChar char="•"/>
            </a:pPr>
            <a:r>
              <a:rPr lang="en-US"/>
              <a:t>UNIX was one of the first operating systems to be developed by AT&amp;T in 1971.</a:t>
            </a:r>
            <a:endParaRPr/>
          </a:p>
          <a:p>
            <a:pPr indent="-166687" lvl="1" marL="685800" rtl="0" algn="l">
              <a:lnSpc>
                <a:spcPct val="115000"/>
              </a:lnSpc>
              <a:spcBef>
                <a:spcPts val="780"/>
              </a:spcBef>
              <a:spcAft>
                <a:spcPts val="0"/>
              </a:spcAft>
              <a:buClr>
                <a:srgbClr val="7F7F7F"/>
              </a:buClr>
              <a:buSzPct val="100000"/>
              <a:buChar char="•"/>
            </a:pPr>
            <a:r>
              <a:rPr lang="en-US"/>
              <a:t>Has been under constant development.</a:t>
            </a:r>
            <a:endParaRPr/>
          </a:p>
          <a:p>
            <a:pPr indent="-157161" lvl="0" marL="228600" rtl="0" algn="l">
              <a:lnSpc>
                <a:spcPct val="115000"/>
              </a:lnSpc>
              <a:spcBef>
                <a:spcPts val="900"/>
              </a:spcBef>
              <a:spcAft>
                <a:spcPts val="0"/>
              </a:spcAft>
              <a:buClr>
                <a:srgbClr val="7F7F7F"/>
              </a:buClr>
              <a:buSzPct val="100000"/>
              <a:buChar char="•"/>
            </a:pPr>
            <a:r>
              <a:rPr lang="en-US"/>
              <a:t>Closed-source OS.</a:t>
            </a:r>
            <a:endParaRPr/>
          </a:p>
          <a:p>
            <a:pPr indent="-166687" lvl="1" marL="685800" rtl="0" algn="l">
              <a:lnSpc>
                <a:spcPct val="115000"/>
              </a:lnSpc>
              <a:spcBef>
                <a:spcPts val="780"/>
              </a:spcBef>
              <a:spcAft>
                <a:spcPts val="0"/>
              </a:spcAft>
              <a:buClr>
                <a:srgbClr val="7F7F7F"/>
              </a:buClr>
              <a:buSzPct val="100000"/>
              <a:buChar char="•"/>
            </a:pPr>
            <a:r>
              <a:rPr lang="en-US"/>
              <a:t>The origin story of GNU/Linux: AT&amp;T closed the license to Unix; GNU/Linux were essentially a rewrites on an open license.</a:t>
            </a:r>
            <a:endParaRPr/>
          </a:p>
          <a:p>
            <a:pPr indent="-180975" lvl="2" marL="1143000" rtl="0" algn="l">
              <a:lnSpc>
                <a:spcPct val="115000"/>
              </a:lnSpc>
              <a:spcBef>
                <a:spcPts val="780"/>
              </a:spcBef>
              <a:spcAft>
                <a:spcPts val="0"/>
              </a:spcAft>
              <a:buSzPct val="100000"/>
              <a:buChar char="•"/>
            </a:pPr>
            <a:r>
              <a:rPr lang="en-US"/>
              <a:t>GNU: the </a:t>
            </a:r>
            <a:r>
              <a:rPr b="1" lang="en-US"/>
              <a:t>shell </a:t>
            </a:r>
            <a:r>
              <a:rPr lang="en-US"/>
              <a:t>of the GNU/Linux OS	(this is ~80% true, there are non-GNU components in the shells of most Linux OSs)</a:t>
            </a:r>
            <a:endParaRPr/>
          </a:p>
          <a:p>
            <a:pPr indent="-180975" lvl="2" marL="1143000" rtl="0" algn="l">
              <a:lnSpc>
                <a:spcPct val="115000"/>
              </a:lnSpc>
              <a:spcBef>
                <a:spcPts val="780"/>
              </a:spcBef>
              <a:spcAft>
                <a:spcPts val="0"/>
              </a:spcAft>
              <a:buSzPct val="100000"/>
              <a:buChar char="•"/>
            </a:pPr>
            <a:r>
              <a:rPr lang="en-US"/>
              <a:t>Linux: the </a:t>
            </a:r>
            <a:r>
              <a:rPr b="1" lang="en-US"/>
              <a:t>kernel</a:t>
            </a:r>
            <a:r>
              <a:rPr lang="en-US"/>
              <a:t> of the GNU/Linux OS</a:t>
            </a:r>
            <a:endParaRPr/>
          </a:p>
          <a:p>
            <a:pPr indent="-180975" lvl="2" marL="1143000" rtl="0" algn="l">
              <a:lnSpc>
                <a:spcPct val="115000"/>
              </a:lnSpc>
              <a:spcBef>
                <a:spcPts val="780"/>
              </a:spcBef>
              <a:spcAft>
                <a:spcPts val="0"/>
              </a:spcAft>
              <a:buSzPct val="100000"/>
              <a:buChar char="•"/>
            </a:pPr>
            <a:r>
              <a:rPr lang="en-US"/>
              <a:t>Most often, GNU/Linux is just called “Linux” (there’s a small controversy about this)</a:t>
            </a:r>
            <a:endParaRPr/>
          </a:p>
          <a:p>
            <a:pPr indent="-157161" lvl="0" marL="228600" rtl="0" algn="l">
              <a:lnSpc>
                <a:spcPct val="115000"/>
              </a:lnSpc>
              <a:spcBef>
                <a:spcPts val="900"/>
              </a:spcBef>
              <a:spcAft>
                <a:spcPts val="0"/>
              </a:spcAft>
              <a:buClr>
                <a:srgbClr val="7F7F7F"/>
              </a:buClr>
              <a:buSzPct val="100000"/>
              <a:buChar char="•"/>
            </a:pPr>
            <a:r>
              <a:rPr lang="en-US"/>
              <a:t>The original UNIX is still used in mission critical applications for client/server and transaction processing.</a:t>
            </a:r>
            <a:endParaRPr/>
          </a:p>
          <a:p>
            <a:pPr indent="-157161" lvl="0" marL="228600" rtl="0" algn="l">
              <a:lnSpc>
                <a:spcPct val="115000"/>
              </a:lnSpc>
              <a:spcBef>
                <a:spcPts val="900"/>
              </a:spcBef>
              <a:spcAft>
                <a:spcPts val="0"/>
              </a:spcAft>
              <a:buClr>
                <a:srgbClr val="7F7F7F"/>
              </a:buClr>
              <a:buSzPct val="100000"/>
              <a:buChar char="•"/>
            </a:pPr>
            <a:r>
              <a:rPr lang="en-US"/>
              <a:t>Very interesting ensuing development: “unix-like” or “*nix” systems are everywhere. Variants of unix-based systems include Linux, OS X, FreeBSD (see chart on next slide)</a:t>
            </a:r>
            <a:endParaRPr/>
          </a:p>
        </p:txBody>
      </p:sp>
      <p:sp>
        <p:nvSpPr>
          <p:cNvPr id="250" name="Google Shape;250;p2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UNIX</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f0e1473b55_0_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UNIX and the *nix family</a:t>
            </a:r>
            <a:endParaRPr/>
          </a:p>
        </p:txBody>
      </p:sp>
      <p:pic>
        <p:nvPicPr>
          <p:cNvPr id="256" name="Google Shape;256;gf0e1473b55_0_0"/>
          <p:cNvPicPr preferRelativeResize="0"/>
          <p:nvPr/>
        </p:nvPicPr>
        <p:blipFill rotWithShape="1">
          <a:blip r:embed="rId3">
            <a:alphaModFix/>
          </a:blip>
          <a:srcRect b="0" l="0" r="0" t="0"/>
          <a:stretch/>
        </p:blipFill>
        <p:spPr>
          <a:xfrm>
            <a:off x="2546975" y="1506175"/>
            <a:ext cx="6869450" cy="5207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GNU/Linux</a:t>
            </a:r>
            <a:endParaRPr/>
          </a:p>
        </p:txBody>
      </p:sp>
      <p:sp>
        <p:nvSpPr>
          <p:cNvPr id="262" name="Google Shape;26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10000"/>
          </a:bodyPr>
          <a:lstStyle/>
          <a:p>
            <a:pPr indent="-157161" lvl="0" marL="228600" rtl="0" algn="l">
              <a:lnSpc>
                <a:spcPct val="115000"/>
              </a:lnSpc>
              <a:spcBef>
                <a:spcPts val="0"/>
              </a:spcBef>
              <a:spcAft>
                <a:spcPts val="0"/>
              </a:spcAft>
              <a:buClr>
                <a:srgbClr val="7F7F7F"/>
              </a:buClr>
              <a:buSzPct val="100000"/>
              <a:buChar char="•"/>
            </a:pPr>
            <a:r>
              <a:rPr lang="en-US"/>
              <a:t>GNU/Linux (commonly referred to as Linux) is free and open source.</a:t>
            </a:r>
            <a:endParaRPr/>
          </a:p>
          <a:p>
            <a:pPr indent="-38100" lvl="0" marL="228600" rtl="0" algn="l">
              <a:lnSpc>
                <a:spcPct val="115000"/>
              </a:lnSpc>
              <a:spcBef>
                <a:spcPts val="900"/>
              </a:spcBef>
              <a:spcAft>
                <a:spcPts val="0"/>
              </a:spcAft>
              <a:buClr>
                <a:srgbClr val="7F7F7F"/>
              </a:buClr>
              <a:buSzPct val="100000"/>
              <a:buNone/>
            </a:pPr>
            <a:r>
              <a:t/>
            </a:r>
            <a:endParaRPr/>
          </a:p>
          <a:p>
            <a:pPr indent="-157161" lvl="0" marL="228600" rtl="0" algn="l">
              <a:lnSpc>
                <a:spcPct val="115000"/>
              </a:lnSpc>
              <a:spcBef>
                <a:spcPts val="900"/>
              </a:spcBef>
              <a:spcAft>
                <a:spcPts val="0"/>
              </a:spcAft>
              <a:buClr>
                <a:srgbClr val="7F7F7F"/>
              </a:buClr>
              <a:buSzPct val="100000"/>
              <a:buChar char="•"/>
            </a:pPr>
            <a:r>
              <a:rPr lang="en-US"/>
              <a:t>The name “Linux” comes from the Linux kernel, started in 1991 by Linus Torvalds. </a:t>
            </a:r>
            <a:endParaRPr/>
          </a:p>
          <a:p>
            <a:pPr indent="-157161" lvl="0" marL="228600" rtl="0" algn="l">
              <a:lnSpc>
                <a:spcPct val="115000"/>
              </a:lnSpc>
              <a:spcBef>
                <a:spcPts val="900"/>
              </a:spcBef>
              <a:spcAft>
                <a:spcPts val="0"/>
              </a:spcAft>
              <a:buSzPct val="100000"/>
              <a:buChar char="•"/>
            </a:pPr>
            <a:r>
              <a:rPr lang="en-US"/>
              <a:t>The name “GNU” is a recursive acronym, “GNU’s Not Unix” (GNU was the effort made by free software developers, famously Richard Stallman, to rewrite Unix from the ground up)</a:t>
            </a:r>
            <a:endParaRPr/>
          </a:p>
          <a:p>
            <a:pPr indent="-157161" lvl="0" marL="228600" rtl="0" algn="l">
              <a:lnSpc>
                <a:spcPct val="115000"/>
              </a:lnSpc>
              <a:spcBef>
                <a:spcPts val="900"/>
              </a:spcBef>
              <a:spcAft>
                <a:spcPts val="0"/>
              </a:spcAft>
              <a:buSzPct val="100000"/>
              <a:buChar char="•"/>
            </a:pPr>
            <a:r>
              <a:rPr lang="en-US"/>
              <a:t>GNU/Linux is the combination of the GNU programs with the Linux kernel.</a:t>
            </a:r>
            <a:endParaRPr/>
          </a:p>
          <a:p>
            <a:pPr indent="-38100" lvl="0" marL="228600" rtl="0" algn="l">
              <a:lnSpc>
                <a:spcPct val="115000"/>
              </a:lnSpc>
              <a:spcBef>
                <a:spcPts val="900"/>
              </a:spcBef>
              <a:spcAft>
                <a:spcPts val="0"/>
              </a:spcAft>
              <a:buClr>
                <a:srgbClr val="7F7F7F"/>
              </a:buClr>
              <a:buSzPct val="100000"/>
              <a:buNone/>
            </a:pPr>
            <a:r>
              <a:t/>
            </a:r>
            <a:endParaRPr/>
          </a:p>
          <a:p>
            <a:pPr indent="-157161" lvl="0" marL="228600" rtl="0" algn="l">
              <a:lnSpc>
                <a:spcPct val="115000"/>
              </a:lnSpc>
              <a:spcBef>
                <a:spcPts val="900"/>
              </a:spcBef>
              <a:spcAft>
                <a:spcPts val="0"/>
              </a:spcAft>
              <a:buClr>
                <a:srgbClr val="7F7F7F"/>
              </a:buClr>
              <a:buSzPct val="100000"/>
              <a:buChar char="•"/>
            </a:pPr>
            <a:r>
              <a:rPr lang="en-US"/>
              <a:t>Known for its use in servers. </a:t>
            </a:r>
            <a:endParaRPr/>
          </a:p>
          <a:p>
            <a:pPr indent="-166687" lvl="1" marL="685800" rtl="0" algn="l">
              <a:lnSpc>
                <a:spcPct val="115000"/>
              </a:lnSpc>
              <a:spcBef>
                <a:spcPts val="780"/>
              </a:spcBef>
              <a:spcAft>
                <a:spcPts val="0"/>
              </a:spcAft>
              <a:buClr>
                <a:srgbClr val="7F7F7F"/>
              </a:buClr>
              <a:buSzPct val="100000"/>
              <a:buChar char="•"/>
            </a:pPr>
            <a:r>
              <a:rPr lang="en-US"/>
              <a:t>Widely used in a variety of computer hardware, including desktop computers, supercomputers, video game systems, and embedded devices such as mobile phones and routers.</a:t>
            </a:r>
            <a:endParaRPr/>
          </a:p>
          <a:p>
            <a:pPr indent="-38100" lvl="0" marL="228600" rtl="0" algn="l">
              <a:lnSpc>
                <a:spcPct val="90000"/>
              </a:lnSpc>
              <a:spcBef>
                <a:spcPts val="900"/>
              </a:spcBef>
              <a:spcAft>
                <a:spcPts val="0"/>
              </a:spcAft>
              <a:buClr>
                <a:srgbClr val="7F7F7F"/>
              </a:buClr>
              <a:buSzPct val="100000"/>
              <a:buNone/>
            </a:pPr>
            <a:r>
              <a:t/>
            </a:r>
            <a:endParaRPr/>
          </a:p>
        </p:txBody>
      </p:sp>
      <p:pic>
        <p:nvPicPr>
          <p:cNvPr descr="Image result for Linux" id="263" name="Google Shape;263;p21"/>
          <p:cNvPicPr preferRelativeResize="0"/>
          <p:nvPr/>
        </p:nvPicPr>
        <p:blipFill rotWithShape="1">
          <a:blip r:embed="rId3">
            <a:alphaModFix/>
          </a:blip>
          <a:srcRect b="0" l="0" r="0" t="0"/>
          <a:stretch/>
        </p:blipFill>
        <p:spPr>
          <a:xfrm>
            <a:off x="9680928" y="712282"/>
            <a:ext cx="1901472" cy="22558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15000"/>
              </a:lnSpc>
              <a:spcBef>
                <a:spcPts val="0"/>
              </a:spcBef>
              <a:spcAft>
                <a:spcPts val="0"/>
              </a:spcAft>
              <a:buClr>
                <a:srgbClr val="7F7F7F"/>
              </a:buClr>
              <a:buSzPts val="3000"/>
              <a:buChar char="•"/>
            </a:pPr>
            <a:r>
              <a:rPr lang="en-US"/>
              <a:t>Apple produced the first widely-sold computer with GUI, Mac computer, in 1984 with its own </a:t>
            </a:r>
            <a:r>
              <a:rPr lang="en-US">
                <a:solidFill>
                  <a:srgbClr val="0055A4"/>
                </a:solidFill>
              </a:rPr>
              <a:t>operating system</a:t>
            </a:r>
            <a:r>
              <a:rPr lang="en-US"/>
              <a:t>.</a:t>
            </a:r>
            <a:endParaRPr/>
          </a:p>
          <a:p>
            <a:pPr indent="-228600" lvl="0" marL="228600" rtl="0" algn="l">
              <a:lnSpc>
                <a:spcPct val="115000"/>
              </a:lnSpc>
              <a:spcBef>
                <a:spcPts val="0"/>
              </a:spcBef>
              <a:spcAft>
                <a:spcPts val="0"/>
              </a:spcAft>
              <a:buSzPts val="3000"/>
              <a:buChar char="•"/>
            </a:pPr>
            <a:r>
              <a:rPr lang="en-US"/>
              <a:t>Based off of the Berkley Software Distribution (BSD) *nix based operating system and license</a:t>
            </a:r>
            <a:endParaRPr/>
          </a:p>
          <a:p>
            <a:pPr indent="0" lvl="0" marL="0" rtl="0" algn="l">
              <a:lnSpc>
                <a:spcPct val="115000"/>
              </a:lnSpc>
              <a:spcBef>
                <a:spcPts val="0"/>
              </a:spcBef>
              <a:spcAft>
                <a:spcPts val="0"/>
              </a:spcAft>
              <a:buSzPts val="3000"/>
              <a:buNone/>
            </a:pPr>
            <a:r>
              <a:t/>
            </a:r>
            <a:endParaRPr/>
          </a:p>
          <a:p>
            <a:pPr indent="0" lvl="0" marL="685800" rtl="0" algn="l">
              <a:lnSpc>
                <a:spcPct val="115000"/>
              </a:lnSpc>
              <a:spcBef>
                <a:spcPts val="780"/>
              </a:spcBef>
              <a:spcAft>
                <a:spcPts val="0"/>
              </a:spcAft>
              <a:buSzPts val="3000"/>
              <a:buNone/>
            </a:pPr>
            <a:r>
              <a:t/>
            </a:r>
            <a:endParaRPr/>
          </a:p>
          <a:p>
            <a:pPr indent="-38100" lvl="0" marL="228600" rtl="0" algn="l">
              <a:lnSpc>
                <a:spcPct val="115000"/>
              </a:lnSpc>
              <a:spcBef>
                <a:spcPts val="900"/>
              </a:spcBef>
              <a:spcAft>
                <a:spcPts val="0"/>
              </a:spcAft>
              <a:buClr>
                <a:srgbClr val="7F7F7F"/>
              </a:buClr>
              <a:buSzPts val="3000"/>
              <a:buNone/>
            </a:pPr>
            <a:r>
              <a:t/>
            </a:r>
            <a:endParaRPr/>
          </a:p>
          <a:p>
            <a:pPr indent="-228600" lvl="0" marL="228600" rtl="0" algn="l">
              <a:lnSpc>
                <a:spcPct val="115000"/>
              </a:lnSpc>
              <a:spcBef>
                <a:spcPts val="900"/>
              </a:spcBef>
              <a:spcAft>
                <a:spcPts val="0"/>
              </a:spcAft>
              <a:buClr>
                <a:srgbClr val="7F7F7F"/>
              </a:buClr>
              <a:buSzPts val="2400"/>
              <a:buChar char="•"/>
            </a:pPr>
            <a:r>
              <a:rPr lang="en-US" sz="2400"/>
              <a:t>Evolution: https://www.versionmuseum.com/history-of/mac-os-x</a:t>
            </a:r>
            <a:br>
              <a:rPr lang="en-US"/>
            </a:br>
            <a:endParaRPr/>
          </a:p>
        </p:txBody>
      </p:sp>
      <p:sp>
        <p:nvSpPr>
          <p:cNvPr id="269" name="Google Shape;269;p2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Apple: Macintosh, OS x, macOS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Chrome OS</a:t>
            </a:r>
            <a:endParaRPr/>
          </a:p>
        </p:txBody>
      </p:sp>
      <p:sp>
        <p:nvSpPr>
          <p:cNvPr id="275" name="Google Shape;275;p23"/>
          <p:cNvSpPr txBox="1"/>
          <p:nvPr>
            <p:ph idx="1" type="body"/>
          </p:nvPr>
        </p:nvSpPr>
        <p:spPr>
          <a:xfrm>
            <a:off x="461818" y="1816389"/>
            <a:ext cx="8220364" cy="46952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Designed by Google in 2011.</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A Linux kernel-based operating system.</a:t>
            </a:r>
            <a:endParaRPr/>
          </a:p>
          <a:p>
            <a:pPr indent="-228600" lvl="0" marL="228600" rtl="0" algn="l">
              <a:lnSpc>
                <a:spcPct val="90000"/>
              </a:lnSpc>
              <a:spcBef>
                <a:spcPts val="900"/>
              </a:spcBef>
              <a:spcAft>
                <a:spcPts val="0"/>
              </a:spcAft>
              <a:buClr>
                <a:srgbClr val="7F7F7F"/>
              </a:buClr>
              <a:buSzPts val="3000"/>
              <a:buChar char="•"/>
            </a:pPr>
            <a:r>
              <a:rPr lang="en-US"/>
              <a:t>Derived from the free software Chromium OS.</a:t>
            </a:r>
            <a:endParaRPr/>
          </a:p>
          <a:p>
            <a:pPr indent="-228600" lvl="0" marL="228600" rtl="0" algn="l">
              <a:lnSpc>
                <a:spcPct val="90000"/>
              </a:lnSpc>
              <a:spcBef>
                <a:spcPts val="900"/>
              </a:spcBef>
              <a:spcAft>
                <a:spcPts val="0"/>
              </a:spcAft>
              <a:buClr>
                <a:srgbClr val="7F7F7F"/>
              </a:buClr>
              <a:buSzPts val="3000"/>
              <a:buChar char="•"/>
            </a:pPr>
            <a:r>
              <a:rPr lang="en-US"/>
              <a:t>Uses the Google Chrome web browser as its principal user interface. </a:t>
            </a:r>
            <a:endParaRPr/>
          </a:p>
          <a:p>
            <a:pPr indent="-228600" lvl="1" marL="685800" rtl="0" algn="l">
              <a:lnSpc>
                <a:spcPct val="90000"/>
              </a:lnSpc>
              <a:spcBef>
                <a:spcPts val="780"/>
              </a:spcBef>
              <a:spcAft>
                <a:spcPts val="0"/>
              </a:spcAft>
              <a:buClr>
                <a:srgbClr val="7F7F7F"/>
              </a:buClr>
              <a:buSzPts val="2600"/>
              <a:buChar char="•"/>
            </a:pPr>
            <a:r>
              <a:rPr lang="en-US"/>
              <a:t>All its applications are web-centric.</a:t>
            </a:r>
            <a:endParaRPr/>
          </a:p>
          <a:p>
            <a:pPr indent="-63500" lvl="1" marL="685800" rtl="0" algn="l">
              <a:lnSpc>
                <a:spcPct val="90000"/>
              </a:lnSpc>
              <a:spcBef>
                <a:spcPts val="780"/>
              </a:spcBef>
              <a:spcAft>
                <a:spcPts val="0"/>
              </a:spcAft>
              <a:buClr>
                <a:srgbClr val="7F7F7F"/>
              </a:buClr>
              <a:buSzPts val="2600"/>
              <a:buNone/>
            </a:pPr>
            <a:r>
              <a:t/>
            </a:r>
            <a:endParaRPr/>
          </a:p>
        </p:txBody>
      </p:sp>
      <p:pic>
        <p:nvPicPr>
          <p:cNvPr descr="Image result for chrome os" id="276" name="Google Shape;276;p23"/>
          <p:cNvPicPr preferRelativeResize="0"/>
          <p:nvPr/>
        </p:nvPicPr>
        <p:blipFill rotWithShape="1">
          <a:blip r:embed="rId3">
            <a:alphaModFix/>
          </a:blip>
          <a:srcRect b="10408" l="0" r="0" t="7205"/>
          <a:stretch/>
        </p:blipFill>
        <p:spPr>
          <a:xfrm>
            <a:off x="8807736" y="2422812"/>
            <a:ext cx="3244273" cy="1930400"/>
          </a:xfrm>
          <a:prstGeom prst="rect">
            <a:avLst/>
          </a:prstGeom>
          <a:noFill/>
          <a:ln>
            <a:noFill/>
          </a:ln>
        </p:spPr>
      </p:pic>
      <p:pic>
        <p:nvPicPr>
          <p:cNvPr descr="Google Chrome logo and wordmark (2015).png" id="277" name="Google Shape;277;p23"/>
          <p:cNvPicPr preferRelativeResize="0"/>
          <p:nvPr/>
        </p:nvPicPr>
        <p:blipFill rotWithShape="1">
          <a:blip r:embed="rId4">
            <a:alphaModFix/>
          </a:blip>
          <a:srcRect b="0" l="0" r="0" t="0"/>
          <a:stretch/>
        </p:blipFill>
        <p:spPr>
          <a:xfrm>
            <a:off x="9161895" y="1458912"/>
            <a:ext cx="2381250" cy="733425"/>
          </a:xfrm>
          <a:prstGeom prst="rect">
            <a:avLst/>
          </a:prstGeom>
          <a:noFill/>
          <a:ln>
            <a:noFill/>
          </a:ln>
        </p:spPr>
      </p:pic>
      <p:pic>
        <p:nvPicPr>
          <p:cNvPr descr="https://9to5google.com/wp-content/uploads/sites/4/2018/10/google_pixel_slate_hands_on_2.jpg?quality=82&amp;strip=all&amp;w=1600" id="278" name="Google Shape;278;p23"/>
          <p:cNvPicPr preferRelativeResize="0"/>
          <p:nvPr/>
        </p:nvPicPr>
        <p:blipFill rotWithShape="1">
          <a:blip r:embed="rId5">
            <a:alphaModFix/>
          </a:blip>
          <a:srcRect b="0" l="4549" r="4551" t="0"/>
          <a:stretch/>
        </p:blipFill>
        <p:spPr>
          <a:xfrm>
            <a:off x="8807736" y="4655290"/>
            <a:ext cx="3244273" cy="178459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PC Desktop OS Market Share Worldwide</a:t>
            </a:r>
            <a:endParaRPr/>
          </a:p>
        </p:txBody>
      </p:sp>
      <p:graphicFrame>
        <p:nvGraphicFramePr>
          <p:cNvPr id="284" name="Google Shape;284;p24"/>
          <p:cNvGraphicFramePr/>
          <p:nvPr/>
        </p:nvGraphicFramePr>
        <p:xfrm>
          <a:off x="838200" y="1825625"/>
          <a:ext cx="10515600" cy="4351338"/>
        </p:xfrm>
        <a:graphic>
          <a:graphicData uri="http://schemas.openxmlformats.org/drawingml/2006/chart">
            <c:chart r:id="rId3"/>
          </a:graphicData>
        </a:graphic>
      </p:graphicFrame>
      <p:sp>
        <p:nvSpPr>
          <p:cNvPr id="285" name="Google Shape;285;p24"/>
          <p:cNvSpPr txBox="1"/>
          <p:nvPr/>
        </p:nvSpPr>
        <p:spPr>
          <a:xfrm>
            <a:off x="838200" y="6176963"/>
            <a:ext cx="1051560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Quattrocento Sans"/>
                <a:ea typeface="Quattrocento Sans"/>
                <a:cs typeface="Quattrocento Sans"/>
                <a:sym typeface="Quattrocento Sans"/>
              </a:rPr>
              <a:t>Source: https://gs.statcounter.com/os-market-share/desktop/worldwide/#monthly-201808-201908-bar (Captured 12 September 2019)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Choosing An Operating System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Which OS Should I install?</a:t>
            </a:r>
            <a:endParaRPr/>
          </a:p>
        </p:txBody>
      </p:sp>
      <p:sp>
        <p:nvSpPr>
          <p:cNvPr id="296" name="Google Shape;29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Choosing an OS is a significant decision.</a:t>
            </a:r>
            <a:endParaRPr/>
          </a:p>
          <a:p>
            <a:pPr indent="-228600" lvl="0" marL="228600" rtl="0" algn="l">
              <a:lnSpc>
                <a:spcPct val="90000"/>
              </a:lnSpc>
              <a:spcBef>
                <a:spcPts val="900"/>
              </a:spcBef>
              <a:spcAft>
                <a:spcPts val="0"/>
              </a:spcAft>
              <a:buClr>
                <a:srgbClr val="7F7F7F"/>
              </a:buClr>
              <a:buSzPts val="3000"/>
              <a:buChar char="•"/>
            </a:pPr>
            <a:r>
              <a:rPr lang="en-US"/>
              <a:t>Major decision factors include:</a:t>
            </a:r>
            <a:endParaRPr/>
          </a:p>
          <a:p>
            <a:pPr indent="-228600" lvl="1" marL="685800" rtl="0" algn="l">
              <a:lnSpc>
                <a:spcPct val="90000"/>
              </a:lnSpc>
              <a:spcBef>
                <a:spcPts val="780"/>
              </a:spcBef>
              <a:spcAft>
                <a:spcPts val="0"/>
              </a:spcAft>
              <a:buClr>
                <a:srgbClr val="7F7F7F"/>
              </a:buClr>
              <a:buSzPts val="2600"/>
              <a:buChar char="•"/>
            </a:pPr>
            <a:r>
              <a:rPr lang="en-US"/>
              <a:t>The intended use of the computer and its role in the network.</a:t>
            </a:r>
            <a:endParaRPr/>
          </a:p>
          <a:p>
            <a:pPr indent="-228600" lvl="1" marL="685800" rtl="0" algn="l">
              <a:lnSpc>
                <a:spcPct val="90000"/>
              </a:lnSpc>
              <a:spcBef>
                <a:spcPts val="780"/>
              </a:spcBef>
              <a:spcAft>
                <a:spcPts val="0"/>
              </a:spcAft>
              <a:buClr>
                <a:srgbClr val="7F7F7F"/>
              </a:buClr>
              <a:buSzPts val="2600"/>
              <a:buChar char="•"/>
            </a:pPr>
            <a:r>
              <a:rPr lang="en-US"/>
              <a:t>The applications and environments that will need to run.</a:t>
            </a:r>
            <a:endParaRPr/>
          </a:p>
          <a:p>
            <a:pPr indent="-228600" lvl="1" marL="685800" rtl="0" algn="l">
              <a:lnSpc>
                <a:spcPct val="90000"/>
              </a:lnSpc>
              <a:spcBef>
                <a:spcPts val="780"/>
              </a:spcBef>
              <a:spcAft>
                <a:spcPts val="0"/>
              </a:spcAft>
              <a:buClr>
                <a:srgbClr val="7F7F7F"/>
              </a:buClr>
              <a:buSzPts val="2600"/>
              <a:buChar char="•"/>
            </a:pPr>
            <a:r>
              <a:rPr lang="en-US"/>
              <a:t>The minimum hardware requirements of the operating systems.</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297" name="Google Shape;297;p26"/>
          <p:cNvPicPr preferRelativeResize="0"/>
          <p:nvPr/>
        </p:nvPicPr>
        <p:blipFill rotWithShape="1">
          <a:blip r:embed="rId3">
            <a:alphaModFix/>
          </a:blip>
          <a:srcRect b="0" l="0" r="0" t="0"/>
          <a:stretch/>
        </p:blipFill>
        <p:spPr>
          <a:xfrm>
            <a:off x="3330779" y="4756137"/>
            <a:ext cx="6324600" cy="160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Intended Use Of Computer</a:t>
            </a:r>
            <a:endParaRPr/>
          </a:p>
        </p:txBody>
      </p:sp>
      <p:sp>
        <p:nvSpPr>
          <p:cNvPr id="303" name="Google Shape;30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10000"/>
              </a:lnSpc>
              <a:spcBef>
                <a:spcPts val="0"/>
              </a:spcBef>
              <a:spcAft>
                <a:spcPts val="0"/>
              </a:spcAft>
              <a:buClr>
                <a:srgbClr val="7F7F7F"/>
              </a:buClr>
              <a:buSzPct val="100000"/>
              <a:buChar char="•"/>
            </a:pPr>
            <a:r>
              <a:rPr lang="en-US"/>
              <a:t>Desktop OS</a:t>
            </a:r>
            <a:endParaRPr/>
          </a:p>
          <a:p>
            <a:pPr indent="-228600" lvl="1" marL="685800" rtl="0" algn="l">
              <a:lnSpc>
                <a:spcPct val="110000"/>
              </a:lnSpc>
              <a:spcBef>
                <a:spcPts val="663"/>
              </a:spcBef>
              <a:spcAft>
                <a:spcPts val="0"/>
              </a:spcAft>
              <a:buClr>
                <a:srgbClr val="7F7F7F"/>
              </a:buClr>
              <a:buSzPct val="100000"/>
              <a:buChar char="•"/>
            </a:pPr>
            <a:r>
              <a:rPr lang="en-US"/>
              <a:t>Intended for home or small office environments with a limited number of users. </a:t>
            </a:r>
            <a:endParaRPr/>
          </a:p>
          <a:p>
            <a:pPr indent="-228600" lvl="1" marL="685800" rtl="0" algn="l">
              <a:lnSpc>
                <a:spcPct val="110000"/>
              </a:lnSpc>
              <a:spcBef>
                <a:spcPts val="663"/>
              </a:spcBef>
              <a:spcAft>
                <a:spcPts val="0"/>
              </a:spcAft>
              <a:buClr>
                <a:srgbClr val="7F7F7F"/>
              </a:buClr>
              <a:buSzPct val="100000"/>
              <a:buChar char="•"/>
            </a:pPr>
            <a:r>
              <a:rPr lang="en-US"/>
              <a:t>Runs single-user applications, shares files and folders with limited security.</a:t>
            </a:r>
            <a:endParaRPr/>
          </a:p>
          <a:p>
            <a:pPr indent="-228600" lvl="0" marL="228600" rtl="0" algn="l">
              <a:lnSpc>
                <a:spcPct val="110000"/>
              </a:lnSpc>
              <a:spcBef>
                <a:spcPts val="765"/>
              </a:spcBef>
              <a:spcAft>
                <a:spcPts val="0"/>
              </a:spcAft>
              <a:buClr>
                <a:srgbClr val="7F7F7F"/>
              </a:buClr>
              <a:buSzPct val="100000"/>
              <a:buChar char="•"/>
            </a:pPr>
            <a:r>
              <a:rPr lang="en-US"/>
              <a:t>Network OS</a:t>
            </a:r>
            <a:endParaRPr/>
          </a:p>
          <a:p>
            <a:pPr indent="-228600" lvl="1" marL="685800" rtl="0" algn="l">
              <a:lnSpc>
                <a:spcPct val="110000"/>
              </a:lnSpc>
              <a:spcBef>
                <a:spcPts val="663"/>
              </a:spcBef>
              <a:spcAft>
                <a:spcPts val="0"/>
              </a:spcAft>
              <a:buClr>
                <a:srgbClr val="7F7F7F"/>
              </a:buClr>
              <a:buSzPct val="100000"/>
              <a:buChar char="•"/>
            </a:pPr>
            <a:r>
              <a:rPr lang="en-US"/>
              <a:t>Designed for corporate environment serving multiple users with a wide range of needs.</a:t>
            </a:r>
            <a:endParaRPr/>
          </a:p>
          <a:p>
            <a:pPr indent="-228600" lvl="1" marL="685800" rtl="0" algn="l">
              <a:lnSpc>
                <a:spcPct val="110000"/>
              </a:lnSpc>
              <a:spcBef>
                <a:spcPts val="663"/>
              </a:spcBef>
              <a:spcAft>
                <a:spcPts val="0"/>
              </a:spcAft>
              <a:buClr>
                <a:srgbClr val="7F7F7F"/>
              </a:buClr>
              <a:buSzPct val="100000"/>
              <a:buChar char="•"/>
            </a:pPr>
            <a:r>
              <a:rPr lang="en-US"/>
              <a:t>Generally provide network resources including server applications, centralized data storage, network print queues, RAID and backup systems.</a:t>
            </a:r>
            <a:endParaRPr/>
          </a:p>
          <a:p>
            <a:pPr indent="-66675" lvl="0" marL="228600" rtl="0" algn="l">
              <a:lnSpc>
                <a:spcPct val="110000"/>
              </a:lnSpc>
              <a:spcBef>
                <a:spcPts val="765"/>
              </a:spcBef>
              <a:spcAft>
                <a:spcPts val="0"/>
              </a:spcAft>
              <a:buClr>
                <a:srgbClr val="7F7F7F"/>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Compatible Applications and Environments</a:t>
            </a:r>
            <a:endParaRPr/>
          </a:p>
        </p:txBody>
      </p:sp>
      <p:sp>
        <p:nvSpPr>
          <p:cNvPr id="309" name="Google Shape;30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The OS you choose must be compatible with the </a:t>
            </a:r>
            <a:r>
              <a:rPr lang="en-US">
                <a:solidFill>
                  <a:srgbClr val="0055A4"/>
                </a:solidFill>
              </a:rPr>
              <a:t>existing</a:t>
            </a:r>
            <a:r>
              <a:rPr lang="en-US"/>
              <a:t> </a:t>
            </a:r>
            <a:r>
              <a:rPr lang="en-US">
                <a:solidFill>
                  <a:srgbClr val="0055A4"/>
                </a:solidFill>
              </a:rPr>
              <a:t>hardware</a:t>
            </a:r>
            <a:r>
              <a:rPr lang="en-US"/>
              <a:t> and the required </a:t>
            </a:r>
            <a:r>
              <a:rPr lang="en-US">
                <a:solidFill>
                  <a:srgbClr val="0055A4"/>
                </a:solidFill>
              </a:rPr>
              <a:t>applications</a:t>
            </a:r>
            <a:r>
              <a:rPr lang="en-US"/>
              <a:t>.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Commercial applications usually specify a list of compatible operating systems on website or sold product.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For customized applications, the programmer should specify which operating systems can be used with.</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Minimum Hardware Requirements</a:t>
            </a:r>
            <a:endParaRPr/>
          </a:p>
        </p:txBody>
      </p:sp>
      <p:sp>
        <p:nvSpPr>
          <p:cNvPr id="315" name="Google Shape;315;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10000"/>
          </a:bodyPr>
          <a:lstStyle/>
          <a:p>
            <a:pPr indent="-185737" lvl="0" marL="228600" rtl="0" algn="l">
              <a:lnSpc>
                <a:spcPct val="90000"/>
              </a:lnSpc>
              <a:spcBef>
                <a:spcPts val="0"/>
              </a:spcBef>
              <a:spcAft>
                <a:spcPts val="0"/>
              </a:spcAft>
              <a:buClr>
                <a:srgbClr val="7F7F7F"/>
              </a:buClr>
              <a:buSzPct val="100000"/>
              <a:buChar char="•"/>
            </a:pPr>
            <a:r>
              <a:rPr lang="en-US"/>
              <a:t>Operating systems (like all other software applications) have </a:t>
            </a:r>
            <a:r>
              <a:rPr lang="en-US">
                <a:solidFill>
                  <a:srgbClr val="0055A4"/>
                </a:solidFill>
              </a:rPr>
              <a:t>minimum</a:t>
            </a:r>
            <a:r>
              <a:rPr lang="en-US"/>
              <a:t> </a:t>
            </a:r>
            <a:r>
              <a:rPr lang="en-US">
                <a:solidFill>
                  <a:srgbClr val="0055A4"/>
                </a:solidFill>
              </a:rPr>
              <a:t>hardware requirements </a:t>
            </a:r>
            <a:r>
              <a:rPr lang="en-US"/>
              <a:t>that must be met.</a:t>
            </a:r>
            <a:endParaRPr/>
          </a:p>
          <a:p>
            <a:pPr indent="-185737" lvl="0" marL="228600" rtl="0" algn="l">
              <a:lnSpc>
                <a:spcPct val="90000"/>
              </a:lnSpc>
              <a:spcBef>
                <a:spcPts val="900"/>
              </a:spcBef>
              <a:spcAft>
                <a:spcPts val="0"/>
              </a:spcAft>
              <a:buClr>
                <a:srgbClr val="7F7F7F"/>
              </a:buClr>
              <a:buSzPct val="100000"/>
              <a:buChar char="•"/>
            </a:pPr>
            <a:r>
              <a:rPr lang="en-US"/>
              <a:t>Why?</a:t>
            </a:r>
            <a:endParaRPr/>
          </a:p>
          <a:p>
            <a:pPr indent="-191452" lvl="1" marL="685800" rtl="0" algn="l">
              <a:lnSpc>
                <a:spcPct val="90000"/>
              </a:lnSpc>
              <a:spcBef>
                <a:spcPts val="780"/>
              </a:spcBef>
              <a:spcAft>
                <a:spcPts val="0"/>
              </a:spcAft>
              <a:buClr>
                <a:srgbClr val="7F7F7F"/>
              </a:buClr>
              <a:buSzPct val="100000"/>
              <a:buChar char="•"/>
            </a:pPr>
            <a:r>
              <a:rPr lang="en-US"/>
              <a:t>To be able to install the OS.</a:t>
            </a:r>
            <a:endParaRPr/>
          </a:p>
          <a:p>
            <a:pPr indent="-191452" lvl="1" marL="685800" rtl="0" algn="l">
              <a:lnSpc>
                <a:spcPct val="90000"/>
              </a:lnSpc>
              <a:spcBef>
                <a:spcPts val="780"/>
              </a:spcBef>
              <a:spcAft>
                <a:spcPts val="0"/>
              </a:spcAft>
              <a:buClr>
                <a:srgbClr val="7F7F7F"/>
              </a:buClr>
              <a:buSzPct val="100000"/>
              <a:buChar char="•"/>
            </a:pPr>
            <a:r>
              <a:rPr lang="en-US"/>
              <a:t>For the OS to function correctly.</a:t>
            </a:r>
            <a:endParaRPr/>
          </a:p>
          <a:p>
            <a:pPr indent="-191452" lvl="1" marL="685800" rtl="0" algn="l">
              <a:lnSpc>
                <a:spcPct val="90000"/>
              </a:lnSpc>
              <a:spcBef>
                <a:spcPts val="780"/>
              </a:spcBef>
              <a:spcAft>
                <a:spcPts val="0"/>
              </a:spcAft>
              <a:buClr>
                <a:srgbClr val="7F7F7F"/>
              </a:buClr>
              <a:buSzPct val="100000"/>
              <a:buChar char="•"/>
            </a:pPr>
            <a:r>
              <a:rPr lang="en-US"/>
              <a:t>For the OS to run smoothly (no lagging or freezing). </a:t>
            </a:r>
            <a:endParaRPr/>
          </a:p>
          <a:p>
            <a:pPr indent="-185737" lvl="0" marL="228600" rtl="0" algn="l">
              <a:lnSpc>
                <a:spcPct val="90000"/>
              </a:lnSpc>
              <a:spcBef>
                <a:spcPts val="900"/>
              </a:spcBef>
              <a:spcAft>
                <a:spcPts val="0"/>
              </a:spcAft>
              <a:buClr>
                <a:srgbClr val="7F7F7F"/>
              </a:buClr>
              <a:buSzPct val="100000"/>
              <a:buChar char="•"/>
            </a:pPr>
            <a:r>
              <a:rPr lang="en-US"/>
              <a:t>To examine OS requirements it is best to visit the developer’s website.</a:t>
            </a:r>
            <a:endParaRPr/>
          </a:p>
          <a:p>
            <a:pPr indent="-191452" lvl="1" marL="685800" rtl="0" algn="l">
              <a:lnSpc>
                <a:spcPct val="90000"/>
              </a:lnSpc>
              <a:spcBef>
                <a:spcPts val="780"/>
              </a:spcBef>
              <a:spcAft>
                <a:spcPts val="0"/>
              </a:spcAft>
              <a:buClr>
                <a:srgbClr val="7F7F7F"/>
              </a:buClr>
              <a:buSzPct val="100000"/>
              <a:buChar char="•"/>
            </a:pPr>
            <a:r>
              <a:rPr lang="en-US"/>
              <a:t>Example: Microsoft’s online compatibility center (</a:t>
            </a:r>
            <a:r>
              <a:rPr lang="en-US" u="sng">
                <a:solidFill>
                  <a:schemeClr val="hlink"/>
                </a:solidFill>
                <a:hlinkClick r:id="rId3"/>
              </a:rPr>
              <a:t>https://www.microsoft.com/en-us/windows/windows-10-specifications#primaryR2</a:t>
            </a:r>
            <a:r>
              <a:rPr lang="en-US"/>
              <a:t> )</a:t>
            </a:r>
            <a:endParaRPr/>
          </a:p>
          <a:p>
            <a:pPr indent="-191452" lvl="1" marL="685800" rtl="0" algn="l">
              <a:lnSpc>
                <a:spcPct val="90000"/>
              </a:lnSpc>
              <a:spcBef>
                <a:spcPts val="780"/>
              </a:spcBef>
              <a:spcAft>
                <a:spcPts val="0"/>
              </a:spcAft>
              <a:buSzPct val="100000"/>
              <a:buChar char="•"/>
            </a:pPr>
            <a:r>
              <a:rPr lang="en-US"/>
              <a:t>Compare the light-weight Linux distro CentOS for e.g.: </a:t>
            </a:r>
            <a:r>
              <a:rPr lang="en-US" u="sng">
                <a:solidFill>
                  <a:schemeClr val="hlink"/>
                </a:solidFill>
                <a:hlinkClick r:id="rId4"/>
              </a:rPr>
              <a:t>https://docs.centos.org/en-US/8-docs/standard-install/assembly_system-requirements-reference/</a:t>
            </a:r>
            <a:r>
              <a:rPr lang="en-US"/>
              <a:t> </a:t>
            </a:r>
            <a:endParaRPr/>
          </a:p>
          <a:p>
            <a:pPr indent="-38100" lvl="0" marL="228600" rtl="0" algn="l">
              <a:lnSpc>
                <a:spcPct val="90000"/>
              </a:lnSpc>
              <a:spcBef>
                <a:spcPts val="900"/>
              </a:spcBef>
              <a:spcAft>
                <a:spcPts val="0"/>
              </a:spcAft>
              <a:buClr>
                <a:srgbClr val="7F7F7F"/>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Installing an Operating System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Clean Installation</a:t>
            </a:r>
            <a:endParaRPr/>
          </a:p>
        </p:txBody>
      </p:sp>
      <p:sp>
        <p:nvSpPr>
          <p:cNvPr id="326" name="Google Shape;32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7F7F7F"/>
              </a:buClr>
              <a:buSzPts val="3000"/>
              <a:buChar char="•"/>
            </a:pPr>
            <a:r>
              <a:rPr lang="en-US"/>
              <a:t>A </a:t>
            </a:r>
            <a:r>
              <a:rPr i="1" lang="en-US">
                <a:solidFill>
                  <a:srgbClr val="0055A4"/>
                </a:solidFill>
              </a:rPr>
              <a:t>clean installation </a:t>
            </a:r>
            <a:r>
              <a:rPr lang="en-US"/>
              <a:t>is an installation where the target disk partition is erased prior to actual installation.</a:t>
            </a:r>
            <a:endParaRPr/>
          </a:p>
          <a:p>
            <a:pPr indent="-228600" lvl="0" marL="228600" rtl="0" algn="l">
              <a:lnSpc>
                <a:spcPct val="90000"/>
              </a:lnSpc>
              <a:spcBef>
                <a:spcPts val="900"/>
              </a:spcBef>
              <a:spcAft>
                <a:spcPts val="0"/>
              </a:spcAft>
              <a:buClr>
                <a:srgbClr val="7F7F7F"/>
              </a:buClr>
              <a:buSzPts val="3000"/>
              <a:buChar char="•"/>
            </a:pPr>
            <a:r>
              <a:rPr lang="en-US"/>
              <a:t>A clean installation should be carried out:</a:t>
            </a:r>
            <a:endParaRPr/>
          </a:p>
          <a:p>
            <a:pPr indent="-228600" lvl="1" marL="685800" rtl="0" algn="l">
              <a:lnSpc>
                <a:spcPct val="90000"/>
              </a:lnSpc>
              <a:spcBef>
                <a:spcPts val="780"/>
              </a:spcBef>
              <a:spcAft>
                <a:spcPts val="0"/>
              </a:spcAft>
              <a:buClr>
                <a:srgbClr val="7F7F7F"/>
              </a:buClr>
              <a:buSzPts val="2600"/>
              <a:buChar char="•"/>
            </a:pPr>
            <a:r>
              <a:rPr lang="en-US"/>
              <a:t>When a computer is passed from one person to another.</a:t>
            </a:r>
            <a:endParaRPr/>
          </a:p>
          <a:p>
            <a:pPr indent="-228600" lvl="1" marL="685800" rtl="0" algn="l">
              <a:lnSpc>
                <a:spcPct val="90000"/>
              </a:lnSpc>
              <a:spcBef>
                <a:spcPts val="780"/>
              </a:spcBef>
              <a:spcAft>
                <a:spcPts val="0"/>
              </a:spcAft>
              <a:buClr>
                <a:srgbClr val="7F7F7F"/>
              </a:buClr>
              <a:buSzPts val="2600"/>
              <a:buChar char="•"/>
            </a:pPr>
            <a:r>
              <a:rPr lang="en-US"/>
              <a:t>When the OS that was installed is corrupt.</a:t>
            </a:r>
            <a:endParaRPr/>
          </a:p>
          <a:p>
            <a:pPr indent="-228600" lvl="1" marL="685800" rtl="0" algn="l">
              <a:lnSpc>
                <a:spcPct val="90000"/>
              </a:lnSpc>
              <a:spcBef>
                <a:spcPts val="780"/>
              </a:spcBef>
              <a:spcAft>
                <a:spcPts val="0"/>
              </a:spcAft>
              <a:buClr>
                <a:srgbClr val="7F7F7F"/>
              </a:buClr>
              <a:buSzPts val="2600"/>
              <a:buChar char="•"/>
            </a:pPr>
            <a:r>
              <a:rPr lang="en-US"/>
              <a:t>When the primary hard drive has been replaced.</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A clean installation often succeeds where an unclean installation may fail.  WHY?</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to Install an OS</a:t>
            </a:r>
            <a:endParaRPr/>
          </a:p>
        </p:txBody>
      </p:sp>
      <p:sp>
        <p:nvSpPr>
          <p:cNvPr id="332" name="Google Shape;332;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42887" lvl="0" marL="228600" rtl="0" algn="l">
              <a:lnSpc>
                <a:spcPct val="120000"/>
              </a:lnSpc>
              <a:spcBef>
                <a:spcPts val="0"/>
              </a:spcBef>
              <a:spcAft>
                <a:spcPts val="0"/>
              </a:spcAft>
              <a:buClr>
                <a:srgbClr val="7F7F7F"/>
              </a:buClr>
              <a:buSzPct val="100000"/>
              <a:buChar char="•"/>
            </a:pPr>
            <a:r>
              <a:rPr lang="en-US"/>
              <a:t>OS installation can start by booting from a media that holds the operating system files. (The media has to be bootable ready)</a:t>
            </a:r>
            <a:endParaRPr/>
          </a:p>
          <a:p>
            <a:pPr indent="-100647" lvl="1" marL="685800" rtl="0" algn="l">
              <a:lnSpc>
                <a:spcPct val="120000"/>
              </a:lnSpc>
              <a:spcBef>
                <a:spcPts val="605"/>
              </a:spcBef>
              <a:spcAft>
                <a:spcPts val="0"/>
              </a:spcAft>
              <a:buClr>
                <a:srgbClr val="7F7F7F"/>
              </a:buClr>
              <a:buSzPct val="100000"/>
              <a:buNone/>
            </a:pPr>
            <a:r>
              <a:t/>
            </a:r>
            <a:endParaRPr/>
          </a:p>
          <a:p>
            <a:pPr indent="-242887" lvl="0" marL="228600" rtl="0" algn="l">
              <a:lnSpc>
                <a:spcPct val="120000"/>
              </a:lnSpc>
              <a:spcBef>
                <a:spcPts val="698"/>
              </a:spcBef>
              <a:spcAft>
                <a:spcPts val="0"/>
              </a:spcAft>
              <a:buClr>
                <a:srgbClr val="7F7F7F"/>
              </a:buClr>
              <a:buSzPct val="100000"/>
              <a:buChar char="•"/>
            </a:pPr>
            <a:r>
              <a:rPr lang="en-US"/>
              <a:t>Bootable media include:</a:t>
            </a:r>
            <a:endParaRPr/>
          </a:p>
          <a:p>
            <a:pPr indent="-240982" lvl="1" marL="685800" rtl="0" algn="l">
              <a:lnSpc>
                <a:spcPct val="120000"/>
              </a:lnSpc>
              <a:spcBef>
                <a:spcPts val="605"/>
              </a:spcBef>
              <a:spcAft>
                <a:spcPts val="0"/>
              </a:spcAft>
              <a:buClr>
                <a:srgbClr val="7F7F7F"/>
              </a:buClr>
              <a:buSzPct val="100000"/>
              <a:buChar char="•"/>
            </a:pPr>
            <a:r>
              <a:rPr lang="en-US"/>
              <a:t>CD or DVD operating system disk (used to be most common method)</a:t>
            </a:r>
            <a:endParaRPr/>
          </a:p>
          <a:p>
            <a:pPr indent="-240982" lvl="1" marL="685800" rtl="0" algn="l">
              <a:lnSpc>
                <a:spcPct val="120000"/>
              </a:lnSpc>
              <a:spcBef>
                <a:spcPts val="605"/>
              </a:spcBef>
              <a:spcAft>
                <a:spcPts val="0"/>
              </a:spcAft>
              <a:buClr>
                <a:srgbClr val="7F7F7F"/>
              </a:buClr>
              <a:buSzPct val="100000"/>
              <a:buChar char="•"/>
            </a:pPr>
            <a:r>
              <a:rPr lang="en-US"/>
              <a:t>Bootable USB flash drive.</a:t>
            </a:r>
            <a:endParaRPr/>
          </a:p>
          <a:p>
            <a:pPr indent="-240982" lvl="1" marL="685800" rtl="0" algn="l">
              <a:lnSpc>
                <a:spcPct val="120000"/>
              </a:lnSpc>
              <a:spcBef>
                <a:spcPts val="605"/>
              </a:spcBef>
              <a:spcAft>
                <a:spcPts val="0"/>
              </a:spcAft>
              <a:buClr>
                <a:srgbClr val="7F7F7F"/>
              </a:buClr>
              <a:buSzPct val="100000"/>
              <a:buChar char="•"/>
            </a:pPr>
            <a:r>
              <a:rPr lang="en-US"/>
              <a:t>Network boot: operating system file will be placed in on a server. Installation will happen over the network.</a:t>
            </a:r>
            <a:endParaRPr/>
          </a:p>
          <a:p>
            <a:pPr indent="-242887" lvl="0" marL="228600" rtl="0" algn="l">
              <a:lnSpc>
                <a:spcPct val="120000"/>
              </a:lnSpc>
              <a:spcBef>
                <a:spcPts val="698"/>
              </a:spcBef>
              <a:spcAft>
                <a:spcPts val="0"/>
              </a:spcAft>
              <a:buClr>
                <a:srgbClr val="7F7F7F"/>
              </a:buClr>
              <a:buSzPct val="100000"/>
              <a:buChar char="•"/>
            </a:pPr>
            <a:r>
              <a:rPr lang="en-US"/>
              <a:t>Prior to installation, you have to setup the computer BIOS/UEFI to boot from the proper device. (e.g. USB or DVD)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After booting from Media</a:t>
            </a:r>
            <a:endParaRPr/>
          </a:p>
        </p:txBody>
      </p:sp>
      <p:sp>
        <p:nvSpPr>
          <p:cNvPr id="338" name="Google Shape;33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7F7F7F"/>
              </a:buClr>
              <a:buSzPts val="3000"/>
              <a:buChar char="•"/>
            </a:pPr>
            <a:r>
              <a:rPr lang="en-US"/>
              <a:t>The first phase of the installation process will </a:t>
            </a:r>
            <a:r>
              <a:rPr lang="en-US">
                <a:solidFill>
                  <a:srgbClr val="0055A4"/>
                </a:solidFill>
              </a:rPr>
              <a:t>partition</a:t>
            </a:r>
            <a:r>
              <a:rPr lang="en-US"/>
              <a:t> and </a:t>
            </a:r>
            <a:r>
              <a:rPr lang="en-US">
                <a:solidFill>
                  <a:srgbClr val="0055A4"/>
                </a:solidFill>
              </a:rPr>
              <a:t>format</a:t>
            </a:r>
            <a:r>
              <a:rPr lang="en-US"/>
              <a:t> the hard drive.</a:t>
            </a:r>
            <a:endParaRPr/>
          </a:p>
          <a:p>
            <a:pPr indent="-228600" lvl="0" marL="228600" rtl="0" algn="l">
              <a:lnSpc>
                <a:spcPct val="120000"/>
              </a:lnSpc>
              <a:spcBef>
                <a:spcPts val="900"/>
              </a:spcBef>
              <a:spcAft>
                <a:spcPts val="0"/>
              </a:spcAft>
              <a:buClr>
                <a:srgbClr val="7F7F7F"/>
              </a:buClr>
              <a:buSzPts val="3000"/>
              <a:buChar char="•"/>
            </a:pPr>
            <a:r>
              <a:rPr lang="en-US"/>
              <a:t>This step prepares the </a:t>
            </a:r>
            <a:r>
              <a:rPr lang="en-US">
                <a:solidFill>
                  <a:srgbClr val="0055A4"/>
                </a:solidFill>
              </a:rPr>
              <a:t>disk</a:t>
            </a:r>
            <a:r>
              <a:rPr lang="en-US"/>
              <a:t> to accept the new </a:t>
            </a:r>
            <a:r>
              <a:rPr lang="en-US">
                <a:solidFill>
                  <a:srgbClr val="0055A4"/>
                </a:solidFill>
              </a:rPr>
              <a:t>file system </a:t>
            </a:r>
            <a:r>
              <a:rPr lang="en-US"/>
              <a:t>(the directory structure).</a:t>
            </a:r>
            <a:endParaRPr/>
          </a:p>
          <a:p>
            <a:pPr indent="-228600" lvl="0" marL="228600" rtl="0" algn="l">
              <a:lnSpc>
                <a:spcPct val="120000"/>
              </a:lnSpc>
              <a:spcBef>
                <a:spcPts val="900"/>
              </a:spcBef>
              <a:spcAft>
                <a:spcPts val="0"/>
              </a:spcAft>
              <a:buClr>
                <a:srgbClr val="7F7F7F"/>
              </a:buClr>
              <a:buSzPts val="3000"/>
              <a:buChar char="•"/>
            </a:pPr>
            <a:r>
              <a:rPr lang="en-US"/>
              <a:t>Different operating systems use different file systems.</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Partitioning </a:t>
            </a:r>
            <a:endParaRPr/>
          </a:p>
        </p:txBody>
      </p:sp>
      <p:sp>
        <p:nvSpPr>
          <p:cNvPr id="344" name="Google Shape;344;p34"/>
          <p:cNvSpPr txBox="1"/>
          <p:nvPr>
            <p:ph idx="1" type="body"/>
          </p:nvPr>
        </p:nvSpPr>
        <p:spPr>
          <a:xfrm>
            <a:off x="838199" y="1568741"/>
            <a:ext cx="10923165" cy="460822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400"/>
              <a:buChar char="•"/>
            </a:pPr>
            <a:r>
              <a:rPr lang="en-US" sz="2400"/>
              <a:t>The process of subdividing the physical hard drive into smaller units each known as a </a:t>
            </a:r>
            <a:r>
              <a:rPr b="1" lang="en-US" sz="2400"/>
              <a:t>partition</a:t>
            </a:r>
            <a:r>
              <a:rPr lang="en-US" sz="2400"/>
              <a:t>.</a:t>
            </a:r>
            <a:endParaRPr/>
          </a:p>
          <a:p>
            <a:pPr indent="-228600" lvl="1" marL="685800" rtl="0" algn="l">
              <a:lnSpc>
                <a:spcPct val="90000"/>
              </a:lnSpc>
              <a:spcBef>
                <a:spcPts val="600"/>
              </a:spcBef>
              <a:spcAft>
                <a:spcPts val="0"/>
              </a:spcAft>
              <a:buClr>
                <a:srgbClr val="7F7F7F"/>
              </a:buClr>
              <a:buSzPts val="2000"/>
              <a:buChar char="•"/>
            </a:pPr>
            <a:r>
              <a:rPr lang="en-US" sz="2000"/>
              <a:t>A hard drive must have </a:t>
            </a:r>
            <a:r>
              <a:rPr b="1" lang="en-US" sz="2000"/>
              <a:t>at least one </a:t>
            </a:r>
            <a:r>
              <a:rPr lang="en-US" sz="2000"/>
              <a:t>partition. </a:t>
            </a:r>
            <a:endParaRPr/>
          </a:p>
          <a:p>
            <a:pPr indent="-76200" lvl="0" marL="228600" rtl="0" algn="l">
              <a:lnSpc>
                <a:spcPct val="90000"/>
              </a:lnSpc>
              <a:spcBef>
                <a:spcPts val="720"/>
              </a:spcBef>
              <a:spcAft>
                <a:spcPts val="0"/>
              </a:spcAft>
              <a:buClr>
                <a:srgbClr val="7F7F7F"/>
              </a:buClr>
              <a:buSzPts val="2400"/>
              <a:buNone/>
            </a:pPr>
            <a:r>
              <a:t/>
            </a:r>
            <a:endParaRPr sz="2400"/>
          </a:p>
          <a:p>
            <a:pPr indent="-228600" lvl="0" marL="228600" rtl="0" algn="l">
              <a:lnSpc>
                <a:spcPct val="90000"/>
              </a:lnSpc>
              <a:spcBef>
                <a:spcPts val="720"/>
              </a:spcBef>
              <a:spcAft>
                <a:spcPts val="0"/>
              </a:spcAft>
              <a:buClr>
                <a:srgbClr val="7F7F7F"/>
              </a:buClr>
              <a:buSzPts val="2400"/>
              <a:buChar char="•"/>
            </a:pPr>
            <a:r>
              <a:rPr lang="en-US" sz="2400"/>
              <a:t>Windows:</a:t>
            </a:r>
            <a:br>
              <a:rPr lang="en-US" sz="2400"/>
            </a:br>
            <a:r>
              <a:rPr lang="en-US" sz="2400"/>
              <a:t>Each partition is </a:t>
            </a:r>
            <a:br>
              <a:rPr lang="en-US" sz="2400"/>
            </a:br>
            <a:r>
              <a:rPr lang="en-US" sz="2400"/>
              <a:t>assigned a drive </a:t>
            </a:r>
            <a:br>
              <a:rPr lang="en-US" sz="2400"/>
            </a:br>
            <a:r>
              <a:rPr lang="en-US" sz="2400"/>
              <a:t>letter such as</a:t>
            </a:r>
            <a:br>
              <a:rPr lang="en-US" sz="2400"/>
            </a:br>
            <a:r>
              <a:rPr lang="en-US" sz="2400"/>
              <a:t>C: or D:</a:t>
            </a:r>
            <a:endParaRPr/>
          </a:p>
          <a:p>
            <a:pPr indent="-76200" lvl="0" marL="228600" rtl="0" algn="l">
              <a:lnSpc>
                <a:spcPct val="90000"/>
              </a:lnSpc>
              <a:spcBef>
                <a:spcPts val="720"/>
              </a:spcBef>
              <a:spcAft>
                <a:spcPts val="0"/>
              </a:spcAft>
              <a:buClr>
                <a:srgbClr val="7F7F7F"/>
              </a:buClr>
              <a:buSzPts val="2400"/>
              <a:buNone/>
            </a:pPr>
            <a:r>
              <a:t/>
            </a:r>
            <a:endParaRPr sz="2400"/>
          </a:p>
          <a:p>
            <a:pPr indent="-76200" lvl="0" marL="228600" rtl="0" algn="l">
              <a:lnSpc>
                <a:spcPct val="90000"/>
              </a:lnSpc>
              <a:spcBef>
                <a:spcPts val="720"/>
              </a:spcBef>
              <a:spcAft>
                <a:spcPts val="0"/>
              </a:spcAft>
              <a:buClr>
                <a:srgbClr val="7F7F7F"/>
              </a:buClr>
              <a:buSzPts val="2400"/>
              <a:buNone/>
            </a:pPr>
            <a:r>
              <a:t/>
            </a:r>
            <a:endParaRPr sz="2400"/>
          </a:p>
          <a:p>
            <a:pPr indent="-76200" lvl="0" marL="228600" rtl="0" algn="l">
              <a:lnSpc>
                <a:spcPct val="90000"/>
              </a:lnSpc>
              <a:spcBef>
                <a:spcPts val="720"/>
              </a:spcBef>
              <a:spcAft>
                <a:spcPts val="0"/>
              </a:spcAft>
              <a:buClr>
                <a:srgbClr val="7F7F7F"/>
              </a:buClr>
              <a:buSzPts val="2400"/>
              <a:buNone/>
            </a:pPr>
            <a:r>
              <a:t/>
            </a:r>
            <a:endParaRPr sz="2400"/>
          </a:p>
        </p:txBody>
      </p:sp>
      <p:pic>
        <p:nvPicPr>
          <p:cNvPr id="345" name="Google Shape;345;p34"/>
          <p:cNvPicPr preferRelativeResize="0"/>
          <p:nvPr/>
        </p:nvPicPr>
        <p:blipFill rotWithShape="1">
          <a:blip r:embed="rId3">
            <a:alphaModFix/>
          </a:blip>
          <a:srcRect b="0" l="0" r="0" t="0"/>
          <a:stretch/>
        </p:blipFill>
        <p:spPr>
          <a:xfrm>
            <a:off x="4148841" y="2739898"/>
            <a:ext cx="7817438" cy="389579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10000"/>
          </a:bodyPr>
          <a:lstStyle/>
          <a:p>
            <a:pPr indent="-171450" lvl="0" marL="228600" rtl="0" algn="l">
              <a:lnSpc>
                <a:spcPct val="115000"/>
              </a:lnSpc>
              <a:spcBef>
                <a:spcPts val="0"/>
              </a:spcBef>
              <a:spcAft>
                <a:spcPts val="0"/>
              </a:spcAft>
              <a:buClr>
                <a:srgbClr val="7F7F7F"/>
              </a:buClr>
              <a:buSzPct val="100000"/>
              <a:buChar char="•"/>
            </a:pPr>
            <a:r>
              <a:rPr lang="en-US"/>
              <a:t>We have learned a few technical terms about storage space recently. Let’s review:</a:t>
            </a:r>
            <a:br>
              <a:rPr lang="en-US"/>
            </a:br>
            <a:endParaRPr b="1"/>
          </a:p>
          <a:p>
            <a:pPr indent="-344169" lvl="1" marL="914400" rtl="0" algn="l">
              <a:lnSpc>
                <a:spcPct val="115000"/>
              </a:lnSpc>
              <a:spcBef>
                <a:spcPts val="0"/>
              </a:spcBef>
              <a:spcAft>
                <a:spcPts val="0"/>
              </a:spcAft>
              <a:buSzPct val="100000"/>
              <a:buChar char="•"/>
            </a:pPr>
            <a:r>
              <a:rPr b="1" lang="en-US"/>
              <a:t>DISK/Hard-drive: </a:t>
            </a:r>
            <a:r>
              <a:rPr lang="en-US"/>
              <a:t>the physical storage device (HDD, SSD). A disk can contain multiple partitions of varying sizes.</a:t>
            </a:r>
            <a:endParaRPr/>
          </a:p>
          <a:p>
            <a:pPr indent="0" lvl="0" marL="914400" rtl="0" algn="l">
              <a:lnSpc>
                <a:spcPct val="115000"/>
              </a:lnSpc>
              <a:spcBef>
                <a:spcPts val="0"/>
              </a:spcBef>
              <a:spcAft>
                <a:spcPts val="0"/>
              </a:spcAft>
              <a:buNone/>
            </a:pPr>
            <a:r>
              <a:t/>
            </a:r>
            <a:endParaRPr b="1"/>
          </a:p>
          <a:p>
            <a:pPr indent="-344169" lvl="1" marL="914400" rtl="0" algn="l">
              <a:lnSpc>
                <a:spcPct val="115000"/>
              </a:lnSpc>
              <a:spcBef>
                <a:spcPts val="0"/>
              </a:spcBef>
              <a:spcAft>
                <a:spcPts val="0"/>
              </a:spcAft>
              <a:buSzPct val="100000"/>
              <a:buChar char="•"/>
            </a:pPr>
            <a:r>
              <a:rPr b="1" lang="en-US"/>
              <a:t>PARTITION: </a:t>
            </a:r>
            <a:r>
              <a:rPr lang="en-US"/>
              <a:t>a subdivision of a disk (can be empty, or can contain a volume)</a:t>
            </a:r>
            <a:br>
              <a:rPr b="1" lang="en-US"/>
            </a:br>
            <a:endParaRPr b="1"/>
          </a:p>
          <a:p>
            <a:pPr indent="-344169" lvl="1" marL="914400" rtl="0" algn="l">
              <a:lnSpc>
                <a:spcPct val="115000"/>
              </a:lnSpc>
              <a:spcBef>
                <a:spcPts val="0"/>
              </a:spcBef>
              <a:spcAft>
                <a:spcPts val="0"/>
              </a:spcAft>
              <a:buSzPct val="100000"/>
              <a:buChar char="•"/>
            </a:pPr>
            <a:r>
              <a:rPr b="1" lang="en-US"/>
              <a:t>VOLUME: </a:t>
            </a:r>
            <a:r>
              <a:rPr lang="en-US"/>
              <a:t>a partition with a name, a file system, and other important properties for user interface</a:t>
            </a:r>
            <a:endParaRPr/>
          </a:p>
          <a:p>
            <a:pPr indent="0" lvl="0" marL="914400" rtl="0" algn="l">
              <a:lnSpc>
                <a:spcPct val="115000"/>
              </a:lnSpc>
              <a:spcBef>
                <a:spcPts val="0"/>
              </a:spcBef>
              <a:spcAft>
                <a:spcPts val="0"/>
              </a:spcAft>
              <a:buNone/>
            </a:pPr>
            <a:r>
              <a:t/>
            </a:r>
            <a:endParaRPr b="1"/>
          </a:p>
          <a:p>
            <a:pPr indent="-344169" lvl="1" marL="914400" rtl="0" algn="l">
              <a:lnSpc>
                <a:spcPct val="115000"/>
              </a:lnSpc>
              <a:spcBef>
                <a:spcPts val="0"/>
              </a:spcBef>
              <a:spcAft>
                <a:spcPts val="0"/>
              </a:spcAft>
              <a:buSzPct val="100000"/>
              <a:buChar char="•"/>
            </a:pPr>
            <a:r>
              <a:rPr b="1" lang="en-US"/>
              <a:t>Drive? </a:t>
            </a:r>
            <a:r>
              <a:rPr lang="en-US"/>
              <a:t>sometimes used interchangeably with all three! very confusing. Just try to pay attention to the context and usually it is clear what is meant.</a:t>
            </a:r>
            <a:endParaRPr/>
          </a:p>
          <a:p>
            <a:pPr indent="-38100" lvl="0" marL="228600" rtl="0" algn="l">
              <a:lnSpc>
                <a:spcPct val="115000"/>
              </a:lnSpc>
              <a:spcBef>
                <a:spcPts val="900"/>
              </a:spcBef>
              <a:spcAft>
                <a:spcPts val="0"/>
              </a:spcAft>
              <a:buClr>
                <a:srgbClr val="7F7F7F"/>
              </a:buClr>
              <a:buSzPct val="100000"/>
              <a:buNone/>
            </a:pPr>
            <a:r>
              <a:t/>
            </a:r>
            <a:endParaRPr/>
          </a:p>
        </p:txBody>
      </p:sp>
      <p:sp>
        <p:nvSpPr>
          <p:cNvPr id="351" name="Google Shape;351;p3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What is a partition?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Partitioning Advantages</a:t>
            </a:r>
            <a:endParaRPr/>
          </a:p>
        </p:txBody>
      </p:sp>
      <p:sp>
        <p:nvSpPr>
          <p:cNvPr id="357" name="Google Shape;35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10000"/>
              </a:lnSpc>
              <a:spcBef>
                <a:spcPts val="0"/>
              </a:spcBef>
              <a:spcAft>
                <a:spcPts val="0"/>
              </a:spcAft>
              <a:buClr>
                <a:srgbClr val="7F7F7F"/>
              </a:buClr>
              <a:buSzPct val="100000"/>
              <a:buChar char="•"/>
            </a:pPr>
            <a:r>
              <a:rPr lang="en-US" sz="3200"/>
              <a:t>Partitions provide flexibility for hard drive organization.</a:t>
            </a:r>
            <a:endParaRPr/>
          </a:p>
          <a:p>
            <a:pPr indent="-228600" lvl="0" marL="228600" rtl="0" algn="l">
              <a:lnSpc>
                <a:spcPct val="110000"/>
              </a:lnSpc>
              <a:spcBef>
                <a:spcPts val="765"/>
              </a:spcBef>
              <a:spcAft>
                <a:spcPts val="0"/>
              </a:spcAft>
              <a:buClr>
                <a:srgbClr val="7F7F7F"/>
              </a:buClr>
              <a:buSzPct val="100000"/>
              <a:buChar char="•"/>
            </a:pPr>
            <a:r>
              <a:rPr lang="en-US"/>
              <a:t>Isolating OS files:</a:t>
            </a:r>
            <a:endParaRPr/>
          </a:p>
          <a:p>
            <a:pPr indent="-228600" lvl="1" marL="685800" rtl="0" algn="l">
              <a:lnSpc>
                <a:spcPct val="110000"/>
              </a:lnSpc>
              <a:spcBef>
                <a:spcPts val="663"/>
              </a:spcBef>
              <a:spcAft>
                <a:spcPts val="0"/>
              </a:spcAft>
              <a:buClr>
                <a:srgbClr val="7F7F7F"/>
              </a:buClr>
              <a:buSzPct val="100000"/>
              <a:buChar char="•"/>
            </a:pPr>
            <a:r>
              <a:rPr lang="en-US"/>
              <a:t>Keeping the OS, applications and data on the same partition is risky because if something happens to the partition's index file, you won't be able to boot up or even access the rest of the data on that partition.</a:t>
            </a:r>
            <a:endParaRPr/>
          </a:p>
          <a:p>
            <a:pPr indent="-228600" lvl="1" marL="685800" rtl="0" algn="l">
              <a:lnSpc>
                <a:spcPct val="110000"/>
              </a:lnSpc>
              <a:spcBef>
                <a:spcPts val="663"/>
              </a:spcBef>
              <a:spcAft>
                <a:spcPts val="0"/>
              </a:spcAft>
              <a:buClr>
                <a:srgbClr val="7F7F7F"/>
              </a:buClr>
              <a:buSzPct val="100000"/>
              <a:buChar char="•"/>
            </a:pPr>
            <a:r>
              <a:rPr lang="en-US"/>
              <a:t>If you keep your operating system and applications in a different partition to your data (documents, photos, music, etc.) the data will be easier to back up.</a:t>
            </a:r>
            <a:endParaRPr/>
          </a:p>
          <a:p>
            <a:pPr indent="-228600" lvl="1" marL="685800" rtl="0" algn="l">
              <a:lnSpc>
                <a:spcPct val="110000"/>
              </a:lnSpc>
              <a:spcBef>
                <a:spcPts val="663"/>
              </a:spcBef>
              <a:spcAft>
                <a:spcPts val="0"/>
              </a:spcAft>
              <a:buClr>
                <a:srgbClr val="7F7F7F"/>
              </a:buClr>
              <a:buSzPct val="100000"/>
              <a:buChar char="•"/>
            </a:pPr>
            <a:r>
              <a:rPr lang="en-US"/>
              <a:t>The OS partition can be formatted without affecting any data.</a:t>
            </a:r>
            <a:endParaRPr/>
          </a:p>
          <a:p>
            <a:pPr indent="-228600" lvl="0" marL="228600" rtl="0" algn="l">
              <a:lnSpc>
                <a:spcPct val="110000"/>
              </a:lnSpc>
              <a:spcBef>
                <a:spcPts val="765"/>
              </a:spcBef>
              <a:spcAft>
                <a:spcPts val="0"/>
              </a:spcAft>
              <a:buClr>
                <a:srgbClr val="7F7F7F"/>
              </a:buClr>
              <a:buSzPct val="100000"/>
              <a:buChar char="•"/>
            </a:pPr>
            <a:r>
              <a:rPr lang="en-US"/>
              <a:t>Partitioning allows users to install multiple OSs.</a:t>
            </a:r>
            <a:endParaRPr/>
          </a:p>
          <a:p>
            <a:pPr indent="-228600" lvl="1" marL="685800" rtl="0" algn="l">
              <a:lnSpc>
                <a:spcPct val="110000"/>
              </a:lnSpc>
              <a:spcBef>
                <a:spcPts val="663"/>
              </a:spcBef>
              <a:spcAft>
                <a:spcPts val="0"/>
              </a:spcAft>
              <a:buClr>
                <a:srgbClr val="7F7F7F"/>
              </a:buClr>
              <a:buSzPct val="100000"/>
              <a:buChar char="•"/>
            </a:pPr>
            <a:r>
              <a:rPr lang="en-US"/>
              <a:t>Each OS will be installed on a partition.</a:t>
            </a:r>
            <a:endParaRPr/>
          </a:p>
          <a:p>
            <a:pPr indent="-66675" lvl="0" marL="228600" rtl="0" algn="l">
              <a:lnSpc>
                <a:spcPct val="110000"/>
              </a:lnSpc>
              <a:spcBef>
                <a:spcPts val="765"/>
              </a:spcBef>
              <a:spcAft>
                <a:spcPts val="0"/>
              </a:spcAft>
              <a:buClr>
                <a:srgbClr val="7F7F7F"/>
              </a:buClr>
              <a:buSzPct val="100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Formatting</a:t>
            </a:r>
            <a:endParaRPr/>
          </a:p>
        </p:txBody>
      </p:sp>
      <p:sp>
        <p:nvSpPr>
          <p:cNvPr id="363" name="Google Shape;363;p36"/>
          <p:cNvSpPr txBox="1"/>
          <p:nvPr>
            <p:ph idx="1" type="body"/>
          </p:nvPr>
        </p:nvSpPr>
        <p:spPr>
          <a:xfrm>
            <a:off x="838199" y="1825625"/>
            <a:ext cx="1074419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Formatting is the process of creating a file system and making the root directory in that file system. </a:t>
            </a:r>
            <a:endParaRPr/>
          </a:p>
          <a:p>
            <a:pPr indent="-228600" lvl="1" marL="685800" rtl="0" algn="l">
              <a:lnSpc>
                <a:spcPct val="90000"/>
              </a:lnSpc>
              <a:spcBef>
                <a:spcPts val="780"/>
              </a:spcBef>
              <a:spcAft>
                <a:spcPts val="0"/>
              </a:spcAft>
              <a:buClr>
                <a:srgbClr val="7F7F7F"/>
              </a:buClr>
              <a:buSzPts val="2600"/>
              <a:buChar char="•"/>
            </a:pPr>
            <a:r>
              <a:rPr lang="en-US"/>
              <a:t>It organizes the partition so the OS can store files and folders on it. </a:t>
            </a:r>
            <a:endParaRPr/>
          </a:p>
          <a:p>
            <a:pPr indent="-228600" lvl="1" marL="685800" rtl="0" algn="l">
              <a:lnSpc>
                <a:spcPct val="90000"/>
              </a:lnSpc>
              <a:spcBef>
                <a:spcPts val="780"/>
              </a:spcBef>
              <a:spcAft>
                <a:spcPts val="0"/>
              </a:spcAft>
              <a:buClr>
                <a:srgbClr val="7F7F7F"/>
              </a:buClr>
              <a:buSzPts val="2600"/>
              <a:buChar char="•"/>
            </a:pPr>
            <a:r>
              <a:rPr lang="en-US"/>
              <a:t>Each partition on the disk must be formatted before it can hold data.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File System: Windows</a:t>
            </a:r>
            <a:endParaRPr/>
          </a:p>
        </p:txBody>
      </p:sp>
      <p:sp>
        <p:nvSpPr>
          <p:cNvPr id="369" name="Google Shape;36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rgbClr val="7F7F7F"/>
              </a:buClr>
              <a:buSzPts val="3000"/>
              <a:buChar char="•"/>
            </a:pPr>
            <a:r>
              <a:rPr lang="en-US"/>
              <a:t>NTFS (New Technology File System)</a:t>
            </a:r>
            <a:endParaRPr/>
          </a:p>
          <a:p>
            <a:pPr indent="-228600" lvl="1" marL="685800" rtl="0" algn="l">
              <a:lnSpc>
                <a:spcPct val="100000"/>
              </a:lnSpc>
              <a:spcBef>
                <a:spcPts val="780"/>
              </a:spcBef>
              <a:spcAft>
                <a:spcPts val="0"/>
              </a:spcAft>
              <a:buClr>
                <a:srgbClr val="7F7F7F"/>
              </a:buClr>
              <a:buSzPts val="2600"/>
              <a:buChar char="•"/>
            </a:pPr>
            <a:r>
              <a:rPr lang="en-US"/>
              <a:t>Support partition sizes up to 16 exabytes (in theory).</a:t>
            </a:r>
            <a:endParaRPr/>
          </a:p>
          <a:p>
            <a:pPr indent="-228600" lvl="1" marL="685800" rtl="0" algn="l">
              <a:lnSpc>
                <a:spcPct val="100000"/>
              </a:lnSpc>
              <a:spcBef>
                <a:spcPts val="780"/>
              </a:spcBef>
              <a:spcAft>
                <a:spcPts val="0"/>
              </a:spcAft>
              <a:buClr>
                <a:srgbClr val="7F7F7F"/>
              </a:buClr>
              <a:buSzPts val="2600"/>
              <a:buChar char="•"/>
            </a:pPr>
            <a:r>
              <a:rPr lang="en-US"/>
              <a:t>More file system security features and extended attributes than the FAT file system.</a:t>
            </a:r>
            <a:endParaRPr/>
          </a:p>
          <a:p>
            <a:pPr indent="-38100" lvl="0" marL="228600" rtl="0" algn="l">
              <a:lnSpc>
                <a:spcPct val="100000"/>
              </a:lnSpc>
              <a:spcBef>
                <a:spcPts val="900"/>
              </a:spcBef>
              <a:spcAft>
                <a:spcPts val="0"/>
              </a:spcAft>
              <a:buClr>
                <a:srgbClr val="7F7F7F"/>
              </a:buClr>
              <a:buSzPts val="3000"/>
              <a:buNone/>
            </a:pPr>
            <a:r>
              <a:t/>
            </a:r>
            <a:endParaRPr/>
          </a:p>
          <a:p>
            <a:pPr indent="-228600" lvl="0" marL="228600" rtl="0" algn="l">
              <a:lnSpc>
                <a:spcPct val="100000"/>
              </a:lnSpc>
              <a:spcBef>
                <a:spcPts val="900"/>
              </a:spcBef>
              <a:spcAft>
                <a:spcPts val="0"/>
              </a:spcAft>
              <a:buClr>
                <a:srgbClr val="7F7F7F"/>
              </a:buClr>
              <a:buSzPts val="3000"/>
              <a:buChar char="•"/>
            </a:pPr>
            <a:r>
              <a:rPr lang="en-US"/>
              <a:t>FAT32 (File Allocation Table 32-bit)</a:t>
            </a:r>
            <a:endParaRPr/>
          </a:p>
          <a:p>
            <a:pPr indent="-228600" lvl="1" marL="685800" rtl="0" algn="l">
              <a:lnSpc>
                <a:spcPct val="100000"/>
              </a:lnSpc>
              <a:spcBef>
                <a:spcPts val="780"/>
              </a:spcBef>
              <a:spcAft>
                <a:spcPts val="0"/>
              </a:spcAft>
              <a:buClr>
                <a:srgbClr val="7F7F7F"/>
              </a:buClr>
              <a:buSzPts val="2600"/>
              <a:buChar char="•"/>
            </a:pPr>
            <a:r>
              <a:rPr lang="en-US"/>
              <a:t>Support partition sizes up to 2 terabytes.</a:t>
            </a:r>
            <a:endParaRPr/>
          </a:p>
          <a:p>
            <a:pPr indent="-228600" lvl="1" marL="685800" rtl="0" algn="l">
              <a:lnSpc>
                <a:spcPct val="100000"/>
              </a:lnSpc>
              <a:spcBef>
                <a:spcPts val="780"/>
              </a:spcBef>
              <a:spcAft>
                <a:spcPts val="0"/>
              </a:spcAft>
              <a:buClr>
                <a:srgbClr val="7F7F7F"/>
              </a:buClr>
              <a:buSzPts val="2600"/>
              <a:buChar char="•"/>
            </a:pPr>
            <a:r>
              <a:rPr lang="en-US"/>
              <a:t>Limits data file size to 4 GB.</a:t>
            </a:r>
            <a:endParaRPr/>
          </a:p>
          <a:p>
            <a:pPr indent="-228600" lvl="1" marL="685800" rtl="0" algn="l">
              <a:lnSpc>
                <a:spcPct val="100000"/>
              </a:lnSpc>
              <a:spcBef>
                <a:spcPts val="780"/>
              </a:spcBef>
              <a:spcAft>
                <a:spcPts val="0"/>
              </a:spcAft>
              <a:buClr>
                <a:srgbClr val="7F7F7F"/>
              </a:buClr>
              <a:buSzPts val="2600"/>
              <a:buChar char="•"/>
            </a:pPr>
            <a:r>
              <a:rPr lang="en-US"/>
              <a:t>Used by Windows XP and older OS versions.</a:t>
            </a:r>
            <a:endParaRPr/>
          </a:p>
          <a:p>
            <a:pPr indent="-63500" lvl="1" marL="685800" rtl="0" algn="l">
              <a:lnSpc>
                <a:spcPct val="100000"/>
              </a:lnSpc>
              <a:spcBef>
                <a:spcPts val="780"/>
              </a:spcBef>
              <a:spcAft>
                <a:spcPts val="0"/>
              </a:spcAft>
              <a:buClr>
                <a:srgbClr val="7F7F7F"/>
              </a:buClr>
              <a:buSzPts val="2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What is an Operating System? </a:t>
            </a:r>
            <a:endParaRPr/>
          </a:p>
        </p:txBody>
      </p:sp>
      <p:sp>
        <p:nvSpPr>
          <p:cNvPr id="149" name="Google Shape;14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800"/>
              <a:buChar char="•"/>
            </a:pPr>
            <a:r>
              <a:rPr lang="en-US" sz="2800"/>
              <a:t>An Operating Systems or OS, is a software that controls almost all functions on a computer.</a:t>
            </a:r>
            <a:endParaRPr/>
          </a:p>
          <a:p>
            <a:pPr indent="-50800" lvl="0" marL="228600" rtl="0" algn="l">
              <a:lnSpc>
                <a:spcPct val="90000"/>
              </a:lnSpc>
              <a:spcBef>
                <a:spcPts val="840"/>
              </a:spcBef>
              <a:spcAft>
                <a:spcPts val="0"/>
              </a:spcAft>
              <a:buClr>
                <a:srgbClr val="7F7F7F"/>
              </a:buClr>
              <a:buSzPts val="2800"/>
              <a:buNone/>
            </a:pPr>
            <a:r>
              <a:t/>
            </a:r>
            <a:endParaRPr sz="2800"/>
          </a:p>
          <a:p>
            <a:pPr indent="-228600" lvl="0" marL="228600" rtl="0" algn="l">
              <a:lnSpc>
                <a:spcPct val="90000"/>
              </a:lnSpc>
              <a:spcBef>
                <a:spcPts val="840"/>
              </a:spcBef>
              <a:spcAft>
                <a:spcPts val="0"/>
              </a:spcAft>
              <a:buClr>
                <a:srgbClr val="7F7F7F"/>
              </a:buClr>
              <a:buSzPts val="2800"/>
              <a:buChar char="•"/>
            </a:pPr>
            <a:r>
              <a:rPr lang="en-US" sz="2800"/>
              <a:t>OS is also known as the </a:t>
            </a:r>
            <a:r>
              <a:rPr lang="en-US" sz="2800">
                <a:solidFill>
                  <a:srgbClr val="0055A4"/>
                </a:solidFill>
              </a:rPr>
              <a:t>System Software</a:t>
            </a:r>
            <a:r>
              <a:rPr lang="en-US" sz="2800"/>
              <a:t>.</a:t>
            </a:r>
            <a:endParaRPr/>
          </a:p>
          <a:p>
            <a:pPr indent="-50800" lvl="0" marL="228600" rtl="0" algn="l">
              <a:lnSpc>
                <a:spcPct val="90000"/>
              </a:lnSpc>
              <a:spcBef>
                <a:spcPts val="840"/>
              </a:spcBef>
              <a:spcAft>
                <a:spcPts val="0"/>
              </a:spcAft>
              <a:buClr>
                <a:srgbClr val="7F7F7F"/>
              </a:buClr>
              <a:buSzPts val="2800"/>
              <a:buNone/>
            </a:pPr>
            <a:r>
              <a:t/>
            </a:r>
            <a:endParaRPr sz="2800"/>
          </a:p>
          <a:p>
            <a:pPr indent="-228600" lvl="0" marL="228600" rtl="0" algn="l">
              <a:lnSpc>
                <a:spcPct val="90000"/>
              </a:lnSpc>
              <a:spcBef>
                <a:spcPts val="840"/>
              </a:spcBef>
              <a:spcAft>
                <a:spcPts val="0"/>
              </a:spcAft>
              <a:buClr>
                <a:srgbClr val="7F7F7F"/>
              </a:buClr>
              <a:buSzPts val="2800"/>
              <a:buChar char="•"/>
            </a:pPr>
            <a:r>
              <a:rPr lang="en-US" sz="2800"/>
              <a:t>Provides the interface for the interaction between users, applications and hardware.</a:t>
            </a:r>
            <a:endParaRPr/>
          </a:p>
        </p:txBody>
      </p:sp>
      <p:sp>
        <p:nvSpPr>
          <p:cNvPr id="150" name="Google Shape;150;p4"/>
          <p:cNvSpPr/>
          <p:nvPr/>
        </p:nvSpPr>
        <p:spPr>
          <a:xfrm>
            <a:off x="7232072" y="5033816"/>
            <a:ext cx="4442691" cy="1228437"/>
          </a:xfrm>
          <a:prstGeom prst="wedgeRoundRectCallout">
            <a:avLst>
              <a:gd fmla="val -20833" name="adj1"/>
              <a:gd fmla="val 62500" name="adj2"/>
              <a:gd fmla="val 0" name="adj3"/>
            </a:avLst>
          </a:prstGeom>
          <a:solidFill>
            <a:schemeClr val="lt1"/>
          </a:solidFill>
          <a:ln cap="flat" cmpd="sng" w="28575">
            <a:solidFill>
              <a:srgbClr val="5656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rgbClr val="565655"/>
                </a:solidFill>
                <a:latin typeface="Quattrocento Sans"/>
                <a:ea typeface="Quattrocento Sans"/>
                <a:cs typeface="Quattrocento Sans"/>
                <a:sym typeface="Quattrocento Sans"/>
              </a:rPr>
              <a:t>Brainstorm</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565655"/>
                </a:solidFill>
                <a:latin typeface="Quattrocento Sans"/>
                <a:ea typeface="Quattrocento Sans"/>
                <a:cs typeface="Quattrocento Sans"/>
                <a:sym typeface="Quattrocento Sans"/>
              </a:rPr>
              <a:t>How many OS can you think of?</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565655"/>
                </a:solidFill>
                <a:latin typeface="Quattrocento Sans"/>
                <a:ea typeface="Quattrocento Sans"/>
                <a:cs typeface="Quattrocento Sans"/>
                <a:sym typeface="Quattrocento Sans"/>
              </a:rPr>
              <a:t>How many have you used? Where, Why?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0"/>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Running Multiple Operating Systems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Multiple Operating Systems</a:t>
            </a:r>
            <a:endParaRPr/>
          </a:p>
        </p:txBody>
      </p:sp>
      <p:sp>
        <p:nvSpPr>
          <p:cNvPr id="380" name="Google Shape;380;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Commercial computers usually come an OS pre-loaded on the disk. </a:t>
            </a:r>
            <a:endParaRPr/>
          </a:p>
          <a:p>
            <a:pPr indent="-228600" lvl="0" marL="228600" rtl="0" algn="l">
              <a:lnSpc>
                <a:spcPct val="90000"/>
              </a:lnSpc>
              <a:spcBef>
                <a:spcPts val="900"/>
              </a:spcBef>
              <a:spcAft>
                <a:spcPts val="0"/>
              </a:spcAft>
              <a:buClr>
                <a:srgbClr val="7F7F7F"/>
              </a:buClr>
              <a:buSzPts val="3000"/>
              <a:buChar char="•"/>
            </a:pPr>
            <a:r>
              <a:rPr lang="en-US"/>
              <a:t>Most users use the operating system that comes with their computer.</a:t>
            </a:r>
            <a:endParaRPr/>
          </a:p>
          <a:p>
            <a:pPr indent="-228600" lvl="1" marL="685800" rtl="0" algn="l">
              <a:lnSpc>
                <a:spcPct val="90000"/>
              </a:lnSpc>
              <a:spcBef>
                <a:spcPts val="780"/>
              </a:spcBef>
              <a:spcAft>
                <a:spcPts val="0"/>
              </a:spcAft>
              <a:buClr>
                <a:srgbClr val="7F7F7F"/>
              </a:buClr>
              <a:buSzPts val="2600"/>
              <a:buChar char="•"/>
            </a:pPr>
            <a:r>
              <a:rPr lang="en-US"/>
              <a:t>It is possible to upgrade, change or add an another operating system. </a:t>
            </a:r>
            <a:endParaRPr/>
          </a:p>
          <a:p>
            <a:pPr indent="-228600" lvl="0" marL="228600" rtl="0" algn="l">
              <a:lnSpc>
                <a:spcPct val="90000"/>
              </a:lnSpc>
              <a:spcBef>
                <a:spcPts val="900"/>
              </a:spcBef>
              <a:spcAft>
                <a:spcPts val="0"/>
              </a:spcAft>
              <a:buClr>
                <a:srgbClr val="7F7F7F"/>
              </a:buClr>
              <a:buSzPts val="3000"/>
              <a:buChar char="•"/>
            </a:pPr>
            <a:r>
              <a:rPr lang="en-US"/>
              <a:t>The three most common operating systems for personal computers are Microsoft Windows, macOS, and Linux.</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Why Multiple Operating Systems?</a:t>
            </a:r>
            <a:endParaRPr/>
          </a:p>
        </p:txBody>
      </p:sp>
      <p:sp>
        <p:nvSpPr>
          <p:cNvPr id="386" name="Google Shape;386;p42"/>
          <p:cNvSpPr txBox="1"/>
          <p:nvPr>
            <p:ph idx="1" type="body"/>
          </p:nvPr>
        </p:nvSpPr>
        <p:spPr>
          <a:xfrm>
            <a:off x="838200" y="1635853"/>
            <a:ext cx="10515600" cy="4790114"/>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rgbClr val="7F7F7F"/>
              </a:buClr>
              <a:buSzPct val="100000"/>
              <a:buChar char="•"/>
            </a:pPr>
            <a:r>
              <a:rPr lang="en-US"/>
              <a:t>Learn about another operating systems.</a:t>
            </a:r>
            <a:endParaRPr/>
          </a:p>
          <a:p>
            <a:pPr indent="-228600" lvl="1" marL="685800" rtl="0" algn="l">
              <a:lnSpc>
                <a:spcPct val="120000"/>
              </a:lnSpc>
              <a:spcBef>
                <a:spcPts val="546"/>
              </a:spcBef>
              <a:spcAft>
                <a:spcPts val="0"/>
              </a:spcAft>
              <a:buClr>
                <a:srgbClr val="7F7F7F"/>
              </a:buClr>
              <a:buSzPct val="100000"/>
              <a:buChar char="•"/>
            </a:pPr>
            <a:r>
              <a:rPr lang="en-US"/>
              <a:t>Users can experiment with Linux, but will retain access to Windows OS.</a:t>
            </a:r>
            <a:endParaRPr/>
          </a:p>
          <a:p>
            <a:pPr indent="-228600" lvl="0" marL="228600" rtl="0" algn="l">
              <a:lnSpc>
                <a:spcPct val="120000"/>
              </a:lnSpc>
              <a:spcBef>
                <a:spcPts val="630"/>
              </a:spcBef>
              <a:spcAft>
                <a:spcPts val="0"/>
              </a:spcAft>
              <a:buClr>
                <a:srgbClr val="7F7F7F"/>
              </a:buClr>
              <a:buSzPct val="100000"/>
              <a:buChar char="•"/>
            </a:pPr>
            <a:r>
              <a:rPr lang="en-US"/>
              <a:t>More application software</a:t>
            </a:r>
            <a:endParaRPr/>
          </a:p>
          <a:p>
            <a:pPr indent="-228600" lvl="1" marL="685800" rtl="0" algn="l">
              <a:lnSpc>
                <a:spcPct val="120000"/>
              </a:lnSpc>
              <a:spcBef>
                <a:spcPts val="546"/>
              </a:spcBef>
              <a:spcAft>
                <a:spcPts val="0"/>
              </a:spcAft>
              <a:buClr>
                <a:srgbClr val="7F7F7F"/>
              </a:buClr>
              <a:buSzPct val="100000"/>
              <a:buChar char="•"/>
            </a:pPr>
            <a:r>
              <a:rPr lang="en-US"/>
              <a:t>Some application are developed for special platforms.</a:t>
            </a:r>
            <a:endParaRPr/>
          </a:p>
          <a:p>
            <a:pPr indent="-228600" lvl="0" marL="228600" rtl="0" algn="l">
              <a:lnSpc>
                <a:spcPct val="120000"/>
              </a:lnSpc>
              <a:spcBef>
                <a:spcPts val="630"/>
              </a:spcBef>
              <a:spcAft>
                <a:spcPts val="0"/>
              </a:spcAft>
              <a:buClr>
                <a:srgbClr val="7F7F7F"/>
              </a:buClr>
              <a:buSzPct val="100000"/>
              <a:buChar char="•"/>
            </a:pPr>
            <a:r>
              <a:rPr lang="en-US"/>
              <a:t>Testing software</a:t>
            </a:r>
            <a:endParaRPr/>
          </a:p>
          <a:p>
            <a:pPr indent="-228600" lvl="1" marL="685800" rtl="0" algn="l">
              <a:lnSpc>
                <a:spcPct val="120000"/>
              </a:lnSpc>
              <a:spcBef>
                <a:spcPts val="546"/>
              </a:spcBef>
              <a:spcAft>
                <a:spcPts val="0"/>
              </a:spcAft>
              <a:buClr>
                <a:srgbClr val="7F7F7F"/>
              </a:buClr>
              <a:buSzPct val="100000"/>
              <a:buChar char="•"/>
            </a:pPr>
            <a:r>
              <a:rPr lang="en-US"/>
              <a:t>Applications developed for multiple OSs can be natively tested.</a:t>
            </a:r>
            <a:endParaRPr/>
          </a:p>
          <a:p>
            <a:pPr indent="-228600" lvl="1" marL="685800" rtl="0" algn="l">
              <a:lnSpc>
                <a:spcPct val="120000"/>
              </a:lnSpc>
              <a:spcBef>
                <a:spcPts val="546"/>
              </a:spcBef>
              <a:spcAft>
                <a:spcPts val="0"/>
              </a:spcAft>
              <a:buClr>
                <a:srgbClr val="7F7F7F"/>
              </a:buClr>
              <a:buSzPct val="100000"/>
              <a:buChar char="•"/>
            </a:pPr>
            <a:r>
              <a:rPr lang="en-US"/>
              <a:t>Web designers test sites in various OSs using native browsers.</a:t>
            </a:r>
            <a:endParaRPr/>
          </a:p>
          <a:p>
            <a:pPr indent="-228600" lvl="0" marL="228600" rtl="0" algn="l">
              <a:lnSpc>
                <a:spcPct val="120000"/>
              </a:lnSpc>
              <a:spcBef>
                <a:spcPts val="630"/>
              </a:spcBef>
              <a:spcAft>
                <a:spcPts val="0"/>
              </a:spcAft>
              <a:buClr>
                <a:srgbClr val="7F7F7F"/>
              </a:buClr>
              <a:buSzPct val="100000"/>
              <a:buChar char="•"/>
            </a:pPr>
            <a:r>
              <a:rPr lang="en-US"/>
              <a:t>Running older/multiple versions of an operating  system.</a:t>
            </a:r>
            <a:endParaRPr/>
          </a:p>
          <a:p>
            <a:pPr indent="-228600" lvl="1" marL="685800" rtl="0" algn="l">
              <a:lnSpc>
                <a:spcPct val="120000"/>
              </a:lnSpc>
              <a:spcBef>
                <a:spcPts val="546"/>
              </a:spcBef>
              <a:spcAft>
                <a:spcPts val="0"/>
              </a:spcAft>
              <a:buClr>
                <a:srgbClr val="7F7F7F"/>
              </a:buClr>
              <a:buSzPct val="100000"/>
              <a:buChar char="•"/>
            </a:pPr>
            <a:r>
              <a:rPr lang="en-US"/>
              <a:t>Drivers for legacy hardware are unavailable (e.g. scanners).</a:t>
            </a:r>
            <a:endParaRPr/>
          </a:p>
          <a:p>
            <a:pPr indent="-228600" lvl="1" marL="685800" rtl="0" algn="l">
              <a:lnSpc>
                <a:spcPct val="120000"/>
              </a:lnSpc>
              <a:spcBef>
                <a:spcPts val="546"/>
              </a:spcBef>
              <a:spcAft>
                <a:spcPts val="0"/>
              </a:spcAft>
              <a:buClr>
                <a:srgbClr val="7F7F7F"/>
              </a:buClr>
              <a:buSzPct val="100000"/>
              <a:buChar char="•"/>
            </a:pPr>
            <a:r>
              <a:rPr lang="en-US"/>
              <a:t>IT staff may need to be able to work with several versions of Windows.</a:t>
            </a:r>
            <a:endParaRPr/>
          </a:p>
          <a:p>
            <a:pPr indent="-228600" lvl="0" marL="228600" rtl="0" algn="l">
              <a:lnSpc>
                <a:spcPct val="120000"/>
              </a:lnSpc>
              <a:spcBef>
                <a:spcPts val="630"/>
              </a:spcBef>
              <a:spcAft>
                <a:spcPts val="0"/>
              </a:spcAft>
              <a:buClr>
                <a:srgbClr val="7F7F7F"/>
              </a:buClr>
              <a:buSzPct val="100000"/>
              <a:buChar char="•"/>
            </a:pPr>
            <a:r>
              <a:rPr lang="en-US"/>
              <a:t>Reduce space dedicated for computer hardware in a working environments.</a:t>
            </a:r>
            <a:endParaRPr/>
          </a:p>
          <a:p>
            <a:pPr indent="-228600" lvl="0" marL="228600" rtl="0" algn="l">
              <a:lnSpc>
                <a:spcPct val="120000"/>
              </a:lnSpc>
              <a:spcBef>
                <a:spcPts val="630"/>
              </a:spcBef>
              <a:spcAft>
                <a:spcPts val="0"/>
              </a:spcAft>
              <a:buClr>
                <a:srgbClr val="7F7F7F"/>
              </a:buClr>
              <a:buSzPct val="100000"/>
              <a:buChar char="•"/>
            </a:pPr>
            <a:r>
              <a:rPr lang="en-US"/>
              <a:t>Gamers don't want to endanger their business installation. ☺</a:t>
            </a:r>
            <a:endParaRPr/>
          </a:p>
          <a:p>
            <a:pPr indent="-95250" lvl="0" marL="228600" rtl="0" algn="l">
              <a:lnSpc>
                <a:spcPct val="120000"/>
              </a:lnSpc>
              <a:spcBef>
                <a:spcPts val="630"/>
              </a:spcBef>
              <a:spcAft>
                <a:spcPts val="0"/>
              </a:spcAft>
              <a:buClr>
                <a:srgbClr val="7F7F7F"/>
              </a:buClr>
              <a:buSzPct val="100000"/>
              <a:buNone/>
            </a:pPr>
            <a:r>
              <a:t/>
            </a:r>
            <a:endParaRPr/>
          </a:p>
          <a:p>
            <a:pPr indent="-95250" lvl="0" marL="228600" rtl="0" algn="l">
              <a:lnSpc>
                <a:spcPct val="120000"/>
              </a:lnSpc>
              <a:spcBef>
                <a:spcPts val="630"/>
              </a:spcBef>
              <a:spcAft>
                <a:spcPts val="0"/>
              </a:spcAft>
              <a:buClr>
                <a:srgbClr val="7F7F7F"/>
              </a:buClr>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Issues with Running Multiple Operating Systems</a:t>
            </a:r>
            <a:endParaRPr/>
          </a:p>
        </p:txBody>
      </p:sp>
      <p:sp>
        <p:nvSpPr>
          <p:cNvPr id="392" name="Google Shape;392;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Disk space</a:t>
            </a:r>
            <a:endParaRPr/>
          </a:p>
          <a:p>
            <a:pPr indent="-228600" lvl="1" marL="685800" rtl="0" algn="l">
              <a:lnSpc>
                <a:spcPct val="90000"/>
              </a:lnSpc>
              <a:spcBef>
                <a:spcPts val="780"/>
              </a:spcBef>
              <a:spcAft>
                <a:spcPts val="0"/>
              </a:spcAft>
              <a:buClr>
                <a:srgbClr val="7F7F7F"/>
              </a:buClr>
              <a:buSzPts val="2600"/>
              <a:buChar char="•"/>
            </a:pPr>
            <a:r>
              <a:rPr lang="en-US"/>
              <a:t>Perhaps the biggest factor when setting up multiple operating systems on a personal computer is the available disk space.</a:t>
            </a:r>
            <a:endParaRPr/>
          </a:p>
          <a:p>
            <a:pPr indent="-228600" lvl="1" marL="685800" rtl="0" algn="l">
              <a:lnSpc>
                <a:spcPct val="90000"/>
              </a:lnSpc>
              <a:spcBef>
                <a:spcPts val="780"/>
              </a:spcBef>
              <a:spcAft>
                <a:spcPts val="0"/>
              </a:spcAft>
              <a:buClr>
                <a:srgbClr val="7F7F7F"/>
              </a:buClr>
              <a:buSzPts val="2600"/>
              <a:buChar char="•"/>
            </a:pPr>
            <a:r>
              <a:rPr lang="en-US"/>
              <a:t>Running multiple operating systems means the need to allocate space for </a:t>
            </a:r>
            <a:r>
              <a:rPr lang="en-US">
                <a:solidFill>
                  <a:srgbClr val="0055A4"/>
                </a:solidFill>
              </a:rPr>
              <a:t>each operating system </a:t>
            </a:r>
            <a:r>
              <a:rPr lang="en-US"/>
              <a:t>and each </a:t>
            </a:r>
            <a:r>
              <a:rPr lang="en-US">
                <a:solidFill>
                  <a:srgbClr val="0055A4"/>
                </a:solidFill>
              </a:rPr>
              <a:t>systems file storage</a:t>
            </a:r>
            <a:r>
              <a:rPr lang="en-US"/>
              <a:t>.</a:t>
            </a:r>
            <a:endParaRPr/>
          </a:p>
          <a:p>
            <a:pPr indent="-228600" lvl="0" marL="228600" rtl="0" algn="l">
              <a:lnSpc>
                <a:spcPct val="90000"/>
              </a:lnSpc>
              <a:spcBef>
                <a:spcPts val="900"/>
              </a:spcBef>
              <a:spcAft>
                <a:spcPts val="0"/>
              </a:spcAft>
              <a:buClr>
                <a:srgbClr val="7F7F7F"/>
              </a:buClr>
              <a:buSzPts val="3000"/>
              <a:buChar char="•"/>
            </a:pPr>
            <a:r>
              <a:rPr lang="en-US"/>
              <a:t>Switching between operating systems</a:t>
            </a:r>
            <a:endParaRPr/>
          </a:p>
          <a:p>
            <a:pPr indent="-228600" lvl="1" marL="685800" rtl="0" algn="l">
              <a:lnSpc>
                <a:spcPct val="90000"/>
              </a:lnSpc>
              <a:spcBef>
                <a:spcPts val="780"/>
              </a:spcBef>
              <a:spcAft>
                <a:spcPts val="0"/>
              </a:spcAft>
              <a:buClr>
                <a:srgbClr val="7F7F7F"/>
              </a:buClr>
              <a:buSzPts val="2600"/>
              <a:buChar char="•"/>
            </a:pPr>
            <a:r>
              <a:rPr lang="en-US"/>
              <a:t>User tend to find hard to move the work environment between multiple OSs (running application and files).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Running Multiple Operating Systems </a:t>
            </a:r>
            <a:endParaRPr/>
          </a:p>
        </p:txBody>
      </p:sp>
      <p:sp>
        <p:nvSpPr>
          <p:cNvPr id="398" name="Google Shape;398;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There are two different ways to run multiple operating systems on the same computer:</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Dual boot</a:t>
            </a:r>
            <a:endParaRPr/>
          </a:p>
          <a:p>
            <a:pPr indent="-514350" lvl="1" marL="971550" rtl="0" algn="l">
              <a:lnSpc>
                <a:spcPct val="90000"/>
              </a:lnSpc>
              <a:spcBef>
                <a:spcPts val="780"/>
              </a:spcBef>
              <a:spcAft>
                <a:spcPts val="0"/>
              </a:spcAft>
              <a:buClr>
                <a:srgbClr val="7F7F7F"/>
              </a:buClr>
              <a:buSzPts val="2600"/>
              <a:buFont typeface="Quattrocento Sans"/>
              <a:buAutoNum type="arabicPeriod"/>
            </a:pPr>
            <a:r>
              <a:rPr lang="en-US"/>
              <a:t>Virtualization </a:t>
            </a:r>
            <a:br>
              <a:rPr lang="en-US"/>
            </a:b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Dual Booting</a:t>
            </a:r>
            <a:endParaRPr/>
          </a:p>
        </p:txBody>
      </p:sp>
      <p:sp>
        <p:nvSpPr>
          <p:cNvPr id="404" name="Google Shape;404;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Dual booting indicates installing a second operating system on a </a:t>
            </a:r>
            <a:r>
              <a:rPr lang="en-US">
                <a:solidFill>
                  <a:srgbClr val="0055A4"/>
                </a:solidFill>
              </a:rPr>
              <a:t>separate partition</a:t>
            </a:r>
            <a:r>
              <a:rPr lang="en-US"/>
              <a:t> of a hard drive. </a:t>
            </a:r>
            <a:endParaRPr/>
          </a:p>
          <a:p>
            <a:pPr indent="-228600" lvl="1" marL="685800" rtl="0" algn="l">
              <a:lnSpc>
                <a:spcPct val="90000"/>
              </a:lnSpc>
              <a:spcBef>
                <a:spcPts val="780"/>
              </a:spcBef>
              <a:spcAft>
                <a:spcPts val="0"/>
              </a:spcAft>
              <a:buClr>
                <a:srgbClr val="7F7F7F"/>
              </a:buClr>
              <a:buSzPts val="2600"/>
              <a:buChar char="•"/>
            </a:pPr>
            <a:r>
              <a:rPr lang="en-US"/>
              <a:t>On boot, a prompt will allow the user to choose the OS.</a:t>
            </a:r>
            <a:endParaRPr/>
          </a:p>
          <a:p>
            <a:pPr indent="-228600" lvl="1" marL="685800" rtl="0" algn="l">
              <a:lnSpc>
                <a:spcPct val="90000"/>
              </a:lnSpc>
              <a:spcBef>
                <a:spcPts val="780"/>
              </a:spcBef>
              <a:spcAft>
                <a:spcPts val="0"/>
              </a:spcAft>
              <a:buClr>
                <a:srgbClr val="7F7F7F"/>
              </a:buClr>
              <a:buSzPts val="2600"/>
              <a:buChar char="•"/>
            </a:pPr>
            <a:r>
              <a:rPr lang="en-US"/>
              <a:t>To switch the OS, a reboot is required.</a:t>
            </a:r>
            <a:endParaRPr/>
          </a:p>
        </p:txBody>
      </p:sp>
      <p:pic>
        <p:nvPicPr>
          <p:cNvPr descr="CentOS Grub Menu" id="405" name="Google Shape;405;p45"/>
          <p:cNvPicPr preferRelativeResize="0"/>
          <p:nvPr/>
        </p:nvPicPr>
        <p:blipFill rotWithShape="1">
          <a:blip r:embed="rId3">
            <a:alphaModFix/>
          </a:blip>
          <a:srcRect b="22548" l="13144" r="14810" t="22648"/>
          <a:stretch/>
        </p:blipFill>
        <p:spPr>
          <a:xfrm>
            <a:off x="3625442" y="3816991"/>
            <a:ext cx="4941115" cy="2823494"/>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Dual Booting (cont.)</a:t>
            </a:r>
            <a:endParaRPr/>
          </a:p>
        </p:txBody>
      </p:sp>
      <p:sp>
        <p:nvSpPr>
          <p:cNvPr id="411" name="Google Shape;411;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Dual booting has the advantage that OSs will be running natively.</a:t>
            </a:r>
            <a:endParaRPr/>
          </a:p>
          <a:p>
            <a:pPr indent="-228600" lvl="1" marL="685800" rtl="0" algn="l">
              <a:lnSpc>
                <a:spcPct val="90000"/>
              </a:lnSpc>
              <a:spcBef>
                <a:spcPts val="780"/>
              </a:spcBef>
              <a:spcAft>
                <a:spcPts val="0"/>
              </a:spcAft>
              <a:buClr>
                <a:srgbClr val="7F7F7F"/>
              </a:buClr>
              <a:buSzPts val="2600"/>
              <a:buChar char="•"/>
            </a:pPr>
            <a:r>
              <a:rPr lang="en-US"/>
              <a:t>The loaded OS will be the only OS running.</a:t>
            </a:r>
            <a:endParaRPr/>
          </a:p>
          <a:p>
            <a:pPr indent="-228600" lvl="1" marL="685800" rtl="0" algn="l">
              <a:lnSpc>
                <a:spcPct val="90000"/>
              </a:lnSpc>
              <a:spcBef>
                <a:spcPts val="780"/>
              </a:spcBef>
              <a:spcAft>
                <a:spcPts val="0"/>
              </a:spcAft>
              <a:buClr>
                <a:srgbClr val="7F7F7F"/>
              </a:buClr>
              <a:buSzPts val="2600"/>
              <a:buChar char="•"/>
            </a:pPr>
            <a:r>
              <a:rPr lang="en-US"/>
              <a:t>Uses all available CPU and memory. </a:t>
            </a:r>
            <a:endParaRPr/>
          </a:p>
          <a:p>
            <a:pPr indent="-228600" lvl="1" marL="685800" rtl="0" algn="l">
              <a:lnSpc>
                <a:spcPct val="90000"/>
              </a:lnSpc>
              <a:spcBef>
                <a:spcPts val="780"/>
              </a:spcBef>
              <a:spcAft>
                <a:spcPts val="0"/>
              </a:spcAft>
              <a:buClr>
                <a:srgbClr val="7F7F7F"/>
              </a:buClr>
              <a:buSzPts val="2600"/>
              <a:buChar char="•"/>
            </a:pPr>
            <a:r>
              <a:rPr lang="en-US"/>
              <a:t>Results in a better performance and smoother operation.</a:t>
            </a:r>
            <a:endParaRPr/>
          </a:p>
          <a:p>
            <a:pPr indent="-228600" lvl="0" marL="228600" rtl="0" algn="l">
              <a:lnSpc>
                <a:spcPct val="90000"/>
              </a:lnSpc>
              <a:spcBef>
                <a:spcPts val="900"/>
              </a:spcBef>
              <a:spcAft>
                <a:spcPts val="0"/>
              </a:spcAft>
              <a:buClr>
                <a:srgbClr val="7F7F7F"/>
              </a:buClr>
              <a:buSzPts val="3000"/>
              <a:buChar char="•"/>
            </a:pPr>
            <a:r>
              <a:rPr lang="en-US"/>
              <a:t>Accessing files can be problematic due to different file systems.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Virtualization</a:t>
            </a:r>
            <a:endParaRPr/>
          </a:p>
        </p:txBody>
      </p:sp>
      <p:sp>
        <p:nvSpPr>
          <p:cNvPr id="417" name="Google Shape;417;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Clr>
                <a:srgbClr val="7F7F7F"/>
              </a:buClr>
              <a:buSzPct val="100000"/>
              <a:buChar char="•"/>
            </a:pPr>
            <a:r>
              <a:rPr lang="en-US"/>
              <a:t>Virtualization allows to run multiple instances of different operating systems concurrently. </a:t>
            </a:r>
            <a:endParaRPr/>
          </a:p>
          <a:p>
            <a:pPr indent="-228600" lvl="0" marL="228600" rtl="0" algn="l">
              <a:lnSpc>
                <a:spcPct val="120000"/>
              </a:lnSpc>
              <a:spcBef>
                <a:spcPts val="765"/>
              </a:spcBef>
              <a:spcAft>
                <a:spcPts val="0"/>
              </a:spcAft>
              <a:buClr>
                <a:srgbClr val="7F7F7F"/>
              </a:buClr>
              <a:buSzPct val="100000"/>
              <a:buChar char="•"/>
            </a:pPr>
            <a:r>
              <a:rPr lang="en-US"/>
              <a:t>The host OS will run an virtualization software that provides functionality to run other operating systems virtually.</a:t>
            </a:r>
            <a:endParaRPr/>
          </a:p>
          <a:p>
            <a:pPr indent="-228600" lvl="1" marL="685800" rtl="0" algn="l">
              <a:lnSpc>
                <a:spcPct val="120000"/>
              </a:lnSpc>
              <a:spcBef>
                <a:spcPts val="663"/>
              </a:spcBef>
              <a:spcAft>
                <a:spcPts val="0"/>
              </a:spcAft>
              <a:buClr>
                <a:srgbClr val="7F7F7F"/>
              </a:buClr>
              <a:buSzPct val="100000"/>
              <a:buChar char="•"/>
            </a:pPr>
            <a:r>
              <a:rPr lang="en-US"/>
              <a:t>Known as virtual machines or virtual boxes. </a:t>
            </a:r>
            <a:endParaRPr/>
          </a:p>
          <a:p>
            <a:pPr indent="-228600" lvl="1" marL="685800" rtl="0" algn="l">
              <a:lnSpc>
                <a:spcPct val="120000"/>
              </a:lnSpc>
              <a:spcBef>
                <a:spcPts val="663"/>
              </a:spcBef>
              <a:spcAft>
                <a:spcPts val="0"/>
              </a:spcAft>
              <a:buClr>
                <a:srgbClr val="7F7F7F"/>
              </a:buClr>
              <a:buSzPct val="100000"/>
              <a:buChar char="•"/>
            </a:pPr>
            <a:r>
              <a:rPr lang="en-US"/>
              <a:t>A virtual machine runs to emulate an operating system in a window.</a:t>
            </a:r>
            <a:endParaRPr/>
          </a:p>
          <a:p>
            <a:pPr indent="-228600" lvl="1" marL="685800" rtl="0" algn="l">
              <a:lnSpc>
                <a:spcPct val="120000"/>
              </a:lnSpc>
              <a:spcBef>
                <a:spcPts val="663"/>
              </a:spcBef>
              <a:spcAft>
                <a:spcPts val="0"/>
              </a:spcAft>
              <a:buClr>
                <a:srgbClr val="7F7F7F"/>
              </a:buClr>
              <a:buSzPct val="100000"/>
              <a:buChar char="•"/>
            </a:pPr>
            <a:r>
              <a:rPr lang="en-US"/>
              <a:t>Operating systems do not interfere with each other or the various applications. </a:t>
            </a:r>
            <a:endParaRPr/>
          </a:p>
          <a:p>
            <a:pPr indent="-228600" lvl="1" marL="685800" rtl="0" algn="l">
              <a:lnSpc>
                <a:spcPct val="120000"/>
              </a:lnSpc>
              <a:spcBef>
                <a:spcPts val="663"/>
              </a:spcBef>
              <a:spcAft>
                <a:spcPts val="0"/>
              </a:spcAft>
              <a:buClr>
                <a:srgbClr val="7F7F7F"/>
              </a:buClr>
              <a:buSzPct val="100000"/>
              <a:buChar char="•"/>
            </a:pPr>
            <a:r>
              <a:rPr lang="en-US"/>
              <a:t>Virtual machines share CPU, memory, disk space and other hardware components with host OS and other virtual machines.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8"/>
          <p:cNvSpPr txBox="1"/>
          <p:nvPr>
            <p:ph type="title"/>
          </p:nvPr>
        </p:nvSpPr>
        <p:spPr>
          <a:xfrm>
            <a:off x="609600" y="66819"/>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Virtualization (cont.)</a:t>
            </a:r>
            <a:endParaRPr/>
          </a:p>
        </p:txBody>
      </p:sp>
      <p:sp>
        <p:nvSpPr>
          <p:cNvPr id="423" name="Google Shape;423;p48"/>
          <p:cNvSpPr txBox="1"/>
          <p:nvPr>
            <p:ph idx="1" type="body"/>
          </p:nvPr>
        </p:nvSpPr>
        <p:spPr>
          <a:xfrm>
            <a:off x="838199" y="1825625"/>
            <a:ext cx="588977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7F7F7F"/>
              </a:buClr>
              <a:buSzPts val="2200"/>
              <a:buChar char="•"/>
            </a:pPr>
            <a:r>
              <a:rPr lang="en-US"/>
              <a:t>Virtualization provides easier access to files and programs in the host OS.</a:t>
            </a:r>
            <a:endParaRPr/>
          </a:p>
          <a:p>
            <a:pPr indent="-88900" lvl="0" marL="228600" rtl="0" algn="l">
              <a:lnSpc>
                <a:spcPct val="120000"/>
              </a:lnSpc>
              <a:spcBef>
                <a:spcPts val="660"/>
              </a:spcBef>
              <a:spcAft>
                <a:spcPts val="0"/>
              </a:spcAft>
              <a:buClr>
                <a:srgbClr val="7F7F7F"/>
              </a:buClr>
              <a:buSzPts val="2200"/>
              <a:buNone/>
            </a:pPr>
            <a:r>
              <a:t/>
            </a:r>
            <a:endParaRPr/>
          </a:p>
          <a:p>
            <a:pPr indent="-228600" lvl="0" marL="228600" rtl="0" algn="l">
              <a:lnSpc>
                <a:spcPct val="120000"/>
              </a:lnSpc>
              <a:spcBef>
                <a:spcPts val="660"/>
              </a:spcBef>
              <a:spcAft>
                <a:spcPts val="0"/>
              </a:spcAft>
              <a:buClr>
                <a:srgbClr val="7F7F7F"/>
              </a:buClr>
              <a:buSzPts val="2200"/>
              <a:buChar char="•"/>
            </a:pPr>
            <a:r>
              <a:rPr lang="en-US"/>
              <a:t>Commonly used by businesses as switching between OSs is easy.</a:t>
            </a:r>
            <a:endParaRPr/>
          </a:p>
          <a:p>
            <a:pPr indent="-88900" lvl="0" marL="228600" rtl="0" algn="l">
              <a:lnSpc>
                <a:spcPct val="120000"/>
              </a:lnSpc>
              <a:spcBef>
                <a:spcPts val="660"/>
              </a:spcBef>
              <a:spcAft>
                <a:spcPts val="0"/>
              </a:spcAft>
              <a:buClr>
                <a:srgbClr val="7F7F7F"/>
              </a:buClr>
              <a:buSzPts val="2200"/>
              <a:buNone/>
            </a:pPr>
            <a:r>
              <a:t/>
            </a:r>
            <a:endParaRPr/>
          </a:p>
          <a:p>
            <a:pPr indent="-228600" lvl="0" marL="228600" rtl="0" algn="l">
              <a:lnSpc>
                <a:spcPct val="120000"/>
              </a:lnSpc>
              <a:spcBef>
                <a:spcPts val="660"/>
              </a:spcBef>
              <a:spcAft>
                <a:spcPts val="0"/>
              </a:spcAft>
              <a:buClr>
                <a:srgbClr val="7F7F7F"/>
              </a:buClr>
              <a:buSzPts val="2200"/>
              <a:buChar char="•"/>
            </a:pPr>
            <a:r>
              <a:rPr lang="en-US"/>
              <a:t>With high specs servers, business are moving towards having different virtual machines for different tasks.</a:t>
            </a:r>
            <a:endParaRPr/>
          </a:p>
          <a:p>
            <a:pPr indent="-88900" lvl="0" marL="228600" rtl="0" algn="l">
              <a:lnSpc>
                <a:spcPct val="90000"/>
              </a:lnSpc>
              <a:spcBef>
                <a:spcPts val="660"/>
              </a:spcBef>
              <a:spcAft>
                <a:spcPts val="0"/>
              </a:spcAft>
              <a:buClr>
                <a:srgbClr val="7F7F7F"/>
              </a:buClr>
              <a:buSzPts val="2200"/>
              <a:buNone/>
            </a:pPr>
            <a:r>
              <a:t/>
            </a:r>
            <a:endParaRPr/>
          </a:p>
        </p:txBody>
      </p:sp>
      <p:pic>
        <p:nvPicPr>
          <p:cNvPr id="424" name="Google Shape;424;p48"/>
          <p:cNvPicPr preferRelativeResize="0"/>
          <p:nvPr>
            <p:ph idx="2" type="body"/>
          </p:nvPr>
        </p:nvPicPr>
        <p:blipFill rotWithShape="1">
          <a:blip r:embed="rId3">
            <a:alphaModFix/>
          </a:blip>
          <a:srcRect b="0" l="0" r="0" t="0"/>
          <a:stretch/>
        </p:blipFill>
        <p:spPr>
          <a:xfrm>
            <a:off x="7183255" y="1524400"/>
            <a:ext cx="4204607" cy="2343705"/>
          </a:xfrm>
          <a:prstGeom prst="rect">
            <a:avLst/>
          </a:prstGeom>
          <a:noFill/>
          <a:ln>
            <a:noFill/>
          </a:ln>
          <a:effectLst>
            <a:outerShdw blurRad="292100" rotWithShape="0" algn="tl" dir="2700000" dist="139700">
              <a:srgbClr val="333333">
                <a:alpha val="64313"/>
              </a:srgbClr>
            </a:outerShdw>
          </a:effectLst>
        </p:spPr>
      </p:pic>
      <p:pic>
        <p:nvPicPr>
          <p:cNvPr id="425" name="Google Shape;425;p48"/>
          <p:cNvPicPr preferRelativeResize="0"/>
          <p:nvPr/>
        </p:nvPicPr>
        <p:blipFill rotWithShape="1">
          <a:blip r:embed="rId4">
            <a:alphaModFix/>
          </a:blip>
          <a:srcRect b="0" l="0" r="10465" t="0"/>
          <a:stretch/>
        </p:blipFill>
        <p:spPr>
          <a:xfrm>
            <a:off x="6809751" y="4097250"/>
            <a:ext cx="4951614" cy="2429155"/>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9"/>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OS Parts</a:t>
            </a:r>
            <a:endParaRPr/>
          </a:p>
        </p:txBody>
      </p:sp>
      <p:sp>
        <p:nvSpPr>
          <p:cNvPr id="156" name="Google Shape;15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00025" lvl="0" marL="228600" rtl="0" algn="l">
              <a:lnSpc>
                <a:spcPct val="115000"/>
              </a:lnSpc>
              <a:spcBef>
                <a:spcPts val="0"/>
              </a:spcBef>
              <a:spcAft>
                <a:spcPts val="0"/>
              </a:spcAft>
              <a:buClr>
                <a:srgbClr val="0055A4"/>
              </a:buClr>
              <a:buSzPct val="100000"/>
              <a:buChar char="•"/>
            </a:pPr>
            <a:r>
              <a:rPr lang="en-US">
                <a:solidFill>
                  <a:srgbClr val="0055A4"/>
                </a:solidFill>
              </a:rPr>
              <a:t>Shell</a:t>
            </a:r>
            <a:endParaRPr/>
          </a:p>
          <a:p>
            <a:pPr indent="-203834" lvl="1" marL="685800" rtl="0" algn="l">
              <a:lnSpc>
                <a:spcPct val="115000"/>
              </a:lnSpc>
              <a:spcBef>
                <a:spcPts val="780"/>
              </a:spcBef>
              <a:spcAft>
                <a:spcPts val="0"/>
              </a:spcAft>
              <a:buClr>
                <a:srgbClr val="7F7F7F"/>
              </a:buClr>
              <a:buSzPct val="100000"/>
              <a:buChar char="•"/>
            </a:pPr>
            <a:r>
              <a:rPr lang="en-US"/>
              <a:t>The outer part of an operating system.</a:t>
            </a:r>
            <a:endParaRPr/>
          </a:p>
          <a:p>
            <a:pPr indent="-203834" lvl="1" marL="685800" rtl="0" algn="l">
              <a:lnSpc>
                <a:spcPct val="115000"/>
              </a:lnSpc>
              <a:spcBef>
                <a:spcPts val="780"/>
              </a:spcBef>
              <a:spcAft>
                <a:spcPts val="0"/>
              </a:spcAft>
              <a:buClr>
                <a:srgbClr val="7F7F7F"/>
              </a:buClr>
              <a:buSzPct val="100000"/>
              <a:buChar char="•"/>
            </a:pPr>
            <a:r>
              <a:rPr lang="en-US"/>
              <a:t>The interface between the user and the kernel, including all of the programs which the user interacts with</a:t>
            </a:r>
            <a:endParaRPr/>
          </a:p>
          <a:p>
            <a:pPr indent="-200025" lvl="0" marL="228600" rtl="0" algn="l">
              <a:lnSpc>
                <a:spcPct val="115000"/>
              </a:lnSpc>
              <a:spcBef>
                <a:spcPts val="900"/>
              </a:spcBef>
              <a:spcAft>
                <a:spcPts val="0"/>
              </a:spcAft>
              <a:buClr>
                <a:srgbClr val="0055A4"/>
              </a:buClr>
              <a:buSzPct val="100000"/>
              <a:buChar char="•"/>
            </a:pPr>
            <a:r>
              <a:rPr lang="en-US">
                <a:solidFill>
                  <a:srgbClr val="0055A4"/>
                </a:solidFill>
              </a:rPr>
              <a:t>Kernel</a:t>
            </a:r>
            <a:endParaRPr/>
          </a:p>
          <a:p>
            <a:pPr indent="-203834" lvl="1" marL="685800" rtl="0" algn="l">
              <a:lnSpc>
                <a:spcPct val="115000"/>
              </a:lnSpc>
              <a:spcBef>
                <a:spcPts val="780"/>
              </a:spcBef>
              <a:spcAft>
                <a:spcPts val="0"/>
              </a:spcAft>
              <a:buClr>
                <a:srgbClr val="7F7F7F"/>
              </a:buClr>
              <a:buSzPct val="100000"/>
              <a:buChar char="•"/>
            </a:pPr>
            <a:r>
              <a:rPr lang="en-US"/>
              <a:t>Responsible for managing and controlling the computer hardware components.</a:t>
            </a:r>
            <a:endParaRPr/>
          </a:p>
          <a:p>
            <a:pPr indent="-203834" lvl="1" marL="685800" rtl="0" algn="l">
              <a:lnSpc>
                <a:spcPct val="115000"/>
              </a:lnSpc>
              <a:spcBef>
                <a:spcPts val="780"/>
              </a:spcBef>
              <a:spcAft>
                <a:spcPts val="0"/>
              </a:spcAft>
              <a:buClr>
                <a:srgbClr val="7F7F7F"/>
              </a:buClr>
              <a:buSzPct val="100000"/>
              <a:buChar char="•"/>
            </a:pPr>
            <a:r>
              <a:rPr lang="en-US"/>
              <a:t>Interacts with devices such as the processor, main memory, storage devices, input devices, output devices and communication devices.</a:t>
            </a:r>
            <a:endParaRPr/>
          </a:p>
          <a:p>
            <a:pPr indent="-203834" lvl="1" marL="685800" rtl="0" algn="l">
              <a:lnSpc>
                <a:spcPct val="115000"/>
              </a:lnSpc>
              <a:spcBef>
                <a:spcPts val="780"/>
              </a:spcBef>
              <a:spcAft>
                <a:spcPts val="0"/>
              </a:spcAft>
              <a:buClr>
                <a:srgbClr val="7F7F7F"/>
              </a:buClr>
              <a:buSzPct val="100000"/>
              <a:buChar char="•"/>
            </a:pPr>
            <a:r>
              <a:rPr lang="en-US"/>
              <a:t>Communicates with the </a:t>
            </a:r>
            <a:r>
              <a:rPr b="1" lang="en-US"/>
              <a:t>firmware</a:t>
            </a:r>
            <a:r>
              <a:rPr lang="en-US"/>
              <a:t> installed on connected devices (not with their circuitry directly) via </a:t>
            </a:r>
            <a:r>
              <a:rPr b="1" lang="en-US"/>
              <a:t>device driver</a:t>
            </a:r>
            <a:r>
              <a:rPr lang="en-US"/>
              <a:t> software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OS Basic Functions  </a:t>
            </a:r>
            <a:endParaRPr/>
          </a:p>
        </p:txBody>
      </p:sp>
      <p:sp>
        <p:nvSpPr>
          <p:cNvPr id="162" name="Google Shape;16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a:t>Control Hardware Access</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Manage Files and Folders.</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Provide a User Interface.</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Manage Applications</a:t>
            </a:r>
            <a:endParaRPr/>
          </a:p>
        </p:txBody>
      </p:sp>
      <p:pic>
        <p:nvPicPr>
          <p:cNvPr descr="A picture containing text, map&#10;&#10;Description generated with very high confidence" id="163" name="Google Shape;163;p6"/>
          <p:cNvPicPr preferRelativeResize="0"/>
          <p:nvPr>
            <p:ph idx="2" type="body"/>
          </p:nvPr>
        </p:nvPicPr>
        <p:blipFill rotWithShape="1">
          <a:blip r:embed="rId3">
            <a:alphaModFix/>
          </a:blip>
          <a:srcRect b="0" l="0" r="0" t="0"/>
          <a:stretch/>
        </p:blipFill>
        <p:spPr>
          <a:xfrm>
            <a:off x="6459524" y="2012709"/>
            <a:ext cx="4203452" cy="3793359"/>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Hardware Access </a:t>
            </a:r>
            <a:endParaRPr/>
          </a:p>
        </p:txBody>
      </p:sp>
      <p:sp>
        <p:nvSpPr>
          <p:cNvPr id="169" name="Google Shape;16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10000"/>
              </a:lnSpc>
              <a:spcBef>
                <a:spcPts val="0"/>
              </a:spcBef>
              <a:spcAft>
                <a:spcPts val="0"/>
              </a:spcAft>
              <a:buClr>
                <a:srgbClr val="7F7F7F"/>
              </a:buClr>
              <a:buSzPct val="100000"/>
              <a:buChar char="•"/>
            </a:pPr>
            <a:r>
              <a:rPr lang="en-US"/>
              <a:t>OS uses a program called a </a:t>
            </a:r>
            <a:r>
              <a:rPr lang="en-US">
                <a:solidFill>
                  <a:srgbClr val="0055A4"/>
                </a:solidFill>
              </a:rPr>
              <a:t>device driver </a:t>
            </a:r>
            <a:r>
              <a:rPr lang="en-US"/>
              <a:t>to communicate with each hardware component. </a:t>
            </a:r>
            <a:endParaRPr/>
          </a:p>
          <a:p>
            <a:pPr indent="-228600" lvl="0" marL="228600" rtl="0" algn="l">
              <a:lnSpc>
                <a:spcPct val="110000"/>
              </a:lnSpc>
              <a:spcBef>
                <a:spcPts val="833"/>
              </a:spcBef>
              <a:spcAft>
                <a:spcPts val="0"/>
              </a:spcAft>
              <a:buClr>
                <a:srgbClr val="7F7F7F"/>
              </a:buClr>
              <a:buSzPct val="100000"/>
              <a:buChar char="•"/>
            </a:pPr>
            <a:r>
              <a:rPr lang="en-US"/>
              <a:t>When a new hardware device is installed:</a:t>
            </a:r>
            <a:endParaRPr/>
          </a:p>
          <a:p>
            <a:pPr indent="-228600" lvl="1" marL="685800" rtl="0" algn="l">
              <a:lnSpc>
                <a:spcPct val="110000"/>
              </a:lnSpc>
              <a:spcBef>
                <a:spcPts val="722"/>
              </a:spcBef>
              <a:spcAft>
                <a:spcPts val="0"/>
              </a:spcAft>
              <a:buClr>
                <a:srgbClr val="7F7F7F"/>
              </a:buClr>
              <a:buSzPct val="100000"/>
              <a:buChar char="•"/>
            </a:pPr>
            <a:r>
              <a:rPr lang="en-US"/>
              <a:t>OS locates and installs the device driver for that component. </a:t>
            </a:r>
            <a:endParaRPr/>
          </a:p>
          <a:p>
            <a:pPr indent="-228600" lvl="1" marL="685800" rtl="0" algn="l">
              <a:lnSpc>
                <a:spcPct val="110000"/>
              </a:lnSpc>
              <a:spcBef>
                <a:spcPts val="722"/>
              </a:spcBef>
              <a:spcAft>
                <a:spcPts val="0"/>
              </a:spcAft>
              <a:buClr>
                <a:srgbClr val="7F7F7F"/>
              </a:buClr>
              <a:buSzPct val="100000"/>
              <a:buChar char="•"/>
            </a:pPr>
            <a:r>
              <a:rPr lang="en-US"/>
              <a:t>System resources are assigned and drivers are installed. </a:t>
            </a:r>
            <a:endParaRPr/>
          </a:p>
          <a:p>
            <a:pPr indent="-228600" lvl="1" marL="685800" rtl="0" algn="l">
              <a:lnSpc>
                <a:spcPct val="110000"/>
              </a:lnSpc>
              <a:spcBef>
                <a:spcPts val="722"/>
              </a:spcBef>
              <a:spcAft>
                <a:spcPts val="0"/>
              </a:spcAft>
              <a:buClr>
                <a:srgbClr val="7F7F7F"/>
              </a:buClr>
              <a:buSzPct val="100000"/>
              <a:buChar char="•"/>
            </a:pPr>
            <a:r>
              <a:rPr lang="en-US"/>
              <a:t>OS then configures the device and updates the registry.</a:t>
            </a:r>
            <a:endParaRPr/>
          </a:p>
          <a:p>
            <a:pPr indent="-228600" lvl="0" marL="228600" rtl="0" algn="l">
              <a:lnSpc>
                <a:spcPct val="110000"/>
              </a:lnSpc>
              <a:spcBef>
                <a:spcPts val="833"/>
              </a:spcBef>
              <a:spcAft>
                <a:spcPts val="0"/>
              </a:spcAft>
              <a:buClr>
                <a:srgbClr val="7F7F7F"/>
              </a:buClr>
              <a:buSzPct val="100000"/>
              <a:buChar char="•"/>
            </a:pPr>
            <a:r>
              <a:rPr lang="en-US"/>
              <a:t>If the OS cannot locate the driver, the user must install it manually from the media that came with the decide or by downloading it from the manufacturer’s website.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File and Folder Management </a:t>
            </a:r>
            <a:endParaRPr/>
          </a:p>
        </p:txBody>
      </p:sp>
      <p:sp>
        <p:nvSpPr>
          <p:cNvPr id="175" name="Google Shape;175;p8"/>
          <p:cNvSpPr txBox="1"/>
          <p:nvPr>
            <p:ph idx="1" type="body"/>
          </p:nvPr>
        </p:nvSpPr>
        <p:spPr>
          <a:xfrm>
            <a:off x="838200" y="1825625"/>
            <a:ext cx="10738608"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rgbClr val="7F7F7F"/>
              </a:buClr>
              <a:buSzPct val="100000"/>
              <a:buChar char="•"/>
            </a:pPr>
            <a:r>
              <a:rPr lang="en-US"/>
              <a:t>The OS creates a file structure on the hard drive to store data. </a:t>
            </a:r>
            <a:endParaRPr/>
          </a:p>
          <a:p>
            <a:pPr indent="-66675" lvl="0" marL="228600" rtl="0" algn="l">
              <a:lnSpc>
                <a:spcPct val="110000"/>
              </a:lnSpc>
              <a:spcBef>
                <a:spcPts val="765"/>
              </a:spcBef>
              <a:spcAft>
                <a:spcPts val="0"/>
              </a:spcAft>
              <a:buClr>
                <a:srgbClr val="7F7F7F"/>
              </a:buClr>
              <a:buSzPct val="100000"/>
              <a:buNone/>
            </a:pPr>
            <a:r>
              <a:t/>
            </a:r>
            <a:endParaRPr/>
          </a:p>
          <a:p>
            <a:pPr indent="-228600" lvl="0" marL="228600" rtl="0" algn="l">
              <a:lnSpc>
                <a:spcPct val="110000"/>
              </a:lnSpc>
              <a:spcBef>
                <a:spcPts val="765"/>
              </a:spcBef>
              <a:spcAft>
                <a:spcPts val="0"/>
              </a:spcAft>
              <a:buClr>
                <a:srgbClr val="0055A4"/>
              </a:buClr>
              <a:buSzPct val="100000"/>
              <a:buChar char="•"/>
            </a:pPr>
            <a:r>
              <a:rPr lang="en-US">
                <a:solidFill>
                  <a:srgbClr val="0055A4"/>
                </a:solidFill>
              </a:rPr>
              <a:t>File</a:t>
            </a:r>
            <a:r>
              <a:rPr lang="en-US"/>
              <a:t>: a block of related data that is given a single name and is treated as a single unit. </a:t>
            </a:r>
            <a:endParaRPr/>
          </a:p>
          <a:p>
            <a:pPr indent="-228600" lvl="1" marL="685800" rtl="0" algn="l">
              <a:lnSpc>
                <a:spcPct val="110000"/>
              </a:lnSpc>
              <a:spcBef>
                <a:spcPts val="663"/>
              </a:spcBef>
              <a:spcAft>
                <a:spcPts val="0"/>
              </a:spcAft>
              <a:buClr>
                <a:srgbClr val="7F7F7F"/>
              </a:buClr>
              <a:buSzPct val="100000"/>
              <a:buChar char="•"/>
            </a:pPr>
            <a:r>
              <a:rPr lang="en-US"/>
              <a:t>Example: word document “Assignment.docx”</a:t>
            </a:r>
            <a:endParaRPr/>
          </a:p>
          <a:p>
            <a:pPr indent="-228600" lvl="0" marL="228600" rtl="0" algn="l">
              <a:lnSpc>
                <a:spcPct val="110000"/>
              </a:lnSpc>
              <a:spcBef>
                <a:spcPts val="765"/>
              </a:spcBef>
              <a:spcAft>
                <a:spcPts val="0"/>
              </a:spcAft>
              <a:buClr>
                <a:srgbClr val="0055A4"/>
              </a:buClr>
              <a:buSzPct val="100000"/>
              <a:buChar char="•"/>
            </a:pPr>
            <a:r>
              <a:rPr lang="en-US">
                <a:solidFill>
                  <a:srgbClr val="0055A4"/>
                </a:solidFill>
              </a:rPr>
              <a:t>Directory</a:t>
            </a:r>
            <a:r>
              <a:rPr lang="en-US"/>
              <a:t>: a container to organize files and programs.</a:t>
            </a:r>
            <a:endParaRPr/>
          </a:p>
          <a:p>
            <a:pPr indent="-228600" lvl="1" marL="685800" rtl="0" algn="l">
              <a:lnSpc>
                <a:spcPct val="110000"/>
              </a:lnSpc>
              <a:spcBef>
                <a:spcPts val="663"/>
              </a:spcBef>
              <a:spcAft>
                <a:spcPts val="0"/>
              </a:spcAft>
              <a:buClr>
                <a:srgbClr val="7F7F7F"/>
              </a:buClr>
              <a:buSzPct val="100000"/>
              <a:buChar char="•"/>
            </a:pPr>
            <a:r>
              <a:rPr lang="en-US"/>
              <a:t>Directories can be nested (kept inside other directories) and are then called subdirectories.</a:t>
            </a:r>
            <a:endParaRPr/>
          </a:p>
          <a:p>
            <a:pPr indent="-228600" lvl="1" marL="685800" rtl="0" algn="l">
              <a:lnSpc>
                <a:spcPct val="110000"/>
              </a:lnSpc>
              <a:spcBef>
                <a:spcPts val="663"/>
              </a:spcBef>
              <a:spcAft>
                <a:spcPts val="0"/>
              </a:spcAft>
              <a:buClr>
                <a:srgbClr val="7F7F7F"/>
              </a:buClr>
              <a:buSzPct val="100000"/>
              <a:buChar char="•"/>
            </a:pPr>
            <a:r>
              <a:rPr lang="en-US"/>
              <a:t>The organization hierarchy facilitates the retrieval and use of files and other directories.</a:t>
            </a:r>
            <a:endParaRPr/>
          </a:p>
          <a:p>
            <a:pPr indent="-88265" lvl="1" marL="685800" rtl="0" algn="l">
              <a:lnSpc>
                <a:spcPct val="110000"/>
              </a:lnSpc>
              <a:spcBef>
                <a:spcPts val="663"/>
              </a:spcBef>
              <a:spcAft>
                <a:spcPts val="0"/>
              </a:spcAft>
              <a:buClr>
                <a:srgbClr val="7F7F7F"/>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User Interface</a:t>
            </a:r>
            <a:endParaRPr/>
          </a:p>
        </p:txBody>
      </p:sp>
      <p:sp>
        <p:nvSpPr>
          <p:cNvPr id="181" name="Google Shape;18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The OS user interface enables the user to:</a:t>
            </a:r>
            <a:endParaRPr/>
          </a:p>
          <a:p>
            <a:pPr indent="-228600" lvl="1" marL="685800" rtl="0" algn="l">
              <a:lnSpc>
                <a:spcPct val="90000"/>
              </a:lnSpc>
              <a:spcBef>
                <a:spcPts val="780"/>
              </a:spcBef>
              <a:spcAft>
                <a:spcPts val="0"/>
              </a:spcAft>
              <a:buClr>
                <a:srgbClr val="7F7F7F"/>
              </a:buClr>
              <a:buSzPts val="2600"/>
              <a:buChar char="•"/>
            </a:pPr>
            <a:r>
              <a:rPr lang="en-US"/>
              <a:t>Interact with the software.</a:t>
            </a:r>
            <a:endParaRPr/>
          </a:p>
          <a:p>
            <a:pPr indent="-228600" lvl="1" marL="685800" rtl="0" algn="l">
              <a:lnSpc>
                <a:spcPct val="90000"/>
              </a:lnSpc>
              <a:spcBef>
                <a:spcPts val="780"/>
              </a:spcBef>
              <a:spcAft>
                <a:spcPts val="0"/>
              </a:spcAft>
              <a:buClr>
                <a:srgbClr val="7F7F7F"/>
              </a:buClr>
              <a:buSzPts val="2600"/>
              <a:buChar char="•"/>
            </a:pPr>
            <a:r>
              <a:rPr lang="en-US"/>
              <a:t>Control hardware.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OS include two types of user interfaces:</a:t>
            </a:r>
            <a:endParaRPr/>
          </a:p>
          <a:p>
            <a:pPr indent="-228600" lvl="1" marL="685800" rtl="0" algn="l">
              <a:lnSpc>
                <a:spcPct val="90000"/>
              </a:lnSpc>
              <a:spcBef>
                <a:spcPts val="780"/>
              </a:spcBef>
              <a:spcAft>
                <a:spcPts val="0"/>
              </a:spcAft>
              <a:buClr>
                <a:srgbClr val="7F7F7F"/>
              </a:buClr>
              <a:buSzPts val="2600"/>
              <a:buChar char="•"/>
            </a:pPr>
            <a:r>
              <a:rPr lang="en-US"/>
              <a:t>Command-line interface (CLI)</a:t>
            </a:r>
            <a:endParaRPr/>
          </a:p>
          <a:p>
            <a:pPr indent="-228600" lvl="2" marL="1143000" rtl="0" algn="l">
              <a:lnSpc>
                <a:spcPct val="90000"/>
              </a:lnSpc>
              <a:spcBef>
                <a:spcPts val="600"/>
              </a:spcBef>
              <a:spcAft>
                <a:spcPts val="0"/>
              </a:spcAft>
              <a:buClr>
                <a:srgbClr val="7F7F7F"/>
              </a:buClr>
              <a:buSzPts val="2000"/>
              <a:buChar char="•"/>
            </a:pPr>
            <a:r>
              <a:rPr lang="en-US"/>
              <a:t>The user types commands at a prompt.</a:t>
            </a:r>
            <a:endParaRPr/>
          </a:p>
          <a:p>
            <a:pPr indent="-228600" lvl="1" marL="685800" rtl="0" algn="l">
              <a:lnSpc>
                <a:spcPct val="90000"/>
              </a:lnSpc>
              <a:spcBef>
                <a:spcPts val="780"/>
              </a:spcBef>
              <a:spcAft>
                <a:spcPts val="0"/>
              </a:spcAft>
              <a:buClr>
                <a:srgbClr val="7F7F7F"/>
              </a:buClr>
              <a:buSzPts val="2600"/>
              <a:buChar char="•"/>
            </a:pPr>
            <a:r>
              <a:rPr lang="en-US"/>
              <a:t>Graphical user interface (GUI)</a:t>
            </a:r>
            <a:endParaRPr/>
          </a:p>
          <a:p>
            <a:pPr indent="-228600" lvl="2" marL="1143000" rtl="0" algn="l">
              <a:lnSpc>
                <a:spcPct val="90000"/>
              </a:lnSpc>
              <a:spcBef>
                <a:spcPts val="600"/>
              </a:spcBef>
              <a:spcAft>
                <a:spcPts val="0"/>
              </a:spcAft>
              <a:buClr>
                <a:srgbClr val="7F7F7F"/>
              </a:buClr>
              <a:buSzPts val="2000"/>
              <a:buChar char="•"/>
            </a:pPr>
            <a:r>
              <a:rPr lang="en-US"/>
              <a:t>The user interacts with menus and icons. </a:t>
            </a:r>
            <a:endParaRPr/>
          </a:p>
        </p:txBody>
      </p:sp>
      <p:pic>
        <p:nvPicPr>
          <p:cNvPr descr="Image result for cli linux" id="182" name="Google Shape;182;p9"/>
          <p:cNvPicPr preferRelativeResize="0"/>
          <p:nvPr/>
        </p:nvPicPr>
        <p:blipFill rotWithShape="1">
          <a:blip r:embed="rId3">
            <a:alphaModFix/>
          </a:blip>
          <a:srcRect b="0" l="0" r="0" t="0"/>
          <a:stretch/>
        </p:blipFill>
        <p:spPr>
          <a:xfrm>
            <a:off x="8349838" y="1572934"/>
            <a:ext cx="3445079" cy="2583809"/>
          </a:xfrm>
          <a:prstGeom prst="rect">
            <a:avLst/>
          </a:prstGeom>
          <a:noFill/>
          <a:ln>
            <a:noFill/>
          </a:ln>
        </p:spPr>
      </p:pic>
      <p:pic>
        <p:nvPicPr>
          <p:cNvPr descr="Image result for gui" id="183" name="Google Shape;183;p9"/>
          <p:cNvPicPr preferRelativeResize="0"/>
          <p:nvPr/>
        </p:nvPicPr>
        <p:blipFill rotWithShape="1">
          <a:blip r:embed="rId4">
            <a:alphaModFix/>
          </a:blip>
          <a:srcRect b="0" l="0" r="0" t="0"/>
          <a:stretch/>
        </p:blipFill>
        <p:spPr>
          <a:xfrm>
            <a:off x="8349839" y="4291915"/>
            <a:ext cx="3445079" cy="220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2017-10-15T21:06:31Z</dcterms:created>
  <dc:creator>Aref Mourtada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