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12192000"/>
  <p:notesSz cx="6858000" cy="9144000"/>
  <p:embeddedFontLst>
    <p:embeddedFont>
      <p:font typeface="Quattrocento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9" roundtripDataSignature="AMtx7mgmRXE2kAliaSFjEiCqGXvXnny7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573A33-B694-4CDA-A304-3C6094C37282}">
  <a:tblStyle styleId="{27573A33-B694-4CDA-A304-3C6094C37282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DD64AD6-9D2B-4B8B-ADB3-1B3B09BD9730}" styleName="Table_1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AF1"/>
          </a:solidFill>
        </a:fill>
      </a:tcStyle>
    </a:wholeTbl>
    <a:band1H>
      <a:tcTxStyle/>
      <a:tcStyle>
        <a:fill>
          <a:solidFill>
            <a:srgbClr val="CED2E2"/>
          </a:solidFill>
        </a:fill>
      </a:tcStyle>
    </a:band1H>
    <a:band2H>
      <a:tcTxStyle/>
    </a:band2H>
    <a:band1V>
      <a:tcTxStyle/>
      <a:tcStyle>
        <a:fill>
          <a:solidFill>
            <a:srgbClr val="CED2E2"/>
          </a:solidFill>
        </a:fill>
      </a:tcStyle>
    </a:band1V>
    <a:band2V>
      <a:tcTxStyle/>
    </a:band2V>
    <a:la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Segoe UI"/>
          <a:ea typeface="Segoe UI"/>
          <a:cs typeface="Segoe U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Segoe UI"/>
          <a:ea typeface="Segoe UI"/>
          <a:cs typeface="Segoe U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QuattrocentoSans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QuattrocentoSans-italic.fntdata"/><Relationship Id="rId14" Type="http://schemas.openxmlformats.org/officeDocument/2006/relationships/slide" Target="slides/slide8.xml"/><Relationship Id="rId36" Type="http://schemas.openxmlformats.org/officeDocument/2006/relationships/font" Target="fonts/QuattrocentoSans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Quattrocento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late.com/culture/2013/01/melanie-willhide-to-adrian-rodriguez-with-love-photos.html" TargetMode="External"/><Relationship Id="rId3" Type="http://schemas.openxmlformats.org/officeDocument/2006/relationships/hyperlink" Target="http://www.vonlintel.com/Melanie-Willhide.html" TargetMode="External"/><Relationship Id="rId4" Type="http://schemas.openxmlformats.org/officeDocument/2006/relationships/hyperlink" Target="https://superuser.com/a/1247756" TargetMode="External"/><Relationship Id="rId9" Type="http://schemas.openxmlformats.org/officeDocument/2006/relationships/hyperlink" Target="https://linuxhandbook.com/dd-command/" TargetMode="External"/><Relationship Id="rId5" Type="http://schemas.openxmlformats.org/officeDocument/2006/relationships/hyperlink" Target="https://www.digitalcitizen.life/what-file-s-metadata-and-how-edit-it/" TargetMode="External"/><Relationship Id="rId6" Type="http://schemas.openxmlformats.org/officeDocument/2006/relationships/hyperlink" Target="https://www.reddit.com/r/NoStupidQuestions/comments/37gzsi/when_i_permanently_delete_a_file_on_my_computer/" TargetMode="External"/><Relationship Id="rId7" Type="http://schemas.openxmlformats.org/officeDocument/2006/relationships/hyperlink" Target="https://docs.microsoft.com/en-us/windows-server/administration/windows-commands/cipher" TargetMode="External"/><Relationship Id="rId8" Type="http://schemas.openxmlformats.org/officeDocument/2006/relationships/hyperlink" Target="https://www.majorgeeks.com/content/page/how_to_securely_delete_files_in_windows_10.html" TargetMode="Externa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2efba485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f2efba485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f2efba4851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f2efba4851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2efba4851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f2efba4851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f2efba485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f2efba485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cool example of data corruption: </a:t>
            </a:r>
            <a:r>
              <a:rPr lang="en-US" u="sng">
                <a:solidFill>
                  <a:schemeClr val="hlink"/>
                </a:solidFill>
                <a:hlinkClick r:id="rId2"/>
              </a:rPr>
              <a:t>https://slate.com/culture/2013/01/melanie-willhide-to-adrian-rodriguez-with-love-photos.html</a:t>
            </a: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http://www.vonlintel.com/Melanie-Willhide.html</a:t>
            </a:r>
            <a:r>
              <a:rPr lang="en-US"/>
              <a:t> </a:t>
            </a:r>
            <a:br>
              <a:rPr lang="en-US"/>
            </a:br>
            <a:r>
              <a:rPr lang="en-US"/>
              <a:t>viewing file data directly in Windows: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https://superuser.com/a/1247756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GUI kind of tutorial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https://www.digitalcitizen.life/what-file-s-metadata-and-how-edit-it/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general overview of deletion: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https://www.reddit.com/r/NoStupidQuestions/comments/37gzsi/when_i_permanently_delete_a_file_on_my_computer/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my recommended Windows tool: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7"/>
              </a:rPr>
              <a:t>https://docs.microsoft.com/en-us/windows-server/administration/windows-commands/cipher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8"/>
              </a:rPr>
              <a:t>https://www.majorgeeks.com/content/page/how_to_securely_delete_files_in_windows_10.html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way a sane operating system handles this problem: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u="sng">
                <a:solidFill>
                  <a:schemeClr val="hlink"/>
                </a:solidFill>
                <a:hlinkClick r:id="rId9"/>
              </a:rPr>
              <a:t>https://linuxhandbook.com/dd-command/</a:t>
            </a:r>
            <a:r>
              <a:rPr lang="en-US"/>
              <a:t> </a:t>
            </a:r>
            <a:endParaRPr/>
          </a:p>
        </p:txBody>
      </p:sp>
      <p:sp>
        <p:nvSpPr>
          <p:cNvPr id="319" name="Google Shape;319;gf2efba4851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326" name="Google Shape;326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2efba485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2efba485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f2efba4851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26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5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35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3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3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7" name="Google Shape;10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37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7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" name="Google Shape;4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2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2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0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30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30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31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8" name="Google Shape;68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p32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32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32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3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0" name="Google Shape;80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KN8YgJnShP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File Systems</a:t>
            </a:r>
            <a:endParaRPr/>
          </a:p>
        </p:txBody>
      </p:sp>
      <p:sp>
        <p:nvSpPr>
          <p:cNvPr id="122" name="Google Shape;122;p1"/>
          <p:cNvSpPr txBox="1"/>
          <p:nvPr>
            <p:ph idx="1" type="subTitle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does storage happen?	</a:t>
            </a:r>
            <a:endParaRPr/>
          </a:p>
        </p:txBody>
      </p:sp>
      <p:sp>
        <p:nvSpPr>
          <p:cNvPr id="183" name="Google Shape;183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the early days, when computers only performed one computation at a time, the storage operated like it was one big file.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Data started at the beginning of storage and then filled up in order as output was produced, up to the storage capacity.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84" name="Google Shape;184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5" name="Google Shape;185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6" name="Google Shape;186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7" name="Google Shape;187;p9"/>
          <p:cNvGraphicFramePr/>
          <p:nvPr/>
        </p:nvGraphicFramePr>
        <p:xfrm>
          <a:off x="774700" y="4318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8" name="Google Shape;188;p9"/>
          <p:cNvGraphicFramePr/>
          <p:nvPr/>
        </p:nvGraphicFramePr>
        <p:xfrm>
          <a:off x="774700" y="4318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89" name="Google Shape;189;p9"/>
          <p:cNvGraphicFramePr/>
          <p:nvPr/>
        </p:nvGraphicFramePr>
        <p:xfrm>
          <a:off x="774700" y="43185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0" name="Google Shape;190;p9"/>
          <p:cNvGraphicFramePr/>
          <p:nvPr/>
        </p:nvGraphicFramePr>
        <p:xfrm>
          <a:off x="774700" y="43276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1" name="Google Shape;191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92" name="Google Shape;192;p9"/>
          <p:cNvGraphicFramePr/>
          <p:nvPr/>
        </p:nvGraphicFramePr>
        <p:xfrm>
          <a:off x="774700" y="43095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Simple File System </a:t>
            </a:r>
            <a:endParaRPr/>
          </a:p>
        </p:txBody>
      </p:sp>
      <p:sp>
        <p:nvSpPr>
          <p:cNvPr id="198" name="Google Shape;198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As computational power and storage capacity advanced, more than one file was would be stored at the same time.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How would we store multiple files?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</a:t>
            </a:r>
            <a:r>
              <a:rPr i="1" lang="en-US">
                <a:solidFill>
                  <a:srgbClr val="0055A4"/>
                </a:solidFill>
              </a:rPr>
              <a:t>simplest</a:t>
            </a:r>
            <a:r>
              <a:rPr lang="en-US"/>
              <a:t> solution is to store files back-to-back.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But how would the computer know where files begin and end?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Storage devices do not have notion of files.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They are just a mechanism for storing data.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199" name="Google Shape;199;p10"/>
          <p:cNvGraphicFramePr/>
          <p:nvPr/>
        </p:nvGraphicFramePr>
        <p:xfrm>
          <a:off x="755650" y="38237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0" name="Google Shape;200;p10"/>
          <p:cNvGraphicFramePr/>
          <p:nvPr/>
        </p:nvGraphicFramePr>
        <p:xfrm>
          <a:off x="755650" y="41425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457950"/>
                <a:gridCol w="2082800"/>
                <a:gridCol w="1874525"/>
                <a:gridCol w="1041400"/>
                <a:gridCol w="3957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File 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Free Space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Solution: Directory File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3000"/>
              <a:buChar char="•"/>
            </a:pPr>
            <a:r>
              <a:rPr lang="en-US">
                <a:solidFill>
                  <a:srgbClr val="0055A4"/>
                </a:solidFill>
              </a:rPr>
              <a:t>Directory File</a:t>
            </a:r>
            <a:r>
              <a:rPr lang="en-US"/>
              <a:t>: is a special file that is added to the storage to allow the OS find the files on the disk.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Kept at location Zero (before any data).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Includes the names of all the files in storage.</a:t>
            </a:r>
            <a:endParaRPr/>
          </a:p>
        </p:txBody>
      </p:sp>
      <p:graphicFrame>
        <p:nvGraphicFramePr>
          <p:cNvPr id="207" name="Google Shape;207;p11"/>
          <p:cNvGraphicFramePr/>
          <p:nvPr/>
        </p:nvGraphicFramePr>
        <p:xfrm>
          <a:off x="1628775" y="4003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416550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11"/>
          <p:cNvGraphicFramePr/>
          <p:nvPr/>
        </p:nvGraphicFramePr>
        <p:xfrm>
          <a:off x="1628775" y="4322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457950"/>
                <a:gridCol w="2082800"/>
                <a:gridCol w="1874525"/>
                <a:gridCol w="1041400"/>
                <a:gridCol w="3957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B1BB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code.c</a:t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9BC6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Free Space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11"/>
          <p:cNvGraphicFramePr/>
          <p:nvPr/>
        </p:nvGraphicFramePr>
        <p:xfrm>
          <a:off x="156845" y="4003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0" name="Google Shape;210;p11"/>
          <p:cNvGraphicFramePr/>
          <p:nvPr/>
        </p:nvGraphicFramePr>
        <p:xfrm>
          <a:off x="156845" y="43227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457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code.c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11"/>
          <p:cNvSpPr txBox="1"/>
          <p:nvPr/>
        </p:nvSpPr>
        <p:spPr>
          <a:xfrm>
            <a:off x="2651760" y="5244860"/>
            <a:ext cx="2987040" cy="92333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File: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		Todo.txt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Filename: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	Todo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Extension: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	txt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Directory File</a:t>
            </a:r>
            <a:endParaRPr/>
          </a:p>
        </p:txBody>
      </p:sp>
      <p:graphicFrame>
        <p:nvGraphicFramePr>
          <p:cNvPr id="217" name="Google Shape;217;p12"/>
          <p:cNvGraphicFramePr/>
          <p:nvPr/>
        </p:nvGraphicFramePr>
        <p:xfrm>
          <a:off x="838197" y="22443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Owner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Begin Address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Length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Aref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admin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22:14 9/20/2019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10:30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Gabriel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38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code.c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8/26/2019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14:14 9/14/2019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Aref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50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415100" y="5289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Stores metadata about the files as well.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If a file is added, removed or filename is changed, the information in the Directory File </a:t>
            </a:r>
            <a:r>
              <a:rPr lang="en-US" sz="2400"/>
              <a:t>needs to be</a:t>
            </a:r>
            <a:r>
              <a:rPr lang="en-US" sz="2400"/>
              <a:t> updated.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Main Issue with the Simple File System 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Stacking files together, back-to-back, is not a proper solution for storing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Files will grow in size (more data added to them).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Growing files will overwrite other files’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Example: If data was added to “todo.txt”, there is no room to do it without overwriting part of “OS.exe”.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graphicFrame>
        <p:nvGraphicFramePr>
          <p:cNvPr id="225" name="Google Shape;225;p13"/>
          <p:cNvGraphicFramePr/>
          <p:nvPr/>
        </p:nvGraphicFramePr>
        <p:xfrm>
          <a:off x="5052319" y="4593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rgbClr val="9FC3E3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13"/>
          <p:cNvGraphicFramePr/>
          <p:nvPr/>
        </p:nvGraphicFramePr>
        <p:xfrm>
          <a:off x="5052319" y="4912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457950"/>
                <a:gridCol w="2082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98D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963B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13"/>
          <p:cNvGraphicFramePr/>
          <p:nvPr/>
        </p:nvGraphicFramePr>
        <p:xfrm>
          <a:off x="3580389" y="45934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Google Shape;228;p13"/>
          <p:cNvGraphicFramePr/>
          <p:nvPr/>
        </p:nvGraphicFramePr>
        <p:xfrm>
          <a:off x="3580389" y="49121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4579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code.c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Modern File Systems</a:t>
            </a:r>
            <a:endParaRPr/>
          </a:p>
        </p:txBody>
      </p:sp>
      <p:sp>
        <p:nvSpPr>
          <p:cNvPr id="234" name="Google Shape;234;p14"/>
          <p:cNvSpPr txBox="1"/>
          <p:nvPr>
            <p:ph idx="1" type="body"/>
          </p:nvPr>
        </p:nvSpPr>
        <p:spPr>
          <a:xfrm>
            <a:off x="838200" y="1580225"/>
            <a:ext cx="10515600" cy="459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800"/>
              <a:buChar char="•"/>
            </a:pPr>
            <a:r>
              <a:rPr lang="en-US" sz="2800"/>
              <a:t>To resolve the issue of over writing data of other files, modern operating systems will: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Store Data in fixed size </a:t>
            </a:r>
            <a:r>
              <a:rPr lang="en-US" sz="2400">
                <a:solidFill>
                  <a:srgbClr val="0055A4"/>
                </a:solidFill>
              </a:rPr>
              <a:t>Blocks</a:t>
            </a:r>
            <a:r>
              <a:rPr lang="en-US" sz="24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Provides extra space for the file to grow in size.</a:t>
            </a:r>
            <a:br>
              <a:rPr lang="en-US" sz="2400"/>
            </a:br>
            <a:r>
              <a:rPr lang="en-US" sz="2400"/>
              <a:t>Extra space is known as </a:t>
            </a:r>
            <a:r>
              <a:rPr lang="en-US" sz="2400">
                <a:solidFill>
                  <a:srgbClr val="0055A4"/>
                </a:solidFill>
              </a:rPr>
              <a:t>Slack Space</a:t>
            </a:r>
            <a:r>
              <a:rPr lang="en-US" sz="2400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All file data have the same common size simplifying management.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A file may occupy more than one block if needed or as it grows.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</p:txBody>
      </p:sp>
      <p:graphicFrame>
        <p:nvGraphicFramePr>
          <p:cNvPr id="235" name="Google Shape;235;p14"/>
          <p:cNvGraphicFramePr/>
          <p:nvPr/>
        </p:nvGraphicFramePr>
        <p:xfrm>
          <a:off x="590497" y="4633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368400"/>
                <a:gridCol w="208275"/>
              </a:tblGrid>
              <a:tr h="370850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</a:tr>
              <a:tr h="370850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A8E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C64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CC7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Free Space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236" name="Google Shape;236;p14"/>
          <p:cNvSpPr/>
          <p:nvPr/>
        </p:nvSpPr>
        <p:spPr>
          <a:xfrm>
            <a:off x="2077375" y="6176963"/>
            <a:ext cx="1944209" cy="463534"/>
          </a:xfrm>
          <a:prstGeom prst="wedgeRoundRectCallout">
            <a:avLst>
              <a:gd fmla="val -25686" name="adj1"/>
              <a:gd fmla="val -25159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Slack Space</a:t>
            </a:r>
            <a:endParaRPr/>
          </a:p>
        </p:txBody>
      </p:sp>
      <p:sp>
        <p:nvSpPr>
          <p:cNvPr id="237" name="Google Shape;237;p14"/>
          <p:cNvSpPr/>
          <p:nvPr/>
        </p:nvSpPr>
        <p:spPr>
          <a:xfrm>
            <a:off x="2086926" y="6176963"/>
            <a:ext cx="1944209" cy="463534"/>
          </a:xfrm>
          <a:prstGeom prst="wedgeRoundRectCallout">
            <a:avLst>
              <a:gd fmla="val 70204" name="adj1"/>
              <a:gd fmla="val -24201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Slack Space</a:t>
            </a:r>
            <a:endParaRPr/>
          </a:p>
        </p:txBody>
      </p:sp>
      <p:sp>
        <p:nvSpPr>
          <p:cNvPr id="238" name="Google Shape;238;p14"/>
          <p:cNvSpPr/>
          <p:nvPr/>
        </p:nvSpPr>
        <p:spPr>
          <a:xfrm>
            <a:off x="2086926" y="6176963"/>
            <a:ext cx="1944209" cy="463534"/>
          </a:xfrm>
          <a:prstGeom prst="wedgeRoundRectCallout">
            <a:avLst>
              <a:gd fmla="val 182077" name="adj1"/>
              <a:gd fmla="val -230528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Slack Space</a:t>
            </a:r>
            <a:endParaRPr/>
          </a:p>
        </p:txBody>
      </p:sp>
      <p:sp>
        <p:nvSpPr>
          <p:cNvPr id="239" name="Google Shape;239;p14"/>
          <p:cNvSpPr/>
          <p:nvPr/>
        </p:nvSpPr>
        <p:spPr>
          <a:xfrm>
            <a:off x="2077375" y="6176963"/>
            <a:ext cx="1944209" cy="463534"/>
          </a:xfrm>
          <a:prstGeom prst="wedgeRoundRectCallout">
            <a:avLst>
              <a:gd fmla="val 266552" name="adj1"/>
              <a:gd fmla="val -242019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Slack Space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Modern File Systems</a:t>
            </a:r>
            <a:endParaRPr/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838199" y="5519097"/>
            <a:ext cx="10871447" cy="1112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Directory File will keep track of each block occupied by a file.</a:t>
            </a:r>
            <a:endParaRPr/>
          </a:p>
        </p:txBody>
      </p:sp>
      <p:graphicFrame>
        <p:nvGraphicFramePr>
          <p:cNvPr id="246" name="Google Shape;246;p15"/>
          <p:cNvGraphicFramePr/>
          <p:nvPr/>
        </p:nvGraphicFramePr>
        <p:xfrm>
          <a:off x="704797" y="17573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368400"/>
                <a:gridCol w="208275"/>
              </a:tblGrid>
              <a:tr h="370850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9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Block 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A8E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5C64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9CC7C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3BCC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</a:rPr>
                        <a:t>…</a:t>
                      </a:r>
                      <a:endParaRPr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AE8EB"/>
                    </a:solidFill>
                  </a:tcPr>
                </a:tc>
              </a:tr>
              <a:tr h="370850"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Directory File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4A8EF2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5C64B7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1"/>
                          </a:solidFill>
                        </a:rPr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9CC7CE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1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Free Space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AE8EB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graphicFrame>
        <p:nvGraphicFramePr>
          <p:cNvPr id="247" name="Google Shape;247;p15"/>
          <p:cNvGraphicFramePr/>
          <p:nvPr/>
        </p:nvGraphicFramePr>
        <p:xfrm>
          <a:off x="704797" y="306107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502225"/>
                <a:gridCol w="1502225"/>
                <a:gridCol w="1502225"/>
                <a:gridCol w="1502225"/>
                <a:gridCol w="1502225"/>
                <a:gridCol w="1502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Owner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Michael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admin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2, 9, 5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22:14 9/20/2019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10:30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Gabriel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code.c</a:t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8/26/2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021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14:14 9/14/20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</a:rPr>
                        <a:t>Michael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Modern File System and Blocks</a:t>
            </a:r>
            <a:endParaRPr/>
          </a:p>
        </p:txBody>
      </p:sp>
      <p:sp>
        <p:nvSpPr>
          <p:cNvPr id="253" name="Google Shape;25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Using blocks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Allow files to be broken into chunks and stored across many blocks.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Files can easily grow or shrink in size.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Grow 🡪 need more space 🡪 Allocated a new free block.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Shrink 🡪 space not needed 🡪 Deallocate reserved block.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 can grow to occupy as many blocks as needed.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Blocks might not be located next to each other or even in order.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File being broken across storage is known as </a:t>
            </a:r>
            <a:r>
              <a:rPr lang="en-US">
                <a:solidFill>
                  <a:srgbClr val="0055A4"/>
                </a:solidFill>
              </a:rPr>
              <a:t>Fragmentation</a:t>
            </a:r>
            <a:r>
              <a:rPr lang="en-US"/>
              <a:t>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This a result of files being created, deleted and modified.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Fragmentation</a:t>
            </a:r>
            <a:endParaRPr/>
          </a:p>
        </p:txBody>
      </p:sp>
      <p:sp>
        <p:nvSpPr>
          <p:cNvPr id="259" name="Google Shape;25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Fragmentation will increase the time to access the file.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Specially with storage device that require mechanical parts to move like HDDs.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Large files might be stored across hundreds of blocks and would require longer time to access.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Solution to Fragmentation</a:t>
            </a:r>
            <a:endParaRPr/>
          </a:p>
        </p:txBody>
      </p:sp>
      <p:sp>
        <p:nvSpPr>
          <p:cNvPr id="265" name="Google Shape;265;p18"/>
          <p:cNvSpPr txBox="1"/>
          <p:nvPr>
            <p:ph idx="1" type="body"/>
          </p:nvPr>
        </p:nvSpPr>
        <p:spPr>
          <a:xfrm>
            <a:off x="609599" y="1521725"/>
            <a:ext cx="11137800" cy="4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18573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Defragmentation</a:t>
            </a:r>
            <a:r>
              <a:rPr lang="en-US"/>
              <a:t>: reallocate data blocks so each file has its blocks located together in storage and in the right order.</a:t>
            </a:r>
            <a:br>
              <a:rPr lang="en-US"/>
            </a:br>
            <a:endParaRPr/>
          </a:p>
          <a:p>
            <a:pPr indent="-185737" lvl="0" marL="228600" rtl="0" algn="l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Newer file systems are designed to minimize the need for defragmentation. 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Blocks have a large buffer size ---&gt; more slack space </a:t>
            </a:r>
            <a:r>
              <a:rPr lang="en-US"/>
              <a:t>---&gt; less need for more blocks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Scatter files all over the disk 🡪 providing files with enough space to expand.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Running the defragmentation process in the background.</a:t>
            </a:r>
            <a:endParaRPr/>
          </a:p>
          <a:p>
            <a:pPr indent="-171450" lvl="0" marL="2286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Additionally, newer storage </a:t>
            </a:r>
            <a:r>
              <a:rPr b="1" lang="en-US"/>
              <a:t>hardware</a:t>
            </a:r>
            <a:r>
              <a:rPr lang="en-US"/>
              <a:t> makes defragmentation less and less useful</a:t>
            </a:r>
            <a:endParaRPr/>
          </a:p>
          <a:p>
            <a:pPr indent="-179069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Newer HDDs are much faster and more parallelized in their ability to read fragmented data</a:t>
            </a:r>
            <a:endParaRPr/>
          </a:p>
          <a:p>
            <a:pPr indent="-179069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SSDs </a:t>
            </a:r>
            <a:r>
              <a:rPr b="1" lang="en-US"/>
              <a:t>see no read/write improvement from defragmentation</a:t>
            </a:r>
            <a:r>
              <a:rPr lang="en-US"/>
              <a:t>, since memory is not physically separated in a meaningful sense (in fact, the defragmentation process only wears the SSD down without any gains -- not recommended!)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28" name="Google Shape;12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 operating systems help us organize data storage? The File System.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File Format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Metadata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File System</a:t>
            </a:r>
            <a:endParaRPr/>
          </a:p>
          <a:p>
            <a:pPr indent="0" lvl="0" marL="1905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Flat File System Vs Hierarchical File System</a:t>
            </a:r>
            <a:endParaRPr/>
          </a:p>
        </p:txBody>
      </p:sp>
      <p:sp>
        <p:nvSpPr>
          <p:cNvPr id="271" name="Google Shape;271;p19"/>
          <p:cNvSpPr txBox="1"/>
          <p:nvPr>
            <p:ph idx="1" type="body"/>
          </p:nvPr>
        </p:nvSpPr>
        <p:spPr>
          <a:xfrm>
            <a:off x="838200" y="1526959"/>
            <a:ext cx="5181600" cy="4650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</a:rPr>
              <a:t>Flat File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All data save one level.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Similar to the examples we have seen.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There is no notion of directories.</a:t>
            </a:r>
            <a:endParaRPr/>
          </a:p>
        </p:txBody>
      </p:sp>
      <p:sp>
        <p:nvSpPr>
          <p:cNvPr id="272" name="Google Shape;272;p19"/>
          <p:cNvSpPr txBox="1"/>
          <p:nvPr>
            <p:ph idx="2" type="body"/>
          </p:nvPr>
        </p:nvSpPr>
        <p:spPr>
          <a:xfrm>
            <a:off x="838200" y="3330836"/>
            <a:ext cx="6041994" cy="3527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2400"/>
              <a:buNone/>
            </a:pPr>
            <a:r>
              <a:rPr lang="en-US" sz="2400">
                <a:solidFill>
                  <a:srgbClr val="0055A4"/>
                </a:solidFill>
              </a:rPr>
              <a:t>Hierarchical File System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Allows to store related files in directories.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Also known as folders.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Directories can be nested in other directories.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Extra metadata is need to keep track what is a file and what is a directory.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Top Directory File is known as Root Directory. 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descr="Image result for Hierarchical file system" id="273" name="Google Shape;27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9848" y="3157538"/>
            <a:ext cx="4276725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Hierarchical File System</a:t>
            </a:r>
            <a:endParaRPr/>
          </a:p>
        </p:txBody>
      </p:sp>
      <p:graphicFrame>
        <p:nvGraphicFramePr>
          <p:cNvPr id="279" name="Google Shape;279;p20"/>
          <p:cNvGraphicFramePr/>
          <p:nvPr/>
        </p:nvGraphicFramePr>
        <p:xfrm>
          <a:off x="609600" y="1560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DIR: root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Is Directory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2, 9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Docs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22:14 9/20/2019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10:30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8/26/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14:14 9/14/20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Google Shape;280;p20"/>
          <p:cNvGraphicFramePr/>
          <p:nvPr/>
        </p:nvGraphicFramePr>
        <p:xfrm>
          <a:off x="609600" y="4479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DIR: Docs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Is Directory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Exam1.docx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10/2/2019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11,12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Exam1.docx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10/1/20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13,14,15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81" name="Google Shape;281;p20"/>
          <p:cNvSpPr/>
          <p:nvPr/>
        </p:nvSpPr>
        <p:spPr>
          <a:xfrm>
            <a:off x="8735627" y="3249227"/>
            <a:ext cx="3310964" cy="949911"/>
          </a:xfrm>
          <a:prstGeom prst="wedgeRoundRectCallout">
            <a:avLst>
              <a:gd fmla="val -66749" name="adj1"/>
              <a:gd fmla="val -759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Directory File for Docs folder will be stored at block 3.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Hierarchical File System: Moving Files</a:t>
            </a:r>
            <a:endParaRPr/>
          </a:p>
        </p:txBody>
      </p:sp>
      <p:graphicFrame>
        <p:nvGraphicFramePr>
          <p:cNvPr id="287" name="Google Shape;287;p21"/>
          <p:cNvGraphicFramePr/>
          <p:nvPr/>
        </p:nvGraphicFramePr>
        <p:xfrm>
          <a:off x="609600" y="15607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DIR: root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Is Directory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OS.exe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2, 9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Docs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22:14 9/20/2019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10:30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Code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Yes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8/26/20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Quattrocento Sans"/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14:14 9/14/20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8" name="Google Shape;288;p21"/>
          <p:cNvGraphicFramePr/>
          <p:nvPr/>
        </p:nvGraphicFramePr>
        <p:xfrm>
          <a:off x="609600" y="44703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DIR: Docs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Is Directory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Created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Last Modified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Read/Write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Blocks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3596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Exam1.docx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10/2/2019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11,12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Exam1.docx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10/1/20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14:15 12/1/20</a:t>
                      </a:r>
                      <a:r>
                        <a:rPr lang="en-US">
                          <a:solidFill>
                            <a:schemeClr val="lt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13,14,15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21"/>
          <p:cNvGraphicFramePr/>
          <p:nvPr/>
        </p:nvGraphicFramePr>
        <p:xfrm>
          <a:off x="4161450" y="2197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1287625"/>
                <a:gridCol w="1287625"/>
                <a:gridCol w="1287625"/>
                <a:gridCol w="1287625"/>
                <a:gridCol w="1287625"/>
                <a:gridCol w="12876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Todo.txt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No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11:15 2/2/2017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10:14 9/26/2019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r/w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chemeClr val="lt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21"/>
          <p:cNvSpPr/>
          <p:nvPr/>
        </p:nvSpPr>
        <p:spPr>
          <a:xfrm>
            <a:off x="8806648" y="3493852"/>
            <a:ext cx="3151573" cy="1953088"/>
          </a:xfrm>
          <a:prstGeom prst="wedgeRoundRectCallout">
            <a:avLst>
              <a:gd fmla="val -41396" name="adj1"/>
              <a:gd fmla="val -91795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move a file or directory to a new location simply remove the record from the current directory file and place it in the destination directory file.</a:t>
            </a:r>
            <a:endParaRPr/>
          </a:p>
        </p:txBody>
      </p:sp>
      <p:sp>
        <p:nvSpPr>
          <p:cNvPr id="291" name="Google Shape;291;p21"/>
          <p:cNvSpPr/>
          <p:nvPr/>
        </p:nvSpPr>
        <p:spPr>
          <a:xfrm>
            <a:off x="8895424" y="3657204"/>
            <a:ext cx="3151500" cy="1953000"/>
          </a:xfrm>
          <a:prstGeom prst="wedgeRoundRectCallout">
            <a:avLst>
              <a:gd fmla="val -78297" name="adj1"/>
              <a:gd fmla="val 104114" name="adj2"/>
              <a:gd fmla="val 16667" name="adj3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move a file or directory to a new location simply remove the record from the current directory file and place that record in the destination directory file.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Deleting Files</a:t>
            </a:r>
            <a:endParaRPr/>
          </a:p>
        </p:txBody>
      </p:sp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How does deleting file data work?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</a:t>
            </a:r>
            <a:r>
              <a:rPr lang="en-US"/>
              <a:t>user experience varies from operating system to operating system, but the overall behavior is the same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In all operating systems, it is possible to designate a </a:t>
            </a:r>
            <a:r>
              <a:rPr b="1" lang="en-US"/>
              <a:t>Recycling Bin </a:t>
            </a:r>
            <a:r>
              <a:rPr lang="en-US"/>
              <a:t>directory on the system, where the default </a:t>
            </a:r>
            <a:r>
              <a:rPr b="1" lang="en-US"/>
              <a:t>delete</a:t>
            </a:r>
            <a:r>
              <a:rPr lang="en-US"/>
              <a:t> command simply </a:t>
            </a:r>
            <a:r>
              <a:rPr b="1" lang="en-US"/>
              <a:t>moves </a:t>
            </a:r>
            <a:r>
              <a:rPr lang="en-US"/>
              <a:t>a file to the Recycling Bin directory.  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Recycling Bin directories are no different than other directories -- files can be recovered from the Recycling Bin by simply moving them out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How to delete a file permanently?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2efba4851_0_21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Deleting Files</a:t>
            </a:r>
            <a:endParaRPr/>
          </a:p>
        </p:txBody>
      </p:sp>
      <p:sp>
        <p:nvSpPr>
          <p:cNvPr id="303" name="Google Shape;303;gf2efba4851_0_2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How does deleting file data work?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“Empty the recycle bin” -- yes, but how does that work? Move the file to Recycling Bin 2?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Think about how data is represented in a computer, about the data blocks we were just learning about. What would it mean for that data to be deleted?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2efba4851_0_26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Deleting Files</a:t>
            </a:r>
            <a:endParaRPr/>
          </a:p>
        </p:txBody>
      </p:sp>
      <p:sp>
        <p:nvSpPr>
          <p:cNvPr id="309" name="Google Shape;309;gf2efba4851_0_2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Answer: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Remove the file from its directory file. The operating system will no longer “know” about the file (no way to reference it) and its bits will be considered </a:t>
            </a:r>
            <a:r>
              <a:rPr b="1" lang="en-US"/>
              <a:t>free space</a:t>
            </a:r>
            <a:endParaRPr b="1"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Does this mean the data is deleted? 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f2efba4851_0_31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Deleting Files</a:t>
            </a:r>
            <a:endParaRPr/>
          </a:p>
        </p:txBody>
      </p:sp>
      <p:sp>
        <p:nvSpPr>
          <p:cNvPr id="315" name="Google Shape;315;gf2efba4851_0_3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Answer Pt 2: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Data that has been deleted in this manner can still be recovered!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This can be very difficult: it is an open field of research to optimise various data recovery programs for </a:t>
            </a:r>
            <a:r>
              <a:rPr lang="en-US"/>
              <a:t>various</a:t>
            </a:r>
            <a:r>
              <a:rPr lang="en-US"/>
              <a:t> applications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In principle: 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view all the bits in free space. Recover this data directly</a:t>
            </a:r>
            <a:endParaRPr/>
          </a:p>
          <a:p>
            <a:pPr indent="-3937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en-US"/>
              <a:t>The problem?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The longer bits are in “free space”, the more likely they will be overwritten by a new file/block</a:t>
            </a:r>
            <a:endParaRPr/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can eventually become unrecoverable in its original form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f2efba4851_0_7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 for further research</a:t>
            </a:r>
            <a:endParaRPr/>
          </a:p>
        </p:txBody>
      </p:sp>
      <p:sp>
        <p:nvSpPr>
          <p:cNvPr id="322" name="Google Shape;322;gf2efba4851_0_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How to view and understand file metadata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Difference between </a:t>
            </a:r>
            <a:r>
              <a:rPr b="1" lang="en-US"/>
              <a:t>deleting</a:t>
            </a:r>
            <a:r>
              <a:rPr lang="en-US"/>
              <a:t>, </a:t>
            </a:r>
            <a:r>
              <a:rPr b="1" lang="en-US"/>
              <a:t>recycling</a:t>
            </a:r>
            <a:r>
              <a:rPr lang="en-US"/>
              <a:t>, and </a:t>
            </a:r>
            <a:r>
              <a:rPr b="1" lang="en-US"/>
              <a:t>wiping</a:t>
            </a:r>
            <a:r>
              <a:rPr lang="en-US"/>
              <a:t> your data on different operating systems</a:t>
            </a:r>
            <a:endParaRPr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•"/>
            </a:pPr>
            <a:r>
              <a:rPr lang="en-US"/>
              <a:t>Understand how file recovery works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/>
              <a:t>Q &amp; 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2efba4851_0_0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video which inspired the lecture:</a:t>
            </a:r>
            <a:endParaRPr/>
          </a:p>
        </p:txBody>
      </p:sp>
      <p:sp>
        <p:nvSpPr>
          <p:cNvPr id="135" name="Google Shape;135;gf2efba4851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https://www.youtube.com/watch?v=KN8YgJnShPM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 Format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14312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Files are big chunks of related data.</a:t>
            </a:r>
            <a:endParaRPr/>
          </a:p>
          <a:p>
            <a:pPr indent="-216217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Many types of files: text files, music files, photos and videos.</a:t>
            </a:r>
            <a:endParaRPr/>
          </a:p>
          <a:p>
            <a:pPr indent="-214312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File format </a:t>
            </a:r>
            <a:r>
              <a:rPr lang="en-US"/>
              <a:t>is the way the data is organized inside a file.</a:t>
            </a:r>
            <a:endParaRPr/>
          </a:p>
          <a:p>
            <a:pPr indent="-214312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When saving a file, the OS or application uses an existing standard to organize the data.</a:t>
            </a:r>
            <a:endParaRPr/>
          </a:p>
          <a:p>
            <a:pPr indent="-216217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Example of standard file formats: JPEG, MP4 and DOCX.</a:t>
            </a:r>
            <a:endParaRPr/>
          </a:p>
          <a:p>
            <a:pPr indent="-214312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Programmer sometimes use their own way of saving data.</a:t>
            </a:r>
            <a:endParaRPr/>
          </a:p>
          <a:p>
            <a:pPr indent="-216217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Non-standard format cannot be read except by applications that created them.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 Formats: Text Files</a:t>
            </a:r>
            <a:endParaRPr/>
          </a:p>
        </p:txBody>
      </p:sp>
      <p:sp>
        <p:nvSpPr>
          <p:cNvPr id="147" name="Google Shape;147;p4"/>
          <p:cNvSpPr txBox="1"/>
          <p:nvPr>
            <p:ph idx="1" type="body"/>
          </p:nvPr>
        </p:nvSpPr>
        <p:spPr>
          <a:xfrm>
            <a:off x="838200" y="17874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Known as TXT files and contain text.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Text files are presented in a file using list of numbers stored as binary.			</a:t>
            </a:r>
            <a:endParaRPr/>
          </a:p>
        </p:txBody>
      </p:sp>
      <p:graphicFrame>
        <p:nvGraphicFramePr>
          <p:cNvPr id="148" name="Google Shape;148;p4"/>
          <p:cNvGraphicFramePr/>
          <p:nvPr/>
        </p:nvGraphicFramePr>
        <p:xfrm>
          <a:off x="609600" y="39524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{27573A33-B694-4CDA-A304-3C6094C37282}</a:tableStyleId>
              </a:tblPr>
              <a:tblGrid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  <a:gridCol w="895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Binary</a:t>
                      </a:r>
                      <a:endParaRPr b="1" sz="12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01001000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01100101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01101100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01101100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01101111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00100000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01010111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01101111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01110010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01101100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01100100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ASCII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 Metadata</a:t>
            </a:r>
            <a:endParaRPr/>
          </a:p>
        </p:txBody>
      </p:sp>
      <p:sp>
        <p:nvSpPr>
          <p:cNvPr id="154" name="Google Shape;15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185737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Many file formats cannot be stored so simply (a video file needs more structure than a </a:t>
            </a:r>
            <a:r>
              <a:rPr lang="en-US"/>
              <a:t>text file, for example</a:t>
            </a:r>
            <a:r>
              <a:rPr lang="en-US"/>
              <a:t>)</a:t>
            </a:r>
            <a:endParaRPr/>
          </a:p>
          <a:p>
            <a:pPr indent="-185737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We need to include\save more data about the file to be able to read it properly. This data about the data is known as </a:t>
            </a:r>
            <a:r>
              <a:rPr lang="en-US">
                <a:solidFill>
                  <a:srgbClr val="0055A4"/>
                </a:solidFill>
              </a:rPr>
              <a:t>Metadata</a:t>
            </a:r>
            <a:r>
              <a:rPr lang="en-US"/>
              <a:t>.</a:t>
            </a:r>
            <a:endParaRPr/>
          </a:p>
          <a:p>
            <a:pPr indent="-185737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Metadata is data that provides information about other data.</a:t>
            </a:r>
            <a:r>
              <a:rPr lang="en-US"/>
              <a:t> </a:t>
            </a:r>
            <a:endParaRPr/>
          </a:p>
          <a:p>
            <a:pPr indent="-185737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File metadata provides information about the file data.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Stored at the front of the file data on the storage device. </a:t>
            </a:r>
            <a:br>
              <a:rPr lang="en-US"/>
            </a:br>
            <a:r>
              <a:rPr lang="en-US"/>
              <a:t>(ahead of the actual data).</a:t>
            </a:r>
            <a:endParaRPr/>
          </a:p>
          <a:p>
            <a:pPr indent="-191452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Known as file header.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 Metadata: Example: Bitmap Photo (BMP)</a:t>
            </a:r>
            <a:endParaRPr/>
          </a:p>
        </p:txBody>
      </p:sp>
      <p:graphicFrame>
        <p:nvGraphicFramePr>
          <p:cNvPr id="160" name="Google Shape;160;p6"/>
          <p:cNvGraphicFramePr/>
          <p:nvPr/>
        </p:nvGraphicFramePr>
        <p:xfrm>
          <a:off x="838223" y="32466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  <a:gridCol w="2574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D247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3B30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3B30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3B30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3B302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FD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FD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FD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EFD5A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45725" marB="45725" marR="91450" marL="91450"/>
                </a:tc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File Size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4 bytes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Reserved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Offset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Header Size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Photo Width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Photo Height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Planes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/>
                        <a:t>Color Depth</a:t>
                      </a:r>
                      <a:endParaRPr/>
                    </a:p>
                  </a:txBody>
                  <a:tcPr marT="45725" marB="45725" marR="91450" marL="91450"/>
                </a:tc>
                <a:tc hMerge="1"/>
              </a:tr>
            </a:tbl>
          </a:graphicData>
        </a:graphic>
      </p:graphicFrame>
      <p:graphicFrame>
        <p:nvGraphicFramePr>
          <p:cNvPr id="161" name="Google Shape;161;p6"/>
          <p:cNvGraphicFramePr/>
          <p:nvPr/>
        </p:nvGraphicFramePr>
        <p:xfrm>
          <a:off x="9085268" y="324665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{BDD64AD6-9D2B-4B8B-ADB3-1B3B09BD9730}</a:tableStyleId>
              </a:tblPr>
              <a:tblGrid>
                <a:gridCol w="2592200"/>
              </a:tblGrid>
              <a:tr h="380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" u="none" cap="none" strike="noStrike"/>
                    </a:p>
                  </a:txBody>
                  <a:tcPr marT="45725" marB="45725" marR="91450" marL="91450">
                    <a:solidFill>
                      <a:srgbClr val="C00000"/>
                    </a:solidFill>
                  </a:tcPr>
                </a:tc>
              </a:tr>
              <a:tr h="4475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0055A4"/>
                          </a:solidFill>
                        </a:rPr>
                        <a:t>Data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2" name="Google Shape;162;p6"/>
          <p:cNvSpPr/>
          <p:nvPr/>
        </p:nvSpPr>
        <p:spPr>
          <a:xfrm rot="-5400000">
            <a:off x="4734904" y="178016"/>
            <a:ext cx="453682" cy="824704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8575">
            <a:solidFill>
              <a:srgbClr val="0055A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3" name="Google Shape;163;p6"/>
          <p:cNvSpPr txBox="1"/>
          <p:nvPr/>
        </p:nvSpPr>
        <p:spPr>
          <a:xfrm>
            <a:off x="3733100" y="4718071"/>
            <a:ext cx="31458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55A4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Metadata of BMP Photo </a:t>
            </a:r>
            <a:endParaRPr/>
          </a:p>
        </p:txBody>
      </p:sp>
      <p:sp>
        <p:nvSpPr>
          <p:cNvPr id="164" name="Google Shape;164;p6"/>
          <p:cNvSpPr txBox="1"/>
          <p:nvPr/>
        </p:nvSpPr>
        <p:spPr>
          <a:xfrm>
            <a:off x="738231" y="6342077"/>
            <a:ext cx="91607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Source and details found at: https://en.wikipedia.org/wiki/BMP_file_format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Files and File Formats</a:t>
            </a:r>
            <a:endParaRPr/>
          </a:p>
        </p:txBody>
      </p:sp>
      <p:sp>
        <p:nvSpPr>
          <p:cNvPr id="170" name="Google Shape;170;p7"/>
          <p:cNvSpPr txBox="1"/>
          <p:nvPr>
            <p:ph idx="1" type="body"/>
          </p:nvPr>
        </p:nvSpPr>
        <p:spPr>
          <a:xfrm>
            <a:off x="838200" y="1825625"/>
            <a:ext cx="695517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Under the hood, files are all the same: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Long lists of numbers, stored as binary, on a storage device.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Consist of two parts: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Metadata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/>
              <a:t>Actual data.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File formats are the key to reading and understanding the data inside.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  <p:pic>
        <p:nvPicPr>
          <p:cNvPr descr="Image result for file formats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3689" y="2309325"/>
            <a:ext cx="4394725" cy="338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Saving Files to Storage Devices</a:t>
            </a:r>
            <a:endParaRPr/>
          </a:p>
        </p:txBody>
      </p:sp>
      <p:sp>
        <p:nvSpPr>
          <p:cNvPr id="177" name="Google Shape;177;p8"/>
          <p:cNvSpPr txBox="1"/>
          <p:nvPr>
            <p:ph idx="1" type="body"/>
          </p:nvPr>
        </p:nvSpPr>
        <p:spPr>
          <a:xfrm>
            <a:off x="838200" y="1825625"/>
            <a:ext cx="10515600" cy="46550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Computer store data on permanent storage technologies without having any power.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Hard drives, SSDs, magnetic tapes, flash drives.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Millions, billions and trillions of bits.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055A4"/>
              </a:buClr>
              <a:buSzPts val="3200"/>
              <a:buNone/>
            </a:pPr>
            <a:r>
              <a:rPr i="1" lang="en-US" sz="3200">
                <a:solidFill>
                  <a:srgbClr val="0055A4"/>
                </a:solidFill>
              </a:rPr>
              <a:t>How are they organized?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File System: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Manages and keeps track of stored files on the disk.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Each OS has it own file system.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2017-10-15T21:06:31Z</dcterms:created>
  <dc:creator>Aref Mourtada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