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Quattrocen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2" roundtripDataSignature="AMtx7mipikRMO8WelYP0BvVNNqrADZdy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A8727D-1848-475E-B85C-72E4F2CAAE77}">
  <a:tblStyle styleId="{4EA8727D-1848-475E-B85C-72E4F2CAAE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Quattrocento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QuattrocentoSans-bold.fntdata"/><Relationship Id="rId16" Type="http://schemas.openxmlformats.org/officeDocument/2006/relationships/slide" Target="slides/slide10.xml"/><Relationship Id="rId38" Type="http://schemas.openxmlformats.org/officeDocument/2006/relationships/font" Target="fonts/Quattrocento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47ec97cfe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547ec97cfe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71e5e3e80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871e5e3e8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86be914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886be914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352" name="Google Shape;35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32"/>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32"/>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2"/>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3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2"/>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32"/>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41"/>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p:nvPr>
            <p:ph idx="2" type="pic"/>
          </p:nvPr>
        </p:nvSpPr>
        <p:spPr>
          <a:xfrm>
            <a:off x="5183188" y="987427"/>
            <a:ext cx="6172200" cy="4873625"/>
          </a:xfrm>
          <a:prstGeom prst="rect">
            <a:avLst/>
          </a:prstGeom>
          <a:noFill/>
          <a:ln>
            <a:noFill/>
          </a:ln>
        </p:spPr>
      </p:sp>
      <p:sp>
        <p:nvSpPr>
          <p:cNvPr id="101" name="Google Shape;101;p4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4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4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4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3" name="Google Shape;113;p4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44"/>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6" name="Google Shape;116;p4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4"/>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4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44"/>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4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4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4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3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3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3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0" name="Google Shape;40;p3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1" name="Shape 41"/>
        <p:cNvGrpSpPr/>
        <p:nvPr/>
      </p:nvGrpSpPr>
      <p:grpSpPr>
        <a:xfrm>
          <a:off x="0" y="0"/>
          <a:ext cx="0" cy="0"/>
          <a:chOff x="0" y="0"/>
          <a:chExt cx="0" cy="0"/>
        </a:xfrm>
      </p:grpSpPr>
      <p:sp>
        <p:nvSpPr>
          <p:cNvPr id="42" name="Google Shape;42;p35"/>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 name="Google Shape;43;p35"/>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 name="Google Shape;49;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1" name="Google Shape;51;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2" name="Google Shape;52;p3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3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3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7"/>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 name="Google Shape;59;p37"/>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1" name="Google Shape;61;p3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37"/>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5" name="Google Shape;65;p37"/>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3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8" name="Google Shape;68;p38"/>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8"/>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0" name="Google Shape;70;p3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4" name="Google Shape;74;p3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3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7" name="Google Shape;77;p39"/>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9"/>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9" name="Google Shape;79;p39"/>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0" name="Google Shape;80;p39"/>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1" name="Google Shape;81;p39"/>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2" name="Google Shape;82;p3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3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6" name="Google Shape;86;p3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4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techtarget.com/searchdatacenter/Server-hardware-guide-to-architecture-products-and-management" TargetMode="External"/><Relationship Id="rId4" Type="http://schemas.openxmlformats.org/officeDocument/2006/relationships/hyperlink" Target="https://www.computerweekly.com/news/2240102027/Sizing-server-hardware-for-virtual-machin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hyperlink" Target="https://hetmanrecovery.com/recovery_news/how-to-create-software-raid-on-windows-server.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hyperlink" Target="https://www.seagate.com/ca/en/internal-hard-drives/raid-calculato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ikiless.org/wiki/Standard_RAID_levels?lang=en#RAID_2"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b="1" lang="en-US"/>
              <a:t>Technical Support (420-1N6-AB)</a:t>
            </a:r>
            <a:br>
              <a:rPr lang="en-US"/>
            </a:br>
            <a:r>
              <a:rPr lang="en-US"/>
              <a:t>Hardware – Servers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2022</a:t>
            </a:r>
            <a:endParaRPr/>
          </a:p>
          <a:p>
            <a:pPr indent="0" lvl="0" marL="0" rtl="0" algn="r">
              <a:lnSpc>
                <a:spcPct val="150000"/>
              </a:lnSpc>
              <a:spcBef>
                <a:spcPts val="0"/>
              </a:spcBef>
              <a:spcAft>
                <a:spcPts val="0"/>
              </a:spcAft>
              <a:buClr>
                <a:schemeClr val="lt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Servers </a:t>
            </a:r>
            <a:endParaRPr/>
          </a:p>
        </p:txBody>
      </p:sp>
      <p:sp>
        <p:nvSpPr>
          <p:cNvPr id="192" name="Google Shape;19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(Form Factors)</a:t>
            </a:r>
            <a:endParaRPr/>
          </a:p>
        </p:txBody>
      </p:sp>
      <p:graphicFrame>
        <p:nvGraphicFramePr>
          <p:cNvPr id="193" name="Google Shape;193;p11"/>
          <p:cNvGraphicFramePr/>
          <p:nvPr/>
        </p:nvGraphicFramePr>
        <p:xfrm>
          <a:off x="1354267" y="2543495"/>
          <a:ext cx="3000000" cy="3000000"/>
        </p:xfrm>
        <a:graphic>
          <a:graphicData uri="http://schemas.openxmlformats.org/drawingml/2006/table">
            <a:tbl>
              <a:tblPr>
                <a:noFill/>
                <a:tableStyleId>{4EA8727D-1848-475E-B85C-72E4F2CAAE77}</a:tableStyleId>
              </a:tblPr>
              <a:tblGrid>
                <a:gridCol w="3217325"/>
                <a:gridCol w="3217325"/>
                <a:gridCol w="3217325"/>
              </a:tblGrid>
              <a:tr h="609550">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Tower Servers</a:t>
                      </a:r>
                      <a:endParaRPr sz="2400" u="none" cap="none" strike="noStrike"/>
                    </a:p>
                  </a:txBody>
                  <a:tcPr marT="121900" marB="121900" marR="121900" marL="121900"/>
                </a:tc>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Rack Servers</a:t>
                      </a:r>
                      <a:endParaRPr sz="2400" u="none" cap="none" strike="noStrike"/>
                    </a:p>
                  </a:txBody>
                  <a:tcPr marT="121900" marB="121900" marR="121900" marL="121900"/>
                </a:tc>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Blade Servers</a:t>
                      </a:r>
                      <a:endParaRPr sz="2400" u="none" cap="none" strike="noStrike"/>
                    </a:p>
                  </a:txBody>
                  <a:tcPr marT="121900" marB="121900" marR="121900" marL="121900"/>
                </a:tc>
              </a:tr>
              <a:tr h="3169875">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r>
            </a:tbl>
          </a:graphicData>
        </a:graphic>
      </p:graphicFrame>
      <p:pic>
        <p:nvPicPr>
          <p:cNvPr id="194" name="Google Shape;194;p11"/>
          <p:cNvPicPr preferRelativeResize="0"/>
          <p:nvPr/>
        </p:nvPicPr>
        <p:blipFill rotWithShape="1">
          <a:blip r:embed="rId3">
            <a:alphaModFix/>
          </a:blip>
          <a:srcRect b="0" l="0" r="0" t="0"/>
          <a:stretch/>
        </p:blipFill>
        <p:spPr>
          <a:xfrm>
            <a:off x="2118124" y="3686142"/>
            <a:ext cx="1565800" cy="1991233"/>
          </a:xfrm>
          <a:prstGeom prst="rect">
            <a:avLst/>
          </a:prstGeom>
          <a:noFill/>
          <a:ln>
            <a:noFill/>
          </a:ln>
        </p:spPr>
      </p:pic>
      <p:pic>
        <p:nvPicPr>
          <p:cNvPr id="195" name="Google Shape;195;p11"/>
          <p:cNvPicPr preferRelativeResize="0"/>
          <p:nvPr/>
        </p:nvPicPr>
        <p:blipFill rotWithShape="1">
          <a:blip r:embed="rId4">
            <a:alphaModFix/>
          </a:blip>
          <a:srcRect b="0" l="0" r="0" t="0"/>
          <a:stretch/>
        </p:blipFill>
        <p:spPr>
          <a:xfrm>
            <a:off x="4587634" y="3949867"/>
            <a:ext cx="3016735" cy="1199496"/>
          </a:xfrm>
          <a:prstGeom prst="rect">
            <a:avLst/>
          </a:prstGeom>
          <a:noFill/>
          <a:ln>
            <a:noFill/>
          </a:ln>
        </p:spPr>
      </p:pic>
      <p:pic>
        <p:nvPicPr>
          <p:cNvPr id="196" name="Google Shape;196;p11"/>
          <p:cNvPicPr preferRelativeResize="0"/>
          <p:nvPr/>
        </p:nvPicPr>
        <p:blipFill rotWithShape="1">
          <a:blip r:embed="rId5">
            <a:alphaModFix/>
          </a:blip>
          <a:srcRect b="0" l="0" r="0" t="0"/>
          <a:stretch/>
        </p:blipFill>
        <p:spPr>
          <a:xfrm>
            <a:off x="7821000" y="3752298"/>
            <a:ext cx="3016733" cy="18589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Tower Servers</a:t>
            </a:r>
            <a:endParaRPr/>
          </a:p>
        </p:txBody>
      </p:sp>
      <p:sp>
        <p:nvSpPr>
          <p:cNvPr id="202" name="Google Shape;20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 lvl="0" marL="228600" rtl="0" algn="l">
              <a:lnSpc>
                <a:spcPct val="90000"/>
              </a:lnSpc>
              <a:spcBef>
                <a:spcPts val="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Look like PCs.</a:t>
            </a:r>
            <a:endParaRPr/>
          </a:p>
          <a:p>
            <a:pPr indent="-228600" lvl="0" marL="228600" rtl="0" algn="l">
              <a:lnSpc>
                <a:spcPct val="90000"/>
              </a:lnSpc>
              <a:spcBef>
                <a:spcPts val="900"/>
              </a:spcBef>
              <a:spcAft>
                <a:spcPts val="0"/>
              </a:spcAft>
              <a:buClr>
                <a:srgbClr val="7F7F7F"/>
              </a:buClr>
              <a:buSzPts val="3000"/>
              <a:buChar char="•"/>
            </a:pPr>
            <a:r>
              <a:rPr lang="en-US"/>
              <a:t>Each tower server is a standalone machine.</a:t>
            </a:r>
            <a:endParaRPr/>
          </a:p>
          <a:p>
            <a:pPr indent="-228600" lvl="0" marL="228600" rtl="0" algn="l">
              <a:lnSpc>
                <a:spcPct val="90000"/>
              </a:lnSpc>
              <a:spcBef>
                <a:spcPts val="900"/>
              </a:spcBef>
              <a:spcAft>
                <a:spcPts val="0"/>
              </a:spcAft>
              <a:buClr>
                <a:srgbClr val="7F7F7F"/>
              </a:buClr>
              <a:buSzPts val="3000"/>
              <a:buChar char="•"/>
            </a:pPr>
            <a:r>
              <a:rPr lang="en-US"/>
              <a:t>Occupy space and tent to be noisy.</a:t>
            </a:r>
            <a:endParaRPr/>
          </a:p>
          <a:p>
            <a:pPr indent="-228600" lvl="0" marL="228600" rtl="0" algn="l">
              <a:lnSpc>
                <a:spcPct val="90000"/>
              </a:lnSpc>
              <a:spcBef>
                <a:spcPts val="900"/>
              </a:spcBef>
              <a:spcAft>
                <a:spcPts val="0"/>
              </a:spcAft>
              <a:buClr>
                <a:srgbClr val="7F7F7F"/>
              </a:buClr>
              <a:buSzPts val="3000"/>
              <a:buChar char="•"/>
            </a:pPr>
            <a:r>
              <a:rPr lang="en-US"/>
              <a:t>Usually used in small data centers.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03" name="Google Shape;203;p12"/>
          <p:cNvPicPr preferRelativeResize="0"/>
          <p:nvPr/>
        </p:nvPicPr>
        <p:blipFill rotWithShape="1">
          <a:blip r:embed="rId3">
            <a:alphaModFix/>
          </a:blip>
          <a:srcRect b="0" l="0" r="0" t="0"/>
          <a:stretch/>
        </p:blipFill>
        <p:spPr>
          <a:xfrm>
            <a:off x="8712808" y="2322022"/>
            <a:ext cx="2640992" cy="3358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Rack Servers</a:t>
            </a:r>
            <a:endParaRPr/>
          </a:p>
        </p:txBody>
      </p:sp>
      <p:sp>
        <p:nvSpPr>
          <p:cNvPr id="209" name="Google Shape;20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Servers mounted within a rack. </a:t>
            </a:r>
            <a:endParaRPr/>
          </a:p>
          <a:p>
            <a:pPr indent="-228600" lvl="0" marL="228600" rtl="0" algn="l">
              <a:lnSpc>
                <a:spcPct val="90000"/>
              </a:lnSpc>
              <a:spcBef>
                <a:spcPts val="900"/>
              </a:spcBef>
              <a:spcAft>
                <a:spcPts val="0"/>
              </a:spcAft>
              <a:buClr>
                <a:srgbClr val="7F7F7F"/>
              </a:buClr>
              <a:buSzPts val="3000"/>
              <a:buChar char="•"/>
            </a:pPr>
            <a:r>
              <a:rPr lang="en-US"/>
              <a:t>Uniform width, various heights.</a:t>
            </a:r>
            <a:endParaRPr/>
          </a:p>
          <a:p>
            <a:pPr indent="-228600" lvl="1" marL="685800" rtl="0" algn="l">
              <a:lnSpc>
                <a:spcPct val="90000"/>
              </a:lnSpc>
              <a:spcBef>
                <a:spcPts val="780"/>
              </a:spcBef>
              <a:spcAft>
                <a:spcPts val="0"/>
              </a:spcAft>
              <a:buClr>
                <a:srgbClr val="7F7F7F"/>
              </a:buClr>
              <a:buSzPts val="2600"/>
              <a:buChar char="•"/>
            </a:pPr>
            <a:r>
              <a:rPr lang="en-US"/>
              <a:t>Server heights is measured using rack units.</a:t>
            </a:r>
            <a:endParaRPr/>
          </a:p>
          <a:p>
            <a:pPr indent="-228600" lvl="1" marL="685800" rtl="0" algn="l">
              <a:lnSpc>
                <a:spcPct val="90000"/>
              </a:lnSpc>
              <a:spcBef>
                <a:spcPts val="780"/>
              </a:spcBef>
              <a:spcAft>
                <a:spcPts val="0"/>
              </a:spcAft>
              <a:buClr>
                <a:srgbClr val="7F7F7F"/>
              </a:buClr>
              <a:buSzPts val="2600"/>
              <a:buChar char="•"/>
            </a:pPr>
            <a:r>
              <a:rPr lang="en-US"/>
              <a:t>A standard rack mount server is referred to as a 1U server meaning that it is 1 rack unit in size.</a:t>
            </a:r>
            <a:endParaRPr/>
          </a:p>
          <a:p>
            <a:pPr indent="-228600" lvl="0" marL="228600" rtl="0" algn="l">
              <a:lnSpc>
                <a:spcPct val="90000"/>
              </a:lnSpc>
              <a:spcBef>
                <a:spcPts val="900"/>
              </a:spcBef>
              <a:spcAft>
                <a:spcPts val="0"/>
              </a:spcAft>
              <a:buClr>
                <a:srgbClr val="7F7F7F"/>
              </a:buClr>
              <a:buSzPts val="3000"/>
              <a:buChar char="•"/>
            </a:pPr>
            <a:r>
              <a:rPr lang="en-US"/>
              <a:t>Each rack can accommodate multiple servers</a:t>
            </a:r>
            <a:br>
              <a:rPr lang="en-US"/>
            </a:br>
            <a:r>
              <a:rPr lang="en-US"/>
              <a:t>which are typically stacked one on top of the</a:t>
            </a:r>
            <a:br>
              <a:rPr lang="en-US"/>
            </a:br>
            <a:r>
              <a:rPr lang="en-US"/>
              <a:t>other.</a:t>
            </a:r>
            <a:endParaRPr/>
          </a:p>
          <a:p>
            <a:pPr indent="-228600" lvl="0" marL="228600" rtl="0" algn="l">
              <a:lnSpc>
                <a:spcPct val="90000"/>
              </a:lnSpc>
              <a:spcBef>
                <a:spcPts val="900"/>
              </a:spcBef>
              <a:spcAft>
                <a:spcPts val="0"/>
              </a:spcAft>
              <a:buClr>
                <a:srgbClr val="7F7F7F"/>
              </a:buClr>
              <a:buSzPts val="3000"/>
              <a:buChar char="•"/>
            </a:pPr>
            <a:r>
              <a:rPr lang="en-US"/>
              <a:t>Mounted to rack using screws.</a:t>
            </a:r>
            <a:endParaRPr/>
          </a:p>
          <a:p>
            <a:pPr indent="0" lvl="0" marL="0" rtl="0" algn="l">
              <a:lnSpc>
                <a:spcPct val="90000"/>
              </a:lnSpc>
              <a:spcBef>
                <a:spcPts val="900"/>
              </a:spcBef>
              <a:spcAft>
                <a:spcPts val="0"/>
              </a:spcAft>
              <a:buClr>
                <a:srgbClr val="7F7F7F"/>
              </a:buClr>
              <a:buSzPts val="3000"/>
              <a:buNone/>
            </a:pPr>
            <a:r>
              <a:t/>
            </a:r>
            <a:endParaRPr/>
          </a:p>
          <a:p>
            <a:pPr indent="0" lvl="0" marL="0" rtl="0" algn="l">
              <a:lnSpc>
                <a:spcPct val="90000"/>
              </a:lnSpc>
              <a:spcBef>
                <a:spcPts val="900"/>
              </a:spcBef>
              <a:spcAft>
                <a:spcPts val="0"/>
              </a:spcAft>
              <a:buClr>
                <a:srgbClr val="7F7F7F"/>
              </a:buClr>
              <a:buSzPts val="3000"/>
              <a:buNone/>
            </a:pPr>
            <a:r>
              <a:t/>
            </a:r>
            <a:endParaRPr/>
          </a:p>
        </p:txBody>
      </p:sp>
      <p:pic>
        <p:nvPicPr>
          <p:cNvPr id="210" name="Google Shape;210;p13"/>
          <p:cNvPicPr preferRelativeResize="0"/>
          <p:nvPr/>
        </p:nvPicPr>
        <p:blipFill rotWithShape="1">
          <a:blip r:embed="rId3">
            <a:alphaModFix/>
          </a:blip>
          <a:srcRect b="11663" l="0" r="0" t="0"/>
          <a:stretch/>
        </p:blipFill>
        <p:spPr>
          <a:xfrm>
            <a:off x="7283733" y="1316585"/>
            <a:ext cx="4700816" cy="1651122"/>
          </a:xfrm>
          <a:prstGeom prst="rect">
            <a:avLst/>
          </a:prstGeom>
          <a:noFill/>
          <a:ln>
            <a:noFill/>
          </a:ln>
        </p:spPr>
      </p:pic>
      <p:pic>
        <p:nvPicPr>
          <p:cNvPr id="211" name="Google Shape;211;p13"/>
          <p:cNvPicPr preferRelativeResize="0"/>
          <p:nvPr/>
        </p:nvPicPr>
        <p:blipFill rotWithShape="1">
          <a:blip r:embed="rId4">
            <a:alphaModFix/>
          </a:blip>
          <a:srcRect b="0" l="0" r="0" t="0"/>
          <a:stretch/>
        </p:blipFill>
        <p:spPr>
          <a:xfrm>
            <a:off x="9103343" y="4187351"/>
            <a:ext cx="2805706" cy="1989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Blade Servers</a:t>
            </a:r>
            <a:endParaRPr/>
          </a:p>
        </p:txBody>
      </p:sp>
      <p:sp>
        <p:nvSpPr>
          <p:cNvPr id="217" name="Google Shape;21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Mount inside a special rack (chassis).</a:t>
            </a:r>
            <a:endParaRPr/>
          </a:p>
          <a:p>
            <a:pPr indent="-228600" lvl="0" marL="228600" rtl="0" algn="l">
              <a:lnSpc>
                <a:spcPct val="90000"/>
              </a:lnSpc>
              <a:spcBef>
                <a:spcPts val="900"/>
              </a:spcBef>
              <a:spcAft>
                <a:spcPts val="0"/>
              </a:spcAft>
              <a:buClr>
                <a:srgbClr val="7F7F7F"/>
              </a:buClr>
              <a:buSzPts val="3000"/>
              <a:buChar char="•"/>
            </a:pPr>
            <a:r>
              <a:rPr lang="en-US"/>
              <a:t>Blade servers tend to be vendor proprietary. </a:t>
            </a:r>
            <a:endParaRPr/>
          </a:p>
          <a:p>
            <a:pPr indent="-228600" lvl="1" marL="685800" rtl="0" algn="l">
              <a:lnSpc>
                <a:spcPct val="90000"/>
              </a:lnSpc>
              <a:spcBef>
                <a:spcPts val="780"/>
              </a:spcBef>
              <a:spcAft>
                <a:spcPts val="0"/>
              </a:spcAft>
              <a:buClr>
                <a:srgbClr val="7F7F7F"/>
              </a:buClr>
              <a:buSzPts val="2600"/>
              <a:buChar char="•"/>
            </a:pPr>
            <a:r>
              <a:rPr lang="en-US"/>
              <a:t>You can’t for example insert a Dell blade server into an HP chassis.</a:t>
            </a:r>
            <a:endParaRPr/>
          </a:p>
          <a:p>
            <a:pPr indent="-228600" lvl="0" marL="228600" rtl="0" algn="l">
              <a:lnSpc>
                <a:spcPct val="90000"/>
              </a:lnSpc>
              <a:spcBef>
                <a:spcPts val="900"/>
              </a:spcBef>
              <a:spcAft>
                <a:spcPts val="0"/>
              </a:spcAft>
              <a:buClr>
                <a:srgbClr val="7F7F7F"/>
              </a:buClr>
              <a:buSzPts val="3000"/>
              <a:buChar char="•"/>
            </a:pPr>
            <a:r>
              <a:rPr lang="en-US"/>
              <a:t>Lack certain components that rack </a:t>
            </a:r>
            <a:br>
              <a:rPr lang="en-US"/>
            </a:br>
            <a:r>
              <a:rPr lang="en-US"/>
              <a:t>servers have, e.g. power supplies.</a:t>
            </a:r>
            <a:endParaRPr/>
          </a:p>
          <a:p>
            <a:pPr indent="-228600" lvl="0" marL="228600" rtl="0" algn="l">
              <a:lnSpc>
                <a:spcPct val="90000"/>
              </a:lnSpc>
              <a:spcBef>
                <a:spcPts val="900"/>
              </a:spcBef>
              <a:spcAft>
                <a:spcPts val="0"/>
              </a:spcAft>
              <a:buClr>
                <a:srgbClr val="7F7F7F"/>
              </a:buClr>
              <a:buSzPts val="3000"/>
              <a:buChar char="•"/>
            </a:pPr>
            <a:r>
              <a:rPr lang="en-US"/>
              <a:t>The chassis can include a power supply,</a:t>
            </a:r>
            <a:br>
              <a:rPr lang="en-US"/>
            </a:br>
            <a:r>
              <a:rPr lang="en-US"/>
              <a:t>cooling unit, etc.</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18" name="Google Shape;218;p14"/>
          <p:cNvPicPr preferRelativeResize="0"/>
          <p:nvPr/>
        </p:nvPicPr>
        <p:blipFill rotWithShape="1">
          <a:blip r:embed="rId3">
            <a:alphaModFix/>
          </a:blip>
          <a:srcRect b="0" l="0" r="0" t="0"/>
          <a:stretch/>
        </p:blipFill>
        <p:spPr>
          <a:xfrm>
            <a:off x="8193605" y="3429000"/>
            <a:ext cx="3758964" cy="29683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5"/>
          <p:cNvPicPr preferRelativeResize="0"/>
          <p:nvPr/>
        </p:nvPicPr>
        <p:blipFill rotWithShape="1">
          <a:blip r:embed="rId3">
            <a:alphaModFix/>
          </a:blip>
          <a:srcRect b="0" l="0" r="0" t="0"/>
          <a:stretch/>
        </p:blipFill>
        <p:spPr>
          <a:xfrm>
            <a:off x="421884" y="1447363"/>
            <a:ext cx="4817467" cy="3486167"/>
          </a:xfrm>
          <a:prstGeom prst="rect">
            <a:avLst/>
          </a:prstGeom>
          <a:noFill/>
          <a:ln>
            <a:noFill/>
          </a:ln>
        </p:spPr>
      </p:pic>
      <p:pic>
        <p:nvPicPr>
          <p:cNvPr id="224" name="Google Shape;224;p15"/>
          <p:cNvPicPr preferRelativeResize="0"/>
          <p:nvPr/>
        </p:nvPicPr>
        <p:blipFill rotWithShape="1">
          <a:blip r:embed="rId4">
            <a:alphaModFix/>
          </a:blip>
          <a:srcRect b="0" l="0" r="0" t="0"/>
          <a:stretch/>
        </p:blipFill>
        <p:spPr>
          <a:xfrm>
            <a:off x="7207300" y="1606699"/>
            <a:ext cx="4252233" cy="3442267"/>
          </a:xfrm>
          <a:prstGeom prst="rect">
            <a:avLst/>
          </a:prstGeom>
          <a:noFill/>
          <a:ln>
            <a:noFill/>
          </a:ln>
        </p:spPr>
      </p:pic>
      <p:pic>
        <p:nvPicPr>
          <p:cNvPr id="225" name="Google Shape;225;p15"/>
          <p:cNvPicPr preferRelativeResize="0"/>
          <p:nvPr/>
        </p:nvPicPr>
        <p:blipFill rotWithShape="1">
          <a:blip r:embed="rId5">
            <a:alphaModFix/>
          </a:blip>
          <a:srcRect b="0" l="0" r="0" t="0"/>
          <a:stretch/>
        </p:blipFill>
        <p:spPr>
          <a:xfrm>
            <a:off x="4349750" y="4271979"/>
            <a:ext cx="3492500" cy="2451100"/>
          </a:xfrm>
          <a:prstGeom prst="rect">
            <a:avLst/>
          </a:prstGeom>
          <a:noFill/>
          <a:ln>
            <a:noFill/>
          </a:ln>
        </p:spPr>
      </p:pic>
      <p:sp>
        <p:nvSpPr>
          <p:cNvPr id="226" name="Google Shape;226;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vs Computer Hardware</a:t>
            </a:r>
            <a:endParaRPr/>
          </a:p>
        </p:txBody>
      </p:sp>
      <p:sp>
        <p:nvSpPr>
          <p:cNvPr id="232" name="Google Shape;23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0"/>
              </a:spcBef>
              <a:spcAft>
                <a:spcPts val="0"/>
              </a:spcAft>
              <a:buNone/>
            </a:pPr>
            <a:r>
              <a:rPr lang="en-US"/>
              <a:t>In the hardware sense, the word </a:t>
            </a:r>
            <a:r>
              <a:rPr i="1" lang="en-US">
                <a:solidFill>
                  <a:srgbClr val="0055A4"/>
                </a:solidFill>
              </a:rPr>
              <a:t>server</a:t>
            </a:r>
            <a:r>
              <a:rPr lang="en-US"/>
              <a:t> means hardware intended for hosting software applications under </a:t>
            </a:r>
            <a:r>
              <a:rPr i="1" lang="en-US">
                <a:solidFill>
                  <a:srgbClr val="0055A4"/>
                </a:solidFill>
              </a:rPr>
              <a:t>intense demand</a:t>
            </a:r>
            <a:r>
              <a:rPr lang="en-US"/>
              <a:t>.  </a:t>
            </a:r>
            <a:endParaRPr/>
          </a:p>
          <a:p>
            <a:pPr indent="-109537" lvl="2" marL="1143000" rtl="0" algn="l">
              <a:lnSpc>
                <a:spcPct val="115000"/>
              </a:lnSpc>
              <a:spcBef>
                <a:spcPts val="1000"/>
              </a:spcBef>
              <a:spcAft>
                <a:spcPts val="0"/>
              </a:spcAft>
              <a:buSzPct val="100000"/>
              <a:buChar char="•"/>
            </a:pPr>
            <a:r>
              <a:t/>
            </a:r>
            <a:endParaRPr sz="200"/>
          </a:p>
          <a:p>
            <a:pPr indent="0" lvl="0" marL="0" rtl="0" algn="l">
              <a:lnSpc>
                <a:spcPct val="115000"/>
              </a:lnSpc>
              <a:spcBef>
                <a:spcPts val="1000"/>
              </a:spcBef>
              <a:spcAft>
                <a:spcPts val="0"/>
              </a:spcAft>
              <a:buNone/>
            </a:pPr>
            <a:r>
              <a:rPr lang="en-US"/>
              <a:t>Most PCs can act as a server, but a dedicated server will contain features making it more suitable for production environments where </a:t>
            </a:r>
            <a:r>
              <a:rPr i="1" lang="en-US">
                <a:solidFill>
                  <a:srgbClr val="0055A4"/>
                </a:solidFill>
              </a:rPr>
              <a:t>performance</a:t>
            </a:r>
            <a:r>
              <a:rPr lang="en-US">
                <a:solidFill>
                  <a:srgbClr val="92D050"/>
                </a:solidFill>
              </a:rPr>
              <a:t> </a:t>
            </a:r>
            <a:r>
              <a:rPr lang="en-US"/>
              <a:t>and </a:t>
            </a:r>
            <a:r>
              <a:rPr i="1" lang="en-US">
                <a:solidFill>
                  <a:srgbClr val="0055A4"/>
                </a:solidFill>
              </a:rPr>
              <a:t>resilience</a:t>
            </a:r>
            <a:r>
              <a:rPr lang="en-US">
                <a:solidFill>
                  <a:srgbClr val="92D050"/>
                </a:solidFill>
              </a:rPr>
              <a:t> </a:t>
            </a:r>
            <a:r>
              <a:rPr lang="en-US"/>
              <a:t>are important.</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US"/>
              <a:t>Server hardware components are much more expensive.</a:t>
            </a:r>
            <a:endParaRPr/>
          </a:p>
          <a:p>
            <a:pPr indent="-166687" lvl="1" marL="685800" rtl="0" algn="l">
              <a:lnSpc>
                <a:spcPct val="115000"/>
              </a:lnSpc>
              <a:spcBef>
                <a:spcPts val="1000"/>
              </a:spcBef>
              <a:spcAft>
                <a:spcPts val="0"/>
              </a:spcAft>
              <a:buSzPct val="100000"/>
              <a:buChar char="•"/>
            </a:pPr>
            <a:r>
              <a:rPr lang="en-US"/>
              <a:t>There is a tradeoff between performance and expense.</a:t>
            </a:r>
            <a:br>
              <a:rPr lang="en-US"/>
            </a:br>
            <a:endParaRPr/>
          </a:p>
          <a:p>
            <a:pPr indent="0" lvl="0" marL="0" rtl="0" algn="l">
              <a:lnSpc>
                <a:spcPct val="115000"/>
              </a:lnSpc>
              <a:spcBef>
                <a:spcPts val="1000"/>
              </a:spcBef>
              <a:spcAft>
                <a:spcPts val="0"/>
              </a:spcAft>
              <a:buNone/>
            </a:pPr>
            <a:r>
              <a:rPr lang="en-US"/>
              <a:t>For more detail on some important differences/considerations for server hardware:</a:t>
            </a:r>
            <a:endParaRPr/>
          </a:p>
          <a:p>
            <a:pPr indent="-166687" lvl="1" marL="685800" rtl="0" algn="l">
              <a:lnSpc>
                <a:spcPct val="115000"/>
              </a:lnSpc>
              <a:spcBef>
                <a:spcPts val="1000"/>
              </a:spcBef>
              <a:spcAft>
                <a:spcPts val="0"/>
              </a:spcAft>
              <a:buSzPct val="100000"/>
              <a:buChar char="•"/>
            </a:pPr>
            <a:r>
              <a:rPr lang="en-US" u="sng">
                <a:solidFill>
                  <a:schemeClr val="hlink"/>
                </a:solidFill>
                <a:hlinkClick r:id="rId3"/>
              </a:rPr>
              <a:t>https://www.techtarget.com/searchdatacenter/Server-hardware-guide-to-architecture-products-and-management</a:t>
            </a:r>
            <a:r>
              <a:rPr lang="en-US"/>
              <a:t> </a:t>
            </a:r>
            <a:endParaRPr/>
          </a:p>
          <a:p>
            <a:pPr indent="-166687" lvl="1" marL="685800" rtl="0" algn="l">
              <a:lnSpc>
                <a:spcPct val="115000"/>
              </a:lnSpc>
              <a:spcBef>
                <a:spcPts val="1000"/>
              </a:spcBef>
              <a:spcAft>
                <a:spcPts val="1000"/>
              </a:spcAft>
              <a:buSzPct val="100000"/>
              <a:buChar char="•"/>
            </a:pPr>
            <a:r>
              <a:rPr lang="en-US" u="sng">
                <a:solidFill>
                  <a:schemeClr val="hlink"/>
                </a:solidFill>
                <a:hlinkClick r:id="rId4"/>
              </a:rPr>
              <a:t>https://www.computerweekly.com/news/2240102027/Sizing-server-hardware-for-virtual-machines</a:t>
            </a: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Performance Features</a:t>
            </a:r>
            <a:endParaRPr/>
          </a:p>
        </p:txBody>
      </p:sp>
      <p:sp>
        <p:nvSpPr>
          <p:cNvPr id="238" name="Google Shape;23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Advanced CPUs </a:t>
            </a:r>
            <a:endParaRPr/>
          </a:p>
          <a:p>
            <a:pPr indent="-228600" lvl="1" marL="685800" rtl="0" algn="l">
              <a:lnSpc>
                <a:spcPct val="90000"/>
              </a:lnSpc>
              <a:spcBef>
                <a:spcPts val="780"/>
              </a:spcBef>
              <a:spcAft>
                <a:spcPts val="0"/>
              </a:spcAft>
              <a:buClr>
                <a:srgbClr val="7F7F7F"/>
              </a:buClr>
              <a:buSzPts val="2600"/>
              <a:buChar char="•"/>
            </a:pPr>
            <a:r>
              <a:rPr lang="en-US"/>
              <a:t>More cores</a:t>
            </a:r>
            <a:endParaRPr/>
          </a:p>
          <a:p>
            <a:pPr indent="-228600" lvl="1" marL="685800" rtl="0" algn="l">
              <a:lnSpc>
                <a:spcPct val="90000"/>
              </a:lnSpc>
              <a:spcBef>
                <a:spcPts val="780"/>
              </a:spcBef>
              <a:spcAft>
                <a:spcPts val="0"/>
              </a:spcAft>
              <a:buClr>
                <a:srgbClr val="7F7F7F"/>
              </a:buClr>
              <a:buSzPts val="2600"/>
              <a:buChar char="•"/>
            </a:pPr>
            <a:r>
              <a:rPr lang="en-US"/>
              <a:t>Extra cache</a:t>
            </a:r>
            <a:endParaRPr/>
          </a:p>
          <a:p>
            <a:pPr indent="-228600" lvl="1" marL="685800" rtl="0" algn="l">
              <a:lnSpc>
                <a:spcPct val="90000"/>
              </a:lnSpc>
              <a:spcBef>
                <a:spcPts val="780"/>
              </a:spcBef>
              <a:spcAft>
                <a:spcPts val="0"/>
              </a:spcAft>
              <a:buClr>
                <a:srgbClr val="7F7F7F"/>
              </a:buClr>
              <a:buSzPts val="2600"/>
              <a:buChar char="•"/>
            </a:pPr>
            <a:r>
              <a:rPr lang="en-US"/>
              <a:t>Hyperthreading </a:t>
            </a:r>
            <a:endParaRPr/>
          </a:p>
          <a:p>
            <a:pPr indent="-228600" lvl="0" marL="228600" rtl="0" algn="l">
              <a:lnSpc>
                <a:spcPct val="90000"/>
              </a:lnSpc>
              <a:spcBef>
                <a:spcPts val="900"/>
              </a:spcBef>
              <a:spcAft>
                <a:spcPts val="0"/>
              </a:spcAft>
              <a:buClr>
                <a:srgbClr val="7F7F7F"/>
              </a:buClr>
              <a:buSzPts val="3000"/>
              <a:buChar char="•"/>
            </a:pPr>
            <a:r>
              <a:rPr lang="en-US"/>
              <a:t>Server hard drives</a:t>
            </a:r>
            <a:endParaRPr/>
          </a:p>
          <a:p>
            <a:pPr indent="-228600" lvl="1" marL="685800" rtl="0" algn="l">
              <a:lnSpc>
                <a:spcPct val="90000"/>
              </a:lnSpc>
              <a:spcBef>
                <a:spcPts val="780"/>
              </a:spcBef>
              <a:spcAft>
                <a:spcPts val="0"/>
              </a:spcAft>
              <a:buClr>
                <a:srgbClr val="7F7F7F"/>
              </a:buClr>
              <a:buSzPts val="2600"/>
              <a:buChar char="•"/>
            </a:pPr>
            <a:r>
              <a:rPr lang="en-US"/>
              <a:t>Resistant to vibrations. </a:t>
            </a:r>
            <a:endParaRPr/>
          </a:p>
          <a:p>
            <a:pPr indent="-228600" lvl="1" marL="685800" rtl="0" algn="l">
              <a:lnSpc>
                <a:spcPct val="90000"/>
              </a:lnSpc>
              <a:spcBef>
                <a:spcPts val="780"/>
              </a:spcBef>
              <a:spcAft>
                <a:spcPts val="0"/>
              </a:spcAft>
              <a:buClr>
                <a:srgbClr val="7F7F7F"/>
              </a:buClr>
              <a:buSzPts val="2600"/>
              <a:buChar char="•"/>
            </a:pPr>
            <a:r>
              <a:rPr lang="en-US"/>
              <a:t>Pools of hard drives stored together for large storage space.</a:t>
            </a:r>
            <a:endParaRPr/>
          </a:p>
          <a:p>
            <a:pPr indent="-228600" lvl="1" marL="685800" rtl="0" algn="l">
              <a:lnSpc>
                <a:spcPct val="90000"/>
              </a:lnSpc>
              <a:spcBef>
                <a:spcPts val="780"/>
              </a:spcBef>
              <a:spcAft>
                <a:spcPts val="0"/>
              </a:spcAft>
              <a:buClr>
                <a:srgbClr val="7F7F7F"/>
              </a:buClr>
              <a:buSzPts val="2600"/>
              <a:buChar char="•"/>
            </a:pPr>
            <a:r>
              <a:rPr lang="en-US"/>
              <a:t>Fast access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Fault Tolerance / Redundancy</a:t>
            </a:r>
            <a:endParaRPr/>
          </a:p>
        </p:txBody>
      </p:sp>
      <p:sp>
        <p:nvSpPr>
          <p:cNvPr id="244" name="Google Shape;24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rgbClr val="7F7F7F"/>
              </a:buClr>
              <a:buSzPct val="100000"/>
              <a:buChar char="•"/>
            </a:pPr>
            <a:r>
              <a:rPr b="1" lang="en-US"/>
              <a:t>Fault tolerance</a:t>
            </a:r>
            <a:r>
              <a:rPr lang="en-US"/>
              <a:t>, aka Redundancy, </a:t>
            </a:r>
            <a:r>
              <a:rPr lang="en-US"/>
              <a:t>is the property that enables a system to continue operating properly in the event of the failure of one (or more) of its components. (Wikipedia)</a:t>
            </a:r>
            <a:endParaRPr/>
          </a:p>
          <a:p>
            <a:pPr indent="-228600" lvl="0" marL="228600" rtl="0" algn="l">
              <a:lnSpc>
                <a:spcPct val="120000"/>
              </a:lnSpc>
              <a:spcBef>
                <a:spcPts val="833"/>
              </a:spcBef>
              <a:spcAft>
                <a:spcPts val="0"/>
              </a:spcAft>
              <a:buClr>
                <a:srgbClr val="7F7F7F"/>
              </a:buClr>
              <a:buSzPct val="100000"/>
              <a:buChar char="•"/>
            </a:pPr>
            <a:r>
              <a:rPr lang="en-US"/>
              <a:t>Fault tolerance is crucial in servers' environments.</a:t>
            </a:r>
            <a:endParaRPr/>
          </a:p>
          <a:p>
            <a:pPr indent="-228600" lvl="0" marL="228600" rtl="0" algn="l">
              <a:lnSpc>
                <a:spcPct val="120000"/>
              </a:lnSpc>
              <a:spcBef>
                <a:spcPts val="833"/>
              </a:spcBef>
              <a:spcAft>
                <a:spcPts val="0"/>
              </a:spcAft>
              <a:buClr>
                <a:srgbClr val="7F7F7F"/>
              </a:buClr>
              <a:buSzPct val="100000"/>
              <a:buChar char="•"/>
            </a:pPr>
            <a:r>
              <a:rPr lang="en-US"/>
              <a:t>Variety of fault tolerance mechanisms:</a:t>
            </a:r>
            <a:endParaRPr/>
          </a:p>
          <a:p>
            <a:pPr indent="-228600" lvl="1" marL="685800" rtl="0" algn="l">
              <a:lnSpc>
                <a:spcPct val="120000"/>
              </a:lnSpc>
              <a:spcBef>
                <a:spcPts val="722"/>
              </a:spcBef>
              <a:spcAft>
                <a:spcPts val="0"/>
              </a:spcAft>
              <a:buClr>
                <a:srgbClr val="7F7F7F"/>
              </a:buClr>
              <a:buSzPct val="100000"/>
              <a:buChar char="•"/>
            </a:pPr>
            <a:r>
              <a:rPr lang="en-US"/>
              <a:t>Redundant files, volumes or drives.</a:t>
            </a:r>
            <a:endParaRPr/>
          </a:p>
          <a:p>
            <a:pPr indent="-228600" lvl="1" marL="685800" rtl="0" algn="l">
              <a:lnSpc>
                <a:spcPct val="120000"/>
              </a:lnSpc>
              <a:spcBef>
                <a:spcPts val="722"/>
              </a:spcBef>
              <a:spcAft>
                <a:spcPts val="0"/>
              </a:spcAft>
              <a:buClr>
                <a:srgbClr val="7F7F7F"/>
              </a:buClr>
              <a:buSzPct val="100000"/>
              <a:buChar char="•"/>
            </a:pPr>
            <a:r>
              <a:rPr lang="en-US"/>
              <a:t>Redundant hardware components or servers.</a:t>
            </a:r>
            <a:endParaRPr/>
          </a:p>
          <a:p>
            <a:pPr indent="-228600" lvl="1" marL="685800" rtl="0" algn="l">
              <a:lnSpc>
                <a:spcPct val="120000"/>
              </a:lnSpc>
              <a:spcBef>
                <a:spcPts val="722"/>
              </a:spcBef>
              <a:spcAft>
                <a:spcPts val="0"/>
              </a:spcAft>
              <a:buClr>
                <a:srgbClr val="7F7F7F"/>
              </a:buClr>
              <a:buSzPct val="100000"/>
              <a:buChar char="•"/>
            </a:pPr>
            <a:r>
              <a:rPr lang="en-US"/>
              <a:t>Hardware components with recovery options.</a:t>
            </a:r>
            <a:endParaRPr/>
          </a:p>
          <a:p>
            <a:pPr indent="0" lvl="0" marL="0" rtl="0" algn="l">
              <a:lnSpc>
                <a:spcPct val="120000"/>
              </a:lnSpc>
              <a:spcBef>
                <a:spcPts val="833"/>
              </a:spcBef>
              <a:spcAft>
                <a:spcPts val="0"/>
              </a:spcAft>
              <a:buClr>
                <a:srgbClr val="7F7F7F"/>
              </a:buClr>
              <a:buSzPct val="100000"/>
              <a:buNone/>
            </a:pPr>
            <a:r>
              <a:t/>
            </a:r>
            <a:endParaRPr/>
          </a:p>
        </p:txBody>
      </p:sp>
      <p:sp>
        <p:nvSpPr>
          <p:cNvPr id="245" name="Google Shape;245;p1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547ec97cfe_3_1"/>
          <p:cNvSpPr txBox="1"/>
          <p:nvPr>
            <p:ph idx="1" type="body"/>
          </p:nvPr>
        </p:nvSpPr>
        <p:spPr>
          <a:xfrm>
            <a:off x="140800" y="1439550"/>
            <a:ext cx="7032300" cy="5418300"/>
          </a:xfrm>
          <a:prstGeom prst="rect">
            <a:avLst/>
          </a:prstGeom>
          <a:noFill/>
          <a:ln>
            <a:noFill/>
          </a:ln>
        </p:spPr>
        <p:txBody>
          <a:bodyPr anchorCtr="0" anchor="t" bIns="45700" lIns="91425" spcFirstLastPara="1" rIns="91425" wrap="square" tIns="45700">
            <a:normAutofit fontScale="70000" lnSpcReduction="10000"/>
          </a:bodyPr>
          <a:lstStyle/>
          <a:p>
            <a:pPr indent="-171450" lvl="0" marL="228600" rtl="0" algn="l">
              <a:lnSpc>
                <a:spcPct val="115000"/>
              </a:lnSpc>
              <a:spcBef>
                <a:spcPts val="0"/>
              </a:spcBef>
              <a:spcAft>
                <a:spcPts val="0"/>
              </a:spcAft>
              <a:buClr>
                <a:srgbClr val="7F7F7F"/>
              </a:buClr>
              <a:buSzPct val="100000"/>
              <a:buChar char="•"/>
            </a:pPr>
            <a:r>
              <a:rPr b="1" lang="en-US"/>
              <a:t>Power: </a:t>
            </a:r>
            <a:r>
              <a:rPr lang="en-US"/>
              <a:t>Redundant power supply (RPS) / Uninterruptible power supply (UPS)</a:t>
            </a:r>
            <a:endParaRPr/>
          </a:p>
          <a:p>
            <a:pPr indent="-179069" lvl="1" marL="685800" rtl="0" algn="l">
              <a:lnSpc>
                <a:spcPct val="115000"/>
              </a:lnSpc>
              <a:spcBef>
                <a:spcPts val="780"/>
              </a:spcBef>
              <a:spcAft>
                <a:spcPts val="0"/>
              </a:spcAft>
              <a:buClr>
                <a:srgbClr val="7F7F7F"/>
              </a:buClr>
              <a:buSzPct val="100000"/>
              <a:buChar char="•"/>
            </a:pPr>
            <a:r>
              <a:rPr lang="en-US"/>
              <a:t>RPS: using more than one power supply to provide redundancy in case one fails</a:t>
            </a:r>
            <a:endParaRPr/>
          </a:p>
          <a:p>
            <a:pPr indent="-179069" lvl="1" marL="685800" rtl="0" algn="l">
              <a:lnSpc>
                <a:spcPct val="115000"/>
              </a:lnSpc>
              <a:spcBef>
                <a:spcPts val="780"/>
              </a:spcBef>
              <a:spcAft>
                <a:spcPts val="0"/>
              </a:spcAft>
              <a:buClr>
                <a:srgbClr val="7F7F7F"/>
              </a:buClr>
              <a:buSzPct val="100000"/>
              <a:buChar char="•"/>
            </a:pPr>
            <a:r>
              <a:rPr lang="en-US"/>
              <a:t>UPS: A kind of power bar that contains a battery (see image to the right). Allows low power operations to continue running and high power operations to shut down gracefully in the event of a power outage/brown-out.</a:t>
            </a:r>
            <a:br>
              <a:rPr lang="en-US"/>
            </a:br>
            <a:br>
              <a:rPr lang="en-US"/>
            </a:br>
            <a:endParaRPr/>
          </a:p>
          <a:p>
            <a:pPr indent="-171450" lvl="0" marL="228600" rtl="0" algn="l">
              <a:lnSpc>
                <a:spcPct val="115000"/>
              </a:lnSpc>
              <a:spcBef>
                <a:spcPts val="900"/>
              </a:spcBef>
              <a:spcAft>
                <a:spcPts val="0"/>
              </a:spcAft>
              <a:buClr>
                <a:srgbClr val="7F7F7F"/>
              </a:buClr>
              <a:buSzPct val="100000"/>
              <a:buChar char="•"/>
            </a:pPr>
            <a:r>
              <a:rPr b="1" lang="en-US"/>
              <a:t>Network:</a:t>
            </a:r>
            <a:r>
              <a:rPr lang="en-US"/>
              <a:t> Redundant network interface cards.</a:t>
            </a:r>
            <a:endParaRPr/>
          </a:p>
          <a:p>
            <a:pPr indent="-179069" lvl="1" marL="685800" rtl="0" algn="l">
              <a:lnSpc>
                <a:spcPct val="115000"/>
              </a:lnSpc>
              <a:spcBef>
                <a:spcPts val="780"/>
              </a:spcBef>
              <a:spcAft>
                <a:spcPts val="0"/>
              </a:spcAft>
              <a:buClr>
                <a:srgbClr val="7F7F7F"/>
              </a:buClr>
              <a:buSzPct val="100000"/>
              <a:buChar char="•"/>
            </a:pPr>
            <a:r>
              <a:rPr lang="en-US"/>
              <a:t>Attaching extra NIC (network interface cards) to servers allows duplication/parallization of network connections</a:t>
            </a:r>
            <a:endParaRPr/>
          </a:p>
          <a:p>
            <a:pPr indent="-179069" lvl="1" marL="685800" rtl="0" algn="l">
              <a:lnSpc>
                <a:spcPct val="115000"/>
              </a:lnSpc>
              <a:spcBef>
                <a:spcPts val="780"/>
              </a:spcBef>
              <a:spcAft>
                <a:spcPts val="0"/>
              </a:spcAft>
              <a:buClr>
                <a:srgbClr val="7F7F7F"/>
              </a:buClr>
              <a:buSzPct val="100000"/>
              <a:buChar char="•"/>
            </a:pPr>
            <a:r>
              <a:rPr lang="en-US"/>
              <a:t>Improvement in performance (Combined speed) and provides fault tolerance</a:t>
            </a:r>
            <a:br>
              <a:rPr lang="en-US"/>
            </a:br>
            <a:endParaRPr/>
          </a:p>
        </p:txBody>
      </p:sp>
      <p:sp>
        <p:nvSpPr>
          <p:cNvPr id="251" name="Google Shape;251;g1547ec97cfe_3_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Fault Tolerance</a:t>
            </a:r>
            <a:endParaRPr/>
          </a:p>
        </p:txBody>
      </p:sp>
      <p:pic>
        <p:nvPicPr>
          <p:cNvPr id="252" name="Google Shape;252;g1547ec97cfe_3_1"/>
          <p:cNvPicPr preferRelativeResize="0"/>
          <p:nvPr/>
        </p:nvPicPr>
        <p:blipFill>
          <a:blip r:embed="rId3">
            <a:alphaModFix/>
          </a:blip>
          <a:stretch>
            <a:fillRect/>
          </a:stretch>
        </p:blipFill>
        <p:spPr>
          <a:xfrm>
            <a:off x="7443273" y="1798675"/>
            <a:ext cx="3910526" cy="3425575"/>
          </a:xfrm>
          <a:prstGeom prst="rect">
            <a:avLst/>
          </a:prstGeom>
          <a:noFill/>
          <a:ln>
            <a:noFill/>
          </a:ln>
        </p:spPr>
      </p:pic>
      <p:pic>
        <p:nvPicPr>
          <p:cNvPr id="253" name="Google Shape;253;g1547ec97cfe_3_1"/>
          <p:cNvPicPr preferRelativeResize="0"/>
          <p:nvPr/>
        </p:nvPicPr>
        <p:blipFill>
          <a:blip r:embed="rId4">
            <a:alphaModFix/>
          </a:blip>
          <a:stretch>
            <a:fillRect/>
          </a:stretch>
        </p:blipFill>
        <p:spPr>
          <a:xfrm>
            <a:off x="6993550" y="5385850"/>
            <a:ext cx="4199482" cy="132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Fault Tolerance</a:t>
            </a:r>
            <a:endParaRPr/>
          </a:p>
        </p:txBody>
      </p:sp>
      <p:sp>
        <p:nvSpPr>
          <p:cNvPr id="259" name="Google Shape;259;p19"/>
          <p:cNvSpPr txBox="1"/>
          <p:nvPr>
            <p:ph idx="1" type="body"/>
          </p:nvPr>
        </p:nvSpPr>
        <p:spPr>
          <a:xfrm>
            <a:off x="140800" y="1439550"/>
            <a:ext cx="7032300" cy="5418300"/>
          </a:xfrm>
          <a:prstGeom prst="rect">
            <a:avLst/>
          </a:prstGeom>
          <a:noFill/>
          <a:ln>
            <a:noFill/>
          </a:ln>
        </p:spPr>
        <p:txBody>
          <a:bodyPr anchorCtr="0" anchor="t" bIns="45700" lIns="91425" spcFirstLastPara="1" rIns="91425" wrap="square" tIns="45700">
            <a:normAutofit fontScale="70000" lnSpcReduction="10000"/>
          </a:bodyPr>
          <a:lstStyle/>
          <a:p>
            <a:pPr indent="-171450" lvl="0" marL="228600" rtl="0" algn="l">
              <a:lnSpc>
                <a:spcPct val="115000"/>
              </a:lnSpc>
              <a:spcBef>
                <a:spcPts val="900"/>
              </a:spcBef>
              <a:spcAft>
                <a:spcPts val="0"/>
              </a:spcAft>
              <a:buClr>
                <a:srgbClr val="7F7F7F"/>
              </a:buClr>
              <a:buSzPct val="100000"/>
              <a:buChar char="•"/>
            </a:pPr>
            <a:r>
              <a:rPr b="1" lang="en-US"/>
              <a:t>Memory: </a:t>
            </a:r>
            <a:r>
              <a:rPr lang="en-US"/>
              <a:t>Memory Modules with error checking (ECC).</a:t>
            </a:r>
            <a:endParaRPr/>
          </a:p>
          <a:p>
            <a:pPr indent="-179069" lvl="1" marL="685800" rtl="0" algn="l">
              <a:lnSpc>
                <a:spcPct val="115000"/>
              </a:lnSpc>
              <a:spcBef>
                <a:spcPts val="780"/>
              </a:spcBef>
              <a:spcAft>
                <a:spcPts val="0"/>
              </a:spcAft>
              <a:buClr>
                <a:srgbClr val="7F7F7F"/>
              </a:buClr>
              <a:buSzPct val="100000"/>
              <a:buChar char="•"/>
            </a:pPr>
            <a:r>
              <a:rPr lang="en-US"/>
              <a:t>RAM with ECC support automatically uses parity (like Assignment 1) to detect and correct the most-common kinds of internal data corruption.</a:t>
            </a:r>
            <a:endParaRPr/>
          </a:p>
          <a:p>
            <a:pPr indent="-179069" lvl="1" marL="685800" rtl="0" algn="l">
              <a:lnSpc>
                <a:spcPct val="115000"/>
              </a:lnSpc>
              <a:spcBef>
                <a:spcPts val="780"/>
              </a:spcBef>
              <a:spcAft>
                <a:spcPts val="0"/>
              </a:spcAft>
              <a:buClr>
                <a:srgbClr val="7F7F7F"/>
              </a:buClr>
              <a:buSzPct val="100000"/>
              <a:buChar char="•"/>
            </a:pPr>
            <a:r>
              <a:rPr lang="en-US"/>
              <a:t>NOTE: not all motherboards are compatible with ECC RAM (consumer-grade motherboards often cheap-out on “non essential” features like this -- it is controversial!)</a:t>
            </a:r>
            <a:br>
              <a:rPr lang="en-US"/>
            </a:br>
            <a:endParaRPr/>
          </a:p>
          <a:p>
            <a:pPr indent="-171450" lvl="0" marL="228600" rtl="0" algn="l">
              <a:lnSpc>
                <a:spcPct val="115000"/>
              </a:lnSpc>
              <a:spcBef>
                <a:spcPts val="780"/>
              </a:spcBef>
              <a:spcAft>
                <a:spcPts val="0"/>
              </a:spcAft>
              <a:buSzPct val="100000"/>
              <a:buChar char="•"/>
            </a:pPr>
            <a:r>
              <a:rPr b="1" lang="en-US"/>
              <a:t>Storage: </a:t>
            </a:r>
            <a:r>
              <a:rPr lang="en-US"/>
              <a:t>RAID (Redundant Array of Independent Disks)</a:t>
            </a:r>
            <a:endParaRPr/>
          </a:p>
          <a:p>
            <a:pPr indent="-179069" lvl="1" marL="685800" rtl="0" algn="l">
              <a:lnSpc>
                <a:spcPct val="115000"/>
              </a:lnSpc>
              <a:spcBef>
                <a:spcPts val="780"/>
              </a:spcBef>
              <a:spcAft>
                <a:spcPts val="0"/>
              </a:spcAft>
              <a:buSzPct val="100000"/>
              <a:buChar char="•"/>
            </a:pPr>
            <a:r>
              <a:rPr lang="en-US"/>
              <a:t>Configure a group of storage disks to </a:t>
            </a:r>
            <a:r>
              <a:rPr b="1" lang="en-US"/>
              <a:t>stripe, mirror</a:t>
            </a:r>
            <a:r>
              <a:rPr lang="en-US"/>
              <a:t>, and/or</a:t>
            </a:r>
            <a:r>
              <a:rPr b="1" lang="en-US"/>
              <a:t> apply parity</a:t>
            </a:r>
            <a:r>
              <a:rPr lang="en-US"/>
              <a:t> to data in storage.</a:t>
            </a:r>
            <a:endParaRPr/>
          </a:p>
          <a:p>
            <a:pPr indent="-179069" lvl="1" marL="685800" rtl="0" algn="l">
              <a:lnSpc>
                <a:spcPct val="115000"/>
              </a:lnSpc>
              <a:spcBef>
                <a:spcPts val="780"/>
              </a:spcBef>
              <a:spcAft>
                <a:spcPts val="0"/>
              </a:spcAft>
              <a:buSzPct val="100000"/>
              <a:buChar char="•"/>
            </a:pPr>
            <a:r>
              <a:rPr lang="en-US"/>
              <a:t>Each of these actions either improves performance or provides fault tolerance</a:t>
            </a:r>
            <a:endParaRPr/>
          </a:p>
          <a:p>
            <a:pPr indent="-179069" lvl="1" marL="685800" rtl="0" algn="l">
              <a:lnSpc>
                <a:spcPct val="115000"/>
              </a:lnSpc>
              <a:spcBef>
                <a:spcPts val="780"/>
              </a:spcBef>
              <a:spcAft>
                <a:spcPts val="0"/>
              </a:spcAft>
              <a:buSzPct val="100000"/>
              <a:buChar char="•"/>
            </a:pPr>
            <a:r>
              <a:rPr lang="en-US"/>
              <a:t>The next set of slides explains all of the possible RAID configurations</a:t>
            </a:r>
            <a:endParaRPr/>
          </a:p>
        </p:txBody>
      </p:sp>
      <p:pic>
        <p:nvPicPr>
          <p:cNvPr id="260" name="Google Shape;260;p19"/>
          <p:cNvPicPr preferRelativeResize="0"/>
          <p:nvPr/>
        </p:nvPicPr>
        <p:blipFill>
          <a:blip r:embed="rId3">
            <a:alphaModFix/>
          </a:blip>
          <a:stretch>
            <a:fillRect/>
          </a:stretch>
        </p:blipFill>
        <p:spPr>
          <a:xfrm>
            <a:off x="7173100" y="1377876"/>
            <a:ext cx="4231250" cy="3053799"/>
          </a:xfrm>
          <a:prstGeom prst="rect">
            <a:avLst/>
          </a:prstGeom>
          <a:noFill/>
          <a:ln>
            <a:noFill/>
          </a:ln>
        </p:spPr>
      </p:pic>
      <p:sp>
        <p:nvSpPr>
          <p:cNvPr id="261" name="Google Shape;261;p19"/>
          <p:cNvSpPr/>
          <p:nvPr/>
        </p:nvSpPr>
        <p:spPr>
          <a:xfrm>
            <a:off x="9083225" y="3429000"/>
            <a:ext cx="411000" cy="558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9083225" y="1962450"/>
            <a:ext cx="411000" cy="558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9855400" y="836300"/>
            <a:ext cx="1888200" cy="1031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ECC RAM contains an extra chip to store parity information for error correction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What is a Server?</a:t>
            </a:r>
            <a:endParaRPr/>
          </a:p>
          <a:p>
            <a:pPr indent="-228600" lvl="0" marL="228600" rtl="0" algn="l">
              <a:lnSpc>
                <a:spcPct val="80000"/>
              </a:lnSpc>
              <a:spcBef>
                <a:spcPts val="900"/>
              </a:spcBef>
              <a:spcAft>
                <a:spcPts val="0"/>
              </a:spcAft>
              <a:buClr>
                <a:srgbClr val="7F7F7F"/>
              </a:buClr>
              <a:buSzPts val="3000"/>
              <a:buChar char="•"/>
            </a:pPr>
            <a:r>
              <a:rPr lang="en-US"/>
              <a:t>Server Hardware</a:t>
            </a:r>
            <a:endParaRPr/>
          </a:p>
          <a:p>
            <a:pPr indent="-228600" lvl="0" marL="228600" rtl="0" algn="l">
              <a:lnSpc>
                <a:spcPct val="80000"/>
              </a:lnSpc>
              <a:spcBef>
                <a:spcPts val="900"/>
              </a:spcBef>
              <a:spcAft>
                <a:spcPts val="0"/>
              </a:spcAft>
              <a:buClr>
                <a:srgbClr val="7F7F7F"/>
              </a:buClr>
              <a:buSzPts val="3000"/>
              <a:buChar char="•"/>
            </a:pPr>
            <a:r>
              <a:rPr lang="en-US"/>
              <a:t>Performance and Fault Tolerance</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Fault Tolerance: </a:t>
            </a:r>
            <a:r>
              <a:rPr b="1" lang="en-US"/>
              <a:t>RAID</a:t>
            </a:r>
            <a:endParaRPr/>
          </a:p>
        </p:txBody>
      </p:sp>
      <p:sp>
        <p:nvSpPr>
          <p:cNvPr id="269" name="Google Shape;269;p20"/>
          <p:cNvSpPr txBox="1"/>
          <p:nvPr>
            <p:ph idx="1" type="body"/>
          </p:nvPr>
        </p:nvSpPr>
        <p:spPr>
          <a:xfrm>
            <a:off x="363250" y="1504675"/>
            <a:ext cx="11023800" cy="20049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5000"/>
              </a:lnSpc>
              <a:spcBef>
                <a:spcPts val="0"/>
              </a:spcBef>
              <a:spcAft>
                <a:spcPts val="0"/>
              </a:spcAft>
              <a:buNone/>
            </a:pPr>
            <a:r>
              <a:rPr lang="en-US"/>
              <a:t>Redundant Array of Inexpensive Disks (RAID)</a:t>
            </a:r>
            <a:endParaRPr/>
          </a:p>
          <a:p>
            <a:pPr indent="-179069" lvl="1" marL="685800" rtl="0" algn="l">
              <a:lnSpc>
                <a:spcPct val="115000"/>
              </a:lnSpc>
              <a:spcBef>
                <a:spcPts val="780"/>
              </a:spcBef>
              <a:spcAft>
                <a:spcPts val="0"/>
              </a:spcAft>
              <a:buClr>
                <a:srgbClr val="7F7F7F"/>
              </a:buClr>
              <a:buSzPct val="100000"/>
              <a:buChar char="•"/>
            </a:pPr>
            <a:r>
              <a:rPr lang="en-US"/>
              <a:t>To the operating system, </a:t>
            </a:r>
            <a:r>
              <a:rPr b="1" lang="en-US"/>
              <a:t>RAID appears as a single logical disk. </a:t>
            </a:r>
            <a:r>
              <a:rPr b="1" lang="en-US"/>
              <a:t>For example, in the images below, five 300GB disks are combined into a single ~1.2TB volume </a:t>
            </a:r>
            <a:r>
              <a:rPr lang="en-US"/>
              <a:t>(the image only shows 4 disks, it’s wrong, sorry -- we’ll learn why in a later slide)</a:t>
            </a:r>
            <a:r>
              <a:rPr b="1" lang="en-US"/>
              <a:t>.</a:t>
            </a:r>
            <a:endParaRPr b="1"/>
          </a:p>
          <a:p>
            <a:pPr indent="-179069" lvl="1" marL="685800" rtl="0" algn="l">
              <a:lnSpc>
                <a:spcPct val="115000"/>
              </a:lnSpc>
              <a:spcBef>
                <a:spcPts val="780"/>
              </a:spcBef>
              <a:spcAft>
                <a:spcPts val="0"/>
              </a:spcAft>
              <a:buSzPct val="100000"/>
              <a:buChar char="•"/>
            </a:pPr>
            <a:r>
              <a:rPr lang="en-US"/>
              <a:t>There are </a:t>
            </a:r>
            <a:r>
              <a:rPr b="1" lang="en-US"/>
              <a:t>5 common types of RAID:</a:t>
            </a:r>
            <a:r>
              <a:rPr lang="en-US"/>
              <a:t> RAID-0, </a:t>
            </a:r>
            <a:r>
              <a:rPr lang="en-US"/>
              <a:t>RAID-1, RAID-5, RAID-6, and RAID-10. We will learn the differences in following slides.</a:t>
            </a:r>
            <a:endParaRPr/>
          </a:p>
        </p:txBody>
      </p:sp>
      <p:pic>
        <p:nvPicPr>
          <p:cNvPr id="270" name="Google Shape;270;p20"/>
          <p:cNvPicPr preferRelativeResize="0"/>
          <p:nvPr/>
        </p:nvPicPr>
        <p:blipFill>
          <a:blip r:embed="rId3">
            <a:alphaModFix/>
          </a:blip>
          <a:stretch>
            <a:fillRect/>
          </a:stretch>
        </p:blipFill>
        <p:spPr>
          <a:xfrm>
            <a:off x="363246" y="3509525"/>
            <a:ext cx="3756654" cy="3241800"/>
          </a:xfrm>
          <a:prstGeom prst="rect">
            <a:avLst/>
          </a:prstGeom>
          <a:noFill/>
          <a:ln>
            <a:noFill/>
          </a:ln>
        </p:spPr>
      </p:pic>
      <p:pic>
        <p:nvPicPr>
          <p:cNvPr id="271" name="Google Shape;271;p20"/>
          <p:cNvPicPr preferRelativeResize="0"/>
          <p:nvPr/>
        </p:nvPicPr>
        <p:blipFill>
          <a:blip r:embed="rId4">
            <a:alphaModFix/>
          </a:blip>
          <a:stretch>
            <a:fillRect/>
          </a:stretch>
        </p:blipFill>
        <p:spPr>
          <a:xfrm>
            <a:off x="4213575" y="3509513"/>
            <a:ext cx="6332600" cy="3037725"/>
          </a:xfrm>
          <a:prstGeom prst="rect">
            <a:avLst/>
          </a:prstGeom>
          <a:noFill/>
          <a:ln>
            <a:noFill/>
          </a:ln>
        </p:spPr>
      </p:pic>
      <p:sp>
        <p:nvSpPr>
          <p:cNvPr id="272" name="Google Shape;272;p20"/>
          <p:cNvSpPr txBox="1"/>
          <p:nvPr/>
        </p:nvSpPr>
        <p:spPr>
          <a:xfrm>
            <a:off x="1988925" y="6466725"/>
            <a:ext cx="94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images from: </a:t>
            </a:r>
            <a:r>
              <a:rPr lang="en-US" u="sng">
                <a:solidFill>
                  <a:schemeClr val="hlink"/>
                </a:solidFill>
                <a:latin typeface="Quattrocento Sans"/>
                <a:ea typeface="Quattrocento Sans"/>
                <a:cs typeface="Quattrocento Sans"/>
                <a:sym typeface="Quattrocento Sans"/>
                <a:hlinkClick r:id="rId5"/>
              </a:rPr>
              <a:t>https://hetmanrecovery.com/recovery_news/how-to-create-software-raid-on-windows-server.htm</a:t>
            </a:r>
            <a:r>
              <a:rPr lang="en-US">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nvSpPr>
        <p:spPr>
          <a:xfrm>
            <a:off x="7840000" y="4905200"/>
            <a:ext cx="380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note: for disk graphs that look like this, you can consider that each letter is a different file (A is one file, B is another, etc.)</a:t>
            </a:r>
            <a:endParaRPr>
              <a:latin typeface="Quattrocento Sans"/>
              <a:ea typeface="Quattrocento Sans"/>
              <a:cs typeface="Quattrocento Sans"/>
              <a:sym typeface="Quattrocento Sans"/>
            </a:endParaRPr>
          </a:p>
        </p:txBody>
      </p:sp>
      <p:sp>
        <p:nvSpPr>
          <p:cNvPr id="278" name="Google Shape;278;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NOT RAID: JBOD </a:t>
            </a:r>
            <a:br>
              <a:rPr lang="en-US"/>
            </a:br>
            <a:r>
              <a:rPr lang="en-US"/>
              <a:t>“Just a bunch of disks” (No Fault Tolerance)</a:t>
            </a:r>
            <a:endParaRPr/>
          </a:p>
        </p:txBody>
      </p:sp>
      <p:sp>
        <p:nvSpPr>
          <p:cNvPr id="279" name="Google Shape;279;p21"/>
          <p:cNvSpPr txBox="1"/>
          <p:nvPr>
            <p:ph idx="1" type="body"/>
          </p:nvPr>
        </p:nvSpPr>
        <p:spPr>
          <a:xfrm>
            <a:off x="163025" y="1336825"/>
            <a:ext cx="7303500" cy="5238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660"/>
              </a:spcBef>
              <a:spcAft>
                <a:spcPts val="0"/>
              </a:spcAft>
              <a:buNone/>
            </a:pPr>
            <a:br>
              <a:rPr lang="en-US"/>
            </a:br>
            <a:r>
              <a:rPr lang="en-US"/>
              <a:t>Before we learn about the clever ways to make a group of disks have fault tolerance, we should start with: what’s the simplest way to combine a storage drives?</a:t>
            </a:r>
            <a:endParaRPr/>
          </a:p>
          <a:p>
            <a:pPr indent="0" lvl="0" marL="0" rtl="0" algn="l">
              <a:lnSpc>
                <a:spcPct val="115000"/>
              </a:lnSpc>
              <a:spcBef>
                <a:spcPts val="660"/>
              </a:spcBef>
              <a:spcAft>
                <a:spcPts val="0"/>
              </a:spcAft>
              <a:buNone/>
            </a:pPr>
            <a:r>
              <a:t/>
            </a:r>
            <a:endParaRPr/>
          </a:p>
          <a:p>
            <a:pPr indent="0" lvl="0" marL="0" rtl="0" algn="l">
              <a:lnSpc>
                <a:spcPct val="115000"/>
              </a:lnSpc>
              <a:spcBef>
                <a:spcPts val="660"/>
              </a:spcBef>
              <a:spcAft>
                <a:spcPts val="0"/>
              </a:spcAft>
              <a:buNone/>
            </a:pPr>
            <a:r>
              <a:rPr lang="en-US"/>
              <a:t>That is </a:t>
            </a:r>
            <a:r>
              <a:rPr b="1" lang="en-US"/>
              <a:t>JBOD</a:t>
            </a:r>
            <a:r>
              <a:rPr lang="en-US"/>
              <a:t>, Just a Bunch of Disks. With JBOD, d</a:t>
            </a:r>
            <a:r>
              <a:rPr lang="en-US"/>
              <a:t>ata is </a:t>
            </a:r>
            <a:r>
              <a:rPr b="1" lang="en-US"/>
              <a:t>spanned</a:t>
            </a:r>
            <a:r>
              <a:rPr lang="en-US"/>
              <a:t> across all available disks</a:t>
            </a:r>
            <a:r>
              <a:rPr lang="en-US"/>
              <a:t> </a:t>
            </a:r>
            <a:br>
              <a:rPr lang="en-US"/>
            </a:br>
            <a:endParaRPr/>
          </a:p>
          <a:p>
            <a:pPr indent="-218122" lvl="0" marL="228600" rtl="0" algn="l">
              <a:lnSpc>
                <a:spcPct val="115000"/>
              </a:lnSpc>
              <a:spcBef>
                <a:spcPts val="660"/>
              </a:spcBef>
              <a:spcAft>
                <a:spcPts val="0"/>
              </a:spcAft>
              <a:buClr>
                <a:srgbClr val="7F7F7F"/>
              </a:buClr>
              <a:buSzPct val="100000"/>
              <a:buChar char="•"/>
            </a:pPr>
            <a:r>
              <a:rPr lang="en-US"/>
              <a:t>Nothing special is done to read or write data: </a:t>
            </a:r>
            <a:r>
              <a:rPr lang="en-US"/>
              <a:t>wherever there is space on a disk, data can be written.</a:t>
            </a:r>
            <a:endParaRPr/>
          </a:p>
          <a:p>
            <a:pPr indent="-218122" lvl="0" marL="228600" rtl="0" algn="l">
              <a:lnSpc>
                <a:spcPct val="115000"/>
              </a:lnSpc>
              <a:spcBef>
                <a:spcPts val="660"/>
              </a:spcBef>
              <a:spcAft>
                <a:spcPts val="0"/>
              </a:spcAft>
              <a:buClr>
                <a:srgbClr val="7F7F7F"/>
              </a:buClr>
              <a:buSzPct val="100000"/>
              <a:buChar char="•"/>
            </a:pPr>
            <a:r>
              <a:rPr lang="en-US"/>
              <a:t>No fault tolerance (</a:t>
            </a:r>
            <a:r>
              <a:rPr lang="en-US"/>
              <a:t>no parity bits or data mirroring</a:t>
            </a:r>
            <a:r>
              <a:rPr lang="en-US"/>
              <a:t>) </a:t>
            </a:r>
            <a:endParaRPr/>
          </a:p>
          <a:p>
            <a:pPr indent="-218122" lvl="0" marL="228600" rtl="0" algn="l">
              <a:lnSpc>
                <a:spcPct val="115000"/>
              </a:lnSpc>
              <a:spcBef>
                <a:spcPts val="660"/>
              </a:spcBef>
              <a:spcAft>
                <a:spcPts val="0"/>
              </a:spcAft>
              <a:buSzPct val="100000"/>
              <a:buChar char="•"/>
            </a:pPr>
            <a:r>
              <a:rPr lang="en-US"/>
              <a:t>Combined storage:</a:t>
            </a:r>
            <a:endParaRPr/>
          </a:p>
          <a:p>
            <a:pPr indent="-220027" lvl="1" marL="685800" rtl="0" algn="l">
              <a:lnSpc>
                <a:spcPct val="115000"/>
              </a:lnSpc>
              <a:spcBef>
                <a:spcPts val="660"/>
              </a:spcBef>
              <a:spcAft>
                <a:spcPts val="0"/>
              </a:spcAft>
              <a:buSzPct val="100000"/>
              <a:buChar char="•"/>
            </a:pPr>
            <a:r>
              <a:rPr lang="en-US"/>
              <a:t>This is the simplest configuration for </a:t>
            </a:r>
            <a:r>
              <a:rPr b="1" lang="en-US"/>
              <a:t>combining the storage of many disks </a:t>
            </a:r>
            <a:r>
              <a:rPr lang="en-US"/>
              <a:t>to appear as one volume.</a:t>
            </a:r>
            <a:endParaRPr/>
          </a:p>
          <a:p>
            <a:pPr indent="-220027" lvl="1" marL="685800" rtl="0" algn="l">
              <a:lnSpc>
                <a:spcPct val="115000"/>
              </a:lnSpc>
              <a:spcBef>
                <a:spcPts val="660"/>
              </a:spcBef>
              <a:spcAft>
                <a:spcPts val="0"/>
              </a:spcAft>
              <a:buSzPct val="100000"/>
              <a:buChar char="•"/>
            </a:pPr>
            <a:r>
              <a:rPr lang="en-US"/>
              <a:t>Each disk can be any size; the </a:t>
            </a:r>
            <a:r>
              <a:rPr b="1" lang="en-US"/>
              <a:t>total storage is just the total size of the disks</a:t>
            </a:r>
            <a:r>
              <a:rPr lang="en-US"/>
              <a:t> (e.g.: 1TB + 2TB + 3TB = 6TB total storage)</a:t>
            </a:r>
            <a:endParaRPr/>
          </a:p>
        </p:txBody>
      </p:sp>
      <p:pic>
        <p:nvPicPr>
          <p:cNvPr id="280" name="Google Shape;280;p21"/>
          <p:cNvPicPr preferRelativeResize="0"/>
          <p:nvPr/>
        </p:nvPicPr>
        <p:blipFill>
          <a:blip r:embed="rId3">
            <a:alphaModFix/>
          </a:blip>
          <a:stretch>
            <a:fillRect/>
          </a:stretch>
        </p:blipFill>
        <p:spPr>
          <a:xfrm>
            <a:off x="7466525" y="2591230"/>
            <a:ext cx="4420675" cy="23139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871e5e3e80_1_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0: Striping for improved performance</a:t>
            </a:r>
            <a:endParaRPr/>
          </a:p>
        </p:txBody>
      </p:sp>
      <p:sp>
        <p:nvSpPr>
          <p:cNvPr id="286" name="Google Shape;286;g1871e5e3e80_1_8"/>
          <p:cNvSpPr txBox="1"/>
          <p:nvPr>
            <p:ph idx="1" type="body"/>
          </p:nvPr>
        </p:nvSpPr>
        <p:spPr>
          <a:xfrm>
            <a:off x="97800" y="1105125"/>
            <a:ext cx="7586100" cy="2929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660"/>
              </a:spcBef>
              <a:spcAft>
                <a:spcPts val="0"/>
              </a:spcAft>
              <a:buNone/>
            </a:pPr>
            <a:br>
              <a:rPr lang="en-US"/>
            </a:br>
            <a:r>
              <a:rPr lang="en-US"/>
              <a:t>RAID 0 is pretty similar to JBOD, with one key difference:</a:t>
            </a:r>
            <a:endParaRPr/>
          </a:p>
          <a:p>
            <a:pPr indent="0" lvl="0" marL="0" rtl="0" algn="l">
              <a:lnSpc>
                <a:spcPct val="115000"/>
              </a:lnSpc>
              <a:spcBef>
                <a:spcPts val="660"/>
              </a:spcBef>
              <a:spcAft>
                <a:spcPts val="0"/>
              </a:spcAft>
              <a:buNone/>
            </a:pPr>
            <a:r>
              <a:rPr lang="en-US"/>
              <a:t>Data is </a:t>
            </a:r>
            <a:r>
              <a:rPr b="1" lang="en-US"/>
              <a:t>striped</a:t>
            </a:r>
            <a:r>
              <a:rPr lang="en-US"/>
              <a:t> across all available disks. That is, when any new data is written to a disk, it is </a:t>
            </a:r>
            <a:r>
              <a:rPr b="1" lang="en-US"/>
              <a:t>cut up into blocks which are spread across all disks in the RAID configuration</a:t>
            </a:r>
            <a:r>
              <a:rPr lang="en-US"/>
              <a:t>. All files are written to all disks (see right-hand side: A is one file)</a:t>
            </a:r>
            <a:endParaRPr sz="1750"/>
          </a:p>
        </p:txBody>
      </p:sp>
      <p:pic>
        <p:nvPicPr>
          <p:cNvPr id="287" name="Google Shape;287;g1871e5e3e80_1_8"/>
          <p:cNvPicPr preferRelativeResize="0"/>
          <p:nvPr>
            <p:ph idx="2" type="body"/>
          </p:nvPr>
        </p:nvPicPr>
        <p:blipFill rotWithShape="1">
          <a:blip r:embed="rId3">
            <a:alphaModFix/>
          </a:blip>
          <a:srcRect b="0" l="0" r="0" t="0"/>
          <a:stretch/>
        </p:blipFill>
        <p:spPr>
          <a:xfrm>
            <a:off x="7733733" y="1353019"/>
            <a:ext cx="4209900" cy="2876700"/>
          </a:xfrm>
          <a:prstGeom prst="rect">
            <a:avLst/>
          </a:prstGeom>
          <a:noFill/>
          <a:ln>
            <a:noFill/>
          </a:ln>
        </p:spPr>
      </p:pic>
      <p:sp>
        <p:nvSpPr>
          <p:cNvPr id="288" name="Google Shape;288;g1871e5e3e80_1_8"/>
          <p:cNvSpPr txBox="1"/>
          <p:nvPr/>
        </p:nvSpPr>
        <p:spPr>
          <a:xfrm>
            <a:off x="97800" y="3773400"/>
            <a:ext cx="5818800" cy="344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60"/>
              </a:spcBef>
              <a:spcAft>
                <a:spcPts val="0"/>
              </a:spcAft>
              <a:buClr>
                <a:schemeClr val="dk1"/>
              </a:buClr>
              <a:buSzPts val="1100"/>
              <a:buFont typeface="Arial"/>
              <a:buNone/>
            </a:pPr>
            <a:r>
              <a:rPr lang="en-US" sz="2000">
                <a:solidFill>
                  <a:srgbClr val="7F7F7F"/>
                </a:solidFill>
                <a:latin typeface="Quattrocento Sans"/>
                <a:ea typeface="Quattrocento Sans"/>
                <a:cs typeface="Quattrocento Sans"/>
                <a:sym typeface="Quattrocento Sans"/>
              </a:rPr>
              <a:t>Properties:</a:t>
            </a:r>
            <a:endParaRPr sz="2000">
              <a:solidFill>
                <a:srgbClr val="7F7F7F"/>
              </a:solidFill>
              <a:latin typeface="Quattrocento Sans"/>
              <a:ea typeface="Quattrocento Sans"/>
              <a:cs typeface="Quattrocento Sans"/>
              <a:sym typeface="Quattrocento Sans"/>
            </a:endParaRPr>
          </a:p>
          <a:p>
            <a:pPr indent="-215900" lvl="0" marL="228600" rtl="0" algn="l">
              <a:lnSpc>
                <a:spcPct val="115000"/>
              </a:lnSpc>
              <a:spcBef>
                <a:spcPts val="660"/>
              </a:spcBef>
              <a:spcAft>
                <a:spcPts val="0"/>
              </a:spcAft>
              <a:buClr>
                <a:srgbClr val="7F7F7F"/>
              </a:buClr>
              <a:buSzPts val="2000"/>
              <a:buChar char="•"/>
            </a:pPr>
            <a:r>
              <a:rPr lang="en-US" sz="2000">
                <a:solidFill>
                  <a:srgbClr val="7F7F7F"/>
                </a:solidFill>
                <a:latin typeface="Quattrocento Sans"/>
                <a:ea typeface="Quattrocento Sans"/>
                <a:cs typeface="Quattrocento Sans"/>
                <a:sym typeface="Quattrocento Sans"/>
              </a:rPr>
              <a:t>No fault tolerance (no parity bits or data mirroring) </a:t>
            </a:r>
            <a:endParaRPr sz="2000">
              <a:solidFill>
                <a:srgbClr val="7F7F7F"/>
              </a:solidFill>
              <a:latin typeface="Quattrocento Sans"/>
              <a:ea typeface="Quattrocento Sans"/>
              <a:cs typeface="Quattrocento Sans"/>
              <a:sym typeface="Quattrocento Sans"/>
            </a:endParaRPr>
          </a:p>
          <a:p>
            <a:pPr indent="-215900" lvl="0" marL="228600" rtl="0" algn="l">
              <a:lnSpc>
                <a:spcPct val="115000"/>
              </a:lnSpc>
              <a:spcBef>
                <a:spcPts val="660"/>
              </a:spcBef>
              <a:spcAft>
                <a:spcPts val="0"/>
              </a:spcAft>
              <a:buClr>
                <a:srgbClr val="7F7F7F"/>
              </a:buClr>
              <a:buSzPts val="2000"/>
              <a:buChar char="•"/>
            </a:pPr>
            <a:r>
              <a:rPr lang="en-US" sz="2000">
                <a:solidFill>
                  <a:srgbClr val="7F7F7F"/>
                </a:solidFill>
                <a:latin typeface="Quattrocento Sans"/>
                <a:ea typeface="Quattrocento Sans"/>
                <a:cs typeface="Quattrocento Sans"/>
                <a:sym typeface="Quattrocento Sans"/>
              </a:rPr>
              <a:t>On HDD: better read/write speed compared to one-huge disk</a:t>
            </a:r>
            <a:endParaRPr sz="2000">
              <a:solidFill>
                <a:srgbClr val="7F7F7F"/>
              </a:solidFill>
              <a:latin typeface="Quattrocento Sans"/>
              <a:ea typeface="Quattrocento Sans"/>
              <a:cs typeface="Quattrocento Sans"/>
              <a:sym typeface="Quattrocento Sans"/>
            </a:endParaRPr>
          </a:p>
          <a:p>
            <a:pPr indent="-215900" lvl="1" marL="685800" rtl="0" algn="l">
              <a:lnSpc>
                <a:spcPct val="115000"/>
              </a:lnSpc>
              <a:spcBef>
                <a:spcPts val="660"/>
              </a:spcBef>
              <a:spcAft>
                <a:spcPts val="0"/>
              </a:spcAft>
              <a:buClr>
                <a:srgbClr val="7F7F7F"/>
              </a:buClr>
              <a:buSzPts val="1600"/>
              <a:buChar char="•"/>
            </a:pPr>
            <a:r>
              <a:rPr lang="en-US" sz="1600">
                <a:solidFill>
                  <a:srgbClr val="7F7F7F"/>
                </a:solidFill>
                <a:latin typeface="Quattrocento Sans"/>
                <a:ea typeface="Quattrocento Sans"/>
                <a:cs typeface="Quattrocento Sans"/>
                <a:sym typeface="Quattrocento Sans"/>
              </a:rPr>
              <a:t>more access points to data improves read/write speed</a:t>
            </a:r>
            <a:endParaRPr sz="1600">
              <a:solidFill>
                <a:srgbClr val="7F7F7F"/>
              </a:solidFill>
              <a:latin typeface="Quattrocento Sans"/>
              <a:ea typeface="Quattrocento Sans"/>
              <a:cs typeface="Quattrocento Sans"/>
              <a:sym typeface="Quattrocento Sans"/>
            </a:endParaRPr>
          </a:p>
          <a:p>
            <a:pPr indent="-215900" lvl="1" marL="685800" rtl="0" algn="l">
              <a:lnSpc>
                <a:spcPct val="115000"/>
              </a:lnSpc>
              <a:spcBef>
                <a:spcPts val="660"/>
              </a:spcBef>
              <a:spcAft>
                <a:spcPts val="0"/>
              </a:spcAft>
              <a:buClr>
                <a:srgbClr val="7F7F7F"/>
              </a:buClr>
              <a:buSzPts val="1600"/>
              <a:buChar char="•"/>
            </a:pPr>
            <a:r>
              <a:rPr lang="en-US" sz="1600">
                <a:solidFill>
                  <a:srgbClr val="7F7F7F"/>
                </a:solidFill>
                <a:latin typeface="Quattrocento Sans"/>
                <a:ea typeface="Quattrocento Sans"/>
                <a:cs typeface="Quattrocento Sans"/>
                <a:sym typeface="Quattrocento Sans"/>
              </a:rPr>
              <a:t>SSD read-write speeds are NOT improved from RAID-0. (Why?)</a:t>
            </a:r>
            <a:endParaRPr sz="1600">
              <a:solidFill>
                <a:srgbClr val="7F7F7F"/>
              </a:solidFill>
              <a:latin typeface="Quattrocento Sans"/>
              <a:ea typeface="Quattrocento Sans"/>
              <a:cs typeface="Quattrocento Sans"/>
              <a:sym typeface="Quattrocento Sans"/>
            </a:endParaRPr>
          </a:p>
          <a:p>
            <a:pPr indent="0" lvl="0" marL="0" rtl="0" algn="l">
              <a:lnSpc>
                <a:spcPct val="115000"/>
              </a:lnSpc>
              <a:spcBef>
                <a:spcPts val="660"/>
              </a:spcBef>
              <a:spcAft>
                <a:spcPts val="0"/>
              </a:spcAft>
              <a:buNone/>
            </a:pPr>
            <a:r>
              <a:t/>
            </a:r>
            <a:endParaRPr>
              <a:latin typeface="Quattrocento Sans"/>
              <a:ea typeface="Quattrocento Sans"/>
              <a:cs typeface="Quattrocento Sans"/>
              <a:sym typeface="Quattrocento Sans"/>
            </a:endParaRPr>
          </a:p>
        </p:txBody>
      </p:sp>
      <p:sp>
        <p:nvSpPr>
          <p:cNvPr id="289" name="Google Shape;289;g1871e5e3e80_1_8"/>
          <p:cNvSpPr txBox="1"/>
          <p:nvPr/>
        </p:nvSpPr>
        <p:spPr>
          <a:xfrm>
            <a:off x="5392375" y="3960200"/>
            <a:ext cx="6712500" cy="2325900"/>
          </a:xfrm>
          <a:prstGeom prst="rect">
            <a:avLst/>
          </a:prstGeom>
          <a:noFill/>
          <a:ln>
            <a:noFill/>
          </a:ln>
        </p:spPr>
        <p:txBody>
          <a:bodyPr anchorCtr="0" anchor="t" bIns="91425" lIns="91425" spcFirstLastPara="1" rIns="91425" wrap="square" tIns="91425">
            <a:spAutoFit/>
          </a:bodyPr>
          <a:lstStyle/>
          <a:p>
            <a:pPr indent="-209550" lvl="0" marL="228600" rtl="0" algn="l">
              <a:lnSpc>
                <a:spcPct val="115000"/>
              </a:lnSpc>
              <a:spcBef>
                <a:spcPts val="660"/>
              </a:spcBef>
              <a:spcAft>
                <a:spcPts val="0"/>
              </a:spcAft>
              <a:buClr>
                <a:srgbClr val="7F7F7F"/>
              </a:buClr>
              <a:buSzPts val="1900"/>
              <a:buChar char="•"/>
            </a:pPr>
            <a:r>
              <a:rPr lang="en-US" sz="1900">
                <a:solidFill>
                  <a:srgbClr val="7F7F7F"/>
                </a:solidFill>
                <a:latin typeface="Quattrocento Sans"/>
                <a:ea typeface="Quattrocento Sans"/>
                <a:cs typeface="Quattrocento Sans"/>
                <a:sym typeface="Quattrocento Sans"/>
              </a:rPr>
              <a:t>Combined storage: </a:t>
            </a:r>
            <a:endParaRPr sz="1900">
              <a:solidFill>
                <a:srgbClr val="7F7F7F"/>
              </a:solidFill>
              <a:latin typeface="Quattrocento Sans"/>
              <a:ea typeface="Quattrocento Sans"/>
              <a:cs typeface="Quattrocento Sans"/>
              <a:sym typeface="Quattrocento Sans"/>
            </a:endParaRPr>
          </a:p>
          <a:p>
            <a:pPr indent="-209550" lvl="1" marL="685800" rtl="0" algn="l">
              <a:lnSpc>
                <a:spcPct val="115000"/>
              </a:lnSpc>
              <a:spcBef>
                <a:spcPts val="660"/>
              </a:spcBef>
              <a:spcAft>
                <a:spcPts val="0"/>
              </a:spcAft>
              <a:buClr>
                <a:srgbClr val="7F7F7F"/>
              </a:buClr>
              <a:buSzPts val="1500"/>
              <a:buChar char="•"/>
            </a:pPr>
            <a:r>
              <a:rPr b="1" lang="en-US" sz="1500">
                <a:solidFill>
                  <a:srgbClr val="7F7F7F"/>
                </a:solidFill>
                <a:latin typeface="Quattrocento Sans"/>
                <a:ea typeface="Quattrocento Sans"/>
                <a:cs typeface="Quattrocento Sans"/>
                <a:sym typeface="Quattrocento Sans"/>
              </a:rPr>
              <a:t>total capacity = number of disks * size of smallest disk</a:t>
            </a:r>
            <a:endParaRPr b="1" sz="1500">
              <a:solidFill>
                <a:srgbClr val="7F7F7F"/>
              </a:solidFill>
              <a:latin typeface="Quattrocento Sans"/>
              <a:ea typeface="Quattrocento Sans"/>
              <a:cs typeface="Quattrocento Sans"/>
              <a:sym typeface="Quattrocento Sans"/>
            </a:endParaRPr>
          </a:p>
          <a:p>
            <a:pPr indent="-209550" lvl="1" marL="685800" rtl="0" algn="l">
              <a:lnSpc>
                <a:spcPct val="115000"/>
              </a:lnSpc>
              <a:spcBef>
                <a:spcPts val="660"/>
              </a:spcBef>
              <a:spcAft>
                <a:spcPts val="0"/>
              </a:spcAft>
              <a:buClr>
                <a:srgbClr val="7F7F7F"/>
              </a:buClr>
              <a:buSzPts val="1500"/>
              <a:buChar char="•"/>
            </a:pPr>
            <a:r>
              <a:rPr b="1" lang="en-US" sz="1500">
                <a:solidFill>
                  <a:srgbClr val="7F7F7F"/>
                </a:solidFill>
                <a:latin typeface="Quattrocento Sans"/>
                <a:ea typeface="Quattrocento Sans"/>
                <a:cs typeface="Quattrocento Sans"/>
                <a:sym typeface="Quattrocento Sans"/>
              </a:rPr>
              <a:t>Why? </a:t>
            </a:r>
            <a:r>
              <a:rPr lang="en-US" sz="1500">
                <a:solidFill>
                  <a:srgbClr val="7F7F7F"/>
                </a:solidFill>
                <a:latin typeface="Quattrocento Sans"/>
                <a:ea typeface="Quattrocento Sans"/>
                <a:cs typeface="Quattrocento Sans"/>
                <a:sym typeface="Quattrocento Sans"/>
              </a:rPr>
              <a:t>Data is striped across all disks -- when the smallest disk is full, no more data can be added. </a:t>
            </a:r>
            <a:r>
              <a:rPr b="1" lang="en-US" sz="1500">
                <a:solidFill>
                  <a:srgbClr val="7F7F7F"/>
                </a:solidFill>
                <a:latin typeface="Quattrocento Sans"/>
                <a:ea typeface="Quattrocento Sans"/>
                <a:cs typeface="Quattrocento Sans"/>
                <a:sym typeface="Quattrocento Sans"/>
              </a:rPr>
              <a:t>In RAID, it is very common to make sure all disks are the same size to prevent wasting space.</a:t>
            </a:r>
            <a:endParaRPr b="1" sz="1500">
              <a:solidFill>
                <a:srgbClr val="7F7F7F"/>
              </a:solidFill>
              <a:latin typeface="Quattrocento Sans"/>
              <a:ea typeface="Quattrocento Sans"/>
              <a:cs typeface="Quattrocento Sans"/>
              <a:sym typeface="Quattrocento Sans"/>
            </a:endParaRPr>
          </a:p>
          <a:p>
            <a:pPr indent="-209550" lvl="1" marL="685800" rtl="0" algn="l">
              <a:lnSpc>
                <a:spcPct val="115000"/>
              </a:lnSpc>
              <a:spcBef>
                <a:spcPts val="660"/>
              </a:spcBef>
              <a:spcAft>
                <a:spcPts val="0"/>
              </a:spcAft>
              <a:buClr>
                <a:srgbClr val="7F7F7F"/>
              </a:buClr>
              <a:buSzPts val="1500"/>
              <a:buChar char="•"/>
            </a:pPr>
            <a:r>
              <a:rPr lang="en-US" sz="1450" u="sng">
                <a:solidFill>
                  <a:schemeClr val="hlink"/>
                </a:solidFill>
                <a:latin typeface="Quattrocento Sans"/>
                <a:ea typeface="Quattrocento Sans"/>
                <a:cs typeface="Quattrocento Sans"/>
                <a:sym typeface="Quattrocento Sans"/>
                <a:hlinkClick r:id="rId4"/>
              </a:rPr>
              <a:t>https://www.seagate.com/ca/en/internal-hard-drives/raid-calculator/</a:t>
            </a:r>
            <a:r>
              <a:rPr lang="en-US" sz="1450">
                <a:solidFill>
                  <a:srgbClr val="7F7F7F"/>
                </a:solidFill>
                <a:latin typeface="Quattrocento Sans"/>
                <a:ea typeface="Quattrocento Sans"/>
                <a:cs typeface="Quattrocento Sans"/>
                <a:sym typeface="Quattrocento Sans"/>
              </a:rPr>
              <a:t> </a:t>
            </a:r>
            <a:br>
              <a:rPr lang="en-US" sz="1450">
                <a:solidFill>
                  <a:srgbClr val="7F7F7F"/>
                </a:solidFill>
                <a:latin typeface="Quattrocento Sans"/>
                <a:ea typeface="Quattrocento Sans"/>
                <a:cs typeface="Quattrocento Sans"/>
                <a:sym typeface="Quattrocento Sans"/>
              </a:rPr>
            </a:br>
            <a:r>
              <a:rPr lang="en-US" sz="1450">
                <a:solidFill>
                  <a:srgbClr val="7F7F7F"/>
                </a:solidFill>
                <a:latin typeface="Quattrocento Sans"/>
                <a:ea typeface="Quattrocento Sans"/>
                <a:cs typeface="Quattrocento Sans"/>
                <a:sym typeface="Quattrocento Sans"/>
              </a:rPr>
              <a:t>nice tool for visualizing RAID storage capacity</a:t>
            </a:r>
            <a:endParaRPr sz="1100">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1: Mirroring for fault tolerance</a:t>
            </a:r>
            <a:endParaRPr/>
          </a:p>
        </p:txBody>
      </p:sp>
      <p:sp>
        <p:nvSpPr>
          <p:cNvPr id="295" name="Google Shape;295;p22"/>
          <p:cNvSpPr txBox="1"/>
          <p:nvPr>
            <p:ph idx="1" type="body"/>
          </p:nvPr>
        </p:nvSpPr>
        <p:spPr>
          <a:xfrm>
            <a:off x="838200" y="1825625"/>
            <a:ext cx="6309220" cy="4351338"/>
          </a:xfrm>
          <a:prstGeom prst="rect">
            <a:avLst/>
          </a:prstGeom>
          <a:noFill/>
          <a:ln>
            <a:noFill/>
          </a:ln>
        </p:spPr>
        <p:txBody>
          <a:bodyPr anchorCtr="0" anchor="t" bIns="45700" lIns="91425" spcFirstLastPara="1" rIns="91425" wrap="square" tIns="45700">
            <a:normAutofit fontScale="85000" lnSpcReduction="20000"/>
          </a:bodyPr>
          <a:lstStyle/>
          <a:p>
            <a:pPr indent="-207645" lvl="0" marL="228600" rtl="0" algn="l">
              <a:lnSpc>
                <a:spcPct val="115000"/>
              </a:lnSpc>
              <a:spcBef>
                <a:spcPts val="660"/>
              </a:spcBef>
              <a:spcAft>
                <a:spcPts val="0"/>
              </a:spcAft>
              <a:buClr>
                <a:srgbClr val="7F7F7F"/>
              </a:buClr>
              <a:buSzPct val="100000"/>
              <a:buChar char="•"/>
            </a:pPr>
            <a:r>
              <a:rPr lang="en-US"/>
              <a:t>Disk mirroring where data is copied onto more than one drive simultaneously (NOT striped: </a:t>
            </a:r>
            <a:r>
              <a:rPr b="1" lang="en-US"/>
              <a:t>copied</a:t>
            </a:r>
            <a:r>
              <a:rPr lang="en-US"/>
              <a:t>: note that the file A is divided into four parts, and all four parts are present on both disks)</a:t>
            </a:r>
            <a:br>
              <a:rPr lang="en-US"/>
            </a:br>
            <a:endParaRPr/>
          </a:p>
          <a:p>
            <a:pPr indent="-207645" lvl="0" marL="228600" rtl="0" algn="l">
              <a:lnSpc>
                <a:spcPct val="115000"/>
              </a:lnSpc>
              <a:spcBef>
                <a:spcPts val="660"/>
              </a:spcBef>
              <a:spcAft>
                <a:spcPts val="0"/>
              </a:spcAft>
              <a:buClr>
                <a:srgbClr val="7F7F7F"/>
              </a:buClr>
              <a:buSzPct val="100000"/>
              <a:buChar char="•"/>
            </a:pPr>
            <a:r>
              <a:rPr lang="en-US"/>
              <a:t>Simplest and cheapest way to implement fault tolerance. </a:t>
            </a:r>
            <a:endParaRPr/>
          </a:p>
          <a:p>
            <a:pPr indent="-207645" lvl="0" marL="228600" rtl="0" algn="l">
              <a:lnSpc>
                <a:spcPct val="115000"/>
              </a:lnSpc>
              <a:spcBef>
                <a:spcPts val="660"/>
              </a:spcBef>
              <a:spcAft>
                <a:spcPts val="0"/>
              </a:spcAft>
              <a:buClr>
                <a:srgbClr val="7F7F7F"/>
              </a:buClr>
              <a:buSzPct val="100000"/>
              <a:buChar char="•"/>
            </a:pPr>
            <a:r>
              <a:rPr lang="en-US"/>
              <a:t>Minimum of 2 disks required: each additional disk becomes “another mirror”</a:t>
            </a:r>
            <a:endParaRPr/>
          </a:p>
          <a:p>
            <a:pPr indent="-233044" lvl="1" marL="685800" rtl="0" algn="l">
              <a:lnSpc>
                <a:spcPct val="115000"/>
              </a:lnSpc>
              <a:spcBef>
                <a:spcPts val="660"/>
              </a:spcBef>
              <a:spcAft>
                <a:spcPts val="0"/>
              </a:spcAft>
              <a:buClr>
                <a:srgbClr val="7F7F7F"/>
              </a:buClr>
              <a:buSzPct val="122222"/>
              <a:buChar char="•"/>
            </a:pPr>
            <a:r>
              <a:rPr lang="en-US"/>
              <a:t>additional disks provide more protection, but do not provide more storage</a:t>
            </a:r>
            <a:endParaRPr/>
          </a:p>
          <a:p>
            <a:pPr indent="-207645" lvl="0" marL="228600" rtl="0" algn="l">
              <a:lnSpc>
                <a:spcPct val="115000"/>
              </a:lnSpc>
              <a:spcBef>
                <a:spcPts val="660"/>
              </a:spcBef>
              <a:spcAft>
                <a:spcPts val="0"/>
              </a:spcAft>
              <a:buSzPct val="100000"/>
              <a:buChar char="•"/>
            </a:pPr>
            <a:r>
              <a:rPr lang="en-US"/>
              <a:t>Combined storage:</a:t>
            </a:r>
            <a:endParaRPr/>
          </a:p>
          <a:p>
            <a:pPr indent="-211455" lvl="1" marL="685800" rtl="0" algn="l">
              <a:lnSpc>
                <a:spcPct val="115000"/>
              </a:lnSpc>
              <a:spcBef>
                <a:spcPts val="660"/>
              </a:spcBef>
              <a:spcAft>
                <a:spcPts val="0"/>
              </a:spcAft>
              <a:buSzPct val="100000"/>
              <a:buChar char="•"/>
            </a:pPr>
            <a:r>
              <a:rPr b="1" lang="en-US"/>
              <a:t>Total capacity = size of smallest disk</a:t>
            </a:r>
            <a:endParaRPr b="1"/>
          </a:p>
          <a:p>
            <a:pPr indent="-211455" lvl="1" marL="685800" rtl="0" algn="l">
              <a:lnSpc>
                <a:spcPct val="115000"/>
              </a:lnSpc>
              <a:spcBef>
                <a:spcPts val="660"/>
              </a:spcBef>
              <a:spcAft>
                <a:spcPts val="0"/>
              </a:spcAft>
              <a:buSzPct val="100000"/>
              <a:buChar char="•"/>
            </a:pPr>
            <a:r>
              <a:rPr lang="en-US"/>
              <a:t>RAID 1 is almost exclusively used with just two disks and no more</a:t>
            </a:r>
            <a:endParaRPr/>
          </a:p>
        </p:txBody>
      </p:sp>
      <p:pic>
        <p:nvPicPr>
          <p:cNvPr id="296" name="Google Shape;296;p22"/>
          <p:cNvPicPr preferRelativeResize="0"/>
          <p:nvPr>
            <p:ph idx="2" type="body"/>
          </p:nvPr>
        </p:nvPicPr>
        <p:blipFill rotWithShape="1">
          <a:blip r:embed="rId3">
            <a:alphaModFix/>
          </a:blip>
          <a:srcRect b="0" l="0" r="0" t="0"/>
          <a:stretch/>
        </p:blipFill>
        <p:spPr>
          <a:xfrm>
            <a:off x="7437015" y="2539206"/>
            <a:ext cx="4229100" cy="292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886be9147f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2-4 (Hardly Used)</a:t>
            </a:r>
            <a:endParaRPr/>
          </a:p>
        </p:txBody>
      </p:sp>
      <p:sp>
        <p:nvSpPr>
          <p:cNvPr id="302" name="Google Shape;302;g1886be9147f_0_0"/>
          <p:cNvSpPr txBox="1"/>
          <p:nvPr>
            <p:ph idx="1" type="body"/>
          </p:nvPr>
        </p:nvSpPr>
        <p:spPr>
          <a:xfrm>
            <a:off x="838200" y="1825625"/>
            <a:ext cx="6309300" cy="4351200"/>
          </a:xfrm>
          <a:prstGeom prst="rect">
            <a:avLst/>
          </a:prstGeom>
          <a:noFill/>
          <a:ln>
            <a:noFill/>
          </a:ln>
        </p:spPr>
        <p:txBody>
          <a:bodyPr anchorCtr="0" anchor="t" bIns="45700" lIns="91425" spcFirstLastPara="1" rIns="91425" wrap="square" tIns="45700">
            <a:normAutofit lnSpcReduction="20000"/>
          </a:bodyPr>
          <a:lstStyle/>
          <a:p>
            <a:pPr indent="0" lvl="0" marL="139700" rtl="0" algn="l">
              <a:lnSpc>
                <a:spcPct val="115000"/>
              </a:lnSpc>
              <a:spcBef>
                <a:spcPts val="0"/>
              </a:spcBef>
              <a:spcAft>
                <a:spcPts val="0"/>
              </a:spcAft>
              <a:buClr>
                <a:srgbClr val="7F7F7F"/>
              </a:buClr>
              <a:buSzPts val="2200"/>
              <a:buNone/>
            </a:pPr>
            <a:r>
              <a:rPr lang="en-US"/>
              <a:t>We won’t learn RAID 2-4 in detail in this class, but I want to make a quick note:</a:t>
            </a:r>
            <a:endParaRPr/>
          </a:p>
          <a:p>
            <a:pPr indent="0" lvl="0" marL="139700" rtl="0" algn="l">
              <a:lnSpc>
                <a:spcPct val="115000"/>
              </a:lnSpc>
              <a:spcBef>
                <a:spcPts val="0"/>
              </a:spcBef>
              <a:spcAft>
                <a:spcPts val="0"/>
              </a:spcAft>
              <a:buClr>
                <a:srgbClr val="7F7F7F"/>
              </a:buClr>
              <a:buSzPts val="2200"/>
              <a:buNone/>
            </a:pPr>
            <a:r>
              <a:t/>
            </a:r>
            <a:endParaRPr/>
          </a:p>
          <a:p>
            <a:pPr indent="-368300" lvl="0" marL="457200" rtl="0" algn="l">
              <a:lnSpc>
                <a:spcPct val="115000"/>
              </a:lnSpc>
              <a:spcBef>
                <a:spcPts val="0"/>
              </a:spcBef>
              <a:spcAft>
                <a:spcPts val="0"/>
              </a:spcAft>
              <a:buSzPts val="2200"/>
              <a:buChar char="-"/>
            </a:pPr>
            <a:r>
              <a:rPr lang="en-US"/>
              <a:t>RAID-2 uses </a:t>
            </a:r>
            <a:r>
              <a:rPr b="1" lang="en-US"/>
              <a:t>Hamming Code</a:t>
            </a:r>
            <a:r>
              <a:rPr lang="en-US"/>
              <a:t> parity, which is the same bit-wise parity scheme we saw in Assignment 1.</a:t>
            </a:r>
            <a:br>
              <a:rPr lang="en-US"/>
            </a:br>
            <a:endParaRPr/>
          </a:p>
          <a:p>
            <a:pPr indent="-368300" lvl="0" marL="457200" rtl="0" algn="l">
              <a:lnSpc>
                <a:spcPct val="115000"/>
              </a:lnSpc>
              <a:spcBef>
                <a:spcPts val="0"/>
              </a:spcBef>
              <a:spcAft>
                <a:spcPts val="0"/>
              </a:spcAft>
              <a:buSzPts val="2200"/>
              <a:buChar char="-"/>
            </a:pPr>
            <a:r>
              <a:rPr lang="en-US"/>
              <a:t>You can read more about how the Assignment 1 question worked, and why RAID 2 isn’t used much today, on wikipedia: </a:t>
            </a:r>
            <a:r>
              <a:rPr lang="en-US" u="sng">
                <a:solidFill>
                  <a:schemeClr val="hlink"/>
                </a:solidFill>
                <a:hlinkClick r:id="rId3"/>
              </a:rPr>
              <a:t>https://wikiless.org/wiki/Standard_RAID_levels?lang=en#RAID_2</a:t>
            </a:r>
            <a:r>
              <a:rPr lang="en-US"/>
              <a:t> </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303" name="Google Shape;303;g1886be9147f_0_0"/>
          <p:cNvPicPr preferRelativeResize="0"/>
          <p:nvPr/>
        </p:nvPicPr>
        <p:blipFill>
          <a:blip r:embed="rId4">
            <a:alphaModFix/>
          </a:blip>
          <a:stretch>
            <a:fillRect/>
          </a:stretch>
        </p:blipFill>
        <p:spPr>
          <a:xfrm>
            <a:off x="7147500" y="2676100"/>
            <a:ext cx="4507800" cy="225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5: Striping + 1 disk of parity</a:t>
            </a:r>
            <a:endParaRPr/>
          </a:p>
        </p:txBody>
      </p:sp>
      <p:sp>
        <p:nvSpPr>
          <p:cNvPr id="309" name="Google Shape;309;p23"/>
          <p:cNvSpPr txBox="1"/>
          <p:nvPr>
            <p:ph idx="1" type="body"/>
          </p:nvPr>
        </p:nvSpPr>
        <p:spPr>
          <a:xfrm>
            <a:off x="76100" y="1369200"/>
            <a:ext cx="6814500" cy="5488800"/>
          </a:xfrm>
          <a:prstGeom prst="rect">
            <a:avLst/>
          </a:prstGeom>
          <a:noFill/>
          <a:ln>
            <a:noFill/>
          </a:ln>
        </p:spPr>
        <p:txBody>
          <a:bodyPr anchorCtr="0" anchor="t" bIns="45700" lIns="91425" spcFirstLastPara="1" rIns="91425" wrap="square" tIns="45700">
            <a:normAutofit fontScale="92500" lnSpcReduction="20000"/>
          </a:bodyPr>
          <a:lstStyle/>
          <a:p>
            <a:pPr indent="-217170" lvl="0" marL="228600" rtl="0" algn="l">
              <a:lnSpc>
                <a:spcPct val="115000"/>
              </a:lnSpc>
              <a:spcBef>
                <a:spcPts val="0"/>
              </a:spcBef>
              <a:spcAft>
                <a:spcPts val="0"/>
              </a:spcAft>
              <a:buClr>
                <a:srgbClr val="7F7F7F"/>
              </a:buClr>
              <a:buSzPct val="100000"/>
              <a:buChar char="•"/>
            </a:pPr>
            <a:r>
              <a:rPr lang="en-US" sz="2400"/>
              <a:t>A common RAID configuration for business servers.</a:t>
            </a:r>
            <a:endParaRPr/>
          </a:p>
          <a:p>
            <a:pPr indent="-217170" lvl="0" marL="228600" rtl="0" algn="l">
              <a:lnSpc>
                <a:spcPct val="115000"/>
              </a:lnSpc>
              <a:spcBef>
                <a:spcPts val="720"/>
              </a:spcBef>
              <a:spcAft>
                <a:spcPts val="0"/>
              </a:spcAft>
              <a:buClr>
                <a:srgbClr val="7F7F7F"/>
              </a:buClr>
              <a:buSzPct val="100000"/>
              <a:buChar char="•"/>
            </a:pPr>
            <a:r>
              <a:rPr lang="en-US" sz="2400"/>
              <a:t>Data and parity (additional data used for recovery) is striped across</a:t>
            </a:r>
            <a:r>
              <a:rPr b="1" lang="en-US" sz="2400"/>
              <a:t> </a:t>
            </a:r>
            <a:r>
              <a:rPr lang="en-US" sz="2400"/>
              <a:t>3 or more disks</a:t>
            </a:r>
            <a:r>
              <a:rPr lang="en-US" sz="2400"/>
              <a:t>, with the equivalent of 1 disk of storage being dedicated to storing parity data.</a:t>
            </a:r>
            <a:endParaRPr b="1"/>
          </a:p>
          <a:p>
            <a:pPr indent="-217170" lvl="0" marL="228600" rtl="0" algn="l">
              <a:lnSpc>
                <a:spcPct val="115000"/>
              </a:lnSpc>
              <a:spcBef>
                <a:spcPts val="720"/>
              </a:spcBef>
              <a:spcAft>
                <a:spcPts val="0"/>
              </a:spcAft>
              <a:buClr>
                <a:srgbClr val="7F7F7F"/>
              </a:buClr>
              <a:buSzPct val="100000"/>
              <a:buChar char="•"/>
            </a:pPr>
            <a:r>
              <a:rPr b="1" lang="en-US" sz="2400"/>
              <a:t>If any one disk</a:t>
            </a:r>
            <a:r>
              <a:rPr lang="en-US" sz="2400"/>
              <a:t> </a:t>
            </a:r>
            <a:r>
              <a:rPr b="1" lang="en-US" sz="2400"/>
              <a:t>fails</a:t>
            </a:r>
            <a:r>
              <a:rPr lang="en-US" sz="2400"/>
              <a:t>, data can be re-created automatically using the parity bits across the remaining disks. Once any more than one disks fails, data is lost permanently.</a:t>
            </a:r>
            <a:endParaRPr/>
          </a:p>
          <a:p>
            <a:pPr indent="-217170" lvl="0" marL="228600" rtl="0" algn="l">
              <a:lnSpc>
                <a:spcPct val="115000"/>
              </a:lnSpc>
              <a:spcBef>
                <a:spcPts val="720"/>
              </a:spcBef>
              <a:spcAft>
                <a:spcPts val="0"/>
              </a:spcAft>
              <a:buClr>
                <a:srgbClr val="7F7F7F"/>
              </a:buClr>
              <a:buSzPct val="100000"/>
              <a:buChar char="•"/>
            </a:pPr>
            <a:r>
              <a:rPr lang="en-US" sz="2400"/>
              <a:t>Great solution for fault-tolerance, but slows down server performance</a:t>
            </a:r>
            <a:endParaRPr sz="2400"/>
          </a:p>
          <a:p>
            <a:pPr indent="-167322" lvl="0" marL="228600" rtl="0" algn="l">
              <a:lnSpc>
                <a:spcPct val="115000"/>
              </a:lnSpc>
              <a:spcBef>
                <a:spcPts val="660"/>
              </a:spcBef>
              <a:spcAft>
                <a:spcPts val="0"/>
              </a:spcAft>
              <a:buSzPct val="100000"/>
              <a:buChar char="•"/>
            </a:pPr>
            <a:r>
              <a:rPr lang="en-US" sz="2200"/>
              <a:t>Combined storage:</a:t>
            </a:r>
            <a:endParaRPr sz="2200"/>
          </a:p>
          <a:p>
            <a:pPr indent="-169227" lvl="1" marL="685800" rtl="0" algn="l">
              <a:lnSpc>
                <a:spcPct val="115000"/>
              </a:lnSpc>
              <a:spcBef>
                <a:spcPts val="660"/>
              </a:spcBef>
              <a:spcAft>
                <a:spcPts val="0"/>
              </a:spcAft>
              <a:buSzPct val="100000"/>
              <a:buChar char="•"/>
            </a:pPr>
            <a:r>
              <a:rPr lang="en-US" sz="1800"/>
              <a:t>Total capacity = (number of disks - 1) * size of smallest disk</a:t>
            </a:r>
            <a:endParaRPr sz="1800"/>
          </a:p>
          <a:p>
            <a:pPr indent="-169227" lvl="1" marL="685800" rtl="0" algn="l">
              <a:lnSpc>
                <a:spcPct val="115000"/>
              </a:lnSpc>
              <a:spcBef>
                <a:spcPts val="660"/>
              </a:spcBef>
              <a:spcAft>
                <a:spcPts val="0"/>
              </a:spcAft>
              <a:buSzPct val="100000"/>
              <a:buChar char="•"/>
            </a:pPr>
            <a:r>
              <a:rPr lang="en-US" sz="1800"/>
              <a:t>Why? One disk is dedicated to parity, the rest are dedicated to storage</a:t>
            </a:r>
            <a:endParaRPr sz="2400"/>
          </a:p>
        </p:txBody>
      </p:sp>
      <p:grpSp>
        <p:nvGrpSpPr>
          <p:cNvPr id="310" name="Google Shape;310;p23"/>
          <p:cNvGrpSpPr/>
          <p:nvPr/>
        </p:nvGrpSpPr>
        <p:grpSpPr>
          <a:xfrm>
            <a:off x="6792788" y="718214"/>
            <a:ext cx="5639276" cy="4123784"/>
            <a:chOff x="985639" y="836712"/>
            <a:chExt cx="7143750" cy="5118262"/>
          </a:xfrm>
        </p:grpSpPr>
        <p:sp>
          <p:nvSpPr>
            <p:cNvPr id="311" name="Google Shape;311;p23"/>
            <p:cNvSpPr/>
            <p:nvPr/>
          </p:nvSpPr>
          <p:spPr>
            <a:xfrm>
              <a:off x="3301802" y="836712"/>
              <a:ext cx="2511425" cy="430212"/>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pic>
          <p:nvPicPr>
            <p:cNvPr id="312" name="Google Shape;312;p23"/>
            <p:cNvPicPr preferRelativeResize="0"/>
            <p:nvPr/>
          </p:nvPicPr>
          <p:blipFill rotWithShape="1">
            <a:blip r:embed="rId3">
              <a:alphaModFix/>
            </a:blip>
            <a:srcRect b="5361" l="0" r="0" t="4277"/>
            <a:stretch/>
          </p:blipFill>
          <p:spPr>
            <a:xfrm>
              <a:off x="985639" y="3304053"/>
              <a:ext cx="7143750" cy="2650921"/>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6: Striping + 2 disks of parity</a:t>
            </a:r>
            <a:endParaRPr/>
          </a:p>
        </p:txBody>
      </p:sp>
      <p:sp>
        <p:nvSpPr>
          <p:cNvPr id="318" name="Google Shape;318;p24"/>
          <p:cNvSpPr txBox="1"/>
          <p:nvPr>
            <p:ph idx="1" type="body"/>
          </p:nvPr>
        </p:nvSpPr>
        <p:spPr>
          <a:xfrm>
            <a:off x="369525" y="1825625"/>
            <a:ext cx="10857600" cy="1793700"/>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l">
              <a:lnSpc>
                <a:spcPct val="115000"/>
              </a:lnSpc>
              <a:spcBef>
                <a:spcPts val="0"/>
              </a:spcBef>
              <a:spcAft>
                <a:spcPts val="0"/>
              </a:spcAft>
              <a:buClr>
                <a:srgbClr val="7F7F7F"/>
              </a:buClr>
              <a:buSzPct val="100000"/>
              <a:buChar char="•"/>
            </a:pPr>
            <a:r>
              <a:rPr lang="en-US" sz="3200"/>
              <a:t>Identical to RAID 5 but uses one more parity block</a:t>
            </a:r>
            <a:endParaRPr sz="3200"/>
          </a:p>
          <a:p>
            <a:pPr indent="-251459" lvl="1" marL="685800" rtl="0" algn="l">
              <a:lnSpc>
                <a:spcPct val="115000"/>
              </a:lnSpc>
              <a:spcBef>
                <a:spcPts val="0"/>
              </a:spcBef>
              <a:spcAft>
                <a:spcPts val="0"/>
              </a:spcAft>
              <a:buClr>
                <a:srgbClr val="7F7F7F"/>
              </a:buClr>
              <a:buSzPct val="100000"/>
              <a:buChar char="•"/>
            </a:pPr>
            <a:r>
              <a:rPr lang="en-US" sz="3200"/>
              <a:t>more robust: two disks can die</a:t>
            </a:r>
            <a:endParaRPr sz="3200"/>
          </a:p>
          <a:p>
            <a:pPr indent="-251459" lvl="1" marL="685800" rtl="0" algn="l">
              <a:lnSpc>
                <a:spcPct val="115000"/>
              </a:lnSpc>
              <a:spcBef>
                <a:spcPts val="0"/>
              </a:spcBef>
              <a:spcAft>
                <a:spcPts val="0"/>
              </a:spcAft>
              <a:buSzPct val="100000"/>
              <a:buChar char="•"/>
            </a:pPr>
            <a:r>
              <a:rPr lang="en-US" sz="3200"/>
              <a:t>less storage:</a:t>
            </a:r>
            <a:endParaRPr sz="2200"/>
          </a:p>
          <a:p>
            <a:pPr indent="-220027" lvl="3" marL="1600200" rtl="0" algn="l">
              <a:lnSpc>
                <a:spcPct val="115000"/>
              </a:lnSpc>
              <a:spcBef>
                <a:spcPts val="660"/>
              </a:spcBef>
              <a:spcAft>
                <a:spcPts val="0"/>
              </a:spcAft>
              <a:buSzPct val="100000"/>
              <a:buChar char="•"/>
            </a:pPr>
            <a:r>
              <a:rPr lang="en-US"/>
              <a:t>Total capacity = (number of disks - 2) * size of smallest disk</a:t>
            </a:r>
            <a:endParaRPr/>
          </a:p>
        </p:txBody>
      </p:sp>
      <p:grpSp>
        <p:nvGrpSpPr>
          <p:cNvPr id="319" name="Google Shape;319;p24"/>
          <p:cNvGrpSpPr/>
          <p:nvPr/>
        </p:nvGrpSpPr>
        <p:grpSpPr>
          <a:xfrm>
            <a:off x="3856687" y="2311149"/>
            <a:ext cx="8239125" cy="4330882"/>
            <a:chOff x="511541" y="845782"/>
            <a:chExt cx="8239125" cy="4330882"/>
          </a:xfrm>
        </p:grpSpPr>
        <p:sp>
          <p:nvSpPr>
            <p:cNvPr id="320" name="Google Shape;320;p24"/>
            <p:cNvSpPr txBox="1"/>
            <p:nvPr/>
          </p:nvSpPr>
          <p:spPr>
            <a:xfrm>
              <a:off x="613141" y="1433215"/>
              <a:ext cx="8035925" cy="5556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800">
                <a:solidFill>
                  <a:srgbClr val="000000"/>
                </a:solidFill>
                <a:latin typeface="Quattrocento Sans"/>
                <a:ea typeface="Quattrocento Sans"/>
                <a:cs typeface="Quattrocento Sans"/>
                <a:sym typeface="Quattrocento Sans"/>
              </a:endParaRPr>
            </a:p>
          </p:txBody>
        </p:sp>
        <p:sp>
          <p:nvSpPr>
            <p:cNvPr id="321" name="Google Shape;321;p24"/>
            <p:cNvSpPr/>
            <p:nvPr/>
          </p:nvSpPr>
          <p:spPr>
            <a:xfrm>
              <a:off x="3375391" y="845782"/>
              <a:ext cx="2511425" cy="430212"/>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pic>
          <p:nvPicPr>
            <p:cNvPr id="322" name="Google Shape;322;p24"/>
            <p:cNvPicPr preferRelativeResize="0"/>
            <p:nvPr/>
          </p:nvPicPr>
          <p:blipFill rotWithShape="1">
            <a:blip r:embed="rId3">
              <a:alphaModFix/>
            </a:blip>
            <a:srcRect b="0" l="0" r="0" t="0"/>
            <a:stretch/>
          </p:blipFill>
          <p:spPr>
            <a:xfrm>
              <a:off x="511541" y="2204864"/>
              <a:ext cx="8239125" cy="29718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5"/>
          <p:cNvSpPr/>
          <p:nvPr/>
        </p:nvSpPr>
        <p:spPr>
          <a:xfrm>
            <a:off x="4113636" y="222306"/>
            <a:ext cx="2511425" cy="430213"/>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sp>
        <p:nvSpPr>
          <p:cNvPr id="328" name="Google Shape;328;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10 (1+0): Striping + Mirroring</a:t>
            </a:r>
            <a:endParaRPr/>
          </a:p>
        </p:txBody>
      </p:sp>
      <p:sp>
        <p:nvSpPr>
          <p:cNvPr id="329" name="Google Shape;329;p25"/>
          <p:cNvSpPr txBox="1"/>
          <p:nvPr>
            <p:ph idx="1" type="body"/>
          </p:nvPr>
        </p:nvSpPr>
        <p:spPr>
          <a:xfrm>
            <a:off x="183175" y="1576400"/>
            <a:ext cx="4623900" cy="5123700"/>
          </a:xfrm>
          <a:prstGeom prst="rect">
            <a:avLst/>
          </a:prstGeom>
          <a:noFill/>
          <a:ln>
            <a:noFill/>
          </a:ln>
        </p:spPr>
        <p:txBody>
          <a:bodyPr anchorCtr="0" anchor="t" bIns="45700" lIns="91425" spcFirstLastPara="1" rIns="91425" wrap="square" tIns="45700">
            <a:normAutofit/>
          </a:bodyPr>
          <a:lstStyle/>
          <a:p>
            <a:pPr indent="-152400" lvl="0" marL="228600" rtl="0" algn="l">
              <a:lnSpc>
                <a:spcPct val="115000"/>
              </a:lnSpc>
              <a:spcBef>
                <a:spcPts val="0"/>
              </a:spcBef>
              <a:spcAft>
                <a:spcPts val="0"/>
              </a:spcAft>
              <a:buClr>
                <a:srgbClr val="7F7F7F"/>
              </a:buClr>
              <a:buSzPts val="1800"/>
              <a:buChar char="•"/>
            </a:pPr>
            <a:r>
              <a:rPr lang="en-US" sz="1800"/>
              <a:t>Combination of RAID 0 and 1, combines mirroring of 1 with striping of 0.</a:t>
            </a:r>
            <a:endParaRPr sz="1800"/>
          </a:p>
          <a:p>
            <a:pPr indent="-152400" lvl="0" marL="228600" rtl="0" algn="l">
              <a:lnSpc>
                <a:spcPct val="115000"/>
              </a:lnSpc>
              <a:spcBef>
                <a:spcPts val="900"/>
              </a:spcBef>
              <a:spcAft>
                <a:spcPts val="0"/>
              </a:spcAft>
              <a:buClr>
                <a:srgbClr val="7F7F7F"/>
              </a:buClr>
              <a:buSzPts val="1800"/>
              <a:buChar char="•"/>
            </a:pPr>
            <a:r>
              <a:rPr lang="en-US" sz="1800"/>
              <a:t>Gives best performance but requires twice as many disks (minimum of 4 disks).</a:t>
            </a:r>
            <a:br>
              <a:rPr lang="en-US" sz="1800"/>
            </a:br>
            <a:br>
              <a:rPr lang="en-US" sz="1800"/>
            </a:br>
            <a:endParaRPr sz="1800"/>
          </a:p>
          <a:p>
            <a:pPr indent="-152400" lvl="0" marL="228600" rtl="0" algn="l">
              <a:lnSpc>
                <a:spcPct val="115000"/>
              </a:lnSpc>
              <a:spcBef>
                <a:spcPts val="660"/>
              </a:spcBef>
              <a:spcAft>
                <a:spcPts val="0"/>
              </a:spcAft>
              <a:buSzPts val="1800"/>
              <a:buChar char="•"/>
            </a:pPr>
            <a:r>
              <a:rPr lang="en-US" sz="1800"/>
              <a:t>Combined storage:</a:t>
            </a:r>
            <a:endParaRPr sz="1800"/>
          </a:p>
          <a:p>
            <a:pPr indent="-177800" lvl="1" marL="685800" rtl="0" algn="l">
              <a:lnSpc>
                <a:spcPct val="115000"/>
              </a:lnSpc>
              <a:spcBef>
                <a:spcPts val="660"/>
              </a:spcBef>
              <a:spcAft>
                <a:spcPts val="0"/>
              </a:spcAft>
              <a:buSzPts val="1800"/>
              <a:buChar char="•"/>
            </a:pPr>
            <a:r>
              <a:rPr b="1" lang="en-US" sz="1800"/>
              <a:t>Total capacity = </a:t>
            </a:r>
            <a:br>
              <a:rPr b="1" lang="en-US" sz="1800"/>
            </a:br>
            <a:r>
              <a:rPr b="1" lang="en-US" sz="1800"/>
              <a:t>(number of disks * size of smallest disk) / 2</a:t>
            </a:r>
            <a:endParaRPr b="1" sz="1800"/>
          </a:p>
          <a:p>
            <a:pPr indent="-177800" lvl="1" marL="685800" rtl="0" algn="l">
              <a:lnSpc>
                <a:spcPct val="115000"/>
              </a:lnSpc>
              <a:spcBef>
                <a:spcPts val="660"/>
              </a:spcBef>
              <a:spcAft>
                <a:spcPts val="0"/>
              </a:spcAft>
              <a:buSzPts val="1800"/>
              <a:buChar char="•"/>
            </a:pPr>
            <a:r>
              <a:rPr lang="en-US" sz="1800"/>
              <a:t>Why? Half of the disks are dedicated to mirroring data</a:t>
            </a:r>
            <a:endParaRPr/>
          </a:p>
        </p:txBody>
      </p:sp>
      <p:pic>
        <p:nvPicPr>
          <p:cNvPr id="330" name="Google Shape;330;p25"/>
          <p:cNvPicPr preferRelativeResize="0"/>
          <p:nvPr/>
        </p:nvPicPr>
        <p:blipFill rotWithShape="1">
          <a:blip r:embed="rId3">
            <a:alphaModFix/>
          </a:blip>
          <a:srcRect b="0" l="2200" r="0" t="0"/>
          <a:stretch/>
        </p:blipFill>
        <p:spPr>
          <a:xfrm>
            <a:off x="5068425" y="1418580"/>
            <a:ext cx="6741001" cy="379939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Parity</a:t>
            </a:r>
            <a:endParaRPr/>
          </a:p>
        </p:txBody>
      </p:sp>
      <p:sp>
        <p:nvSpPr>
          <p:cNvPr id="336" name="Google Shape;336;p27"/>
          <p:cNvSpPr txBox="1"/>
          <p:nvPr>
            <p:ph idx="1" type="body"/>
          </p:nvPr>
        </p:nvSpPr>
        <p:spPr>
          <a:xfrm>
            <a:off x="228150" y="1419700"/>
            <a:ext cx="11507100" cy="5280300"/>
          </a:xfrm>
          <a:prstGeom prst="rect">
            <a:avLst/>
          </a:prstGeom>
          <a:noFill/>
          <a:ln>
            <a:noFill/>
          </a:ln>
        </p:spPr>
        <p:txBody>
          <a:bodyPr anchorCtr="0" anchor="t" bIns="45700" lIns="91425" spcFirstLastPara="1" rIns="91425" wrap="square" tIns="45700">
            <a:normAutofit fontScale="62500" lnSpcReduction="20000"/>
          </a:bodyPr>
          <a:lstStyle/>
          <a:p>
            <a:pPr indent="-214312" lvl="0" marL="228600" rtl="0" algn="l">
              <a:lnSpc>
                <a:spcPct val="120000"/>
              </a:lnSpc>
              <a:spcBef>
                <a:spcPts val="0"/>
              </a:spcBef>
              <a:spcAft>
                <a:spcPts val="0"/>
              </a:spcAft>
              <a:buClr>
                <a:srgbClr val="7F7F7F"/>
              </a:buClr>
              <a:buSzPct val="100000"/>
              <a:buChar char="•"/>
            </a:pPr>
            <a:r>
              <a:rPr lang="en-US"/>
              <a:t>The word “</a:t>
            </a:r>
            <a:r>
              <a:rPr lang="en-US">
                <a:solidFill>
                  <a:srgbClr val="0055A4"/>
                </a:solidFill>
              </a:rPr>
              <a:t>parity</a:t>
            </a:r>
            <a:r>
              <a:rPr lang="en-US"/>
              <a:t>” comes from the Latin </a:t>
            </a:r>
            <a:r>
              <a:rPr i="1" lang="en-US"/>
              <a:t>paritas </a:t>
            </a:r>
            <a:r>
              <a:rPr lang="en-US"/>
              <a:t>(meaning equal or equivalent). It refers to a way of checking whether data has been lost while it was transmitted. An additional binary digit (parity bit) is added to the group of bits that are moved together. This bit is used for checking whether the bits being transmitted were received correctly.</a:t>
            </a:r>
            <a:endParaRPr/>
          </a:p>
          <a:p>
            <a:pPr indent="0" lvl="0" marL="228600" rtl="0" algn="l">
              <a:lnSpc>
                <a:spcPct val="120000"/>
              </a:lnSpc>
              <a:spcBef>
                <a:spcPts val="0"/>
              </a:spcBef>
              <a:spcAft>
                <a:spcPts val="0"/>
              </a:spcAft>
              <a:buNone/>
            </a:pPr>
            <a:r>
              <a:t/>
            </a:r>
            <a:endParaRPr/>
          </a:p>
          <a:p>
            <a:pPr indent="-214312" lvl="0" marL="228600" rtl="0" algn="l">
              <a:lnSpc>
                <a:spcPct val="120000"/>
              </a:lnSpc>
              <a:spcBef>
                <a:spcPts val="630"/>
              </a:spcBef>
              <a:spcAft>
                <a:spcPts val="0"/>
              </a:spcAft>
              <a:buClr>
                <a:srgbClr val="7F7F7F"/>
              </a:buClr>
              <a:buSzPct val="100000"/>
              <a:buChar char="•"/>
            </a:pPr>
            <a:r>
              <a:rPr lang="en-US"/>
              <a:t>When a block of data is written, the bits of the data are counted</a:t>
            </a:r>
            <a:endParaRPr/>
          </a:p>
          <a:p>
            <a:pPr indent="-182562" lvl="1" marL="685800" rtl="0" algn="l">
              <a:lnSpc>
                <a:spcPct val="120000"/>
              </a:lnSpc>
              <a:spcBef>
                <a:spcPts val="630"/>
              </a:spcBef>
              <a:spcAft>
                <a:spcPts val="0"/>
              </a:spcAft>
              <a:buClr>
                <a:srgbClr val="7F7F7F"/>
              </a:buClr>
              <a:buSzPct val="115384"/>
              <a:buChar char="•"/>
            </a:pPr>
            <a:r>
              <a:rPr lang="en-US"/>
              <a:t>If the total number of data bits is odd, then the parity bit is set to 1 (so that the total number + party bit is even). </a:t>
            </a:r>
            <a:endParaRPr/>
          </a:p>
          <a:p>
            <a:pPr indent="-182562" lvl="1" marL="685800" rtl="0" algn="l">
              <a:lnSpc>
                <a:spcPct val="120000"/>
              </a:lnSpc>
              <a:spcBef>
                <a:spcPts val="630"/>
              </a:spcBef>
              <a:spcAft>
                <a:spcPts val="0"/>
              </a:spcAft>
              <a:buClr>
                <a:srgbClr val="7F7F7F"/>
              </a:buClr>
              <a:buSzPct val="115384"/>
              <a:buChar char="•"/>
            </a:pPr>
            <a:r>
              <a:rPr lang="en-US"/>
              <a:t>If the total number is even, the parity bit is set to 0 (so that the total number remains even)</a:t>
            </a:r>
            <a:endParaRPr/>
          </a:p>
          <a:p>
            <a:pPr indent="0" lvl="0" marL="228600" rtl="0" algn="l">
              <a:lnSpc>
                <a:spcPct val="120000"/>
              </a:lnSpc>
              <a:spcBef>
                <a:spcPts val="630"/>
              </a:spcBef>
              <a:spcAft>
                <a:spcPts val="0"/>
              </a:spcAft>
              <a:buNone/>
            </a:pPr>
            <a:r>
              <a:t/>
            </a:r>
            <a:endParaRPr/>
          </a:p>
          <a:p>
            <a:pPr indent="-214312" lvl="0" marL="228600" rtl="0" algn="l">
              <a:lnSpc>
                <a:spcPct val="120000"/>
              </a:lnSpc>
              <a:spcBef>
                <a:spcPts val="630"/>
              </a:spcBef>
              <a:spcAft>
                <a:spcPts val="0"/>
              </a:spcAft>
              <a:buClr>
                <a:srgbClr val="7F7F7F"/>
              </a:buClr>
              <a:buSzPct val="100000"/>
              <a:buChar char="•"/>
            </a:pPr>
            <a:r>
              <a:rPr lang="en-US"/>
              <a:t>When that block of data is later read, each group of bits is checked to see if the group total is an even or odd number. </a:t>
            </a:r>
            <a:endParaRPr/>
          </a:p>
          <a:p>
            <a:pPr indent="-182562" lvl="1" marL="685800" rtl="0" algn="l">
              <a:lnSpc>
                <a:spcPct val="120000"/>
              </a:lnSpc>
              <a:spcBef>
                <a:spcPts val="630"/>
              </a:spcBef>
              <a:spcAft>
                <a:spcPts val="0"/>
              </a:spcAft>
              <a:buClr>
                <a:srgbClr val="7F7F7F"/>
              </a:buClr>
              <a:buSzPct val="115384"/>
              <a:buChar char="•"/>
            </a:pPr>
            <a:r>
              <a:rPr lang="en-US"/>
              <a:t>If the total is ODD then a transmission ERROR has occurred which can be located on the disk (see Assignment 1)</a:t>
            </a:r>
            <a:endParaRPr/>
          </a:p>
          <a:p>
            <a:pPr indent="-166687" lvl="1" marL="685800" rtl="0" algn="l">
              <a:lnSpc>
                <a:spcPct val="120000"/>
              </a:lnSpc>
              <a:spcBef>
                <a:spcPts val="630"/>
              </a:spcBef>
              <a:spcAft>
                <a:spcPts val="0"/>
              </a:spcAft>
              <a:buSzPct val="100000"/>
              <a:buChar char="•"/>
            </a:pPr>
            <a:r>
              <a:rPr lang="en-US"/>
              <a:t>Otherwise, the </a:t>
            </a:r>
            <a:r>
              <a:rPr lang="en-US"/>
              <a:t>data</a:t>
            </a:r>
            <a:r>
              <a:rPr lang="en-US"/>
              <a:t> has not been corrupted and no corrections need to be made.</a:t>
            </a:r>
            <a:endParaRPr/>
          </a:p>
          <a:p>
            <a:pPr indent="-166687" lvl="1" marL="685800" rtl="0" algn="l">
              <a:lnSpc>
                <a:spcPct val="120000"/>
              </a:lnSpc>
              <a:spcBef>
                <a:spcPts val="630"/>
              </a:spcBef>
              <a:spcAft>
                <a:spcPts val="0"/>
              </a:spcAft>
              <a:buSzPct val="100000"/>
              <a:buChar char="•"/>
            </a:pPr>
            <a:r>
              <a:rPr lang="en-US"/>
              <a:t>NOTE: This is called “even-parity” (it is possible to configure the system backwards, where ODD parity indicates there are no errors -- this is called “odd-parity” ECC, both conventions work just fine)</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Striping</a:t>
            </a:r>
            <a:endParaRPr/>
          </a:p>
        </p:txBody>
      </p:sp>
      <p:sp>
        <p:nvSpPr>
          <p:cNvPr id="342" name="Google Shape;34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striping is the process of dividing data into blocks and spreading the data blocks across multiple storage devices.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Different storage systems can stripe in different ways (e.g. at byte or block level). </a:t>
            </a:r>
            <a:endParaRPr/>
          </a:p>
          <a:p>
            <a:pPr indent="0" lvl="0" marL="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Striping provides high performance (faster reading and writing of data), but low resiliency (failure in any physical drive would result in data loss).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A Server?</a:t>
            </a:r>
            <a:endParaRPr/>
          </a:p>
        </p:txBody>
      </p:sp>
      <p:sp>
        <p:nvSpPr>
          <p:cNvPr id="144" name="Google Shape;14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A server is a computer or device on a </a:t>
            </a:r>
            <a:r>
              <a:rPr lang="en-US">
                <a:solidFill>
                  <a:srgbClr val="0055A4"/>
                </a:solidFill>
              </a:rPr>
              <a:t>network</a:t>
            </a:r>
            <a:r>
              <a:rPr lang="en-US"/>
              <a:t> that manages resources or provides functionality.</a:t>
            </a:r>
            <a:endParaRPr/>
          </a:p>
          <a:p>
            <a:pPr indent="-228600" lvl="1" marL="685800" rtl="0" algn="l">
              <a:lnSpc>
                <a:spcPct val="110000"/>
              </a:lnSpc>
              <a:spcBef>
                <a:spcPts val="663"/>
              </a:spcBef>
              <a:spcAft>
                <a:spcPts val="0"/>
              </a:spcAft>
              <a:buClr>
                <a:srgbClr val="7F7F7F"/>
              </a:buClr>
              <a:buSzPct val="100000"/>
              <a:buChar char="•"/>
            </a:pPr>
            <a:r>
              <a:rPr lang="en-US"/>
              <a:t>To private users inside an organization </a:t>
            </a:r>
            <a:endParaRPr/>
          </a:p>
          <a:p>
            <a:pPr indent="-228600" lvl="1" marL="685800" rtl="0" algn="l">
              <a:lnSpc>
                <a:spcPct val="110000"/>
              </a:lnSpc>
              <a:spcBef>
                <a:spcPts val="663"/>
              </a:spcBef>
              <a:spcAft>
                <a:spcPts val="0"/>
              </a:spcAft>
              <a:buClr>
                <a:srgbClr val="7F7F7F"/>
              </a:buClr>
              <a:buSzPct val="100000"/>
              <a:buChar char="•"/>
            </a:pPr>
            <a:r>
              <a:rPr lang="en-US"/>
              <a:t>Or to public users via the Internet.</a:t>
            </a:r>
            <a:endParaRPr/>
          </a:p>
          <a:p>
            <a:pPr indent="-228600" lvl="0" marL="228600" rtl="0" algn="l">
              <a:lnSpc>
                <a:spcPct val="110000"/>
              </a:lnSpc>
              <a:spcBef>
                <a:spcPts val="765"/>
              </a:spcBef>
              <a:spcAft>
                <a:spcPts val="0"/>
              </a:spcAft>
              <a:buClr>
                <a:srgbClr val="7F7F7F"/>
              </a:buClr>
              <a:buSzPct val="100000"/>
              <a:buChar char="•"/>
            </a:pPr>
            <a:r>
              <a:rPr lang="en-US"/>
              <a:t>Servers can provide various functionalities often referred as “Services”. Such as:</a:t>
            </a:r>
            <a:endParaRPr/>
          </a:p>
          <a:p>
            <a:pPr indent="-228600" lvl="1" marL="685800" rtl="0" algn="l">
              <a:lnSpc>
                <a:spcPct val="110000"/>
              </a:lnSpc>
              <a:spcBef>
                <a:spcPts val="663"/>
              </a:spcBef>
              <a:spcAft>
                <a:spcPts val="0"/>
              </a:spcAft>
              <a:buClr>
                <a:srgbClr val="7F7F7F"/>
              </a:buClr>
              <a:buSzPct val="100000"/>
              <a:buChar char="•"/>
            </a:pPr>
            <a:r>
              <a:rPr lang="en-US"/>
              <a:t>Sharing data.</a:t>
            </a:r>
            <a:endParaRPr/>
          </a:p>
          <a:p>
            <a:pPr indent="-228600" lvl="1" marL="685800" rtl="0" algn="l">
              <a:lnSpc>
                <a:spcPct val="110000"/>
              </a:lnSpc>
              <a:spcBef>
                <a:spcPts val="663"/>
              </a:spcBef>
              <a:spcAft>
                <a:spcPts val="0"/>
              </a:spcAft>
              <a:buClr>
                <a:srgbClr val="7F7F7F"/>
              </a:buClr>
              <a:buSzPct val="100000"/>
              <a:buChar char="•"/>
            </a:pPr>
            <a:r>
              <a:rPr lang="en-US"/>
              <a:t>Sharing/Hosting applications.</a:t>
            </a:r>
            <a:endParaRPr/>
          </a:p>
          <a:p>
            <a:pPr indent="-228600" lvl="1" marL="685800" rtl="0" algn="l">
              <a:lnSpc>
                <a:spcPct val="110000"/>
              </a:lnSpc>
              <a:spcBef>
                <a:spcPts val="663"/>
              </a:spcBef>
              <a:spcAft>
                <a:spcPts val="0"/>
              </a:spcAft>
              <a:buClr>
                <a:srgbClr val="7F7F7F"/>
              </a:buClr>
              <a:buSzPct val="100000"/>
              <a:buChar char="•"/>
            </a:pPr>
            <a:r>
              <a:rPr lang="en-US"/>
              <a:t>Sharing hardware.</a:t>
            </a:r>
            <a:endParaRPr/>
          </a:p>
          <a:p>
            <a:pPr indent="-228600" lvl="1" marL="685800" rtl="0" algn="l">
              <a:lnSpc>
                <a:spcPct val="110000"/>
              </a:lnSpc>
              <a:spcBef>
                <a:spcPts val="663"/>
              </a:spcBef>
              <a:spcAft>
                <a:spcPts val="0"/>
              </a:spcAft>
              <a:buClr>
                <a:srgbClr val="7F7F7F"/>
              </a:buClr>
              <a:buSzPct val="100000"/>
              <a:buChar char="•"/>
            </a:pPr>
            <a:r>
              <a:rPr lang="en-US"/>
              <a:t>Performing computation.</a:t>
            </a:r>
            <a:endParaRPr/>
          </a:p>
          <a:p>
            <a:pPr indent="-66675" lvl="0" marL="228600" rtl="0" algn="l">
              <a:lnSpc>
                <a:spcPct val="110000"/>
              </a:lnSpc>
              <a:spcBef>
                <a:spcPts val="765"/>
              </a:spcBef>
              <a:spcAft>
                <a:spcPts val="0"/>
              </a:spcAft>
              <a:buClr>
                <a:srgbClr val="7F7F7F"/>
              </a:buClr>
              <a:buSzPct val="100000"/>
              <a:buNone/>
            </a:pPr>
            <a:r>
              <a:t/>
            </a:r>
            <a:endParaRPr/>
          </a:p>
          <a:p>
            <a:pPr indent="0" lvl="0" marL="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Mirroring </a:t>
            </a:r>
            <a:endParaRPr/>
          </a:p>
        </p:txBody>
      </p:sp>
      <p:sp>
        <p:nvSpPr>
          <p:cNvPr id="348" name="Google Shape;34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Mirroring involves writing the same data to more than one disk.</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It is a good choice for applications that require high performance and high availability such as transactional applications. </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Data can be read from both disks simultaneously, making read operations fast. However, write operations are slower because they have to be carried out twice.</a:t>
            </a:r>
            <a:endParaRPr/>
          </a:p>
          <a:p>
            <a:pPr indent="-50800" lvl="0" marL="228600" rtl="0" algn="l">
              <a:lnSpc>
                <a:spcPct val="90000"/>
              </a:lnSpc>
              <a:spcBef>
                <a:spcPts val="840"/>
              </a:spcBef>
              <a:spcAft>
                <a:spcPts val="0"/>
              </a:spcAft>
              <a:buClr>
                <a:srgbClr val="7F7F7F"/>
              </a:buClr>
              <a:buSzPts val="2800"/>
              <a:buNone/>
            </a:pPr>
            <a:r>
              <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Client/Server Model</a:t>
            </a:r>
            <a:endParaRPr/>
          </a:p>
        </p:txBody>
      </p:sp>
      <p:pic>
        <p:nvPicPr>
          <p:cNvPr descr="Related image" id="150" name="Google Shape;150;p4"/>
          <p:cNvPicPr preferRelativeResize="0"/>
          <p:nvPr/>
        </p:nvPicPr>
        <p:blipFill rotWithShape="1">
          <a:blip r:embed="rId3">
            <a:alphaModFix/>
          </a:blip>
          <a:srcRect b="0" l="0" r="0" t="0"/>
          <a:stretch/>
        </p:blipFill>
        <p:spPr>
          <a:xfrm>
            <a:off x="9446201" y="2566944"/>
            <a:ext cx="2143125" cy="2143125"/>
          </a:xfrm>
          <a:prstGeom prst="rect">
            <a:avLst/>
          </a:prstGeom>
          <a:noFill/>
          <a:ln>
            <a:noFill/>
          </a:ln>
        </p:spPr>
      </p:pic>
      <p:sp>
        <p:nvSpPr>
          <p:cNvPr id="151" name="Google Shape;151;p4"/>
          <p:cNvSpPr/>
          <p:nvPr/>
        </p:nvSpPr>
        <p:spPr>
          <a:xfrm>
            <a:off x="3825380" y="2831852"/>
            <a:ext cx="4748169" cy="2357306"/>
          </a:xfrm>
          <a:prstGeom prst="cloud">
            <a:avLst/>
          </a:prstGeom>
          <a:solidFill>
            <a:schemeClr val="lt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Quattrocento Sans"/>
                <a:ea typeface="Quattrocento Sans"/>
                <a:cs typeface="Quattrocento Sans"/>
                <a:sym typeface="Quattrocento Sans"/>
              </a:rPr>
              <a:t>Internet / Network</a:t>
            </a:r>
            <a:endParaRPr/>
          </a:p>
        </p:txBody>
      </p:sp>
      <p:sp>
        <p:nvSpPr>
          <p:cNvPr id="152" name="Google Shape;152;p4"/>
          <p:cNvSpPr/>
          <p:nvPr/>
        </p:nvSpPr>
        <p:spPr>
          <a:xfrm>
            <a:off x="3045204" y="2902591"/>
            <a:ext cx="6165471" cy="629174"/>
          </a:xfrm>
          <a:prstGeom prst="rightArrow">
            <a:avLst>
              <a:gd fmla="val 50000" name="adj1"/>
              <a:gd fmla="val 108667" name="adj2"/>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Client sends request</a:t>
            </a:r>
            <a:endParaRPr/>
          </a:p>
        </p:txBody>
      </p:sp>
      <p:sp>
        <p:nvSpPr>
          <p:cNvPr id="153" name="Google Shape;153;p4"/>
          <p:cNvSpPr/>
          <p:nvPr/>
        </p:nvSpPr>
        <p:spPr>
          <a:xfrm>
            <a:off x="2898964" y="4289089"/>
            <a:ext cx="6165471" cy="629175"/>
          </a:xfrm>
          <a:prstGeom prst="leftArrow">
            <a:avLst>
              <a:gd fmla="val 50000" name="adj1"/>
              <a:gd fmla="val 103840" name="adj2"/>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Server send back data</a:t>
            </a:r>
            <a:endParaRPr/>
          </a:p>
        </p:txBody>
      </p:sp>
      <p:sp>
        <p:nvSpPr>
          <p:cNvPr id="154" name="Google Shape;154;p4"/>
          <p:cNvSpPr/>
          <p:nvPr/>
        </p:nvSpPr>
        <p:spPr>
          <a:xfrm>
            <a:off x="859003" y="4991617"/>
            <a:ext cx="1627909" cy="631280"/>
          </a:xfrm>
          <a:prstGeom prst="roundRect">
            <a:avLst>
              <a:gd fmla="val 16667" name="adj"/>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Client</a:t>
            </a:r>
            <a:endParaRPr/>
          </a:p>
        </p:txBody>
      </p:sp>
      <p:sp>
        <p:nvSpPr>
          <p:cNvPr id="155" name="Google Shape;155;p4"/>
          <p:cNvSpPr/>
          <p:nvPr/>
        </p:nvSpPr>
        <p:spPr>
          <a:xfrm>
            <a:off x="9687478" y="4991617"/>
            <a:ext cx="1627909" cy="631280"/>
          </a:xfrm>
          <a:prstGeom prst="roundRect">
            <a:avLst>
              <a:gd fmla="val 16667" name="adj"/>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Server</a:t>
            </a:r>
            <a:endParaRPr/>
          </a:p>
        </p:txBody>
      </p:sp>
      <p:pic>
        <p:nvPicPr>
          <p:cNvPr descr="Image result for computer clipart" id="156" name="Google Shape;156;p4"/>
          <p:cNvPicPr preferRelativeResize="0"/>
          <p:nvPr/>
        </p:nvPicPr>
        <p:blipFill rotWithShape="1">
          <a:blip r:embed="rId4">
            <a:alphaModFix/>
          </a:blip>
          <a:srcRect b="0" l="0" r="0" t="0"/>
          <a:stretch/>
        </p:blipFill>
        <p:spPr>
          <a:xfrm>
            <a:off x="401905" y="2685007"/>
            <a:ext cx="2128838" cy="2143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Servers</a:t>
            </a:r>
            <a:endParaRPr/>
          </a:p>
        </p:txBody>
      </p:sp>
      <p:sp>
        <p:nvSpPr>
          <p:cNvPr id="162" name="Google Shape;16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00025" lvl="0" marL="228600" rtl="0" algn="l">
              <a:lnSpc>
                <a:spcPct val="90000"/>
              </a:lnSpc>
              <a:spcBef>
                <a:spcPts val="0"/>
              </a:spcBef>
              <a:spcAft>
                <a:spcPts val="0"/>
              </a:spcAft>
              <a:buClr>
                <a:srgbClr val="7F7F7F"/>
              </a:buClr>
              <a:buSzPct val="100000"/>
              <a:buChar char="•"/>
            </a:pPr>
            <a:r>
              <a:rPr lang="en-US"/>
              <a:t>File server </a:t>
            </a:r>
            <a:endParaRPr/>
          </a:p>
          <a:p>
            <a:pPr indent="-203835" lvl="1" marL="685800" rtl="0" algn="l">
              <a:lnSpc>
                <a:spcPct val="90000"/>
              </a:lnSpc>
              <a:spcBef>
                <a:spcPts val="546"/>
              </a:spcBef>
              <a:spcAft>
                <a:spcPts val="0"/>
              </a:spcAft>
              <a:buClr>
                <a:srgbClr val="7F7F7F"/>
              </a:buClr>
              <a:buSzPct val="100000"/>
              <a:buChar char="•"/>
            </a:pPr>
            <a:r>
              <a:rPr lang="en-US"/>
              <a:t>Stores and distributes files</a:t>
            </a:r>
            <a:endParaRPr/>
          </a:p>
          <a:p>
            <a:pPr indent="-142875" lvl="0" marL="228600" rtl="0" algn="l">
              <a:spcBef>
                <a:spcPts val="546"/>
              </a:spcBef>
              <a:spcAft>
                <a:spcPts val="0"/>
              </a:spcAft>
              <a:buSzPct val="100000"/>
              <a:buChar char="•"/>
            </a:pPr>
            <a:r>
              <a:rPr lang="en-US"/>
              <a:t>Hypervisor server</a:t>
            </a:r>
            <a:endParaRPr/>
          </a:p>
          <a:p>
            <a:pPr indent="-154305" lvl="1" marL="685800" rtl="0" algn="l">
              <a:spcBef>
                <a:spcPts val="546"/>
              </a:spcBef>
              <a:spcAft>
                <a:spcPts val="0"/>
              </a:spcAft>
              <a:buSzPct val="100000"/>
              <a:buChar char="•"/>
            </a:pPr>
            <a:r>
              <a:rPr lang="en-US"/>
              <a:t>Hosts virtual machine guest operating systems for remote/shared access</a:t>
            </a:r>
            <a:endParaRPr/>
          </a:p>
          <a:p>
            <a:pPr indent="-200025" lvl="0" marL="228600" rtl="0" algn="l">
              <a:lnSpc>
                <a:spcPct val="90000"/>
              </a:lnSpc>
              <a:spcBef>
                <a:spcPts val="630"/>
              </a:spcBef>
              <a:spcAft>
                <a:spcPts val="0"/>
              </a:spcAft>
              <a:buClr>
                <a:srgbClr val="7F7F7F"/>
              </a:buClr>
              <a:buSzPct val="100000"/>
              <a:buChar char="•"/>
            </a:pPr>
            <a:r>
              <a:rPr lang="en-US"/>
              <a:t>Print server </a:t>
            </a:r>
            <a:endParaRPr/>
          </a:p>
          <a:p>
            <a:pPr indent="-203835" lvl="1" marL="685800" rtl="0" algn="l">
              <a:lnSpc>
                <a:spcPct val="90000"/>
              </a:lnSpc>
              <a:spcBef>
                <a:spcPts val="546"/>
              </a:spcBef>
              <a:spcAft>
                <a:spcPts val="0"/>
              </a:spcAft>
              <a:buClr>
                <a:srgbClr val="7F7F7F"/>
              </a:buClr>
              <a:buSzPct val="100000"/>
              <a:buChar char="•"/>
            </a:pPr>
            <a:r>
              <a:rPr lang="en-US"/>
              <a:t>Allows the management and distribution of printing functionality</a:t>
            </a:r>
            <a:endParaRPr/>
          </a:p>
          <a:p>
            <a:pPr indent="-200025" lvl="0" marL="228600" rtl="0" algn="l">
              <a:lnSpc>
                <a:spcPct val="90000"/>
              </a:lnSpc>
              <a:spcBef>
                <a:spcPts val="630"/>
              </a:spcBef>
              <a:spcAft>
                <a:spcPts val="0"/>
              </a:spcAft>
              <a:buClr>
                <a:srgbClr val="7F7F7F"/>
              </a:buClr>
              <a:buSzPct val="100000"/>
              <a:buChar char="•"/>
            </a:pPr>
            <a:r>
              <a:rPr lang="en-US"/>
              <a:t>Database server </a:t>
            </a:r>
            <a:endParaRPr/>
          </a:p>
          <a:p>
            <a:pPr indent="-203835" lvl="1" marL="685800" rtl="0" algn="l">
              <a:lnSpc>
                <a:spcPct val="90000"/>
              </a:lnSpc>
              <a:spcBef>
                <a:spcPts val="546"/>
              </a:spcBef>
              <a:spcAft>
                <a:spcPts val="0"/>
              </a:spcAft>
              <a:buClr>
                <a:srgbClr val="7F7F7F"/>
              </a:buClr>
              <a:buSzPct val="100000"/>
              <a:buChar char="•"/>
            </a:pPr>
            <a:r>
              <a:rPr lang="en-US"/>
              <a:t>Run database applications that store data and respond to numerous requests from clients</a:t>
            </a:r>
            <a:endParaRPr/>
          </a:p>
          <a:p>
            <a:pPr indent="-200025" lvl="0" marL="228600" rtl="0" algn="l">
              <a:lnSpc>
                <a:spcPct val="90000"/>
              </a:lnSpc>
              <a:spcBef>
                <a:spcPts val="630"/>
              </a:spcBef>
              <a:spcAft>
                <a:spcPts val="0"/>
              </a:spcAft>
              <a:buClr>
                <a:srgbClr val="7F7F7F"/>
              </a:buClr>
              <a:buSzPct val="100000"/>
              <a:buChar char="•"/>
            </a:pPr>
            <a:r>
              <a:rPr lang="en-US"/>
              <a:t>Application/Container server </a:t>
            </a:r>
            <a:endParaRPr/>
          </a:p>
          <a:p>
            <a:pPr indent="-203835" lvl="1" marL="685800" rtl="0" algn="l">
              <a:lnSpc>
                <a:spcPct val="90000"/>
              </a:lnSpc>
              <a:spcBef>
                <a:spcPts val="546"/>
              </a:spcBef>
              <a:spcAft>
                <a:spcPts val="0"/>
              </a:spcAft>
              <a:buClr>
                <a:srgbClr val="7F7F7F"/>
              </a:buClr>
              <a:buSzPct val="100000"/>
              <a:buChar char="•"/>
            </a:pPr>
            <a:r>
              <a:rPr lang="en-US"/>
              <a:t>Runs applications that are shared by a large number of users</a:t>
            </a:r>
            <a:endParaRPr/>
          </a:p>
          <a:p>
            <a:pPr indent="-203835" lvl="1" marL="685800" rtl="0" algn="l">
              <a:lnSpc>
                <a:spcPct val="90000"/>
              </a:lnSpc>
              <a:spcBef>
                <a:spcPts val="546"/>
              </a:spcBef>
              <a:spcAft>
                <a:spcPts val="0"/>
              </a:spcAft>
              <a:buClr>
                <a:srgbClr val="7F7F7F"/>
              </a:buClr>
              <a:buSzPct val="100000"/>
              <a:buChar char="•"/>
            </a:pPr>
            <a:r>
              <a:rPr lang="en-US"/>
              <a:t>Clients do not need to have enough resources nor have to maintain the applications</a:t>
            </a:r>
            <a:endParaRPr/>
          </a:p>
          <a:p>
            <a:pPr indent="-200025" lvl="0" marL="228600" rtl="0" algn="l">
              <a:lnSpc>
                <a:spcPct val="90000"/>
              </a:lnSpc>
              <a:spcBef>
                <a:spcPts val="630"/>
              </a:spcBef>
              <a:spcAft>
                <a:spcPts val="0"/>
              </a:spcAft>
              <a:buClr>
                <a:srgbClr val="7F7F7F"/>
              </a:buClr>
              <a:buSzPct val="100000"/>
              <a:buChar char="•"/>
            </a:pPr>
            <a:r>
              <a:rPr lang="en-US"/>
              <a:t>Mail server</a:t>
            </a:r>
            <a:endParaRPr/>
          </a:p>
          <a:p>
            <a:pPr indent="-203835" lvl="1" marL="685800" rtl="0" algn="l">
              <a:lnSpc>
                <a:spcPct val="90000"/>
              </a:lnSpc>
              <a:spcBef>
                <a:spcPts val="546"/>
              </a:spcBef>
              <a:spcAft>
                <a:spcPts val="0"/>
              </a:spcAft>
              <a:buClr>
                <a:srgbClr val="7F7F7F"/>
              </a:buClr>
              <a:buSzPct val="100000"/>
              <a:buChar char="•"/>
            </a:pPr>
            <a:r>
              <a:rPr lang="en-US"/>
              <a:t>Transfers and stores mail over corporate networks and across the Internet</a:t>
            </a:r>
            <a:endParaRPr/>
          </a:p>
          <a:p>
            <a:pPr indent="-200025" lvl="0" marL="228600" rtl="0" algn="l">
              <a:lnSpc>
                <a:spcPct val="90000"/>
              </a:lnSpc>
              <a:spcBef>
                <a:spcPts val="630"/>
              </a:spcBef>
              <a:spcAft>
                <a:spcPts val="0"/>
              </a:spcAft>
              <a:buClr>
                <a:srgbClr val="7F7F7F"/>
              </a:buClr>
              <a:buSzPct val="100000"/>
              <a:buChar char="•"/>
            </a:pPr>
            <a:r>
              <a:rPr lang="en-US"/>
              <a:t>Web server</a:t>
            </a:r>
            <a:endParaRPr/>
          </a:p>
          <a:p>
            <a:pPr indent="-203835" lvl="1" marL="685800" rtl="0" algn="l">
              <a:lnSpc>
                <a:spcPct val="90000"/>
              </a:lnSpc>
              <a:spcBef>
                <a:spcPts val="546"/>
              </a:spcBef>
              <a:spcAft>
                <a:spcPts val="0"/>
              </a:spcAft>
              <a:buClr>
                <a:srgbClr val="7F7F7F"/>
              </a:buClr>
              <a:buSzPct val="100000"/>
              <a:buChar char="•"/>
            </a:pPr>
            <a:r>
              <a:rPr lang="en-US"/>
              <a:t>Hosts webpages and provides access to them across a network to the user's web browser</a:t>
            </a:r>
            <a:endParaRPr/>
          </a:p>
          <a:p>
            <a:pPr indent="-142875" lvl="0" marL="228600" rtl="0" algn="l">
              <a:lnSpc>
                <a:spcPct val="90000"/>
              </a:lnSpc>
              <a:spcBef>
                <a:spcPts val="546"/>
              </a:spcBef>
              <a:spcAft>
                <a:spcPts val="0"/>
              </a:spcAft>
              <a:buSzPct val="100000"/>
              <a:buChar char="•"/>
            </a:pPr>
            <a:r>
              <a:rPr lang="en-US"/>
              <a:t>Hypervisor/Compute server</a:t>
            </a:r>
            <a:endParaRPr/>
          </a:p>
          <a:p>
            <a:pPr indent="-154305" lvl="1" marL="685800" rtl="0" algn="l">
              <a:lnSpc>
                <a:spcPct val="90000"/>
              </a:lnSpc>
              <a:spcBef>
                <a:spcPts val="546"/>
              </a:spcBef>
              <a:spcAft>
                <a:spcPts val="0"/>
              </a:spcAft>
              <a:buSzPct val="100000"/>
              <a:buChar char="•"/>
            </a:pPr>
            <a:r>
              <a:rPr lang="en-US"/>
              <a:t>Hosts virtual machine guest operating systems for remote/shared access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Server Hardware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Differences Between Servers and Workstations</a:t>
            </a:r>
            <a:endParaRPr/>
          </a:p>
        </p:txBody>
      </p:sp>
      <p:sp>
        <p:nvSpPr>
          <p:cNvPr id="173" name="Google Shape;17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7F7F7F"/>
              </a:buClr>
              <a:buSzPts val="3000"/>
              <a:buChar char="•"/>
            </a:pPr>
            <a:r>
              <a:rPr lang="en-US"/>
              <a:t>Servers perform a service (or services) for clients that are connected. </a:t>
            </a:r>
            <a:endParaRPr/>
          </a:p>
          <a:p>
            <a:pPr indent="-228600" lvl="1" marL="685800" rtl="0" algn="l">
              <a:lnSpc>
                <a:spcPct val="100000"/>
              </a:lnSpc>
              <a:spcBef>
                <a:spcPts val="780"/>
              </a:spcBef>
              <a:spcAft>
                <a:spcPts val="0"/>
              </a:spcAft>
              <a:buClr>
                <a:srgbClr val="7F7F7F"/>
              </a:buClr>
              <a:buSzPts val="2600"/>
              <a:buChar char="•"/>
            </a:pPr>
            <a:r>
              <a:rPr lang="en-US"/>
              <a:t>They may provide access to  shared  files,  printers,  other  network  resources, or may  provide  email  and  web  hosting services.  </a:t>
            </a:r>
            <a:br>
              <a:rPr lang="en-US"/>
            </a:br>
            <a:endParaRPr/>
          </a:p>
          <a:p>
            <a:pPr indent="-228600" lvl="0" marL="228600" rtl="0" algn="l">
              <a:lnSpc>
                <a:spcPct val="100000"/>
              </a:lnSpc>
              <a:spcBef>
                <a:spcPts val="900"/>
              </a:spcBef>
              <a:spcAft>
                <a:spcPts val="0"/>
              </a:spcAft>
              <a:buClr>
                <a:srgbClr val="7F7F7F"/>
              </a:buClr>
              <a:buSzPts val="3000"/>
              <a:buChar char="•"/>
            </a:pPr>
            <a:r>
              <a:rPr lang="en-US"/>
              <a:t>Workstations are  personal  computers.</a:t>
            </a:r>
            <a:endParaRPr/>
          </a:p>
          <a:p>
            <a:pPr indent="-228600" lvl="1" marL="685800" rtl="0" algn="l">
              <a:lnSpc>
                <a:spcPct val="100000"/>
              </a:lnSpc>
              <a:spcBef>
                <a:spcPts val="780"/>
              </a:spcBef>
              <a:spcAft>
                <a:spcPts val="0"/>
              </a:spcAft>
              <a:buClr>
                <a:srgbClr val="7F7F7F"/>
              </a:buClr>
              <a:buSzPts val="2600"/>
              <a:buChar char="•"/>
            </a:pPr>
            <a:r>
              <a:rPr lang="en-US"/>
              <a:t>They  are  used  for applications such as word processing, graphical design, development, browsing the web, etc. </a:t>
            </a:r>
            <a:endParaRPr/>
          </a:p>
          <a:p>
            <a:pPr indent="-38100" lvl="0" marL="228600" rtl="0" algn="l">
              <a:lnSpc>
                <a:spcPct val="100000"/>
              </a:lnSpc>
              <a:spcBef>
                <a:spcPts val="900"/>
              </a:spcBef>
              <a:spcAft>
                <a:spcPts val="0"/>
              </a:spcAft>
              <a:buClr>
                <a:srgbClr val="7F7F7F"/>
              </a:buClr>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Components</a:t>
            </a:r>
            <a:endParaRPr/>
          </a:p>
        </p:txBody>
      </p:sp>
      <p:sp>
        <p:nvSpPr>
          <p:cNvPr id="179" name="Google Shape;17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15900" lvl="2" marL="1143000" rtl="0" algn="l">
              <a:lnSpc>
                <a:spcPct val="90000"/>
              </a:lnSpc>
              <a:spcBef>
                <a:spcPts val="0"/>
              </a:spcBef>
              <a:spcAft>
                <a:spcPts val="0"/>
              </a:spcAft>
              <a:buClr>
                <a:srgbClr val="7F7F7F"/>
              </a:buClr>
              <a:buSzPts val="200"/>
              <a:buNone/>
            </a:pPr>
            <a:r>
              <a:t/>
            </a:r>
            <a:endParaRPr sz="200"/>
          </a:p>
          <a:p>
            <a:pPr indent="-228600" lvl="0" marL="228600" rtl="0" algn="l">
              <a:lnSpc>
                <a:spcPct val="90000"/>
              </a:lnSpc>
              <a:spcBef>
                <a:spcPts val="900"/>
              </a:spcBef>
              <a:spcAft>
                <a:spcPts val="0"/>
              </a:spcAft>
              <a:buClr>
                <a:srgbClr val="7F7F7F"/>
              </a:buClr>
              <a:buSzPts val="3000"/>
              <a:buChar char="•"/>
            </a:pPr>
            <a:r>
              <a:rPr lang="en-US"/>
              <a:t>In many ways server hardware really isn’t all that different from a workstation PC hardware.</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Servers use the same basic components such as: </a:t>
            </a:r>
            <a:endParaRPr/>
          </a:p>
          <a:p>
            <a:pPr indent="-228600" lvl="1" marL="685800" rtl="0" algn="l">
              <a:lnSpc>
                <a:spcPct val="90000"/>
              </a:lnSpc>
              <a:spcBef>
                <a:spcPts val="780"/>
              </a:spcBef>
              <a:spcAft>
                <a:spcPts val="0"/>
              </a:spcAft>
              <a:buClr>
                <a:srgbClr val="7F7F7F"/>
              </a:buClr>
              <a:buSzPts val="2600"/>
              <a:buChar char="•"/>
            </a:pPr>
            <a:r>
              <a:rPr lang="en-US"/>
              <a:t>CPUs.</a:t>
            </a:r>
            <a:endParaRPr/>
          </a:p>
          <a:p>
            <a:pPr indent="-228600" lvl="1" marL="685800" rtl="0" algn="l">
              <a:lnSpc>
                <a:spcPct val="90000"/>
              </a:lnSpc>
              <a:spcBef>
                <a:spcPts val="780"/>
              </a:spcBef>
              <a:spcAft>
                <a:spcPts val="0"/>
              </a:spcAft>
              <a:buClr>
                <a:srgbClr val="7F7F7F"/>
              </a:buClr>
              <a:buSzPts val="2600"/>
              <a:buChar char="•"/>
            </a:pPr>
            <a:r>
              <a:rPr lang="en-US"/>
              <a:t>Main memory.</a:t>
            </a:r>
            <a:endParaRPr/>
          </a:p>
          <a:p>
            <a:pPr indent="-228600" lvl="1" marL="685800" rtl="0" algn="l">
              <a:lnSpc>
                <a:spcPct val="90000"/>
              </a:lnSpc>
              <a:spcBef>
                <a:spcPts val="780"/>
              </a:spcBef>
              <a:spcAft>
                <a:spcPts val="0"/>
              </a:spcAft>
              <a:buClr>
                <a:srgbClr val="7F7F7F"/>
              </a:buClr>
              <a:buSzPts val="2600"/>
              <a:buChar char="•"/>
            </a:pPr>
            <a:r>
              <a:rPr lang="en-US"/>
              <a:t>Secondary storage.</a:t>
            </a:r>
            <a:endParaRPr/>
          </a:p>
          <a:p>
            <a:pPr indent="-228600" lvl="1" marL="685800" rtl="0" algn="l">
              <a:lnSpc>
                <a:spcPct val="90000"/>
              </a:lnSpc>
              <a:spcBef>
                <a:spcPts val="780"/>
              </a:spcBef>
              <a:spcAft>
                <a:spcPts val="0"/>
              </a:spcAft>
              <a:buClr>
                <a:srgbClr val="7F7F7F"/>
              </a:buClr>
              <a:buSzPts val="2600"/>
              <a:buChar char="•"/>
            </a:pPr>
            <a:r>
              <a:rPr lang="en-US"/>
              <a:t>Power supplies.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a:t>
            </a:r>
            <a:endParaRPr/>
          </a:p>
        </p:txBody>
      </p:sp>
      <p:sp>
        <p:nvSpPr>
          <p:cNvPr id="185" name="Google Shape;185;p10"/>
          <p:cNvSpPr txBox="1"/>
          <p:nvPr>
            <p:ph idx="1" type="body"/>
          </p:nvPr>
        </p:nvSpPr>
        <p:spPr>
          <a:xfrm>
            <a:off x="838199" y="1825625"/>
            <a:ext cx="6190673"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Servers are </a:t>
            </a:r>
            <a:endParaRPr/>
          </a:p>
          <a:p>
            <a:pPr indent="-228600" lvl="1" marL="685800" rtl="0" algn="l">
              <a:lnSpc>
                <a:spcPct val="90000"/>
              </a:lnSpc>
              <a:spcBef>
                <a:spcPts val="780"/>
              </a:spcBef>
              <a:spcAft>
                <a:spcPts val="0"/>
              </a:spcAft>
              <a:buClr>
                <a:srgbClr val="7F7F7F"/>
              </a:buClr>
              <a:buSzPts val="2600"/>
              <a:buChar char="•"/>
            </a:pPr>
            <a:r>
              <a:rPr lang="en-US"/>
              <a:t>Noisy</a:t>
            </a:r>
            <a:endParaRPr/>
          </a:p>
          <a:p>
            <a:pPr indent="-228600" lvl="1" marL="685800" rtl="0" algn="l">
              <a:lnSpc>
                <a:spcPct val="90000"/>
              </a:lnSpc>
              <a:spcBef>
                <a:spcPts val="780"/>
              </a:spcBef>
              <a:spcAft>
                <a:spcPts val="0"/>
              </a:spcAft>
              <a:buClr>
                <a:srgbClr val="7F7F7F"/>
              </a:buClr>
              <a:buSzPts val="2600"/>
              <a:buChar char="•"/>
            </a:pPr>
            <a:r>
              <a:rPr lang="en-US"/>
              <a:t>Power hungry</a:t>
            </a:r>
            <a:endParaRPr/>
          </a:p>
          <a:p>
            <a:pPr indent="-228600" lvl="1" marL="685800" rtl="0" algn="l">
              <a:lnSpc>
                <a:spcPct val="90000"/>
              </a:lnSpc>
              <a:spcBef>
                <a:spcPts val="780"/>
              </a:spcBef>
              <a:spcAft>
                <a:spcPts val="0"/>
              </a:spcAft>
              <a:buClr>
                <a:srgbClr val="7F7F7F"/>
              </a:buClr>
              <a:buSzPts val="2600"/>
              <a:buChar char="•"/>
            </a:pPr>
            <a:r>
              <a:rPr lang="en-US"/>
              <a:t>Need good Internet access</a:t>
            </a:r>
            <a:endParaRPr/>
          </a:p>
          <a:p>
            <a:pPr indent="-228600" lvl="1" marL="685800" rtl="0" algn="l">
              <a:lnSpc>
                <a:spcPct val="90000"/>
              </a:lnSpc>
              <a:spcBef>
                <a:spcPts val="780"/>
              </a:spcBef>
              <a:spcAft>
                <a:spcPts val="0"/>
              </a:spcAft>
              <a:buClr>
                <a:srgbClr val="7F7F7F"/>
              </a:buClr>
              <a:buSzPts val="2600"/>
              <a:buChar char="•"/>
            </a:pPr>
            <a:r>
              <a:rPr lang="en-US"/>
              <a:t>Require increased security.</a:t>
            </a:r>
            <a:endParaRPr/>
          </a:p>
          <a:p>
            <a:pPr indent="0" lvl="0" marL="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Servers are usually stored in dedicated </a:t>
            </a:r>
            <a:r>
              <a:rPr i="1" lang="en-US">
                <a:solidFill>
                  <a:schemeClr val="accent1"/>
                </a:solidFill>
              </a:rPr>
              <a:t>server centers </a:t>
            </a:r>
            <a:br>
              <a:rPr i="1" lang="en-US">
                <a:solidFill>
                  <a:schemeClr val="accent1"/>
                </a:solidFill>
              </a:rPr>
            </a:br>
            <a:r>
              <a:rPr lang="en-US"/>
              <a:t>(or </a:t>
            </a:r>
            <a:r>
              <a:rPr i="1" lang="en-US">
                <a:solidFill>
                  <a:schemeClr val="accent1"/>
                </a:solidFill>
              </a:rPr>
              <a:t>data centers</a:t>
            </a:r>
            <a:r>
              <a:rPr lang="en-US"/>
              <a:t>)</a:t>
            </a:r>
            <a:r>
              <a:rPr b="1" lang="en-US"/>
              <a:t>.</a:t>
            </a:r>
            <a:endParaRPr b="1"/>
          </a:p>
          <a:p>
            <a:pPr indent="0" lvl="0" marL="0" rtl="0" algn="l">
              <a:lnSpc>
                <a:spcPct val="90000"/>
              </a:lnSpc>
              <a:spcBef>
                <a:spcPts val="900"/>
              </a:spcBef>
              <a:spcAft>
                <a:spcPts val="0"/>
              </a:spcAft>
              <a:buNone/>
            </a:pPr>
            <a:r>
              <a:t/>
            </a:r>
            <a:endParaRPr/>
          </a:p>
        </p:txBody>
      </p:sp>
      <p:pic>
        <p:nvPicPr>
          <p:cNvPr id="186" name="Google Shape;186;p10"/>
          <p:cNvPicPr preferRelativeResize="0"/>
          <p:nvPr/>
        </p:nvPicPr>
        <p:blipFill rotWithShape="1">
          <a:blip r:embed="rId3">
            <a:alphaModFix/>
          </a:blip>
          <a:srcRect b="0" l="0" r="0" t="0"/>
          <a:stretch/>
        </p:blipFill>
        <p:spPr>
          <a:xfrm>
            <a:off x="7130824" y="2047300"/>
            <a:ext cx="4297300" cy="36260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