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</p:sldIdLst>
  <p:sldSz cy="6858000" cx="12192000"/>
  <p:notesSz cx="6858000" cy="9144000"/>
  <p:embeddedFontLst>
    <p:embeddedFont>
      <p:font typeface="Ubuntu"/>
      <p:regular r:id="rId44"/>
      <p:bold r:id="rId45"/>
      <p:italic r:id="rId46"/>
      <p:boldItalic r:id="rId47"/>
    </p:embeddedFont>
    <p:embeddedFont>
      <p:font typeface="Noto Sans"/>
      <p:regular r:id="rId48"/>
      <p:bold r:id="rId49"/>
      <p:italic r:id="rId50"/>
      <p:boldItalic r:id="rId51"/>
    </p:embeddedFont>
    <p:embeddedFont>
      <p:font typeface="Quattrocento Sans"/>
      <p:regular r:id="rId52"/>
      <p:bold r:id="rId53"/>
      <p:italic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http://customooxmlschemas.google.com/">
      <go:slidesCustomData xmlns:go="http://customooxmlschemas.google.com/" r:id="rId56" roundtripDataSignature="AMtx7mhQUQSQRpisThmLpaY6ni0gAMVn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0E33E768-C695-4D00-9BEE-3F13C42F736E}">
  <a:tblStyle styleId="{0E33E768-C695-4D00-9BEE-3F13C42F736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A8EFAE65-4EAD-46F3-9E3A-8EF6FC292B07}" styleName="Table_1">
    <a:wholeTbl>
      <a:tcTxStyle b="off" i="off">
        <a:font>
          <a:latin typeface="Segoe UI"/>
          <a:ea typeface="Segoe UI"/>
          <a:cs typeface="Segoe UI"/>
        </a:font>
        <a:schemeClr val="dk1"/>
      </a:tcTxStyle>
      <a:tcStyle>
        <a:tcBdr>
          <a:lef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384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font" Target="fonts/Ubuntu-regular.fntdata"/><Relationship Id="rId43" Type="http://schemas.openxmlformats.org/officeDocument/2006/relationships/slide" Target="slides/slide37.xml"/><Relationship Id="rId46" Type="http://schemas.openxmlformats.org/officeDocument/2006/relationships/font" Target="fonts/Ubuntu-italic.fntdata"/><Relationship Id="rId45" Type="http://schemas.openxmlformats.org/officeDocument/2006/relationships/font" Target="fonts/Ubuntu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font" Target="fonts/NotoSans-regular.fntdata"/><Relationship Id="rId47" Type="http://schemas.openxmlformats.org/officeDocument/2006/relationships/font" Target="fonts/Ubuntu-boldItalic.fntdata"/><Relationship Id="rId49" Type="http://schemas.openxmlformats.org/officeDocument/2006/relationships/font" Target="fonts/NotoSans-bold.fntdata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font" Target="fonts/NotoSans-boldItalic.fntdata"/><Relationship Id="rId50" Type="http://schemas.openxmlformats.org/officeDocument/2006/relationships/font" Target="fonts/NotoSans-italic.fntdata"/><Relationship Id="rId53" Type="http://schemas.openxmlformats.org/officeDocument/2006/relationships/font" Target="fonts/QuattrocentoSans-bold.fntdata"/><Relationship Id="rId52" Type="http://schemas.openxmlformats.org/officeDocument/2006/relationships/font" Target="fonts/QuattrocentoSans-regular.fntdata"/><Relationship Id="rId11" Type="http://schemas.openxmlformats.org/officeDocument/2006/relationships/slide" Target="slides/slide5.xml"/><Relationship Id="rId55" Type="http://schemas.openxmlformats.org/officeDocument/2006/relationships/font" Target="fonts/QuattrocentoSans-boldItalic.fntdata"/><Relationship Id="rId10" Type="http://schemas.openxmlformats.org/officeDocument/2006/relationships/slide" Target="slides/slide4.xml"/><Relationship Id="rId54" Type="http://schemas.openxmlformats.org/officeDocument/2006/relationships/font" Target="fonts/QuattrocentoSans-italic.fntdata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56" Type="http://customschemas.google.com/relationships/presentationmetadata" Target="meta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3" name="Google Shape;20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3" name="Google Shape;223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0" name="Google Shape;230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14f0fc691b0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14f0fc691b0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14f0fc691b0_0_2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9" name="Google Shape;299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6" name="Google Shape;306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14f28b23057_2_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14f28b23057_2_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14f28b23057_2_7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1" name="Shape 3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2" name="Google Shape;352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3" name="Google Shape;353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7" name="Shape 3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" name="Google Shape;358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9" name="Google Shape;359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 Slide Show mode, click the arrow to enter the PowerPoint Getting Started Center.</a:t>
            </a:r>
            <a:endParaRPr/>
          </a:p>
        </p:txBody>
      </p:sp>
      <p:sp>
        <p:nvSpPr>
          <p:cNvPr id="360" name="Google Shape;360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14f28b23057_2_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14f28b23057_2_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5" name="Google Shape;145;g14f28b23057_2_15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14f0fc691b0_0_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g14f0fc691b0_0_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g14f0fc691b0_0_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" name="Google Shape;170;g14f0fc691b0_0_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g14f0fc691b0_0_13:notes"/>
          <p:cNvSpPr txBox="1"/>
          <p:nvPr>
            <p:ph idx="12" type="sldNum"/>
          </p:nvPr>
        </p:nvSpPr>
        <p:spPr>
          <a:xfrm>
            <a:off x="3884613" y="8685213"/>
            <a:ext cx="2971800" cy="4587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8" name="Google Shape;17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4" name="Google Shape;184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rgbClr val="565655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7" name="Google Shape;17;p4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400"/>
              <a:buFont typeface="Quattrocento Sans"/>
              <a:buNone/>
              <a:defRPr sz="54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1"/>
          <p:cNvSpPr txBox="1"/>
          <p:nvPr>
            <p:ph idx="1" type="subTitle"/>
          </p:nvPr>
        </p:nvSpPr>
        <p:spPr>
          <a:xfrm>
            <a:off x="838202" y="5110609"/>
            <a:ext cx="10515598" cy="113779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r">
              <a:lnSpc>
                <a:spcPct val="150000"/>
              </a:lnSpc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algn="ctr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9" name="Google Shape;19;p4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4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4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" name="Google Shape;22;p41"/>
          <p:cNvSpPr/>
          <p:nvPr/>
        </p:nvSpPr>
        <p:spPr>
          <a:xfrm>
            <a:off x="0" y="0"/>
            <a:ext cx="12192000" cy="4866468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23" name="Google Shape;23;p4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90525" y="315939"/>
            <a:ext cx="4686300" cy="92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5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50"/>
          <p:cNvSpPr txBox="1"/>
          <p:nvPr>
            <p:ph idx="1" type="body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4" name="Google Shape;94;p50"/>
          <p:cNvSpPr txBox="1"/>
          <p:nvPr>
            <p:ph idx="2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5" name="Google Shape;95;p5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5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5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Quattrocento Sans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51"/>
          <p:cNvSpPr/>
          <p:nvPr>
            <p:ph idx="2" type="pic"/>
          </p:nvPr>
        </p:nvSpPr>
        <p:spPr>
          <a:xfrm>
            <a:off x="5183188" y="987427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51"/>
          <p:cNvSpPr txBox="1"/>
          <p:nvPr>
            <p:ph idx="1" type="body"/>
          </p:nvPr>
        </p:nvSpPr>
        <p:spPr>
          <a:xfrm>
            <a:off x="839788" y="2101850"/>
            <a:ext cx="3932237" cy="3759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2" name="Google Shape;102;p51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51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51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07" name="Google Shape;107;p5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5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9" name="Google Shape;109;p5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5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5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2" name="Google Shape;112;p5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113" name="Google Shape;113;p5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53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116" name="Google Shape;116;p53"/>
          <p:cNvSpPr txBox="1"/>
          <p:nvPr>
            <p:ph type="title"/>
          </p:nvPr>
        </p:nvSpPr>
        <p:spPr>
          <a:xfrm rot="5400000">
            <a:off x="8219282" y="2361262"/>
            <a:ext cx="5811838" cy="181956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53"/>
          <p:cNvSpPr txBox="1"/>
          <p:nvPr>
            <p:ph idx="1" type="body"/>
          </p:nvPr>
        </p:nvSpPr>
        <p:spPr>
          <a:xfrm rot="5400000">
            <a:off x="1799432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8" name="Google Shape;118;p5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5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5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1" name="Google Shape;121;p53"/>
          <p:cNvSpPr/>
          <p:nvPr/>
        </p:nvSpPr>
        <p:spPr>
          <a:xfrm>
            <a:off x="10095346" y="0"/>
            <a:ext cx="2096655" cy="6858000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wo Content">
  <p:cSld name="1_Two Content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4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26" name="Google Shape;26;p4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4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19100" lvl="0" marL="45720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  <a:defRPr sz="3000">
                <a:solidFill>
                  <a:srgbClr val="7F7F7F"/>
                </a:solidFill>
              </a:defRPr>
            </a:lvl1pPr>
            <a:lvl2pPr indent="-393700" lvl="1" marL="91440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  <a:defRPr sz="2600">
                <a:solidFill>
                  <a:srgbClr val="7F7F7F"/>
                </a:solidFill>
              </a:defRPr>
            </a:lvl2pPr>
            <a:lvl3pPr indent="-355600" lvl="2" marL="13716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  <a:defRPr sz="2000">
                <a:solidFill>
                  <a:srgbClr val="7F7F7F"/>
                </a:solidFill>
              </a:defRPr>
            </a:lvl3pPr>
            <a:lvl4pPr indent="-342900" lvl="3" marL="1828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4pPr>
            <a:lvl5pPr indent="-304800" lvl="4" marL="22860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8" name="Google Shape;28;p42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2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42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42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32" name="Google Shape;32;p4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4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35" name="Google Shape;35;p4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4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4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68300" lvl="0" marL="45720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30200" lvl="2" marL="1371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43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43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43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1" name="Google Shape;41;p43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42" name="Google Shape;42;p4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Section Header">
  <p:cSld name="1_Section Header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44"/>
          <p:cNvSpPr/>
          <p:nvPr/>
        </p:nvSpPr>
        <p:spPr>
          <a:xfrm>
            <a:off x="0" y="1709738"/>
            <a:ext cx="12192000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45" name="Google Shape;45;p44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44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44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44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45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45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45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4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55" name="Google Shape;55;p46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4800"/>
              <a:buFont typeface="Quattrocento Sans"/>
              <a:buNone/>
              <a:defRPr sz="4800">
                <a:solidFill>
                  <a:srgbClr val="0055A4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46"/>
          <p:cNvSpPr txBox="1"/>
          <p:nvPr>
            <p:ph idx="1" type="body"/>
          </p:nvPr>
        </p:nvSpPr>
        <p:spPr>
          <a:xfrm>
            <a:off x="6323308" y="2402237"/>
            <a:ext cx="5269424" cy="218722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84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  <a:defRPr sz="2800">
                <a:solidFill>
                  <a:schemeClr val="lt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57" name="Google Shape;57;p46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46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46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0" name="Google Shape;60;p46"/>
          <p:cNvSpPr/>
          <p:nvPr/>
        </p:nvSpPr>
        <p:spPr>
          <a:xfrm>
            <a:off x="5656882" y="1709738"/>
            <a:ext cx="6535119" cy="357518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61" name="Google Shape;61;p4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6787643" y="3074570"/>
            <a:ext cx="4273596" cy="84255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4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64" name="Google Shape;64;p47"/>
          <p:cNvSpPr txBox="1"/>
          <p:nvPr>
            <p:ph type="title"/>
          </p:nvPr>
        </p:nvSpPr>
        <p:spPr>
          <a:xfrm>
            <a:off x="604434" y="0"/>
            <a:ext cx="10749367" cy="120886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7"/>
          <p:cNvSpPr txBox="1"/>
          <p:nvPr>
            <p:ph idx="1" type="body"/>
          </p:nvPr>
        </p:nvSpPr>
        <p:spPr>
          <a:xfrm>
            <a:off x="838201" y="1825625"/>
            <a:ext cx="4167753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5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  <a:defRPr sz="2200">
                <a:solidFill>
                  <a:srgbClr val="7F7F7F"/>
                </a:solidFill>
              </a:defRPr>
            </a:lvl1pPr>
            <a:lvl2pPr indent="-342900" lvl="1" marL="9144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  <a:defRPr sz="18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7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7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47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9" name="Google Shape;69;p47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70" name="Google Shape;70;p4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4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73" name="Google Shape;73;p48"/>
          <p:cNvSpPr txBox="1"/>
          <p:nvPr>
            <p:ph type="title"/>
          </p:nvPr>
        </p:nvSpPr>
        <p:spPr>
          <a:xfrm>
            <a:off x="609600" y="0"/>
            <a:ext cx="10737851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8"/>
          <p:cNvSpPr txBox="1"/>
          <p:nvPr>
            <p:ph idx="1" type="body"/>
          </p:nvPr>
        </p:nvSpPr>
        <p:spPr>
          <a:xfrm>
            <a:off x="831851" y="1489075"/>
            <a:ext cx="5156200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5" name="Google Shape;75;p48"/>
          <p:cNvSpPr txBox="1"/>
          <p:nvPr>
            <p:ph idx="2" type="body"/>
          </p:nvPr>
        </p:nvSpPr>
        <p:spPr>
          <a:xfrm>
            <a:off x="831851" y="2193927"/>
            <a:ext cx="5156200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6" name="Google Shape;76;p48"/>
          <p:cNvSpPr txBox="1"/>
          <p:nvPr>
            <p:ph idx="3" type="body"/>
          </p:nvPr>
        </p:nvSpPr>
        <p:spPr>
          <a:xfrm>
            <a:off x="6189664" y="1489075"/>
            <a:ext cx="5157787" cy="6413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7" name="Google Shape;77;p48"/>
          <p:cNvSpPr txBox="1"/>
          <p:nvPr>
            <p:ph idx="4" type="body"/>
          </p:nvPr>
        </p:nvSpPr>
        <p:spPr>
          <a:xfrm>
            <a:off x="6189664" y="2193927"/>
            <a:ext cx="5157787" cy="39782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30200" lvl="0" marL="45720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  <a:defRPr sz="1600">
                <a:solidFill>
                  <a:srgbClr val="7F7F7F"/>
                </a:solidFill>
              </a:defRPr>
            </a:lvl1pPr>
            <a:lvl2pPr indent="-317500" lvl="1" marL="914400" algn="l">
              <a:lnSpc>
                <a:spcPct val="90000"/>
              </a:lnSpc>
              <a:spcBef>
                <a:spcPts val="420"/>
              </a:spcBef>
              <a:spcAft>
                <a:spcPts val="0"/>
              </a:spcAft>
              <a:buClr>
                <a:srgbClr val="7F7F7F"/>
              </a:buClr>
              <a:buSzPts val="1400"/>
              <a:buChar char="•"/>
              <a:defRPr sz="1400">
                <a:solidFill>
                  <a:srgbClr val="7F7F7F"/>
                </a:solidFill>
              </a:defRPr>
            </a:lvl2pPr>
            <a:lvl3pPr indent="-304800" lvl="2" marL="137160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7F7F7F"/>
              </a:buClr>
              <a:buSzPts val="1200"/>
              <a:buChar char="•"/>
              <a:defRPr sz="1200">
                <a:solidFill>
                  <a:srgbClr val="7F7F7F"/>
                </a:solidFill>
              </a:defRPr>
            </a:lvl3pPr>
            <a:lvl4pPr indent="-298450" lvl="3" marL="18288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4pPr>
            <a:lvl5pPr indent="-298450" lvl="4" marL="2286000" algn="l">
              <a:lnSpc>
                <a:spcPct val="90000"/>
              </a:lnSpc>
              <a:spcBef>
                <a:spcPts val="330"/>
              </a:spcBef>
              <a:spcAft>
                <a:spcPts val="0"/>
              </a:spcAft>
              <a:buClr>
                <a:srgbClr val="7F7F7F"/>
              </a:buClr>
              <a:buSzPts val="1100"/>
              <a:buChar char="•"/>
              <a:defRPr sz="1100">
                <a:solidFill>
                  <a:srgbClr val="7F7F7F"/>
                </a:solidFill>
              </a:defRPr>
            </a:lvl5pPr>
            <a:lvl6pPr indent="-342900" lvl="5" marL="27432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8" name="Google Shape;78;p48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8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8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1" name="Google Shape;81;p48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82" name="Google Shape;82;p4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4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D24726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sp>
        <p:nvSpPr>
          <p:cNvPr id="85" name="Google Shape;85;p4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49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49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49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9" name="Google Shape;89;p49"/>
          <p:cNvSpPr/>
          <p:nvPr/>
        </p:nvSpPr>
        <p:spPr>
          <a:xfrm>
            <a:off x="0" y="0"/>
            <a:ext cx="12192000" cy="1332854"/>
          </a:xfrm>
          <a:prstGeom prst="rect">
            <a:avLst/>
          </a:prstGeom>
          <a:solidFill>
            <a:srgbClr val="0055A4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  <p:pic>
        <p:nvPicPr>
          <p:cNvPr id="90" name="Google Shape;90;p4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9729385" y="165006"/>
            <a:ext cx="2228850" cy="4394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40"/>
          <p:cNvSpPr txBox="1"/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Quattrocento Sans"/>
              <a:buNone/>
              <a:defRPr b="0" i="0" sz="45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4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84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2" name="Google Shape;12;p40"/>
          <p:cNvSpPr txBox="1"/>
          <p:nvPr>
            <p:ph idx="10" type="dt"/>
          </p:nvPr>
        </p:nvSpPr>
        <p:spPr>
          <a:xfrm>
            <a:off x="838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3" name="Google Shape;13;p40"/>
          <p:cNvSpPr txBox="1"/>
          <p:nvPr>
            <p:ph idx="11" type="ftr"/>
          </p:nvPr>
        </p:nvSpPr>
        <p:spPr>
          <a:xfrm>
            <a:off x="4648200" y="6356352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/>
        </p:txBody>
      </p:sp>
      <p:sp>
        <p:nvSpPr>
          <p:cNvPr id="14" name="Google Shape;14;p40"/>
          <p:cNvSpPr txBox="1"/>
          <p:nvPr>
            <p:ph idx="12" type="sldNum"/>
          </p:nvPr>
        </p:nvSpPr>
        <p:spPr>
          <a:xfrm>
            <a:off x="8077200" y="6356352"/>
            <a:ext cx="3276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Quattrocento Sans"/>
                <a:ea typeface="Quattrocento Sans"/>
                <a:cs typeface="Quattrocento Sans"/>
                <a:sym typeface="Quattrocento Sans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3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2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0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5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www.youtube.com/watch?v=NW4UQHYFeCw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16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jp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13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://www.youtube.com/watch?v=MbmiHnasGWg" TargetMode="External"/><Relationship Id="rId4" Type="http://schemas.openxmlformats.org/officeDocument/2006/relationships/image" Target="../media/image14.jp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1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www.nakivo.com/blog/hyper-v-generation-1-vs-2/" TargetMode="External"/><Relationship Id="rId4" Type="http://schemas.openxmlformats.org/officeDocument/2006/relationships/hyperlink" Target="https://docs.microsoft.com/en-ca/sysinternals/downloads/process-explorer" TargetMode="External"/><Relationship Id="rId5" Type="http://schemas.openxmlformats.org/officeDocument/2006/relationships/hyperlink" Target="https://superuser.com/a/1301826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37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Relationship Id="rId4" Type="http://schemas.openxmlformats.org/officeDocument/2006/relationships/image" Target="../media/image17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Relationship Id="rId4" Type="http://schemas.openxmlformats.org/officeDocument/2006/relationships/hyperlink" Target="https://wikiless.org/wiki/Computer_process?lang=en" TargetMode="External"/><Relationship Id="rId5" Type="http://schemas.openxmlformats.org/officeDocument/2006/relationships/hyperlink" Target="https://wikiless.org/wiki/Computer_process?lang=en" TargetMode="External"/><Relationship Id="rId6" Type="http://schemas.openxmlformats.org/officeDocument/2006/relationships/hyperlink" Target="https://wikiless.org/wiki/Hypervisor?lang=en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wikiless.org/wiki/Comparison_of_platform_virtualization_software?lang=en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type="ctrTitle"/>
          </p:nvPr>
        </p:nvSpPr>
        <p:spPr>
          <a:xfrm>
            <a:off x="838200" y="2061006"/>
            <a:ext cx="105156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Quattrocento Sans"/>
              <a:buNone/>
            </a:pPr>
            <a:br>
              <a:rPr lang="en-US"/>
            </a:br>
            <a:r>
              <a:rPr lang="en-US"/>
              <a:t>Technical Support (420-1N6-AB)</a:t>
            </a:r>
            <a:br>
              <a:rPr lang="en-US"/>
            </a:br>
            <a:r>
              <a:rPr lang="en-US"/>
              <a:t>Virtual Machines</a:t>
            </a:r>
            <a:endParaRPr/>
          </a:p>
        </p:txBody>
      </p:sp>
      <p:sp>
        <p:nvSpPr>
          <p:cNvPr id="128" name="Google Shape;128;p1"/>
          <p:cNvSpPr txBox="1"/>
          <p:nvPr>
            <p:ph idx="1" type="subTitle"/>
          </p:nvPr>
        </p:nvSpPr>
        <p:spPr>
          <a:xfrm>
            <a:off x="838202" y="5110609"/>
            <a:ext cx="11074877" cy="13764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800"/>
              <a:buNone/>
            </a:pPr>
            <a:r>
              <a:rPr lang="en-US"/>
              <a:t>Fall 2022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Creating a New VM</a:t>
            </a:r>
            <a:endParaRPr/>
          </a:p>
        </p:txBody>
      </p:sp>
      <p:pic>
        <p:nvPicPr>
          <p:cNvPr id="192" name="Google Shape;192;p13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63931" y="1825625"/>
            <a:ext cx="926413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p13"/>
          <p:cNvSpPr/>
          <p:nvPr/>
        </p:nvSpPr>
        <p:spPr>
          <a:xfrm>
            <a:off x="7407479" y="2340528"/>
            <a:ext cx="3598877" cy="1434518"/>
          </a:xfrm>
          <a:prstGeom prst="ellipse">
            <a:avLst/>
          </a:prstGeom>
          <a:noFill/>
          <a:ln cap="flat" cmpd="sng" w="1270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1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Name and Location</a:t>
            </a:r>
            <a:endParaRPr/>
          </a:p>
        </p:txBody>
      </p:sp>
      <p:pic>
        <p:nvPicPr>
          <p:cNvPr id="199" name="Google Shape;199;p1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9793"/>
            <a:ext cx="5181600" cy="39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14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Name: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Include host OS name and version.</a:t>
            </a:r>
            <a:endParaRPr/>
          </a:p>
          <a:p>
            <a:pPr indent="-228600" lvl="1" marL="685800" rtl="0" algn="l">
              <a:lnSpc>
                <a:spcPct val="115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Include VM purpose or use.</a:t>
            </a:r>
            <a:endParaRPr/>
          </a:p>
          <a:p>
            <a:pPr indent="-88900" lvl="0" marL="2286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Change Location: Create a folder on your lab machine at the location</a:t>
            </a:r>
            <a:r>
              <a:rPr b="1" lang="en-US"/>
              <a:t> C:\Users\&lt;yourStudentID&gt;\VirtualMachines</a:t>
            </a:r>
            <a:r>
              <a:rPr lang="en-US"/>
              <a:t>, and choose this location. 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1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New VM Settings: VM Generations</a:t>
            </a:r>
            <a:endParaRPr/>
          </a:p>
        </p:txBody>
      </p:sp>
      <p:sp>
        <p:nvSpPr>
          <p:cNvPr id="206" name="Google Shape;206;p15"/>
          <p:cNvSpPr txBox="1"/>
          <p:nvPr>
            <p:ph idx="1" type="body"/>
          </p:nvPr>
        </p:nvSpPr>
        <p:spPr>
          <a:xfrm>
            <a:off x="838199" y="1825625"/>
            <a:ext cx="5712691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There are two generations of Hyper-V VM: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Generation 1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Generation 2 (</a:t>
            </a:r>
            <a:r>
              <a:rPr b="1" lang="en-US"/>
              <a:t>choose this</a:t>
            </a:r>
            <a:r>
              <a:rPr lang="en-US"/>
              <a:t>)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The choice of VM generation depends 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Host operating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Guest operating system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Boot methods.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07" name="Google Shape;207;p15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782" y="2038763"/>
            <a:ext cx="5181600" cy="392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" type="body"/>
          </p:nvPr>
        </p:nvSpPr>
        <p:spPr>
          <a:xfrm>
            <a:off x="838199" y="1825625"/>
            <a:ext cx="11104419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-185737" lvl="0" marL="22860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Higher performance</a:t>
            </a:r>
            <a:endParaRPr/>
          </a:p>
          <a:p>
            <a:pPr indent="-191452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maximum 1 TB RAM for Generation 1 VMs vs 12 TB RAM for Generation 2 VMs;</a:t>
            </a:r>
            <a:endParaRPr/>
          </a:p>
          <a:p>
            <a:pPr indent="-191452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maximum 64 virtual processors for Generation 1 VMs vs 240 virtual processors for Generation 2 VMs.</a:t>
            </a:r>
            <a:endParaRPr/>
          </a:p>
          <a:p>
            <a:pPr indent="-185737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UEFI\BIOS Support</a:t>
            </a:r>
            <a:endParaRPr/>
          </a:p>
          <a:p>
            <a:pPr indent="-191452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Higher maximum storage size/# of partitions</a:t>
            </a:r>
            <a:endParaRPr/>
          </a:p>
          <a:p>
            <a:pPr indent="-191452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Higher security with Secure Boot and Trusted Platform Module.</a:t>
            </a:r>
            <a:endParaRPr/>
          </a:p>
          <a:p>
            <a:pPr indent="-185737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More boot options:</a:t>
            </a:r>
            <a:endParaRPr/>
          </a:p>
          <a:p>
            <a:pPr indent="-191452" lvl="1" marL="685800" rtl="0" algn="l">
              <a:lnSpc>
                <a:spcPct val="120000"/>
              </a:lnSpc>
              <a:spcBef>
                <a:spcPts val="60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PXE boot with synthetic network adapter for network booting</a:t>
            </a:r>
            <a:endParaRPr/>
          </a:p>
          <a:p>
            <a:pPr indent="-185737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Support of both Legacy VHD virtual harddisks AND Extended VHDX virtual hard disks (higher maximum disk size).</a:t>
            </a:r>
            <a:endParaRPr/>
          </a:p>
          <a:p>
            <a:pPr indent="-185737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Copying Files from Hyper-V Host to VMs without Network Connection of VMs.</a:t>
            </a:r>
            <a:endParaRPr/>
          </a:p>
          <a:p>
            <a:pPr indent="-80962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  <a:p>
            <a:pPr indent="-80962" lvl="0" marL="228600" rtl="0" algn="l">
              <a:lnSpc>
                <a:spcPct val="120000"/>
              </a:lnSpc>
              <a:spcBef>
                <a:spcPts val="698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  <p:sp>
        <p:nvSpPr>
          <p:cNvPr id="213" name="Google Shape;213;p1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Advantages Generation 2 VMs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Memory</a:t>
            </a:r>
            <a:endParaRPr/>
          </a:p>
        </p:txBody>
      </p:sp>
      <p:pic>
        <p:nvPicPr>
          <p:cNvPr id="219" name="Google Shape;219;p17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9793"/>
            <a:ext cx="5181600" cy="39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20" name="Google Shape;220;p1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265112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lang="en-US" sz="3000"/>
              <a:t>New Virtual Machines must be allocated some amount of memory from RAM. </a:t>
            </a:r>
            <a:br>
              <a:rPr lang="en-US" sz="3000"/>
            </a:br>
            <a:endParaRPr sz="3000"/>
          </a:p>
          <a:p>
            <a:pPr indent="-265112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3000"/>
              <a:t>For our purposes, 4GB should be plenty (4000Mb)</a:t>
            </a:r>
            <a:br>
              <a:rPr b="1" lang="en-US" sz="3000"/>
            </a:br>
            <a:endParaRPr b="1" sz="3000"/>
          </a:p>
          <a:p>
            <a:pPr indent="-265112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•"/>
            </a:pPr>
            <a:r>
              <a:rPr b="1" lang="en-US" sz="3000"/>
              <a:t>Select “Dynamic Memory” if it is an option.</a:t>
            </a:r>
            <a:endParaRPr b="1" sz="3000"/>
          </a:p>
          <a:p>
            <a:pPr indent="-88900" lvl="0" marL="2286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ct val="100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1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Networking</a:t>
            </a:r>
            <a:endParaRPr/>
          </a:p>
        </p:txBody>
      </p:sp>
      <p:pic>
        <p:nvPicPr>
          <p:cNvPr id="226" name="Google Shape;226;p19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222321" y="1825625"/>
            <a:ext cx="5747358" cy="4351338"/>
          </a:xfrm>
          <a:prstGeom prst="rect">
            <a:avLst/>
          </a:prstGeom>
          <a:noFill/>
          <a:ln>
            <a:noFill/>
          </a:ln>
        </p:spPr>
      </p:pic>
      <p:sp>
        <p:nvSpPr>
          <p:cNvPr id="227" name="Google Shape;227;p19"/>
          <p:cNvSpPr txBox="1"/>
          <p:nvPr/>
        </p:nvSpPr>
        <p:spPr>
          <a:xfrm>
            <a:off x="253675" y="2054875"/>
            <a:ext cx="25791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Quattrocento Sans"/>
              <a:buChar char="-"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Select “Not connected” nor now. We will configure the network switch later.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Virtual Networks &amp; Switches</a:t>
            </a:r>
            <a:endParaRPr/>
          </a:p>
        </p:txBody>
      </p:sp>
      <p:sp>
        <p:nvSpPr>
          <p:cNvPr id="233" name="Google Shape;233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 VM will need a </a:t>
            </a:r>
            <a:r>
              <a:rPr i="1" lang="en-US">
                <a:solidFill>
                  <a:srgbClr val="0055A4"/>
                </a:solidFill>
              </a:rPr>
              <a:t>virtual network</a:t>
            </a:r>
            <a:r>
              <a:rPr lang="en-US"/>
              <a:t> to share a network with the host computer.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Creating a virtual network is optional if the VM does not need to be connected to the internet or a network.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To create a virtual network, you need to create a </a:t>
            </a:r>
            <a:r>
              <a:rPr i="1" lang="en-US">
                <a:solidFill>
                  <a:srgbClr val="0055A4"/>
                </a:solidFill>
              </a:rPr>
              <a:t>virtual switch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 virtual switch allows VMs created on Hyper-V hosts to communicate with other computers or VMs.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2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Types of Virtual Switches</a:t>
            </a:r>
            <a:endParaRPr/>
          </a:p>
        </p:txBody>
      </p:sp>
      <p:graphicFrame>
        <p:nvGraphicFramePr>
          <p:cNvPr id="239" name="Google Shape;239;p21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{A8EFAE65-4EAD-46F3-9E3A-8EF6FC292B07}</a:tableStyleId>
              </a:tblPr>
              <a:tblGrid>
                <a:gridCol w="1418450"/>
                <a:gridCol w="9097150"/>
              </a:tblGrid>
              <a:tr h="13240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External</a:t>
                      </a:r>
                      <a:endParaRPr/>
                    </a:p>
                  </a:txBody>
                  <a:tcPr marT="114300" marB="114300" marR="152400" marL="15240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Gives VMs access to a physical network to communicate with servers and clients on an external network.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Allows VMs on the same Hyper-V server to communicate with each other.</a:t>
                      </a:r>
                      <a:endParaRPr/>
                    </a:p>
                  </a:txBody>
                  <a:tcPr marT="114300" marB="114300" marR="152400" marL="152400"/>
                </a:tc>
              </a:tr>
              <a:tr h="12796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Internal</a:t>
                      </a:r>
                      <a:endParaRPr/>
                    </a:p>
                  </a:txBody>
                  <a:tcPr marT="114300" marB="114300" marR="152400" marL="15240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Allows communication between VMs on the same Hyper-V server.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Allows communication between the VM and the management host operating system.</a:t>
                      </a:r>
                      <a:endParaRPr/>
                    </a:p>
                  </a:txBody>
                  <a:tcPr marT="114300" marB="114300" marR="152400" marL="152400"/>
                </a:tc>
              </a:tr>
              <a:tr h="1669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 u="none" cap="none" strike="noStrike"/>
                        <a:t>Private</a:t>
                      </a:r>
                      <a:endParaRPr/>
                    </a:p>
                  </a:txBody>
                  <a:tcPr marT="114300" marB="114300" marR="152400" marL="152400"/>
                </a:tc>
                <a:tc>
                  <a:txBody>
                    <a:bodyPr/>
                    <a:lstStyle/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Only allows communication between VMs on the same Hyper-V server. </a:t>
                      </a:r>
                      <a:endParaRPr/>
                    </a:p>
                    <a:p>
                      <a:pPr indent="-285750" lvl="0" marL="28575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Char char="•"/>
                      </a:pPr>
                      <a:r>
                        <a:rPr lang="en-US" sz="1800" u="none" cap="none" strike="noStrike"/>
                        <a:t>A private network is isolated from all external network traffic on the Hyper-V server. 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800"/>
                        <a:buFont typeface="Arial"/>
                        <a:buNone/>
                      </a:pPr>
                      <a:r>
                        <a:t/>
                      </a:r>
                      <a:endParaRPr sz="1800" u="none" cap="none" strike="noStrike"/>
                    </a:p>
                  </a:txBody>
                  <a:tcPr marT="114300" marB="114300" marR="152400" marL="152400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2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Creating a Virtual Switch</a:t>
            </a:r>
            <a:endParaRPr/>
          </a:p>
        </p:txBody>
      </p:sp>
      <p:sp>
        <p:nvSpPr>
          <p:cNvPr id="245" name="Google Shape;245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A default virtual switch is created when installing Hyper-V.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default virtual switch uses an internal networking setting.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To add another virtual switch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Open Hyper-V Manager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Select the Hyper-V host computer name. (right-hand side)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Select </a:t>
            </a:r>
            <a:r>
              <a:rPr b="1" lang="en-US"/>
              <a:t>Action</a:t>
            </a:r>
            <a:r>
              <a:rPr lang="en-US"/>
              <a:t> &gt; </a:t>
            </a:r>
            <a:r>
              <a:rPr b="1" lang="en-US"/>
              <a:t>Virtual Switch Manager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Choose the type of virtual switch.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Select </a:t>
            </a:r>
            <a:r>
              <a:rPr b="1" lang="en-US"/>
              <a:t>Create Virtual Switch</a:t>
            </a:r>
            <a:r>
              <a:rPr lang="en-US"/>
              <a:t>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2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New VM Settings: Hard Disk</a:t>
            </a:r>
            <a:endParaRPr/>
          </a:p>
        </p:txBody>
      </p:sp>
      <p:sp>
        <p:nvSpPr>
          <p:cNvPr id="251" name="Google Shape;251;p2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VHDs are virtualized hard disk </a:t>
            </a:r>
            <a:r>
              <a:rPr i="1" lang="en-US">
                <a:solidFill>
                  <a:srgbClr val="0055A4"/>
                </a:solidFill>
              </a:rPr>
              <a:t>files</a:t>
            </a:r>
            <a:r>
              <a:rPr lang="en-US"/>
              <a:t>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Once mounted to an OS, they will appear and operate pretty much identically to a physical hard drive. 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 VHD is commonly accessed, managed and installed on VMs.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200"/>
              <a:buChar char="•"/>
            </a:pPr>
            <a:r>
              <a:rPr b="1" lang="en-US"/>
              <a:t>For our purposes, 50GB should be plenty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</p:txBody>
      </p:sp>
      <p:pic>
        <p:nvPicPr>
          <p:cNvPr id="252" name="Google Shape;252;p23"/>
          <p:cNvPicPr preferRelativeResize="0"/>
          <p:nvPr>
            <p:ph idx="2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172200" y="2038763"/>
            <a:ext cx="5181600" cy="39250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Outline</a:t>
            </a:r>
            <a:endParaRPr/>
          </a:p>
        </p:txBody>
      </p:sp>
      <p:sp>
        <p:nvSpPr>
          <p:cNvPr id="134" name="Google Shape;134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Ubuntu"/>
              <a:buChar char="•"/>
            </a:pPr>
            <a:r>
              <a:rPr lang="en-US" sz="2600">
                <a:latin typeface="Ubuntu"/>
                <a:ea typeface="Ubuntu"/>
                <a:cs typeface="Ubuntu"/>
                <a:sym typeface="Ubuntu"/>
              </a:rPr>
              <a:t>Virtual Machines Review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Ubuntu"/>
              <a:buChar char="•"/>
            </a:pPr>
            <a:r>
              <a:rPr lang="en-US" sz="2600">
                <a:latin typeface="Ubuntu"/>
                <a:ea typeface="Ubuntu"/>
                <a:cs typeface="Ubuntu"/>
                <a:sym typeface="Ubuntu"/>
              </a:rPr>
              <a:t>Hyper-V Introduction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Ubuntu"/>
              <a:buChar char="•"/>
            </a:pPr>
            <a:r>
              <a:rPr lang="en-US" sz="2600">
                <a:latin typeface="Ubuntu"/>
                <a:ea typeface="Ubuntu"/>
                <a:cs typeface="Ubuntu"/>
                <a:sym typeface="Ubuntu"/>
              </a:rPr>
              <a:t>Installing Hyper-V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Ubuntu"/>
              <a:buChar char="•"/>
            </a:pPr>
            <a:r>
              <a:rPr lang="en-US" sz="2600">
                <a:latin typeface="Ubuntu"/>
                <a:ea typeface="Ubuntu"/>
                <a:cs typeface="Ubuntu"/>
                <a:sym typeface="Ubuntu"/>
              </a:rPr>
              <a:t>Creating a Virtual Machine (VM)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Ubuntu"/>
              <a:buChar char="•"/>
            </a:pPr>
            <a:r>
              <a:rPr lang="en-US" sz="2600">
                <a:latin typeface="Ubuntu"/>
                <a:ea typeface="Ubuntu"/>
                <a:cs typeface="Ubuntu"/>
                <a:sym typeface="Ubuntu"/>
              </a:rPr>
              <a:t>VM Checkpoints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  <a:p>
            <a:pPr indent="-3937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Ubuntu"/>
              <a:buChar char="•"/>
            </a:pPr>
            <a:r>
              <a:rPr lang="en-US" sz="2600">
                <a:latin typeface="Ubuntu"/>
                <a:ea typeface="Ubuntu"/>
                <a:cs typeface="Ubuntu"/>
                <a:sym typeface="Ubuntu"/>
              </a:rPr>
              <a:t>Nested Virtualization</a:t>
            </a:r>
            <a:endParaRPr sz="2600"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2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VHDX</a:t>
            </a:r>
            <a:endParaRPr/>
          </a:p>
        </p:txBody>
      </p:sp>
      <p:sp>
        <p:nvSpPr>
          <p:cNvPr id="258" name="Google Shape;258;p2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VHDX is a new virtual hard disk format introduced in Windows Server 2012.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Support for virtual hard disk storage capacity of up to 64 terabytes.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Protection against data corruption during power failures by logging updates to the VHDX metadata structures.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Ability to store custom metadata about a file, which a user might want to record, such as operating system version or patches applied.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Types of VHD</a:t>
            </a:r>
            <a:endParaRPr/>
          </a:p>
        </p:txBody>
      </p:sp>
      <p:sp>
        <p:nvSpPr>
          <p:cNvPr id="264" name="Google Shape;264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-200025" lvl="0" marL="228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Fixed virtual hard disk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VHD size is allocated when the VHD file is created.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Recommended on VMs that require many I/O operations.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Dynamic virtual hard disk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Space for the VHD is allocated on demand. 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The blocks in the disk start as unallocated blocks and are not backed by any actual space in the file.</a:t>
            </a:r>
            <a:endParaRPr/>
          </a:p>
          <a:p>
            <a:pPr indent="-200025" lvl="0" marL="228600" rtl="0" algn="l">
              <a:lnSpc>
                <a:spcPct val="115000"/>
              </a:lnSpc>
              <a:spcBef>
                <a:spcPts val="83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Differencing virtual hard disk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Points to a parent VHD file. 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Contains block data that represents changes to a parent VHD.</a:t>
            </a:r>
            <a:endParaRPr/>
          </a:p>
          <a:p>
            <a:pPr indent="-203834" lvl="1" marL="685800" rtl="0" algn="l">
              <a:lnSpc>
                <a:spcPct val="115000"/>
              </a:lnSpc>
              <a:spcBef>
                <a:spcPts val="722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Changes can be reversed if necessary.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2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New VM Settings: OS Installation</a:t>
            </a:r>
            <a:endParaRPr/>
          </a:p>
        </p:txBody>
      </p:sp>
      <p:pic>
        <p:nvPicPr>
          <p:cNvPr id="270" name="Google Shape;270;p2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8200" y="2039793"/>
            <a:ext cx="5181600" cy="3923001"/>
          </a:xfrm>
          <a:prstGeom prst="rect">
            <a:avLst/>
          </a:prstGeom>
          <a:noFill/>
          <a:ln>
            <a:noFill/>
          </a:ln>
        </p:spPr>
      </p:pic>
      <p:sp>
        <p:nvSpPr>
          <p:cNvPr id="271" name="Google Shape;271;p2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An OS can be installed on VM using an ISO file of the OS.</a:t>
            </a:r>
            <a:br>
              <a:rPr lang="en-US"/>
            </a:b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SzPts val="2200"/>
              <a:buChar char="•"/>
            </a:pPr>
            <a:r>
              <a:rPr b="1" lang="en-US"/>
              <a:t>Use the Windows ISO from the class USBs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/>
              <a:t>OS installation can be done through other boot option later.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Network boot.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Attached bootable devices.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14f0fc691b0_0_23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Final steps</a:t>
            </a:r>
            <a:endParaRPr/>
          </a:p>
        </p:txBody>
      </p:sp>
      <p:sp>
        <p:nvSpPr>
          <p:cNvPr id="278" name="Google Shape;278;g14f0fc691b0_0_23"/>
          <p:cNvSpPr txBox="1"/>
          <p:nvPr>
            <p:ph idx="1" type="body"/>
          </p:nvPr>
        </p:nvSpPr>
        <p:spPr>
          <a:xfrm>
            <a:off x="838200" y="1825625"/>
            <a:ext cx="5181600" cy="4474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 </a:t>
            </a:r>
            <a:r>
              <a:rPr lang="en-US" sz="87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-&gt;</a:t>
            </a: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Finish to create the VM.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rabi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created VM will show in the Hyper-V Manager. </a:t>
            </a:r>
            <a:b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Right-Click and open the VM </a:t>
            </a:r>
            <a:r>
              <a:rPr b="1"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Settings</a:t>
            </a: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Apply the following modifications: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Processor: Number of virtual processors: 2.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Checkpoints: Standard Checkpoints (unselect </a:t>
            </a:r>
            <a:r>
              <a:rPr b="1"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 automatic checkpoints</a:t>
            </a: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)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Press OK to Save the VM settings.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5" lvl="0" marL="4572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rabi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Launch VM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 VM (Green One button)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 the language, time and currency formats and keyboard </a:t>
            </a:r>
            <a:r>
              <a:rPr lang="en-US" sz="87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🡪</a:t>
            </a: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Next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Install Now.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Windows 10 Educational.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don’t have a product key.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 accept the license terms.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Custom install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Disk: Partition Disk 0 into partitions using the </a:t>
            </a:r>
            <a:r>
              <a:rPr b="1"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button. Create a 30 GB partition.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b="1" i="1"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Format</a:t>
            </a: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the partitions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Choose the 30 GB partition to install Windows 10.</a:t>
            </a: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Allow Windows 10 to copy the file and install. 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092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70"/>
              <a:buFont typeface="Calibri"/>
              <a:buAutoNum type="alphaLcPeriod"/>
            </a:pPr>
            <a:r>
              <a:rPr lang="en-US" sz="12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Once the process is done, </a:t>
            </a:r>
            <a:r>
              <a:rPr b="1" lang="en-US" sz="127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 NOT</a:t>
            </a:r>
            <a:r>
              <a:rPr lang="en-US" sz="127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2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proceed with the setup.</a:t>
            </a:r>
            <a:endParaRPr sz="12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Here, we will add a checkpoint. </a:t>
            </a:r>
            <a:r>
              <a:rPr b="1"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Best practise: turn OFF your VM before making a checkpoint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 a checkpoint: Action menu </a:t>
            </a:r>
            <a:r>
              <a:rPr lang="en-US" sz="870">
                <a:solidFill>
                  <a:schemeClr val="dk1"/>
                </a:solidFill>
                <a:latin typeface="Noto Sans"/>
                <a:ea typeface="Noto Sans"/>
                <a:cs typeface="Noto Sans"/>
                <a:sym typeface="Noto Sans"/>
              </a:rPr>
              <a:t>-&gt;</a:t>
            </a: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Checkpoint 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(the checkpoint will allow come back to this point if any error happens at a later stage)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Provide a name for the checkpoint: Image-Test No Network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 the Hyper-V Manage to ensure that checkpoint has been created. The progress will be shown, and checkpoint will appear in the </a:t>
            </a:r>
            <a:r>
              <a:rPr b="1"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Checkpoints</a:t>
            </a: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list.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3844" lvl="1" marL="9144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70"/>
              <a:buFont typeface="Calibri"/>
              <a:buAutoNum type="alphaLcPeriod"/>
            </a:pPr>
            <a:r>
              <a:rPr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about checkpoints: </a:t>
            </a:r>
            <a:r>
              <a:rPr b="1" lang="en-US" sz="87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Only make checkpoints when VM is turned off, in a stable state (not in the middle of something). Also, make checkpoints sparingly. You should only have one or two at a time -- they take up a lot of space! Delete old checkpoints when they are no longer of utility to you. See here: </a:t>
            </a:r>
            <a:r>
              <a:rPr lang="en-US" sz="870" u="sng">
                <a:solidFill>
                  <a:srgbClr val="1155CC"/>
                </a:solidFill>
                <a:latin typeface="Arial"/>
                <a:ea typeface="Arial"/>
                <a:cs typeface="Arial"/>
                <a:sym typeface="Arial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https://www.youtube.com/watch?v=NW4UQHYFeCw</a:t>
            </a:r>
            <a:r>
              <a:rPr lang="en-US" sz="87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sz="87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70"/>
              <a:buFont typeface="Arial"/>
              <a:buNone/>
            </a:pPr>
            <a:r>
              <a:t/>
            </a:r>
            <a:endParaRPr sz="87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95000"/>
              </a:lnSpc>
              <a:spcBef>
                <a:spcPts val="66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1640"/>
          </a:p>
        </p:txBody>
      </p:sp>
      <p:sp>
        <p:nvSpPr>
          <p:cNvPr id="279" name="Google Shape;279;g14f0fc691b0_0_23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lang="en-US"/>
              <a:t>After these steps have been done:</a:t>
            </a:r>
            <a:endParaRPr/>
          </a:p>
          <a:p>
            <a:pPr indent="-368300" lvl="0" marL="457200" rtl="0" algn="l">
              <a:spcBef>
                <a:spcPts val="66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Ensure that the location of the image is where you set the location (see the slide about VM settings: harddrive)</a:t>
            </a:r>
            <a:endParaRPr/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lang="en-US"/>
              <a:t>IF you have your external harddrive with you:</a:t>
            </a:r>
            <a:endParaRPr/>
          </a:p>
          <a:p>
            <a:pPr indent="-368300" lvl="0" marL="457200" rtl="0" algn="l">
              <a:spcBef>
                <a:spcPts val="66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Plug it into your lab machine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in Hyper-V, </a:t>
            </a:r>
            <a:r>
              <a:rPr b="1" lang="en-US"/>
              <a:t>Export</a:t>
            </a:r>
            <a:r>
              <a:rPr lang="en-US"/>
              <a:t> your new virtual machine to your external harddrive.</a:t>
            </a:r>
            <a:endParaRPr/>
          </a:p>
          <a:p>
            <a:pPr indent="-368300" lvl="0" marL="457200" rtl="0" algn="l">
              <a:spcBef>
                <a:spcPts val="0"/>
              </a:spcBef>
              <a:spcAft>
                <a:spcPts val="0"/>
              </a:spcAft>
              <a:buSzPts val="2200"/>
              <a:buChar char="-"/>
            </a:pPr>
            <a:r>
              <a:rPr lang="en-US"/>
              <a:t>In future labs, you will be able to </a:t>
            </a:r>
            <a:r>
              <a:rPr b="1" lang="en-US"/>
              <a:t>Import </a:t>
            </a:r>
            <a:r>
              <a:rPr lang="en-US"/>
              <a:t>your virtual machine in order to use it on other computers.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27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VM Checkpoints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2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What are VM Checkpoints?</a:t>
            </a:r>
            <a:endParaRPr/>
          </a:p>
        </p:txBody>
      </p:sp>
      <p:sp>
        <p:nvSpPr>
          <p:cNvPr id="290" name="Google Shape;290;p2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-228600" lvl="0" marL="228600" rtl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 VM </a:t>
            </a:r>
            <a:r>
              <a:rPr lang="en-US">
                <a:solidFill>
                  <a:srgbClr val="0055A4"/>
                </a:solidFill>
              </a:rPr>
              <a:t>checkpoint</a:t>
            </a:r>
            <a:r>
              <a:rPr lang="en-US"/>
              <a:t> is a saved state of the virtual machine.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Checkpoints in Hyper-V are used to revert virtual machines to a previous state.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Checkpoint are usually created </a:t>
            </a:r>
            <a:r>
              <a:rPr i="1" lang="en-US">
                <a:solidFill>
                  <a:srgbClr val="0055A4"/>
                </a:solidFill>
              </a:rPr>
              <a:t>before</a:t>
            </a:r>
            <a:r>
              <a:rPr lang="en-US"/>
              <a:t>: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Making software configuration changes.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Applying a software update</a:t>
            </a:r>
            <a:endParaRPr/>
          </a:p>
          <a:p>
            <a:pPr indent="-228600" lvl="1" marL="685800" rtl="0" algn="l">
              <a:lnSpc>
                <a:spcPct val="110000"/>
              </a:lnSpc>
              <a:spcBef>
                <a:spcPts val="663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Installing new software. </a:t>
            </a:r>
            <a:endParaRPr/>
          </a:p>
          <a:p>
            <a:pPr indent="-228600" lvl="0" marL="228600" rtl="0" algn="l">
              <a:lnSpc>
                <a:spcPct val="110000"/>
              </a:lnSpc>
              <a:spcBef>
                <a:spcPts val="765"/>
              </a:spcBef>
              <a:spcAft>
                <a:spcPts val="0"/>
              </a:spcAft>
              <a:buClr>
                <a:srgbClr val="7F7F7F"/>
              </a:buClr>
              <a:buSzPct val="100000"/>
              <a:buChar char="•"/>
            </a:pPr>
            <a:r>
              <a:rPr lang="en-US"/>
              <a:t>If the changes added to the system were to cause any issue, the virtual machine can be reverted to the state at which it was when then checkpoint was taken.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29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Checkpoint Types</a:t>
            </a:r>
            <a:endParaRPr/>
          </a:p>
        </p:txBody>
      </p:sp>
      <p:sp>
        <p:nvSpPr>
          <p:cNvPr id="296" name="Google Shape;296;p2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Standard Checkpoints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Takes a snapshot of the VM and VM’s memory state.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 snapshot is not a full backup.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rPr lang="en-US"/>
              <a:t>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Production Checkpoints: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Creates a data-consistent backup of the virtual machine.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VM’s memory snapshot is not taken.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30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 sz="3600">
                <a:solidFill>
                  <a:schemeClr val="lt1"/>
                </a:solidFill>
              </a:rPr>
              <a:t>Changing Checkpoint Type</a:t>
            </a:r>
            <a:endParaRPr/>
          </a:p>
        </p:txBody>
      </p:sp>
      <p:sp>
        <p:nvSpPr>
          <p:cNvPr id="302" name="Google Shape;302;p30"/>
          <p:cNvSpPr txBox="1"/>
          <p:nvPr>
            <p:ph idx="1" type="body"/>
          </p:nvPr>
        </p:nvSpPr>
        <p:spPr>
          <a:xfrm>
            <a:off x="838200" y="1825625"/>
            <a:ext cx="5453100" cy="435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Open Hyper-V Manager.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Right click on a virtual machine and select </a:t>
            </a:r>
            <a:r>
              <a:rPr b="1" lang="en-US" sz="2200">
                <a:solidFill>
                  <a:srgbClr val="7F7F7F"/>
                </a:solidFill>
              </a:rPr>
              <a:t>settings</a:t>
            </a:r>
            <a:r>
              <a:rPr lang="en-US" sz="2200">
                <a:solidFill>
                  <a:srgbClr val="7F7F7F"/>
                </a:solidFill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Under Management select </a:t>
            </a:r>
            <a:r>
              <a:rPr b="1" lang="en-US" sz="2200">
                <a:solidFill>
                  <a:srgbClr val="7F7F7F"/>
                </a:solidFill>
              </a:rPr>
              <a:t>Checkpoints</a:t>
            </a:r>
            <a:r>
              <a:rPr lang="en-US" sz="2200">
                <a:solidFill>
                  <a:srgbClr val="7F7F7F"/>
                </a:solidFill>
              </a:rPr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Select the desired checkpoint type. Let</a:t>
            </a:r>
            <a:r>
              <a:rPr lang="en-US"/>
              <a:t>’s select </a:t>
            </a:r>
            <a:r>
              <a:rPr b="1" lang="en-US"/>
              <a:t>Production</a:t>
            </a:r>
            <a:r>
              <a:rPr lang="en-US"/>
              <a:t> for now.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 sz="2200">
              <a:solidFill>
                <a:srgbClr val="7F7F7F"/>
              </a:solidFill>
            </a:endParaRPr>
          </a:p>
        </p:txBody>
      </p:sp>
      <p:pic>
        <p:nvPicPr>
          <p:cNvPr id="303" name="Google Shape;303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624782" y="2649437"/>
            <a:ext cx="5181600" cy="3756660"/>
          </a:xfrm>
          <a:prstGeom prst="rect">
            <a:avLst/>
          </a:prstGeom>
          <a:noFill/>
          <a:ln>
            <a:noFill/>
          </a:ln>
          <a:effectLst>
            <a:outerShdw blurRad="292100" rotWithShape="0" algn="tl" dir="2700000" dist="139700">
              <a:srgbClr val="333333">
                <a:alpha val="64705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31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Creating Checkpoints</a:t>
            </a:r>
            <a:endParaRPr/>
          </a:p>
        </p:txBody>
      </p:sp>
      <p:sp>
        <p:nvSpPr>
          <p:cNvPr id="309" name="Google Shape;309;p31"/>
          <p:cNvSpPr txBox="1"/>
          <p:nvPr>
            <p:ph idx="1" type="body"/>
          </p:nvPr>
        </p:nvSpPr>
        <p:spPr>
          <a:xfrm>
            <a:off x="838200" y="1825625"/>
            <a:ext cx="10818092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 Hyper-V Manager, select the virtual machine.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Right-click the name of the virtual machine, and then click </a:t>
            </a:r>
            <a:r>
              <a:rPr b="1" lang="en-US"/>
              <a:t>Checkpoint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When the process is complete, the checkpoint will appear under </a:t>
            </a:r>
            <a:r>
              <a:rPr b="1" lang="en-US"/>
              <a:t>Checkpoints</a:t>
            </a:r>
            <a:r>
              <a:rPr lang="en-US"/>
              <a:t> in the </a:t>
            </a:r>
            <a:r>
              <a:rPr b="1" lang="en-US"/>
              <a:t>Hyper-V Manager</a:t>
            </a:r>
            <a:r>
              <a:rPr lang="en-US"/>
              <a:t>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Note: The created checkpoint will be of the type configured for the virtual machine settings.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2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Applying a Checkpoint</a:t>
            </a:r>
            <a:endParaRPr/>
          </a:p>
        </p:txBody>
      </p:sp>
      <p:sp>
        <p:nvSpPr>
          <p:cNvPr id="315" name="Google Shape;315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In </a:t>
            </a:r>
            <a:r>
              <a:rPr b="1" lang="en-US"/>
              <a:t>Hyper-V Manager</a:t>
            </a:r>
            <a:r>
              <a:rPr lang="en-US"/>
              <a:t>, select the virtual machine.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In the Checkpoints section, right-click the checkpoint that you want to use and click </a:t>
            </a:r>
            <a:r>
              <a:rPr b="1" lang="en-US"/>
              <a:t>Apply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A dialog box appears with the following options: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b="1" lang="en-US"/>
              <a:t>Create Checkpoint and Apply</a:t>
            </a:r>
            <a:r>
              <a:rPr lang="en-US"/>
              <a:t>: </a:t>
            </a:r>
            <a:br>
              <a:rPr lang="en-US"/>
            </a:br>
            <a:r>
              <a:rPr lang="en-US"/>
              <a:t>Creates a new checkpoint of the VM before it applies the earlier checkpoint.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b="1" lang="en-US"/>
              <a:t>Apply</a:t>
            </a:r>
            <a:r>
              <a:rPr lang="en-US"/>
              <a:t>: </a:t>
            </a:r>
            <a:br>
              <a:rPr lang="en-US"/>
            </a:br>
            <a:r>
              <a:rPr lang="en-US"/>
              <a:t>Applies only the checkpoint that you have chosen. You cannot undo this action.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Virtualization &amp; MS Hyper-V</a:t>
            </a:r>
            <a:endParaRPr/>
          </a:p>
        </p:txBody>
      </p:sp>
      <p:pic>
        <p:nvPicPr>
          <p:cNvPr descr="Related image" id="140" name="Google Shape;140;p3"/>
          <p:cNvPicPr preferRelativeResize="0"/>
          <p:nvPr/>
        </p:nvPicPr>
        <p:blipFill rotWithShape="1">
          <a:blip r:embed="rId3">
            <a:alphaModFix/>
          </a:blip>
          <a:srcRect b="-1" l="1560" r="31456" t="0"/>
          <a:stretch/>
        </p:blipFill>
        <p:spPr>
          <a:xfrm>
            <a:off x="838200" y="1825625"/>
            <a:ext cx="5181600" cy="4351338"/>
          </a:xfrm>
          <a:prstGeom prst="rect">
            <a:avLst/>
          </a:prstGeom>
          <a:solidFill>
            <a:srgbClr val="FFFFFF"/>
          </a:solidFill>
          <a:ln>
            <a:noFill/>
          </a:ln>
        </p:spPr>
      </p:pic>
      <p:sp>
        <p:nvSpPr>
          <p:cNvPr id="141" name="Google Shape;141;p3"/>
          <p:cNvSpPr txBox="1"/>
          <p:nvPr>
            <p:ph idx="2" type="body"/>
          </p:nvPr>
        </p:nvSpPr>
        <p:spPr>
          <a:xfrm>
            <a:off x="6172199" y="1825625"/>
            <a:ext cx="5639400" cy="43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As programmers or IT professional the need to run multiple operating systems is essential.</a:t>
            </a:r>
            <a:endParaRPr/>
          </a:p>
          <a:p>
            <a:pPr indent="-889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None/>
            </a:pPr>
            <a:r>
              <a:t/>
            </a:r>
            <a:endParaRPr sz="2200"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Why?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Experiment with </a:t>
            </a:r>
            <a:r>
              <a:rPr b="1" lang="en-US"/>
              <a:t>other operating systems</a:t>
            </a:r>
            <a:r>
              <a:rPr lang="en-US"/>
              <a:t>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Run software that requires other operating systems or an </a:t>
            </a:r>
            <a:r>
              <a:rPr b="1" lang="en-US"/>
              <a:t>older versions of Windows</a:t>
            </a:r>
            <a:r>
              <a:rPr lang="en-US"/>
              <a:t>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Char char="•"/>
            </a:pPr>
            <a:r>
              <a:rPr lang="en-US"/>
              <a:t>Test software on multiple operating systems. </a:t>
            </a:r>
            <a:endParaRPr/>
          </a:p>
          <a:p>
            <a:pPr indent="-114300" lvl="1" marL="685800" rtl="0" algn="l">
              <a:lnSpc>
                <a:spcPct val="90000"/>
              </a:lnSpc>
              <a:spcBef>
                <a:spcPts val="540"/>
              </a:spcBef>
              <a:spcAft>
                <a:spcPts val="0"/>
              </a:spcAft>
              <a:buClr>
                <a:srgbClr val="7F7F7F"/>
              </a:buClr>
              <a:buSzPts val="1800"/>
              <a:buNone/>
            </a:pPr>
            <a:r>
              <a:t/>
            </a:r>
            <a:endParaRPr>
              <a:solidFill>
                <a:srgbClr val="7F7F7F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ts val="2200"/>
              <a:buChar char="•"/>
            </a:pPr>
            <a:r>
              <a:rPr lang="en-US" sz="2200">
                <a:solidFill>
                  <a:srgbClr val="7F7F7F"/>
                </a:solidFill>
              </a:rPr>
              <a:t>Hyper-V a solution from Microsoft allows users to run multiple operating systems as virtual machines on Windows.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33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Nested Virtualization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5" name="Google Shape;325;p34"/>
          <p:cNvPicPr preferRelativeResize="0"/>
          <p:nvPr>
            <p:ph idx="4294967295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5781" y="300765"/>
            <a:ext cx="8340437" cy="625647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Nested Virtualization</a:t>
            </a:r>
            <a:endParaRPr/>
          </a:p>
        </p:txBody>
      </p:sp>
      <p:sp>
        <p:nvSpPr>
          <p:cNvPr id="331" name="Google Shape;331;p3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Nested virtualization is a feature that allows the user to run a virtual machine from within another virtual machine.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Run Hyper-V inside of a Hyper-V virtual machine (VM). 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Useful for: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Running a phone emulators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Testing configurations that ordinarily require several hosts.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14f28b23057_2_7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Phone emulator</a:t>
            </a:r>
            <a:endParaRPr/>
          </a:p>
        </p:txBody>
      </p:sp>
      <p:pic>
        <p:nvPicPr>
          <p:cNvPr descr="See http://anbox.io for more information about Anbox." id="338" name="Google Shape;338;g14f28b23057_2_7" title="Anbox - Android in a Box">
            <a:hlinkClick r:id="rId3"/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939150" y="1540175"/>
            <a:ext cx="6910950" cy="5183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3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36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Nested Virtualization Diagram</a:t>
            </a:r>
            <a:endParaRPr/>
          </a:p>
        </p:txBody>
      </p:sp>
      <p:pic>
        <p:nvPicPr>
          <p:cNvPr id="344" name="Google Shape;344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3037" y="1834356"/>
            <a:ext cx="9305925" cy="4333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7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Nested Virtualization Complications</a:t>
            </a:r>
            <a:endParaRPr/>
          </a:p>
        </p:txBody>
      </p:sp>
      <p:sp>
        <p:nvSpPr>
          <p:cNvPr id="350" name="Google Shape;350;p3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Hardware Limitations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CPU allocation.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Memory allocation.</a:t>
            </a:r>
            <a:endParaRPr/>
          </a:p>
          <a:p>
            <a:pPr indent="-635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Char char="•"/>
            </a:pPr>
            <a:r>
              <a:rPr lang="en-US"/>
              <a:t>Network Connections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780"/>
              </a:spcBef>
              <a:spcAft>
                <a:spcPts val="0"/>
              </a:spcAft>
              <a:buClr>
                <a:srgbClr val="7F7F7F"/>
              </a:buClr>
              <a:buSzPts val="2600"/>
              <a:buChar char="•"/>
            </a:pPr>
            <a:r>
              <a:rPr lang="en-US"/>
              <a:t>The host VM needs to differentiate between its own network traffic and nested VM. </a:t>
            </a:r>
            <a:endParaRPr/>
          </a:p>
          <a:p>
            <a:pPr indent="-38100" lvl="0" marL="228600" rtl="0" algn="l">
              <a:lnSpc>
                <a:spcPct val="90000"/>
              </a:lnSpc>
              <a:spcBef>
                <a:spcPts val="900"/>
              </a:spcBef>
              <a:spcAft>
                <a:spcPts val="0"/>
              </a:spcAft>
              <a:buClr>
                <a:srgbClr val="7F7F7F"/>
              </a:buClr>
              <a:buSzPts val="3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4" name="Shape 3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5" name="Google Shape;355;p38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Resources</a:t>
            </a:r>
            <a:endParaRPr/>
          </a:p>
        </p:txBody>
      </p:sp>
      <p:sp>
        <p:nvSpPr>
          <p:cNvPr id="356" name="Google Shape;356;p38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https://docs.microsoft.com/en-us/virtualization/hyper-v-on-windows/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https://docs.microsoft.com/en-us/windows-server/administration/performance-tuning/role/hyper-v-server/storage-io-performance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https://docs.microsoft.com/en-us/windows-server/storage/disk-management/manage-virtual-hard-disks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https://docs.microsoft.com/en-us/virtualization/hyper-v-on-windows/quick-start/connect-to-network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https://docs.microsoft.com/en-us/windows-server/virtualization/hyper-v/get-started/create-a-virtual-switch-for-hyper-v-virtual-machines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/>
              <a:t>https://www.veeam.com/blog/hyper-v-dynamic-memory-managing-vm-ram.html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Char char="•"/>
            </a:pPr>
            <a:r>
              <a:rPr lang="en-US" sz="1600" u="sng">
                <a:solidFill>
                  <a:schemeClr val="hlink"/>
                </a:solidFill>
                <a:hlinkClick r:id="rId3"/>
              </a:rPr>
              <a:t>https://www.nakivo.com/blog/hyper-v-generation-1-vs-2/</a:t>
            </a:r>
            <a:endParaRPr sz="1600"/>
          </a:p>
          <a:p>
            <a:pPr indent="0" lvl="0" marL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None/>
            </a:pPr>
            <a:r>
              <a:t/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SzPts val="1600"/>
              <a:buChar char="-"/>
            </a:pPr>
            <a:r>
              <a:rPr lang="en-US" sz="1600" u="sng">
                <a:solidFill>
                  <a:schemeClr val="hlink"/>
                </a:solidFill>
                <a:hlinkClick r:id="rId4"/>
              </a:rPr>
              <a:t>https://docs.microsoft.com/en-ca/sysinternals/downloads/process-explorer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rPr lang="en-US" sz="1600" u="sng">
                <a:solidFill>
                  <a:schemeClr val="hlink"/>
                </a:solidFill>
                <a:hlinkClick r:id="rId5"/>
              </a:rPr>
              <a:t>https://superuser.com/a/1301826</a:t>
            </a:r>
            <a:endParaRPr sz="1600"/>
          </a:p>
          <a:p>
            <a:pPr indent="-3302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600"/>
              <a:buChar char="-"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 sz="1600"/>
          </a:p>
          <a:p>
            <a:pPr indent="-127000" lvl="0" marL="22860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7F7F7F"/>
              </a:buClr>
              <a:buSzPts val="1600"/>
              <a:buNone/>
            </a:pPr>
            <a:r>
              <a:t/>
            </a:r>
            <a:endParaRPr sz="16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39"/>
          <p:cNvSpPr txBox="1"/>
          <p:nvPr>
            <p:ph type="title"/>
          </p:nvPr>
        </p:nvSpPr>
        <p:spPr>
          <a:xfrm>
            <a:off x="838201" y="2402238"/>
            <a:ext cx="4508715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0055A4"/>
              </a:buClr>
              <a:buSzPts val="9600"/>
              <a:buFont typeface="Quattrocento Sans"/>
              <a:buNone/>
            </a:pPr>
            <a:r>
              <a:rPr lang="en-US" sz="9600"/>
              <a:t>Q &amp; A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14f28b23057_2_15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Older versions of Windows</a:t>
            </a:r>
            <a:endParaRPr/>
          </a:p>
        </p:txBody>
      </p:sp>
      <p:sp>
        <p:nvSpPr>
          <p:cNvPr id="148" name="Google Shape;148;g14f28b23057_2_15"/>
          <p:cNvSpPr txBox="1"/>
          <p:nvPr>
            <p:ph idx="1" type="body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g14f28b23057_2_15"/>
          <p:cNvSpPr txBox="1"/>
          <p:nvPr>
            <p:ph idx="2" type="body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660"/>
              </a:spcBef>
              <a:spcAft>
                <a:spcPts val="0"/>
              </a:spcAft>
              <a:buNone/>
            </a:pPr>
            <a:r>
              <a:rPr lang="en-US"/>
              <a:t>Playing doom 1993 on Windows 98</a:t>
            </a:r>
            <a:endParaRPr/>
          </a:p>
        </p:txBody>
      </p:sp>
      <p:pic>
        <p:nvPicPr>
          <p:cNvPr id="150" name="Google Shape;150;g14f28b23057_2_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172200" y="3112538"/>
            <a:ext cx="5715000" cy="3209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51" name="Google Shape;151;g14f28b23057_2_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64950" y="2604607"/>
            <a:ext cx="5181600" cy="386029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4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Architecture</a:t>
            </a:r>
            <a:endParaRPr/>
          </a:p>
        </p:txBody>
      </p:sp>
      <p:sp>
        <p:nvSpPr>
          <p:cNvPr id="157" name="Google Shape;157;p4"/>
          <p:cNvSpPr txBox="1"/>
          <p:nvPr>
            <p:ph idx="4294967295" type="body"/>
          </p:nvPr>
        </p:nvSpPr>
        <p:spPr>
          <a:xfrm>
            <a:off x="6815725" y="1733525"/>
            <a:ext cx="4995900" cy="44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550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</a:rPr>
              <a:t>Terms you should know:</a:t>
            </a:r>
            <a:endParaRPr sz="2200">
              <a:solidFill>
                <a:srgbClr val="7F7F7F"/>
              </a:solidFill>
            </a:endParaRPr>
          </a:p>
          <a:p>
            <a:pPr indent="-305435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b="1" lang="en-US" sz="2200">
                <a:solidFill>
                  <a:srgbClr val="7F7F7F"/>
                </a:solidFill>
              </a:rPr>
              <a:t>Hypervisor:</a:t>
            </a:r>
            <a:endParaRPr b="1" sz="2200">
              <a:solidFill>
                <a:srgbClr val="7F7F7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</a:rPr>
              <a:t>Computer </a:t>
            </a:r>
            <a:r>
              <a:rPr b="1" lang="en-US" sz="2200">
                <a:solidFill>
                  <a:srgbClr val="7F7F7F"/>
                </a:solidFill>
              </a:rPr>
              <a:t>software, firmware, </a:t>
            </a:r>
            <a:r>
              <a:rPr lang="en-US" sz="2200">
                <a:solidFill>
                  <a:srgbClr val="7F7F7F"/>
                </a:solidFill>
              </a:rPr>
              <a:t>or </a:t>
            </a:r>
            <a:r>
              <a:rPr b="1" lang="en-US" sz="2200">
                <a:solidFill>
                  <a:srgbClr val="7F7F7F"/>
                </a:solidFill>
              </a:rPr>
              <a:t>hardware </a:t>
            </a:r>
            <a:r>
              <a:rPr lang="en-US" sz="2200">
                <a:solidFill>
                  <a:srgbClr val="7F7F7F"/>
                </a:solidFill>
              </a:rPr>
              <a:t>that creates and runs virtual machines</a:t>
            </a:r>
            <a:br>
              <a:rPr lang="en-US" sz="2200">
                <a:solidFill>
                  <a:srgbClr val="7F7F7F"/>
                </a:solidFill>
              </a:rPr>
            </a:br>
            <a:endParaRPr sz="2200">
              <a:solidFill>
                <a:srgbClr val="7F7F7F"/>
              </a:solidFill>
            </a:endParaRPr>
          </a:p>
          <a:p>
            <a:pPr indent="-305435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b="1" lang="en-US" sz="2200">
                <a:solidFill>
                  <a:srgbClr val="7F7F7F"/>
                </a:solidFill>
              </a:rPr>
              <a:t>Host machine/OS:</a:t>
            </a:r>
            <a:endParaRPr b="1" sz="2200">
              <a:solidFill>
                <a:srgbClr val="7F7F7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</a:rPr>
              <a:t>The machine/operating system containing a hypervisor running one or more virtual machines</a:t>
            </a:r>
            <a:endParaRPr sz="2200">
              <a:solidFill>
                <a:srgbClr val="7F7F7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F7F7F"/>
              </a:solidFill>
            </a:endParaRPr>
          </a:p>
          <a:p>
            <a:pPr indent="-305435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b="1" lang="en-US" sz="2200">
                <a:solidFill>
                  <a:srgbClr val="7F7F7F"/>
                </a:solidFill>
              </a:rPr>
              <a:t>Guest machine/OS</a:t>
            </a:r>
            <a:r>
              <a:rPr lang="en-US" sz="2200">
                <a:solidFill>
                  <a:srgbClr val="7F7F7F"/>
                </a:solidFill>
              </a:rPr>
              <a:t>:</a:t>
            </a:r>
            <a:endParaRPr sz="2200">
              <a:solidFill>
                <a:srgbClr val="7F7F7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</a:rPr>
              <a:t>The virtualized operating system running on virtualized hardware provided by the hypervisor/host machine. I.e., the </a:t>
            </a:r>
            <a:r>
              <a:rPr b="1" lang="en-US" sz="2200">
                <a:solidFill>
                  <a:srgbClr val="7F7F7F"/>
                </a:solidFill>
              </a:rPr>
              <a:t>virtual machine (VM)</a:t>
            </a:r>
            <a:endParaRPr b="1" sz="2200">
              <a:solidFill>
                <a:srgbClr val="7F7F7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sz="2200">
              <a:solidFill>
                <a:srgbClr val="7F7F7F"/>
              </a:solidFill>
            </a:endParaRPr>
          </a:p>
          <a:p>
            <a:pPr indent="-305435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Clr>
                <a:srgbClr val="7F7F7F"/>
              </a:buClr>
              <a:buSzPct val="100000"/>
              <a:buChar char="-"/>
            </a:pPr>
            <a:r>
              <a:rPr b="1" lang="en-US" sz="2200">
                <a:solidFill>
                  <a:srgbClr val="7F7F7F"/>
                </a:solidFill>
              </a:rPr>
              <a:t>Client machine/OS</a:t>
            </a:r>
            <a:r>
              <a:rPr lang="en-US" sz="2200">
                <a:solidFill>
                  <a:srgbClr val="7F7F7F"/>
                </a:solidFill>
              </a:rPr>
              <a:t>:</a:t>
            </a:r>
            <a:endParaRPr sz="2200">
              <a:solidFill>
                <a:srgbClr val="7F7F7F"/>
              </a:solidFill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7F7F7F"/>
                </a:solidFill>
              </a:rPr>
              <a:t>The machine/operating system providing the UI/Shell interface for the guest operating system. </a:t>
            </a:r>
            <a:r>
              <a:rPr b="1" lang="en-US" sz="2200">
                <a:solidFill>
                  <a:srgbClr val="7F7F7F"/>
                </a:solidFill>
              </a:rPr>
              <a:t>Often, but not always, the same as the Host Machine</a:t>
            </a:r>
            <a:r>
              <a:rPr lang="en-US" sz="2200">
                <a:solidFill>
                  <a:srgbClr val="7F7F7F"/>
                </a:solidFill>
              </a:rPr>
              <a:t>. </a:t>
            </a:r>
            <a:endParaRPr sz="2200">
              <a:solidFill>
                <a:srgbClr val="7F7F7F"/>
              </a:solidFill>
            </a:endParaRPr>
          </a:p>
        </p:txBody>
      </p:sp>
      <p:pic>
        <p:nvPicPr>
          <p:cNvPr id="158" name="Google Shape;158;p4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6376" y="1673425"/>
            <a:ext cx="6537900" cy="3476400"/>
          </a:xfrm>
          <a:prstGeom prst="rect">
            <a:avLst/>
          </a:prstGeom>
          <a:noFill/>
          <a:ln>
            <a:noFill/>
          </a:ln>
        </p:spPr>
      </p:pic>
      <p:sp>
        <p:nvSpPr>
          <p:cNvPr id="159" name="Google Shape;159;p4"/>
          <p:cNvSpPr txBox="1"/>
          <p:nvPr/>
        </p:nvSpPr>
        <p:spPr>
          <a:xfrm>
            <a:off x="811800" y="5268225"/>
            <a:ext cx="54288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Above: A </a:t>
            </a: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Type-1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 hypervisor, where the Hypervisor has been installed directly on the hardware of the computer, and a Windows OS acting as the host (see next slide for </a:t>
            </a: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Type-1 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vs </a:t>
            </a:r>
            <a:r>
              <a:rPr b="1" lang="en-US">
                <a:latin typeface="Quattrocento Sans"/>
                <a:ea typeface="Quattrocento Sans"/>
                <a:cs typeface="Quattrocento Sans"/>
                <a:sym typeface="Quattrocento Sans"/>
              </a:rPr>
              <a:t>Type-2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 hypervisors).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14f0fc691b0_0_1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Architecture</a:t>
            </a:r>
            <a:endParaRPr/>
          </a:p>
        </p:txBody>
      </p:sp>
      <p:pic>
        <p:nvPicPr>
          <p:cNvPr id="165" name="Google Shape;165;g14f0fc691b0_0_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0550" y="1700213"/>
            <a:ext cx="5715000" cy="3457575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g14f0fc691b0_0_1"/>
          <p:cNvSpPr txBox="1"/>
          <p:nvPr>
            <p:ph idx="4294967295" type="body"/>
          </p:nvPr>
        </p:nvSpPr>
        <p:spPr>
          <a:xfrm>
            <a:off x="6502850" y="1700225"/>
            <a:ext cx="4851000" cy="474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Terms you should know:</a:t>
            </a:r>
            <a:endParaRPr sz="23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Hypervisor </a:t>
            </a:r>
            <a:r>
              <a:rPr b="1" lang="en-US" sz="23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Type 1:</a:t>
            </a:r>
            <a:endParaRPr b="1" sz="23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1400">
                <a:latin typeface="Ubuntu"/>
                <a:ea typeface="Ubuntu"/>
                <a:cs typeface="Ubuntu"/>
                <a:sym typeface="Ubuntu"/>
              </a:rPr>
              <a:t>These hypervisors run directly on the host's hardware to control the hardware and to manage guest operating systems. For this reason, they are sometimes called bare-metal hypervisors.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23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Hypervisor </a:t>
            </a:r>
            <a:r>
              <a:rPr b="1" lang="en-US" sz="2300">
                <a:solidFill>
                  <a:srgbClr val="7F7F7F"/>
                </a:solidFill>
                <a:latin typeface="Ubuntu"/>
                <a:ea typeface="Ubuntu"/>
                <a:cs typeface="Ubuntu"/>
                <a:sym typeface="Ubuntu"/>
              </a:rPr>
              <a:t>Type 2:</a:t>
            </a:r>
            <a:endParaRPr b="1" sz="23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45720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rPr lang="en-US" sz="1400">
                <a:latin typeface="Ubuntu"/>
                <a:ea typeface="Ubuntu"/>
                <a:cs typeface="Ubuntu"/>
                <a:sym typeface="Ubuntu"/>
              </a:rPr>
              <a:t>These hypervisors run on a conventional operating system (OS) just as other computer programs do. A virtual machine monitor runs as a</a:t>
            </a:r>
            <a:r>
              <a:rPr lang="en-US" sz="1400">
                <a:uFill>
                  <a:noFill/>
                </a:uFill>
                <a:latin typeface="Ubuntu"/>
                <a:ea typeface="Ubuntu"/>
                <a:cs typeface="Ubuntu"/>
                <a:sym typeface="Ubuntu"/>
                <a:hlinkClick r:id="rId4"/>
              </a:rPr>
              <a:t> </a:t>
            </a:r>
            <a:r>
              <a:rPr lang="en-US" sz="14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5"/>
              </a:rPr>
              <a:t>process</a:t>
            </a:r>
            <a:r>
              <a:rPr lang="en-US" sz="1400">
                <a:latin typeface="Ubuntu"/>
                <a:ea typeface="Ubuntu"/>
                <a:cs typeface="Ubuntu"/>
                <a:sym typeface="Ubuntu"/>
              </a:rPr>
              <a:t> on the host. Type-2 hypervisors abstract guest operating systems from the host operating system.</a:t>
            </a:r>
            <a:endParaRPr sz="1400"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660"/>
              </a:spcBef>
              <a:spcAft>
                <a:spcPts val="0"/>
              </a:spcAft>
              <a:buNone/>
            </a:pPr>
            <a:r>
              <a:t/>
            </a:r>
            <a:endParaRPr b="1" sz="2300">
              <a:solidFill>
                <a:srgbClr val="7F7F7F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7" name="Google Shape;167;g14f0fc691b0_0_1"/>
          <p:cNvSpPr txBox="1"/>
          <p:nvPr/>
        </p:nvSpPr>
        <p:spPr>
          <a:xfrm>
            <a:off x="448175" y="5268225"/>
            <a:ext cx="52512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Source (graphics and description): </a:t>
            </a:r>
            <a:r>
              <a:rPr lang="en-US" u="sng">
                <a:solidFill>
                  <a:schemeClr val="hlink"/>
                </a:solidFill>
                <a:latin typeface="Quattrocento Sans"/>
                <a:ea typeface="Quattrocento Sans"/>
                <a:cs typeface="Quattrocento Sans"/>
                <a:sym typeface="Quattrocento Sans"/>
                <a:hlinkClick r:id="rId6"/>
              </a:rPr>
              <a:t>https://wikiless.org/wiki/Hypervisor</a:t>
            </a:r>
            <a:r>
              <a:rPr lang="en-US">
                <a:latin typeface="Quattrocento Sans"/>
                <a:ea typeface="Quattrocento Sans"/>
                <a:cs typeface="Quattrocento Sans"/>
                <a:sym typeface="Quattrocento Sans"/>
              </a:rPr>
              <a:t> </a:t>
            </a:r>
            <a:endParaRPr>
              <a:latin typeface="Quattrocento Sans"/>
              <a:ea typeface="Quattrocento Sans"/>
              <a:cs typeface="Quattrocento Sans"/>
              <a:sym typeface="Quattrocento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14f0fc691b0_0_13"/>
          <p:cNvSpPr txBox="1"/>
          <p:nvPr>
            <p:ph type="title"/>
          </p:nvPr>
        </p:nvSpPr>
        <p:spPr>
          <a:xfrm>
            <a:off x="609600" y="1"/>
            <a:ext cx="10744200" cy="1228500"/>
          </a:xfrm>
          <a:prstGeom prst="rect">
            <a:avLst/>
          </a:prstGeom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Hypervisors</a:t>
            </a:r>
            <a:endParaRPr/>
          </a:p>
        </p:txBody>
      </p:sp>
      <p:sp>
        <p:nvSpPr>
          <p:cNvPr id="174" name="Google Shape;174;g14f0fc691b0_0_13"/>
          <p:cNvSpPr txBox="1"/>
          <p:nvPr>
            <p:ph idx="1" type="body"/>
          </p:nvPr>
        </p:nvSpPr>
        <p:spPr>
          <a:xfrm>
            <a:off x="723900" y="1529650"/>
            <a:ext cx="10515600" cy="15570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 fontScale="47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lang="en-US"/>
              <a:t>There are </a:t>
            </a:r>
            <a:r>
              <a:rPr lang="en-US"/>
              <a:t>many choices for hypervisor software, depending on the host operating system of your machine. </a:t>
            </a:r>
            <a:br>
              <a:rPr lang="en-US"/>
            </a:br>
            <a:br>
              <a:rPr lang="en-US"/>
            </a:br>
            <a:r>
              <a:rPr lang="en-US"/>
              <a:t>These hypervisors vary in several important ways, notably in </a:t>
            </a:r>
            <a:r>
              <a:rPr b="1" lang="en-US"/>
              <a:t>Image File Format</a:t>
            </a:r>
            <a:r>
              <a:rPr lang="en-US"/>
              <a:t>. Hypervisors </a:t>
            </a:r>
            <a:r>
              <a:rPr b="1" lang="en-US"/>
              <a:t>emulate</a:t>
            </a:r>
            <a:r>
              <a:rPr lang="en-US"/>
              <a:t> </a:t>
            </a:r>
            <a:r>
              <a:rPr b="1" lang="en-US"/>
              <a:t>hardware storage</a:t>
            </a:r>
            <a:r>
              <a:rPr lang="en-US"/>
              <a:t> by saving a file of the following formats on your Host OS. Not all hypervisors are compatible with all image file formats.</a:t>
            </a:r>
            <a:br>
              <a:rPr lang="en-US"/>
            </a:br>
            <a:br>
              <a:rPr lang="en-US"/>
            </a:br>
            <a:r>
              <a:rPr lang="en-US"/>
              <a:t>(see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https://wikiless.org/wiki/Comparison_of_platform_virtualization_software</a:t>
            </a:r>
            <a:r>
              <a:rPr lang="en-US"/>
              <a:t> for a comprehensive comparison)</a:t>
            </a:r>
            <a:endParaRPr/>
          </a:p>
        </p:txBody>
      </p:sp>
      <p:graphicFrame>
        <p:nvGraphicFramePr>
          <p:cNvPr id="175" name="Google Shape;175;g14f0fc691b0_0_13"/>
          <p:cNvGraphicFramePr/>
          <p:nvPr/>
        </p:nvGraphicFramePr>
        <p:xfrm>
          <a:off x="776850" y="3086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{0E33E768-C695-4D00-9BEE-3F13C42F736E}</a:tableStyleId>
              </a:tblPr>
              <a:tblGrid>
                <a:gridCol w="1465775"/>
                <a:gridCol w="1812475"/>
                <a:gridCol w="7131450"/>
              </a:tblGrid>
              <a:tr h="4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Hypervisor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Host OS</a:t>
                      </a:r>
                      <a:endParaRPr b="1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/>
                        <a:t>Image file format</a:t>
                      </a:r>
                      <a:endParaRPr b="1"/>
                    </a:p>
                  </a:txBody>
                  <a:tcPr marT="91425" marB="91425" marR="91425" marL="91425"/>
                </a:tc>
              </a:tr>
              <a:tr h="616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Hyper</a:t>
                      </a:r>
                      <a:r>
                        <a:rPr lang="en-US"/>
                        <a:t>-V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Windows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VHD/VHDX, compatible with: ISO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Parallels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OS 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HDD, compatible with apparently no other image file formats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8320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KVM/QEMU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Linux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QCOW, compatible with: literally every other image file format in theory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VirtualBox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Cross-platform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VDI, </a:t>
                      </a:r>
                      <a:r>
                        <a:rPr lang="en-US">
                          <a:solidFill>
                            <a:schemeClr val="dk1"/>
                          </a:solidFill>
                        </a:rPr>
                        <a:t> compatible with: literally every other image file format in theory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4006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VMWare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/>
                        <a:t>Cross-platform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>
                          <a:solidFill>
                            <a:schemeClr val="dk1"/>
                          </a:solidFill>
                        </a:rPr>
                        <a:t>VMDK, compatible with: ISO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5"/>
          <p:cNvSpPr txBox="1"/>
          <p:nvPr>
            <p:ph type="title"/>
          </p:nvPr>
        </p:nvSpPr>
        <p:spPr>
          <a:xfrm>
            <a:off x="609600" y="1"/>
            <a:ext cx="10744200" cy="122843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Quattrocento Sans"/>
              <a:buNone/>
            </a:pPr>
            <a:r>
              <a:rPr lang="en-US"/>
              <a:t>Hyper-V Installation Requirements</a:t>
            </a:r>
            <a:endParaRPr/>
          </a:p>
        </p:txBody>
      </p:sp>
      <p:sp>
        <p:nvSpPr>
          <p:cNvPr id="181" name="Google Shape;18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Windows Version: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Char char="•"/>
            </a:pPr>
            <a:r>
              <a:rPr lang="en-US" sz="2000"/>
              <a:t>Windows 10 Enterprise, Pro, or Education.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64-bit Processor with Second Level Address Translation (SLAT)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rgbClr val="7F7F7F"/>
              </a:buClr>
              <a:buSzPts val="2000"/>
              <a:buNone/>
            </a:pPr>
            <a:r>
              <a:rPr lang="en-US" sz="2000"/>
              <a:t>(https://en.wikipedia.org/wiki/Second_Level_Address_Translation)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CPU support for VM Monitor Mode Extension.</a:t>
            </a:r>
            <a:endParaRPr sz="2400"/>
          </a:p>
          <a:p>
            <a:pPr indent="-762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None/>
            </a:pPr>
            <a:r>
              <a:t/>
            </a:r>
            <a:endParaRPr sz="2400"/>
          </a:p>
          <a:p>
            <a:pPr indent="-228600" lvl="0" marL="228600" rtl="0" algn="l">
              <a:lnSpc>
                <a:spcPct val="90000"/>
              </a:lnSpc>
              <a:spcBef>
                <a:spcPts val="720"/>
              </a:spcBef>
              <a:spcAft>
                <a:spcPts val="0"/>
              </a:spcAft>
              <a:buClr>
                <a:srgbClr val="7F7F7F"/>
              </a:buClr>
              <a:buSzPts val="2400"/>
              <a:buChar char="•"/>
            </a:pPr>
            <a:r>
              <a:rPr lang="en-US" sz="2400"/>
              <a:t>Minimum of 4 GB memory.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12"/>
          <p:cNvSpPr txBox="1"/>
          <p:nvPr>
            <p:ph type="title"/>
          </p:nvPr>
        </p:nvSpPr>
        <p:spPr>
          <a:xfrm>
            <a:off x="838201" y="2402238"/>
            <a:ext cx="10515599" cy="218722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Font typeface="Quattrocento Sans"/>
              <a:buNone/>
            </a:pPr>
            <a:r>
              <a:rPr lang="en-US"/>
              <a:t>Creating a Virtual Machine (VM)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WelcomeDoc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2019-10-28T02:59:58Z</dcterms:created>
  <dc:creator>Aref Mourtada</dc:creator>
</cp:coreProperties>
</file>