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12192000"/>
  <p:notesSz cx="6858000" cy="9144000"/>
  <p:embeddedFontLst>
    <p:embeddedFont>
      <p:font typeface="Quattrocento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6" roundtripDataSignature="AMtx7mgqz1vy5uHQACIsSVnlgCTsYmWH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005C5A-E9CE-4A10-95C5-558CB33F6F24}">
  <a:tblStyle styleId="{2A005C5A-E9CE-4A10-95C5-558CB33F6F2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C1458F0-6FA8-493B-AA7B-5F26EB9C7C40}" styleName="Table_1">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DA29125-2FAF-4A25-8698-1145FB31E5CD}" styleName="Table_2">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QuattrocentoSans-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QuattrocentoSans-italic.fntdata"/><Relationship Id="rId63" Type="http://schemas.openxmlformats.org/officeDocument/2006/relationships/font" Target="fonts/QuattrocentoSans-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Quattrocento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27424a02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3027424a02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c49ac6325_0_4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ec49ac6325_0_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2499e76d2_1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g152499e76d2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2499e76d2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152499e76d2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2499e76d2_1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152499e76d2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2499e76d2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152499e76d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52499e76d2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52499e76d2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ec49ac6325_0_4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ec49ac6325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c49ac6325_0_4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ec49ac6325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3e7a6b224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303e7a6b22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3e7a6b224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303e7a6b224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3e7a6b224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303e7a6b224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3e7a6b224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303e7a6b22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3e7a6b224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303e7a6b224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3e7a6b22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g303e7a6b22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c49ac6325_0_4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ec49ac6325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ec49ac6325_0_4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ec49ac6325_0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88ad4d517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e88ad4d51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ec49ac6325_0_4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ec49ac6325_0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ec49ac6325_0_4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ec49ac6325_0_4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c49ac6325_0_5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ec49ac6325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c49ac6325_0_5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ec49ac6325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c49ac6325_0_5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gec49ac6325_0_5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ec49ac6325_0_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ec49ac6325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0462027f0e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660"/>
              </a:spcBef>
              <a:spcAft>
                <a:spcPts val="0"/>
              </a:spcAft>
              <a:buClr>
                <a:schemeClr val="dk1"/>
              </a:buClr>
              <a:buSzPts val="2200"/>
              <a:buFont typeface="Arial"/>
              <a:buNone/>
            </a:pPr>
            <a:r>
              <a:t/>
            </a:r>
            <a:endParaRPr/>
          </a:p>
        </p:txBody>
      </p:sp>
      <p:sp>
        <p:nvSpPr>
          <p:cNvPr id="375" name="Google Shape;375;g30462027f0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0462027f0e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30462027f0e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462027f0e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30462027f0e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462027f0e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400"/>
              <a:buNone/>
            </a:pPr>
            <a:r>
              <a:rPr lang="en-US"/>
              <a:t>The answer is:</a:t>
            </a:r>
            <a:endParaRPr/>
          </a:p>
          <a:p>
            <a:pPr indent="0" lvl="0" marL="0" rtl="0" algn="l">
              <a:spcBef>
                <a:spcPts val="0"/>
              </a:spcBef>
              <a:spcAft>
                <a:spcPts val="0"/>
              </a:spcAft>
              <a:buSzPts val="1400"/>
              <a:buNone/>
            </a:pPr>
            <a:r>
              <a:t/>
            </a:r>
            <a:endParaRPr/>
          </a:p>
          <a:p>
            <a:pPr indent="0" lvl="0" marL="0" rtl="0" algn="l">
              <a:lnSpc>
                <a:spcPct val="90000"/>
              </a:lnSpc>
              <a:spcBef>
                <a:spcPts val="660"/>
              </a:spcBef>
              <a:spcAft>
                <a:spcPts val="0"/>
              </a:spcAft>
              <a:buSzPts val="2200"/>
              <a:buNone/>
            </a:pPr>
            <a:r>
              <a:rPr b="1" lang="en-US" sz="2200">
                <a:solidFill>
                  <a:srgbClr val="7F7F7F"/>
                </a:solidFill>
                <a:latin typeface="Quattrocento Sans"/>
                <a:ea typeface="Quattrocento Sans"/>
                <a:cs typeface="Quattrocento Sans"/>
                <a:sym typeface="Quattrocento Sans"/>
              </a:rPr>
              <a:t>A</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S</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C	I</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I</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(space)</a:t>
            </a:r>
            <a:endParaRPr b="1" sz="2200">
              <a:solidFill>
                <a:srgbClr val="7F7F7F"/>
              </a:solidFill>
              <a:latin typeface="Quattrocento Sans"/>
              <a:ea typeface="Quattrocento Sans"/>
              <a:cs typeface="Quattrocento Sans"/>
              <a:sym typeface="Quattrocento Sans"/>
            </a:endParaRPr>
          </a:p>
          <a:p>
            <a:pPr indent="0" lvl="0" marL="0" rtl="0" algn="l">
              <a:lnSpc>
                <a:spcPct val="90000"/>
              </a:lnSpc>
              <a:spcBef>
                <a:spcPts val="660"/>
              </a:spcBef>
              <a:spcAft>
                <a:spcPts val="0"/>
              </a:spcAft>
              <a:buSzPts val="2200"/>
              <a:buNone/>
            </a:pPr>
            <a:r>
              <a:rPr b="1" lang="en-US" sz="2200">
                <a:solidFill>
                  <a:srgbClr val="7F7F7F"/>
                </a:solidFill>
                <a:latin typeface="Quattrocento Sans"/>
                <a:ea typeface="Quattrocento Sans"/>
                <a:cs typeface="Quattrocento Sans"/>
                <a:sym typeface="Quattrocento Sans"/>
              </a:rPr>
              <a:t>i</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s</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(space)</a:t>
            </a:r>
            <a:endParaRPr b="1" sz="2200">
              <a:solidFill>
                <a:srgbClr val="7F7F7F"/>
              </a:solidFill>
              <a:latin typeface="Quattrocento Sans"/>
              <a:ea typeface="Quattrocento Sans"/>
              <a:cs typeface="Quattrocento Sans"/>
              <a:sym typeface="Quattrocento Sans"/>
            </a:endParaRPr>
          </a:p>
          <a:p>
            <a:pPr indent="0" lvl="0" marL="0" rtl="0" algn="l">
              <a:lnSpc>
                <a:spcPct val="90000"/>
              </a:lnSpc>
              <a:spcBef>
                <a:spcPts val="660"/>
              </a:spcBef>
              <a:spcAft>
                <a:spcPts val="0"/>
              </a:spcAft>
              <a:buSzPts val="2200"/>
              <a:buNone/>
            </a:pPr>
            <a:r>
              <a:rPr b="1" lang="en-US" sz="2200">
                <a:solidFill>
                  <a:srgbClr val="7F7F7F"/>
                </a:solidFill>
                <a:latin typeface="Quattrocento Sans"/>
                <a:ea typeface="Quattrocento Sans"/>
                <a:cs typeface="Quattrocento Sans"/>
                <a:sym typeface="Quattrocento Sans"/>
              </a:rPr>
              <a:t>l</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i	m	i</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t</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e</a:t>
            </a:r>
            <a:r>
              <a:rPr lang="en-US" sz="2200">
                <a:solidFill>
                  <a:srgbClr val="7F7F7F"/>
                </a:solidFill>
                <a:latin typeface="Quattrocento Sans"/>
                <a:ea typeface="Quattrocento Sans"/>
                <a:cs typeface="Quattrocento Sans"/>
                <a:sym typeface="Quattrocento Sans"/>
              </a:rPr>
              <a:t> 	</a:t>
            </a:r>
            <a:r>
              <a:rPr b="1" lang="en-US" sz="2200">
                <a:solidFill>
                  <a:srgbClr val="7F7F7F"/>
                </a:solidFill>
                <a:latin typeface="Quattrocento Sans"/>
                <a:ea typeface="Quattrocento Sans"/>
                <a:cs typeface="Quattrocento Sans"/>
                <a:sym typeface="Quattrocento Sans"/>
              </a:rPr>
              <a:t>d</a:t>
            </a:r>
            <a:endParaRPr/>
          </a:p>
        </p:txBody>
      </p:sp>
      <p:sp>
        <p:nvSpPr>
          <p:cNvPr id="402" name="Google Shape;402;g30462027f0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88ad4d517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e88ad4d51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c49ac6325_0_5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ec49ac6325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462027f0e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30462027f0e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5" name="Google Shape;425;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0462027f0e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g30462027f0e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c49ac6325_0_6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9" name="Google Shape;449;gec49ac6325_0_6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ec49ac6325_0_7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gec49ac6325_0_7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7" name="Google Shape;497;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3" name="Google Shape;503;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In Slide Show mode, click the arrow to enter the PowerPoint Getting Started Center.</a:t>
            </a:r>
            <a:endParaRPr/>
          </a:p>
        </p:txBody>
      </p:sp>
      <p:sp>
        <p:nvSpPr>
          <p:cNvPr id="512" name="Google Shape;512;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88ad4d517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e88ad4d51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8ad4d517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e88ad4d51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7" name="Google Shape;167;p6:notes"/>
          <p:cNvSpPr/>
          <p:nvPr>
            <p:ph idx="2" type="sldImg"/>
          </p:nvPr>
        </p:nvSpPr>
        <p:spPr>
          <a:xfrm>
            <a:off x="428625" y="692150"/>
            <a:ext cx="6156325" cy="3463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80"/>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80"/>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80"/>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8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8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80"/>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80"/>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9"/>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89"/>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8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90"/>
          <p:cNvSpPr/>
          <p:nvPr>
            <p:ph idx="2" type="pic"/>
          </p:nvPr>
        </p:nvSpPr>
        <p:spPr>
          <a:xfrm>
            <a:off x="5183188" y="987427"/>
            <a:ext cx="6172200" cy="4873625"/>
          </a:xfrm>
          <a:prstGeom prst="rect">
            <a:avLst/>
          </a:prstGeom>
          <a:noFill/>
          <a:ln>
            <a:noFill/>
          </a:ln>
        </p:spPr>
      </p:sp>
      <p:sp>
        <p:nvSpPr>
          <p:cNvPr id="101" name="Google Shape;101;p90"/>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9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9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9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7" name="Google Shape;107;p9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9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9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9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9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113" name="Google Shape;113;p9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92"/>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6" name="Google Shape;116;p92"/>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92"/>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9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9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9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92"/>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8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8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8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8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8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8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82"/>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8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8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8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8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8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8" name="Google Shape;48;p8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84"/>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1" name="Google Shape;51;p84"/>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0055A4"/>
              </a:buClr>
              <a:buSzPts val="4800"/>
              <a:buFont typeface="Quattrocento Sans"/>
              <a:buNone/>
              <a:defRPr sz="4800">
                <a:solidFill>
                  <a:srgbClr val="0055A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3" name="Google Shape;53;p8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84"/>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57" name="Google Shape;57;p84"/>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85"/>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0" name="Google Shape;60;p85"/>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2" name="Google Shape;62;p8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85"/>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66" name="Google Shape;66;p85"/>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8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69" name="Google Shape;69;p86"/>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6"/>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86"/>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2" name="Google Shape;72;p86"/>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3" name="Google Shape;73;p86"/>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8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8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78" name="Google Shape;78;p8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8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81" name="Google Shape;81;p8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8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86" name="Google Shape;86;p8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8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8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7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7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7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nist.gov/pml/owm/metric-si-prefix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superuser.com/a/43321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8.png"/><Relationship Id="rId4" Type="http://schemas.openxmlformats.org/officeDocument/2006/relationships/hyperlink" Target="https://www.ascii-cod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hyperlink" Target="https://en.wikibooks.org/wiki/A-level_Computing/AQA/Paper_2/Fundamentals_of_data_representation/ASCII_and_unicod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en.wikibooks.org/wiki/A-level_Computing/AQA/Paper_2/Fundamentals_of_data_representation/ASCII_and_unicod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Quattrocento Sans"/>
              <a:buNone/>
            </a:pPr>
            <a:br>
              <a:rPr lang="en-US"/>
            </a:br>
            <a:r>
              <a:rPr b="1" lang="en-US"/>
              <a:t>Technical Support (420-1N6-AB)</a:t>
            </a:r>
            <a:br>
              <a:rPr b="1" lang="en-US"/>
            </a:br>
            <a:br>
              <a:rPr lang="en-US"/>
            </a:br>
            <a:r>
              <a:rPr lang="en-US"/>
              <a:t>Data Representation</a:t>
            </a:r>
            <a:endParaRPr/>
          </a:p>
        </p:txBody>
      </p:sp>
      <p:sp>
        <p:nvSpPr>
          <p:cNvPr id="128" name="Google Shape;128;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2022</a:t>
            </a:r>
            <a:endParaRPr/>
          </a:p>
          <a:p>
            <a:pPr indent="0" lvl="0" marL="0" rtl="0" algn="r">
              <a:lnSpc>
                <a:spcPct val="150000"/>
              </a:lnSpc>
              <a:spcBef>
                <a:spcPts val="0"/>
              </a:spcBef>
              <a:spcAft>
                <a:spcPts val="0"/>
              </a:spcAft>
              <a:buClr>
                <a:schemeClr val="lt1"/>
              </a:buClr>
              <a:buSzPts val="2800"/>
              <a:buNone/>
            </a:pPr>
            <a:r>
              <a:rPr lang="en-US"/>
              <a:t>Adapted for Fall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Byte</a:t>
            </a:r>
            <a:endParaRPr/>
          </a:p>
        </p:txBody>
      </p:sp>
      <p:pic>
        <p:nvPicPr>
          <p:cNvPr id="203" name="Google Shape;203;p7"/>
          <p:cNvPicPr preferRelativeResize="0"/>
          <p:nvPr/>
        </p:nvPicPr>
        <p:blipFill rotWithShape="1">
          <a:blip r:embed="rId3">
            <a:alphaModFix/>
          </a:blip>
          <a:srcRect b="9976" l="0" r="0" t="0"/>
          <a:stretch/>
        </p:blipFill>
        <p:spPr>
          <a:xfrm>
            <a:off x="7603397" y="4001294"/>
            <a:ext cx="2857500" cy="2143693"/>
          </a:xfrm>
          <a:prstGeom prst="rect">
            <a:avLst/>
          </a:prstGeom>
          <a:noFill/>
          <a:ln>
            <a:noFill/>
          </a:ln>
        </p:spPr>
      </p:pic>
      <p:sp>
        <p:nvSpPr>
          <p:cNvPr id="204" name="Google Shape;20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Byte is a collection of bits known as the unit of digital information.</a:t>
            </a:r>
            <a:br>
              <a:rPr lang="en-US"/>
            </a:br>
            <a:endParaRPr/>
          </a:p>
          <a:p>
            <a:pPr indent="-228600" lvl="0" marL="228600" rtl="0" algn="l">
              <a:lnSpc>
                <a:spcPct val="90000"/>
              </a:lnSpc>
              <a:spcBef>
                <a:spcPts val="900"/>
              </a:spcBef>
              <a:spcAft>
                <a:spcPts val="0"/>
              </a:spcAft>
              <a:buClr>
                <a:srgbClr val="7F7F7F"/>
              </a:buClr>
              <a:buSzPts val="3000"/>
              <a:buChar char="•"/>
            </a:pPr>
            <a:r>
              <a:rPr lang="en-US"/>
              <a:t>1 Byte = 8 bits</a:t>
            </a:r>
            <a:br>
              <a:rPr lang="en-US"/>
            </a:br>
            <a:endParaRPr/>
          </a:p>
          <a:p>
            <a:pPr indent="-228600" lvl="0" marL="228600" rtl="0" algn="l">
              <a:lnSpc>
                <a:spcPct val="90000"/>
              </a:lnSpc>
              <a:spcBef>
                <a:spcPts val="900"/>
              </a:spcBef>
              <a:spcAft>
                <a:spcPts val="0"/>
              </a:spcAft>
              <a:buClr>
                <a:srgbClr val="7F7F7F"/>
              </a:buClr>
              <a:buSzPts val="3000"/>
              <a:buChar char="•"/>
            </a:pPr>
            <a:r>
              <a:rPr lang="en-US"/>
              <a:t>Abbreviation: </a:t>
            </a:r>
            <a:r>
              <a:rPr b="1" lang="en-US">
                <a:solidFill>
                  <a:srgbClr val="0055A4"/>
                </a:solidFill>
              </a:rPr>
              <a:t>B</a:t>
            </a:r>
            <a:endParaRPr b="1">
              <a:solidFill>
                <a:srgbClr val="0055A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Byte History</a:t>
            </a:r>
            <a:endParaRPr/>
          </a:p>
        </p:txBody>
      </p:sp>
      <p:sp>
        <p:nvSpPr>
          <p:cNvPr id="210" name="Google Shape;21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4312" lvl="0" marL="228600" rtl="0" algn="l">
              <a:lnSpc>
                <a:spcPct val="115000"/>
              </a:lnSpc>
              <a:spcBef>
                <a:spcPts val="0"/>
              </a:spcBef>
              <a:spcAft>
                <a:spcPts val="0"/>
              </a:spcAft>
              <a:buClr>
                <a:srgbClr val="7F7F7F"/>
              </a:buClr>
              <a:buSzPct val="100000"/>
              <a:buChar char="•"/>
            </a:pPr>
            <a:r>
              <a:rPr lang="en-US"/>
              <a:t>The byte represents the number of bits used to encode one </a:t>
            </a:r>
            <a:r>
              <a:rPr b="1" lang="en-US"/>
              <a:t>character</a:t>
            </a:r>
            <a:r>
              <a:rPr lang="en-US"/>
              <a:t> in a computer and hence it is the smallest addressable unit of memory in several computer architectures. </a:t>
            </a:r>
            <a:endParaRPr/>
          </a:p>
          <a:p>
            <a:pPr indent="-52387" lvl="0" marL="228600" rtl="0" algn="l">
              <a:lnSpc>
                <a:spcPct val="115000"/>
              </a:lnSpc>
              <a:spcBef>
                <a:spcPts val="833"/>
              </a:spcBef>
              <a:spcAft>
                <a:spcPts val="0"/>
              </a:spcAft>
              <a:buClr>
                <a:srgbClr val="7F7F7F"/>
              </a:buClr>
              <a:buSzPct val="100000"/>
              <a:buNone/>
            </a:pPr>
            <a:r>
              <a:t/>
            </a:r>
            <a:endParaRPr/>
          </a:p>
          <a:p>
            <a:pPr indent="-214312" lvl="0" marL="228600" rtl="0" algn="l">
              <a:lnSpc>
                <a:spcPct val="115000"/>
              </a:lnSpc>
              <a:spcBef>
                <a:spcPts val="833"/>
              </a:spcBef>
              <a:spcAft>
                <a:spcPts val="0"/>
              </a:spcAft>
              <a:buClr>
                <a:srgbClr val="7F7F7F"/>
              </a:buClr>
              <a:buSzPct val="100000"/>
              <a:buChar char="•"/>
            </a:pPr>
            <a:r>
              <a:rPr lang="en-US"/>
              <a:t>Size of a byte has been hardware dependent and no definitive standards existed that mandated the size. </a:t>
            </a:r>
            <a:endParaRPr/>
          </a:p>
          <a:p>
            <a:pPr indent="-52387" lvl="0" marL="228600" rtl="0" algn="l">
              <a:lnSpc>
                <a:spcPct val="115000"/>
              </a:lnSpc>
              <a:spcBef>
                <a:spcPts val="833"/>
              </a:spcBef>
              <a:spcAft>
                <a:spcPts val="0"/>
              </a:spcAft>
              <a:buClr>
                <a:srgbClr val="7F7F7F"/>
              </a:buClr>
              <a:buSzPct val="100000"/>
              <a:buNone/>
            </a:pPr>
            <a:r>
              <a:t/>
            </a:r>
            <a:endParaRPr/>
          </a:p>
          <a:p>
            <a:pPr indent="-214312" lvl="0" marL="228600" rtl="0" algn="l">
              <a:lnSpc>
                <a:spcPct val="115000"/>
              </a:lnSpc>
              <a:spcBef>
                <a:spcPts val="833"/>
              </a:spcBef>
              <a:spcAft>
                <a:spcPts val="0"/>
              </a:spcAft>
              <a:buClr>
                <a:srgbClr val="7F7F7F"/>
              </a:buClr>
              <a:buSzPct val="100000"/>
              <a:buChar char="•"/>
            </a:pPr>
            <a:r>
              <a:rPr lang="en-US"/>
              <a:t>A standard was introduced in 1993 that is common now.</a:t>
            </a:r>
            <a:endParaRPr/>
          </a:p>
          <a:p>
            <a:pPr indent="-216216" lvl="1" marL="685800" rtl="0" algn="l">
              <a:lnSpc>
                <a:spcPct val="115000"/>
              </a:lnSpc>
              <a:spcBef>
                <a:spcPts val="722"/>
              </a:spcBef>
              <a:spcAft>
                <a:spcPts val="0"/>
              </a:spcAft>
              <a:buClr>
                <a:srgbClr val="7F7F7F"/>
              </a:buClr>
              <a:buSzPct val="100000"/>
              <a:buChar char="•"/>
            </a:pPr>
            <a:r>
              <a:rPr lang="en-US"/>
              <a:t>1 byte = 8 bits</a:t>
            </a:r>
            <a:endParaRPr/>
          </a:p>
          <a:p>
            <a:pPr indent="-52387" lvl="0" marL="228600" rtl="0" algn="l">
              <a:lnSpc>
                <a:spcPct val="90000"/>
              </a:lnSpc>
              <a:spcBef>
                <a:spcPts val="833"/>
              </a:spcBef>
              <a:spcAft>
                <a:spcPts val="0"/>
              </a:spcAft>
              <a:buClr>
                <a:srgbClr val="7F7F7F"/>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027424a02a_0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SI Prefixes: Scale</a:t>
            </a:r>
            <a:endParaRPr/>
          </a:p>
        </p:txBody>
      </p:sp>
      <p:sp>
        <p:nvSpPr>
          <p:cNvPr id="216" name="Google Shape;216;g3027424a02a_0_0"/>
          <p:cNvSpPr txBox="1"/>
          <p:nvPr>
            <p:ph idx="1" type="body"/>
          </p:nvPr>
        </p:nvSpPr>
        <p:spPr>
          <a:xfrm>
            <a:off x="838200" y="1825625"/>
            <a:ext cx="5409900" cy="4351200"/>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7F7F7F"/>
              </a:buClr>
              <a:buSzPct val="100000"/>
              <a:buNone/>
            </a:pPr>
            <a:r>
              <a:rPr lang="en-US"/>
              <a:t>1 byte (</a:t>
            </a:r>
            <a:r>
              <a:rPr b="1" lang="en-US"/>
              <a:t>B</a:t>
            </a:r>
            <a:r>
              <a:rPr lang="en-US"/>
              <a:t>)</a:t>
            </a:r>
            <a:endParaRPr/>
          </a:p>
          <a:p>
            <a:pPr indent="-228600" lvl="0" marL="228600" rtl="0" algn="l">
              <a:lnSpc>
                <a:spcPct val="90000"/>
              </a:lnSpc>
              <a:spcBef>
                <a:spcPts val="698"/>
              </a:spcBef>
              <a:spcAft>
                <a:spcPts val="0"/>
              </a:spcAft>
              <a:buClr>
                <a:srgbClr val="7F7F7F"/>
              </a:buClr>
              <a:buSzPct val="100000"/>
              <a:buNone/>
            </a:pPr>
            <a:r>
              <a:t/>
            </a:r>
            <a:endParaRPr/>
          </a:p>
          <a:p>
            <a:pPr indent="-214312" lvl="0" marL="228600" rtl="0" algn="l">
              <a:lnSpc>
                <a:spcPct val="90000"/>
              </a:lnSpc>
              <a:spcBef>
                <a:spcPts val="698"/>
              </a:spcBef>
              <a:spcAft>
                <a:spcPts val="0"/>
              </a:spcAft>
              <a:buClr>
                <a:srgbClr val="7F7F7F"/>
              </a:buClr>
              <a:buSzPct val="100000"/>
              <a:buChar char="•"/>
            </a:pPr>
            <a:r>
              <a:rPr b="1" lang="en-US"/>
              <a:t>Kilo</a:t>
            </a:r>
            <a:r>
              <a:rPr lang="en-US"/>
              <a:t>byte (KB) = 1,000 bytes</a:t>
            </a:r>
            <a:endParaRPr/>
          </a:p>
          <a:p>
            <a:pPr indent="-361950" lvl="1" marL="914400" rtl="0" algn="l">
              <a:lnSpc>
                <a:spcPct val="90000"/>
              </a:lnSpc>
              <a:spcBef>
                <a:spcPts val="698"/>
              </a:spcBef>
              <a:spcAft>
                <a:spcPts val="0"/>
              </a:spcAft>
              <a:buClr>
                <a:srgbClr val="7F7F7F"/>
              </a:buClr>
              <a:buSzPct val="115384"/>
              <a:buChar char="•"/>
            </a:pPr>
            <a:r>
              <a:rPr lang="en-US" sz="2600"/>
              <a:t>“one </a:t>
            </a:r>
            <a:r>
              <a:rPr lang="en-US" u="sng"/>
              <a:t>thousand</a:t>
            </a:r>
            <a:r>
              <a:rPr lang="en-US" sz="2600"/>
              <a:t> bytes”</a:t>
            </a:r>
            <a:endParaRPr/>
          </a:p>
          <a:p>
            <a:pPr indent="-228600" lvl="0" marL="228600" rtl="0" algn="l">
              <a:lnSpc>
                <a:spcPct val="90000"/>
              </a:lnSpc>
              <a:spcBef>
                <a:spcPts val="698"/>
              </a:spcBef>
              <a:spcAft>
                <a:spcPts val="0"/>
              </a:spcAft>
              <a:buClr>
                <a:srgbClr val="7F7F7F"/>
              </a:buClr>
              <a:buSzPct val="100000"/>
              <a:buNone/>
            </a:pPr>
            <a:r>
              <a:t/>
            </a:r>
            <a:endParaRPr/>
          </a:p>
          <a:p>
            <a:pPr indent="-214312" lvl="0" marL="228600" rtl="0" algn="l">
              <a:lnSpc>
                <a:spcPct val="90000"/>
              </a:lnSpc>
              <a:spcBef>
                <a:spcPts val="698"/>
              </a:spcBef>
              <a:spcAft>
                <a:spcPts val="0"/>
              </a:spcAft>
              <a:buClr>
                <a:srgbClr val="7F7F7F"/>
              </a:buClr>
              <a:buSzPct val="100000"/>
              <a:buChar char="•"/>
            </a:pPr>
            <a:r>
              <a:rPr b="1" lang="en-US"/>
              <a:t>Mega</a:t>
            </a:r>
            <a:r>
              <a:rPr lang="en-US"/>
              <a:t>byte (MB) = 1,000,000 bytes</a:t>
            </a:r>
            <a:endParaRPr/>
          </a:p>
          <a:p>
            <a:pPr indent="-361950" lvl="1" marL="914400" rtl="0" algn="l">
              <a:lnSpc>
                <a:spcPct val="90000"/>
              </a:lnSpc>
              <a:spcBef>
                <a:spcPts val="698"/>
              </a:spcBef>
              <a:spcAft>
                <a:spcPts val="0"/>
              </a:spcAft>
              <a:buClr>
                <a:srgbClr val="7F7F7F"/>
              </a:buClr>
              <a:buSzPct val="115384"/>
              <a:buChar char="•"/>
            </a:pPr>
            <a:r>
              <a:rPr lang="en-US"/>
              <a:t>“one </a:t>
            </a:r>
            <a:r>
              <a:rPr lang="en-US" u="sng"/>
              <a:t>million</a:t>
            </a:r>
            <a:r>
              <a:rPr lang="en-US"/>
              <a:t> bytes”</a:t>
            </a:r>
            <a:endParaRPr/>
          </a:p>
          <a:p>
            <a:pPr indent="-228600" lvl="0" marL="228600" rtl="0" algn="l">
              <a:lnSpc>
                <a:spcPct val="90000"/>
              </a:lnSpc>
              <a:spcBef>
                <a:spcPts val="698"/>
              </a:spcBef>
              <a:spcAft>
                <a:spcPts val="0"/>
              </a:spcAft>
              <a:buClr>
                <a:srgbClr val="7F7F7F"/>
              </a:buClr>
              <a:buSzPct val="100000"/>
              <a:buNone/>
            </a:pPr>
            <a:r>
              <a:t/>
            </a:r>
            <a:endParaRPr/>
          </a:p>
          <a:p>
            <a:pPr indent="-214312" lvl="0" marL="228600" rtl="0" algn="l">
              <a:lnSpc>
                <a:spcPct val="90000"/>
              </a:lnSpc>
              <a:spcBef>
                <a:spcPts val="698"/>
              </a:spcBef>
              <a:spcAft>
                <a:spcPts val="0"/>
              </a:spcAft>
              <a:buClr>
                <a:srgbClr val="7F7F7F"/>
              </a:buClr>
              <a:buSzPct val="100000"/>
              <a:buChar char="•"/>
            </a:pPr>
            <a:r>
              <a:rPr b="1" lang="en-US"/>
              <a:t>Giga</a:t>
            </a:r>
            <a:r>
              <a:rPr lang="en-US"/>
              <a:t>byte (GB) = 1,000,000,000 bytes </a:t>
            </a:r>
            <a:endParaRPr/>
          </a:p>
          <a:p>
            <a:pPr indent="-361950" lvl="1" marL="914400" rtl="0" algn="l">
              <a:lnSpc>
                <a:spcPct val="90000"/>
              </a:lnSpc>
              <a:spcBef>
                <a:spcPts val="698"/>
              </a:spcBef>
              <a:spcAft>
                <a:spcPts val="0"/>
              </a:spcAft>
              <a:buClr>
                <a:srgbClr val="7F7F7F"/>
              </a:buClr>
              <a:buSzPct val="115384"/>
              <a:buChar char="•"/>
            </a:pPr>
            <a:r>
              <a:rPr lang="en-US"/>
              <a:t>“one </a:t>
            </a:r>
            <a:r>
              <a:rPr lang="en-US" u="sng"/>
              <a:t>billion</a:t>
            </a:r>
            <a:r>
              <a:rPr lang="en-US"/>
              <a:t> bytes”</a:t>
            </a:r>
            <a:endParaRPr/>
          </a:p>
          <a:p>
            <a:pPr indent="-361950" lvl="0" marL="457200" rtl="0" algn="l">
              <a:lnSpc>
                <a:spcPct val="90000"/>
              </a:lnSpc>
              <a:spcBef>
                <a:spcPts val="698"/>
              </a:spcBef>
              <a:spcAft>
                <a:spcPts val="0"/>
              </a:spcAft>
              <a:buClr>
                <a:srgbClr val="7F7F7F"/>
              </a:buClr>
              <a:buSzPct val="100000"/>
              <a:buChar char="•"/>
            </a:pPr>
            <a:r>
              <a:rPr b="1" lang="en-US"/>
              <a:t>Tera</a:t>
            </a:r>
            <a:r>
              <a:rPr lang="en-US"/>
              <a:t>byte (TB) = 1,000,000,000,000</a:t>
            </a:r>
            <a:endParaRPr/>
          </a:p>
          <a:p>
            <a:pPr indent="-344169" lvl="1" marL="914400" rtl="0" algn="l">
              <a:spcBef>
                <a:spcPts val="698"/>
              </a:spcBef>
              <a:spcAft>
                <a:spcPts val="0"/>
              </a:spcAft>
              <a:buSzPct val="100000"/>
              <a:buChar char="•"/>
            </a:pPr>
            <a:r>
              <a:rPr lang="en-US"/>
              <a:t>“one </a:t>
            </a:r>
            <a:r>
              <a:rPr lang="en-US" u="sng"/>
              <a:t>trillion</a:t>
            </a:r>
            <a:r>
              <a:rPr lang="en-US"/>
              <a:t> bytes”</a:t>
            </a:r>
            <a:endParaRPr/>
          </a:p>
          <a:p>
            <a:pPr indent="-80962" lvl="0" marL="228600" rtl="0" algn="l">
              <a:lnSpc>
                <a:spcPct val="90000"/>
              </a:lnSpc>
              <a:spcBef>
                <a:spcPts val="698"/>
              </a:spcBef>
              <a:spcAft>
                <a:spcPts val="0"/>
              </a:spcAft>
              <a:buClr>
                <a:srgbClr val="7F7F7F"/>
              </a:buClr>
              <a:buSzPct val="100000"/>
              <a:buNone/>
            </a:pPr>
            <a:r>
              <a:t/>
            </a:r>
            <a:endParaRPr/>
          </a:p>
          <a:p>
            <a:pPr indent="0" lvl="0" marL="0" rtl="0" algn="ctr">
              <a:lnSpc>
                <a:spcPct val="90000"/>
              </a:lnSpc>
              <a:spcBef>
                <a:spcPts val="419"/>
              </a:spcBef>
              <a:spcAft>
                <a:spcPts val="0"/>
              </a:spcAft>
              <a:buClr>
                <a:srgbClr val="7F7F7F"/>
              </a:buClr>
              <a:buSzPct val="60000"/>
              <a:buNone/>
            </a:pPr>
            <a:r>
              <a:t/>
            </a:r>
            <a:endParaRPr/>
          </a:p>
        </p:txBody>
      </p:sp>
      <p:sp>
        <p:nvSpPr>
          <p:cNvPr id="217" name="Google Shape;217;g3027424a02a_0_0"/>
          <p:cNvSpPr txBox="1"/>
          <p:nvPr/>
        </p:nvSpPr>
        <p:spPr>
          <a:xfrm>
            <a:off x="3392050" y="5887525"/>
            <a:ext cx="7828500" cy="7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u="sng">
                <a:solidFill>
                  <a:schemeClr val="hlink"/>
                </a:solidFill>
                <a:latin typeface="Quattrocento Sans"/>
                <a:ea typeface="Quattrocento Sans"/>
                <a:cs typeface="Quattrocento Sans"/>
                <a:sym typeface="Quattrocento Sans"/>
                <a:hlinkClick r:id="rId3"/>
              </a:rPr>
              <a:t>https://www.nist.gov/pml/owm/metric-si-prefixes</a:t>
            </a:r>
            <a:r>
              <a:rPr lang="en-US" sz="2200">
                <a:solidFill>
                  <a:schemeClr val="dk1"/>
                </a:solidFill>
                <a:latin typeface="Quattrocento Sans"/>
                <a:ea typeface="Quattrocento Sans"/>
                <a:cs typeface="Quattrocento Sans"/>
                <a:sym typeface="Quattrocento Sans"/>
              </a:rPr>
              <a:t> </a:t>
            </a:r>
            <a:endParaRPr sz="22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Non SI-Prefixes: Powers of 2</a:t>
            </a:r>
            <a:endParaRPr/>
          </a:p>
        </p:txBody>
      </p:sp>
      <p:sp>
        <p:nvSpPr>
          <p:cNvPr id="223" name="Google Shape;2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7F7F7F"/>
              </a:buClr>
              <a:buSzPct val="100000"/>
              <a:buNone/>
            </a:pPr>
            <a:r>
              <a:rPr lang="en-US"/>
              <a:t>1 byte (</a:t>
            </a:r>
            <a:r>
              <a:rPr b="1" lang="en-US"/>
              <a:t>B</a:t>
            </a:r>
            <a:r>
              <a:rPr lang="en-US"/>
              <a:t>)</a:t>
            </a:r>
            <a:endParaRPr/>
          </a:p>
          <a:p>
            <a:pPr indent="-228600" lvl="0" marL="228600" rtl="0" algn="l">
              <a:lnSpc>
                <a:spcPct val="90000"/>
              </a:lnSpc>
              <a:spcBef>
                <a:spcPts val="698"/>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b="1" lang="en-US"/>
              <a:t>Kibi</a:t>
            </a:r>
            <a:r>
              <a:rPr lang="en-US"/>
              <a:t>byte (KiB) = 1,024 bytes (2</a:t>
            </a:r>
            <a:r>
              <a:rPr baseline="30000" lang="en-US"/>
              <a:t>10</a:t>
            </a:r>
            <a:r>
              <a:rPr lang="en-US"/>
              <a:t>)  = 1.024KB</a:t>
            </a:r>
            <a:endParaRPr/>
          </a:p>
          <a:p>
            <a:pPr indent="-228600" lvl="1" marL="685800" rtl="0" algn="l">
              <a:lnSpc>
                <a:spcPct val="90000"/>
              </a:lnSpc>
              <a:spcBef>
                <a:spcPts val="605"/>
              </a:spcBef>
              <a:spcAft>
                <a:spcPts val="0"/>
              </a:spcAft>
              <a:buClr>
                <a:srgbClr val="7F7F7F"/>
              </a:buClr>
              <a:buSzPct val="100000"/>
              <a:buChar char="•"/>
            </a:pPr>
            <a:r>
              <a:rPr lang="en-US"/>
              <a:t>1,024 = 2 * 2 * 2 * 2 * 2 * 2 * 2 * 2 * 2 * 2 </a:t>
            </a:r>
            <a:endParaRPr/>
          </a:p>
          <a:p>
            <a:pPr indent="-228600" lvl="0" marL="228600" rtl="0" algn="l">
              <a:lnSpc>
                <a:spcPct val="90000"/>
              </a:lnSpc>
              <a:spcBef>
                <a:spcPts val="698"/>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b="1" lang="en-US"/>
              <a:t>Mebi</a:t>
            </a:r>
            <a:r>
              <a:rPr lang="en-US"/>
              <a:t>byte (MiB) = 1,048,576 bytes (2</a:t>
            </a:r>
            <a:r>
              <a:rPr baseline="30000" lang="en-US"/>
              <a:t>20</a:t>
            </a:r>
            <a:r>
              <a:rPr lang="en-US"/>
              <a:t>) = 1.048 MB</a:t>
            </a:r>
            <a:endParaRPr/>
          </a:p>
          <a:p>
            <a:pPr indent="-228600" lvl="0" marL="228600" rtl="0" algn="l">
              <a:lnSpc>
                <a:spcPct val="90000"/>
              </a:lnSpc>
              <a:spcBef>
                <a:spcPts val="698"/>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b="1" lang="en-US"/>
              <a:t>Gibi</a:t>
            </a:r>
            <a:r>
              <a:rPr lang="en-US"/>
              <a:t>byte (GiB) = 1,073,741,824 bytes (2</a:t>
            </a:r>
            <a:r>
              <a:rPr baseline="30000" lang="en-US"/>
              <a:t>30</a:t>
            </a:r>
            <a:r>
              <a:rPr lang="en-US"/>
              <a:t>) = 1.073 GB</a:t>
            </a:r>
            <a:endParaRPr/>
          </a:p>
          <a:p>
            <a:pPr indent="0" lvl="0" marL="0" rtl="0" algn="l">
              <a:spcBef>
                <a:spcPts val="698"/>
              </a:spcBef>
              <a:spcAft>
                <a:spcPts val="0"/>
              </a:spcAft>
              <a:buNone/>
            </a:pPr>
            <a:r>
              <a:t/>
            </a:r>
            <a:endParaRPr/>
          </a:p>
          <a:p>
            <a:pPr indent="-228600" lvl="0" marL="228600" rtl="0" algn="l">
              <a:lnSpc>
                <a:spcPct val="90000"/>
              </a:lnSpc>
              <a:spcBef>
                <a:spcPts val="698"/>
              </a:spcBef>
              <a:spcAft>
                <a:spcPts val="0"/>
              </a:spcAft>
              <a:buSzPct val="100000"/>
              <a:buChar char="•"/>
            </a:pPr>
            <a:r>
              <a:rPr b="1" lang="en-US"/>
              <a:t>Tebi</a:t>
            </a:r>
            <a:r>
              <a:rPr lang="en-US"/>
              <a:t>byte (TiB) = 1,099,511,627,776 bytes (2</a:t>
            </a:r>
            <a:r>
              <a:rPr baseline="30000" lang="en-US"/>
              <a:t>40</a:t>
            </a:r>
            <a:r>
              <a:rPr lang="en-US"/>
              <a:t>) = 1.1 TB</a:t>
            </a:r>
            <a:endParaRPr/>
          </a:p>
          <a:p>
            <a:pPr indent="0" lvl="0" marL="0" rtl="0" algn="l">
              <a:lnSpc>
                <a:spcPct val="90000"/>
              </a:lnSpc>
              <a:spcBef>
                <a:spcPts val="605"/>
              </a:spcBef>
              <a:spcAft>
                <a:spcPts val="0"/>
              </a:spcAft>
              <a:buNone/>
            </a:pPr>
            <a:r>
              <a:t/>
            </a:r>
            <a:endParaRPr/>
          </a:p>
          <a:p>
            <a:pPr indent="-80962" lvl="0" marL="228600" rtl="0" algn="l">
              <a:lnSpc>
                <a:spcPct val="90000"/>
              </a:lnSpc>
              <a:spcBef>
                <a:spcPts val="698"/>
              </a:spcBef>
              <a:spcAft>
                <a:spcPts val="0"/>
              </a:spcAft>
              <a:buClr>
                <a:srgbClr val="7F7F7F"/>
              </a:buClr>
              <a:buSzPct val="100000"/>
              <a:buFont typeface="Arial"/>
              <a:buNone/>
            </a:pPr>
            <a:r>
              <a:t/>
            </a:r>
            <a:endParaRPr/>
          </a:p>
          <a:p>
            <a:pPr indent="0" lvl="0" marL="0" rtl="0" algn="r">
              <a:lnSpc>
                <a:spcPct val="90000"/>
              </a:lnSpc>
              <a:spcBef>
                <a:spcPts val="419"/>
              </a:spcBef>
              <a:spcAft>
                <a:spcPts val="0"/>
              </a:spcAft>
              <a:buClr>
                <a:srgbClr val="7F7F7F"/>
              </a:buClr>
              <a:buSzPct val="100000"/>
              <a:buNone/>
            </a:pPr>
            <a:r>
              <a:rPr lang="en-US" sz="1800"/>
              <a:t>https://en.wikipedia.org/wiki/Byteb</a:t>
            </a:r>
            <a:endParaRPr/>
          </a:p>
        </p:txBody>
      </p:sp>
      <p:pic>
        <p:nvPicPr>
          <p:cNvPr id="224" name="Google Shape;224;p9"/>
          <p:cNvPicPr preferRelativeResize="0"/>
          <p:nvPr/>
        </p:nvPicPr>
        <p:blipFill rotWithShape="1">
          <a:blip r:embed="rId3">
            <a:alphaModFix/>
          </a:blip>
          <a:srcRect b="0" l="0" r="0" t="0"/>
          <a:stretch/>
        </p:blipFill>
        <p:spPr>
          <a:xfrm>
            <a:off x="8523705" y="2149678"/>
            <a:ext cx="2704750" cy="3336895"/>
          </a:xfrm>
          <a:prstGeom prst="rect">
            <a:avLst/>
          </a:prstGeom>
          <a:noFill/>
          <a:ln>
            <a:noFill/>
          </a:ln>
        </p:spPr>
      </p:pic>
      <p:sp>
        <p:nvSpPr>
          <p:cNvPr id="225" name="Google Shape;225;p9"/>
          <p:cNvSpPr txBox="1"/>
          <p:nvPr/>
        </p:nvSpPr>
        <p:spPr>
          <a:xfrm>
            <a:off x="279950" y="5728600"/>
            <a:ext cx="7744500" cy="1006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419"/>
              </a:spcBef>
              <a:spcAft>
                <a:spcPts val="0"/>
              </a:spcAft>
              <a:buNone/>
            </a:pPr>
            <a:r>
              <a:rPr lang="en-US" sz="1450">
                <a:solidFill>
                  <a:srgbClr val="7F7F7F"/>
                </a:solidFill>
                <a:latin typeface="Quattrocento Sans"/>
                <a:ea typeface="Quattrocento Sans"/>
                <a:cs typeface="Quattrocento Sans"/>
                <a:sym typeface="Quattrocento Sans"/>
              </a:rPr>
              <a:t>Note: </a:t>
            </a:r>
            <a:r>
              <a:rPr lang="en-US" sz="1450">
                <a:solidFill>
                  <a:srgbClr val="7F7F7F"/>
                </a:solidFill>
                <a:latin typeface="Quattrocento Sans"/>
                <a:ea typeface="Quattrocento Sans"/>
                <a:cs typeface="Quattrocento Sans"/>
                <a:sym typeface="Quattrocento Sans"/>
              </a:rPr>
              <a:t>the difference between SI and Non-SI systems start small, but grow in significance at larger sizes of storage. See </a:t>
            </a:r>
            <a:r>
              <a:rPr lang="en-US" sz="1450" u="sng">
                <a:solidFill>
                  <a:schemeClr val="hlink"/>
                </a:solidFill>
                <a:latin typeface="Quattrocento Sans"/>
                <a:ea typeface="Quattrocento Sans"/>
                <a:cs typeface="Quattrocento Sans"/>
                <a:sym typeface="Quattrocento Sans"/>
                <a:hlinkClick r:id="rId4"/>
              </a:rPr>
              <a:t>https://superuser.com/a/433216</a:t>
            </a:r>
            <a:r>
              <a:rPr lang="en-US" sz="1450">
                <a:solidFill>
                  <a:srgbClr val="7F7F7F"/>
                </a:solidFill>
                <a:latin typeface="Quattrocento Sans"/>
                <a:ea typeface="Quattrocento Sans"/>
                <a:cs typeface="Quattrocento Sans"/>
                <a:sym typeface="Quattrocento Sans"/>
              </a:rPr>
              <a:t> for a thorough explanation</a:t>
            </a:r>
            <a:endParaRPr sz="1450">
              <a:solidFill>
                <a:srgbClr val="7F7F7F"/>
              </a:solidFill>
              <a:latin typeface="Quattrocento Sans"/>
              <a:ea typeface="Quattrocento Sans"/>
              <a:cs typeface="Quattrocento Sans"/>
              <a:sym typeface="Quattrocento Sans"/>
            </a:endParaRPr>
          </a:p>
          <a:p>
            <a:pPr indent="0" lvl="0" marL="0" rtl="0" algn="l">
              <a:lnSpc>
                <a:spcPct val="80000"/>
              </a:lnSpc>
              <a:spcBef>
                <a:spcPts val="419"/>
              </a:spcBef>
              <a:spcAft>
                <a:spcPts val="0"/>
              </a:spcAft>
              <a:buClr>
                <a:schemeClr val="dk1"/>
              </a:buClr>
              <a:buSzPts val="1100"/>
              <a:buFont typeface="Arial"/>
              <a:buNone/>
            </a:pPr>
            <a:r>
              <a:t/>
            </a:r>
            <a:endParaRPr sz="1450">
              <a:solidFill>
                <a:srgbClr val="7F7F7F"/>
              </a:solidFill>
              <a:latin typeface="Quattrocento Sans"/>
              <a:ea typeface="Quattrocento Sans"/>
              <a:cs typeface="Quattrocento Sans"/>
              <a:sym typeface="Quattrocento Sans"/>
            </a:endParaRPr>
          </a:p>
          <a:p>
            <a:pPr indent="0" lvl="0" marL="0" rtl="0" algn="l">
              <a:lnSpc>
                <a:spcPct val="80000"/>
              </a:lnSpc>
              <a:spcBef>
                <a:spcPts val="419"/>
              </a:spcBef>
              <a:spcAft>
                <a:spcPts val="0"/>
              </a:spcAft>
              <a:buClr>
                <a:srgbClr val="7F7F7F"/>
              </a:buClr>
              <a:buSzPts val="450"/>
              <a:buFont typeface="Arial"/>
              <a:buNone/>
            </a:pPr>
            <a:r>
              <a:t/>
            </a:r>
            <a:endParaRPr sz="1450">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c49ac6325_0_415"/>
          <p:cNvSpPr txBox="1"/>
          <p:nvPr>
            <p:ph type="title"/>
          </p:nvPr>
        </p:nvSpPr>
        <p:spPr>
          <a:xfrm>
            <a:off x="838201" y="2402238"/>
            <a:ext cx="10515600" cy="2187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Representing Numbers in Binary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52499e76d2_1_1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Converting Binary to Decimal</a:t>
            </a:r>
            <a:endParaRPr/>
          </a:p>
        </p:txBody>
      </p:sp>
      <p:sp>
        <p:nvSpPr>
          <p:cNvPr id="236" name="Google Shape;236;g152499e76d2_1_11"/>
          <p:cNvSpPr txBox="1"/>
          <p:nvPr>
            <p:ph idx="1" type="body"/>
          </p:nvPr>
        </p:nvSpPr>
        <p:spPr>
          <a:xfrm>
            <a:off x="780775" y="1524450"/>
            <a:ext cx="10515600" cy="1228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SzPts val="3000"/>
              <a:buNone/>
            </a:pPr>
            <a:r>
              <a:rPr lang="en-US"/>
              <a:t>Converting binary to decimal is easy to memorize for small numbers. For example:</a:t>
            </a:r>
            <a:endParaRPr/>
          </a:p>
        </p:txBody>
      </p:sp>
      <p:graphicFrame>
        <p:nvGraphicFramePr>
          <p:cNvPr id="237" name="Google Shape;237;g152499e76d2_1_11"/>
          <p:cNvGraphicFramePr/>
          <p:nvPr/>
        </p:nvGraphicFramePr>
        <p:xfrm>
          <a:off x="838200" y="2923550"/>
          <a:ext cx="3000000" cy="3000000"/>
        </p:xfrm>
        <a:graphic>
          <a:graphicData uri="http://schemas.openxmlformats.org/drawingml/2006/table">
            <a:tbl>
              <a:tblPr>
                <a:noFill/>
                <a:tableStyleId>{2A005C5A-E9CE-4A10-95C5-558CB33F6F24}</a:tableStyleId>
              </a:tblPr>
              <a:tblGrid>
                <a:gridCol w="5143500"/>
                <a:gridCol w="5143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Binary</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Decimal</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3</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4</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101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5</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110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6</a:t>
                      </a:r>
                      <a:endParaRPr sz="14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52499e76d2_1_2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Converting Binary to Decimal</a:t>
            </a:r>
            <a:endParaRPr/>
          </a:p>
        </p:txBody>
      </p:sp>
      <p:sp>
        <p:nvSpPr>
          <p:cNvPr id="243" name="Google Shape;243;g152499e76d2_1_20"/>
          <p:cNvSpPr txBox="1"/>
          <p:nvPr>
            <p:ph idx="1" type="body"/>
          </p:nvPr>
        </p:nvSpPr>
        <p:spPr>
          <a:xfrm>
            <a:off x="780775" y="1524450"/>
            <a:ext cx="10515600" cy="122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SzPct val="117647"/>
              <a:buNone/>
            </a:pPr>
            <a:r>
              <a:rPr lang="en-US"/>
              <a:t>What about larger numbers? How can we approach this problem systematically, i.e., use a defined method to confidently get the correct answer every time?</a:t>
            </a:r>
            <a:endParaRPr/>
          </a:p>
        </p:txBody>
      </p:sp>
      <p:graphicFrame>
        <p:nvGraphicFramePr>
          <p:cNvPr id="244" name="Google Shape;244;g152499e76d2_1_20"/>
          <p:cNvGraphicFramePr/>
          <p:nvPr/>
        </p:nvGraphicFramePr>
        <p:xfrm>
          <a:off x="838200" y="2923550"/>
          <a:ext cx="3000000" cy="3000000"/>
        </p:xfrm>
        <a:graphic>
          <a:graphicData uri="http://schemas.openxmlformats.org/drawingml/2006/table">
            <a:tbl>
              <a:tblPr>
                <a:noFill/>
                <a:tableStyleId>{2A005C5A-E9CE-4A10-95C5-558CB33F6F24}</a:tableStyleId>
              </a:tblPr>
              <a:tblGrid>
                <a:gridCol w="5143500"/>
                <a:gridCol w="5143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Binary</a:t>
                      </a:r>
                      <a:endParaRPr b="1"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Decimal</a:t>
                      </a:r>
                      <a:endParaRPr b="1"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t>1001</a:t>
                      </a:r>
                      <a:endParaRPr sz="1400" u="none" cap="none" strike="noStrike"/>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2100" u="none" cap="none" strike="noStrike">
                          <a:solidFill>
                            <a:schemeClr val="dk1"/>
                          </a:solidFill>
                        </a:rPr>
                        <a:t>1101101</a:t>
                      </a:r>
                      <a:endParaRPr sz="21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1000001</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1111111</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100000011000001</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52499e76d2_1_2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Converting Binary to Decimal</a:t>
            </a:r>
            <a:endParaRPr/>
          </a:p>
        </p:txBody>
      </p:sp>
      <p:sp>
        <p:nvSpPr>
          <p:cNvPr id="250" name="Google Shape;250;g152499e76d2_1_27"/>
          <p:cNvSpPr txBox="1"/>
          <p:nvPr>
            <p:ph idx="1" type="body"/>
          </p:nvPr>
        </p:nvSpPr>
        <p:spPr>
          <a:xfrm>
            <a:off x="780775" y="1524450"/>
            <a:ext cx="10515600" cy="5176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SzPct val="129032"/>
              <a:buNone/>
            </a:pPr>
            <a:r>
              <a:rPr lang="en-US"/>
              <a:t>Well, how do we do it for decimals? A large number, like 2608, is in fact </a:t>
            </a:r>
            <a:r>
              <a:rPr b="1" lang="en-US"/>
              <a:t>the combination of multiples of powers of ten</a:t>
            </a:r>
            <a:r>
              <a:rPr lang="en-US"/>
              <a:t>. When we say these numbers in English, we naturally </a:t>
            </a:r>
            <a:r>
              <a:rPr b="1" lang="en-US"/>
              <a:t>decompose</a:t>
            </a:r>
            <a:r>
              <a:rPr lang="en-US"/>
              <a:t> the number into its component parts:</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rPr lang="en-US"/>
              <a:t>2608 is </a:t>
            </a:r>
            <a:r>
              <a:rPr b="1" lang="en-US"/>
              <a:t>two thousand, six hundred, and eight.</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rPr lang="en-US"/>
              <a:t>Or, in other words: </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rPr lang="en-US"/>
              <a:t>2608 = </a:t>
            </a:r>
            <a:r>
              <a:rPr b="1" lang="en-US"/>
              <a:t>2 x 10</a:t>
            </a:r>
            <a:r>
              <a:rPr b="1" baseline="30000" lang="en-US"/>
              <a:t>3</a:t>
            </a:r>
            <a:r>
              <a:rPr b="1" lang="en-US"/>
              <a:t> + 6x10</a:t>
            </a:r>
            <a:r>
              <a:rPr b="1" baseline="30000" lang="en-US"/>
              <a:t>2</a:t>
            </a:r>
            <a:r>
              <a:rPr b="1" lang="en-US"/>
              <a:t> + 0x10</a:t>
            </a:r>
            <a:r>
              <a:rPr b="1" baseline="30000" lang="en-US"/>
              <a:t>1</a:t>
            </a:r>
            <a:r>
              <a:rPr b="1" lang="en-US"/>
              <a:t> + 8x10</a:t>
            </a:r>
            <a:r>
              <a:rPr b="1" baseline="30000" lang="en-US"/>
              <a:t>0</a:t>
            </a:r>
            <a:endParaRPr b="1" baseline="30000"/>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rPr lang="en-US"/>
              <a:t>We can use this exact method, with one key difference, to decompose the value of binary numbers just like decimal numbers.</a:t>
            </a:r>
            <a:endParaRPr/>
          </a:p>
          <a:p>
            <a:pPr indent="0" lvl="0" marL="0" rtl="0" algn="l">
              <a:lnSpc>
                <a:spcPct val="115000"/>
              </a:lnSpc>
              <a:spcBef>
                <a:spcPts val="0"/>
              </a:spcBef>
              <a:spcAft>
                <a:spcPts val="0"/>
              </a:spcAft>
              <a:buSzPct val="129032"/>
              <a:buNone/>
            </a:pPr>
            <a:r>
              <a:t/>
            </a:r>
            <a:endParaRPr/>
          </a:p>
          <a:p>
            <a:pPr indent="-376237" lvl="0" marL="457200" rtl="0" algn="l">
              <a:lnSpc>
                <a:spcPct val="115000"/>
              </a:lnSpc>
              <a:spcBef>
                <a:spcPts val="0"/>
              </a:spcBef>
              <a:spcAft>
                <a:spcPts val="0"/>
              </a:spcAft>
              <a:buSzPct val="100000"/>
              <a:buChar char="-"/>
            </a:pPr>
            <a:r>
              <a:rPr lang="en-US"/>
              <a:t>What key difference? (powers of 2 instead of powers of 10)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152499e76d2_1_0"/>
          <p:cNvSpPr txBox="1"/>
          <p:nvPr>
            <p:ph idx="1" type="body"/>
          </p:nvPr>
        </p:nvSpPr>
        <p:spPr>
          <a:xfrm>
            <a:off x="838200" y="1526798"/>
            <a:ext cx="10515600" cy="25218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15000"/>
              </a:lnSpc>
              <a:spcBef>
                <a:spcPts val="0"/>
              </a:spcBef>
              <a:spcAft>
                <a:spcPts val="0"/>
              </a:spcAft>
              <a:buSzPct val="142857"/>
              <a:buNone/>
            </a:pPr>
            <a:r>
              <a:t/>
            </a:r>
            <a:endParaRPr/>
          </a:p>
          <a:p>
            <a:pPr indent="-457200" lvl="0" marL="514350" rtl="0" algn="l">
              <a:lnSpc>
                <a:spcPct val="115000"/>
              </a:lnSpc>
              <a:spcBef>
                <a:spcPts val="900"/>
              </a:spcBef>
              <a:spcAft>
                <a:spcPts val="0"/>
              </a:spcAft>
              <a:buClr>
                <a:srgbClr val="7F7F7F"/>
              </a:buClr>
              <a:buSzPct val="196077"/>
              <a:buFont typeface="Quattrocento Sans"/>
              <a:buAutoNum type="arabicPeriod"/>
            </a:pPr>
            <a:r>
              <a:rPr lang="en-US"/>
              <a:t>Find the power of 2 value for each bit of the binary number, starting from 0.</a:t>
            </a:r>
            <a:br>
              <a:rPr lang="en-US"/>
            </a:br>
            <a:r>
              <a:rPr lang="en-US" sz="2142"/>
              <a:t>(e.g., the power of 2 value for the 5th bit of a binary number is: 2</a:t>
            </a:r>
            <a:r>
              <a:rPr baseline="30000" lang="en-US" sz="2142"/>
              <a:t>5</a:t>
            </a:r>
            <a:r>
              <a:rPr lang="en-US" sz="2142"/>
              <a:t>=32, etc.)</a:t>
            </a:r>
            <a:endParaRPr sz="2142"/>
          </a:p>
          <a:p>
            <a:pPr indent="-457200" lvl="0" marL="514350" rtl="0" algn="l">
              <a:lnSpc>
                <a:spcPct val="115000"/>
              </a:lnSpc>
              <a:spcBef>
                <a:spcPts val="900"/>
              </a:spcBef>
              <a:spcAft>
                <a:spcPts val="0"/>
              </a:spcAft>
              <a:buClr>
                <a:srgbClr val="7F7F7F"/>
              </a:buClr>
              <a:buSzPct val="100000"/>
              <a:buFont typeface="Quattrocento Sans"/>
              <a:buAutoNum type="arabicPeriod"/>
            </a:pPr>
            <a:r>
              <a:rPr lang="en-US"/>
              <a:t>Add all the powers of two </a:t>
            </a:r>
            <a:r>
              <a:rPr b="1" lang="en-US"/>
              <a:t>wherever there is a 1</a:t>
            </a:r>
            <a:r>
              <a:rPr lang="en-US"/>
              <a:t> in the bit of the binary number</a:t>
            </a:r>
            <a:endParaRPr/>
          </a:p>
          <a:p>
            <a:pPr indent="-457200" lvl="0" marL="514350" rtl="0" algn="l">
              <a:lnSpc>
                <a:spcPct val="115000"/>
              </a:lnSpc>
              <a:spcBef>
                <a:spcPts val="900"/>
              </a:spcBef>
              <a:spcAft>
                <a:spcPts val="0"/>
              </a:spcAft>
              <a:buSzPct val="100000"/>
              <a:buAutoNum type="arabicPeriod"/>
            </a:pPr>
            <a:r>
              <a:rPr lang="en-US"/>
              <a:t>The sum of the powers of two above is the value of the binary number in decimal!</a:t>
            </a:r>
            <a:endParaRPr/>
          </a:p>
          <a:p>
            <a:pPr indent="0" lvl="0" marL="0" rtl="0" algn="l">
              <a:lnSpc>
                <a:spcPct val="115000"/>
              </a:lnSpc>
              <a:spcBef>
                <a:spcPts val="900"/>
              </a:spcBef>
              <a:spcAft>
                <a:spcPts val="0"/>
              </a:spcAft>
              <a:buClr>
                <a:srgbClr val="7F7F7F"/>
              </a:buClr>
              <a:buSzPct val="100000"/>
              <a:buNone/>
            </a:pPr>
            <a:r>
              <a:t/>
            </a:r>
            <a:endParaRPr/>
          </a:p>
        </p:txBody>
      </p:sp>
      <p:sp>
        <p:nvSpPr>
          <p:cNvPr id="256" name="Google Shape;256;g152499e76d2_1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Converting: Binary to Decimal</a:t>
            </a:r>
            <a:endParaRPr/>
          </a:p>
        </p:txBody>
      </p:sp>
      <p:graphicFrame>
        <p:nvGraphicFramePr>
          <p:cNvPr id="257" name="Google Shape;257;g152499e76d2_1_0"/>
          <p:cNvGraphicFramePr/>
          <p:nvPr/>
        </p:nvGraphicFramePr>
        <p:xfrm>
          <a:off x="928382" y="4256573"/>
          <a:ext cx="3000000" cy="3000000"/>
        </p:xfrm>
        <a:graphic>
          <a:graphicData uri="http://schemas.openxmlformats.org/drawingml/2006/table">
            <a:tbl>
              <a:tblPr bandRow="1" firstRow="1">
                <a:noFill/>
                <a:tableStyleId>{CC1458F0-6FA8-493B-AA7B-5F26EB9C7C40}</a:tableStyleId>
              </a:tblPr>
              <a:tblGrid>
                <a:gridCol w="6086100"/>
                <a:gridCol w="913125"/>
                <a:gridCol w="738225"/>
                <a:gridCol w="864075"/>
                <a:gridCol w="763400"/>
                <a:gridCol w="788575"/>
              </a:tblGrid>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Binary Number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1</a:t>
                      </a:r>
                      <a:endParaRPr sz="1400" u="none" cap="none" strike="noStrike"/>
                    </a:p>
                  </a:txBody>
                  <a:tcPr marT="45725" marB="45725" marR="91450" marL="91450">
                    <a:solidFill>
                      <a:schemeClr val="accent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1</a:t>
                      </a:r>
                      <a:endParaRPr sz="1400" u="none" cap="none" strike="noStrike"/>
                    </a:p>
                  </a:txBody>
                  <a:tcPr marT="45725" marB="45725" marR="91450" marL="91450">
                    <a:solidFill>
                      <a:schemeClr val="accent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0</a:t>
                      </a:r>
                      <a:endParaRPr sz="1400" u="none" cap="none" strike="noStrike"/>
                    </a:p>
                  </a:txBody>
                  <a:tcPr marT="45725" marB="45725" marR="91450" marL="91450">
                    <a:solidFill>
                      <a:srgbClr val="FF0000"/>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0</a:t>
                      </a:r>
                      <a:endParaRPr sz="1400" u="none" cap="none" strike="noStrike"/>
                    </a:p>
                  </a:txBody>
                  <a:tcPr marT="45725" marB="45725" marR="91450" marL="91450">
                    <a:solidFill>
                      <a:srgbClr val="FF0000"/>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1</a:t>
                      </a:r>
                      <a:endParaRPr sz="1400" u="none" cap="none" strike="noStrike"/>
                    </a:p>
                  </a:txBody>
                  <a:tcPr marT="45725" marB="45725" marR="91450" marL="91450">
                    <a:solidFill>
                      <a:schemeClr val="accent2"/>
                    </a:solidFill>
                  </a:tcPr>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Step 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4</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0</a:t>
                      </a:r>
                      <a:endParaRPr sz="1400" u="none" cap="none" strike="noStrike"/>
                    </a:p>
                  </a:txBody>
                  <a:tcPr marT="45725" marB="45725" marR="91450" marL="91450"/>
                </a:tc>
              </a:tr>
              <a:tr h="370850">
                <a:tc rowSpan="2">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Step 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2</a:t>
                      </a:r>
                      <a:r>
                        <a:rPr baseline="30000" lang="en-US" sz="2400" u="none" cap="none" strike="noStrike"/>
                        <a:t>4</a:t>
                      </a:r>
                      <a:endParaRPr sz="2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2</a:t>
                      </a:r>
                      <a:r>
                        <a:rPr baseline="30000" lang="en-US" sz="2400" u="none" cap="none" strike="noStrike"/>
                        <a:t>3</a:t>
                      </a:r>
                      <a:endParaRPr sz="2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2</a:t>
                      </a:r>
                      <a:r>
                        <a:rPr baseline="30000" lang="en-US" sz="2400" u="none" cap="none" strike="noStrike"/>
                        <a:t>2</a:t>
                      </a:r>
                      <a:endParaRPr sz="2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2</a:t>
                      </a:r>
                      <a:r>
                        <a:rPr baseline="30000" lang="en-US" sz="2400" u="none" cap="none" strike="noStrike"/>
                        <a:t>1</a:t>
                      </a:r>
                      <a:endParaRPr sz="2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2</a:t>
                      </a:r>
                      <a:r>
                        <a:rPr baseline="30000" lang="en-US" sz="2400" u="none" cap="none" strike="noStrike"/>
                        <a:t>0</a:t>
                      </a:r>
                      <a:r>
                        <a:rPr lang="en-US" sz="2400" u="none" cap="none" strike="noStrike"/>
                        <a:t> </a:t>
                      </a:r>
                      <a:endParaRPr sz="2400" u="none" cap="none" strike="noStrike"/>
                    </a:p>
                  </a:txBody>
                  <a:tcPr marT="45725" marB="45725" marR="91450" marL="91450"/>
                </a:tc>
              </a:tr>
              <a:tr h="370850">
                <a:tc vMerge="1"/>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16</a:t>
                      </a:r>
                      <a:endParaRPr sz="1400" u="none" cap="none" strike="noStrike"/>
                    </a:p>
                  </a:txBody>
                  <a:tcPr marT="45725" marB="45725" marR="91450" marL="91450">
                    <a:solidFill>
                      <a:schemeClr val="accent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8</a:t>
                      </a:r>
                      <a:endParaRPr sz="1400" u="none" cap="none" strike="noStrike"/>
                    </a:p>
                  </a:txBody>
                  <a:tcPr marT="45725" marB="45725" marR="91450" marL="91450">
                    <a:solidFill>
                      <a:schemeClr val="accent2"/>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4</a:t>
                      </a:r>
                      <a:endParaRPr sz="1400" u="none" cap="none" strike="noStrike"/>
                    </a:p>
                  </a:txBody>
                  <a:tcPr marT="45725" marB="45725" marR="91450" marL="91450">
                    <a:solidFill>
                      <a:srgbClr val="FF0000"/>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2</a:t>
                      </a:r>
                      <a:endParaRPr sz="1400" u="none" cap="none" strike="noStrike"/>
                    </a:p>
                  </a:txBody>
                  <a:tcPr marT="45725" marB="45725" marR="91450" marL="91450">
                    <a:solidFill>
                      <a:srgbClr val="FF0000"/>
                    </a:solidFill>
                  </a:tcPr>
                </a:tc>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1</a:t>
                      </a:r>
                      <a:endParaRPr sz="1400" u="none" cap="none" strike="noStrike"/>
                    </a:p>
                  </a:txBody>
                  <a:tcPr marT="45725" marB="45725" marR="91450" marL="91450">
                    <a:solidFill>
                      <a:schemeClr val="accent2"/>
                    </a:solidFill>
                  </a:tcPr>
                </a:tc>
              </a:tr>
              <a:tr h="3708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t>Step 3</a:t>
                      </a:r>
                      <a:endParaRPr sz="1400" u="none" cap="none" strike="noStrike"/>
                    </a:p>
                  </a:txBody>
                  <a:tcPr marT="45725" marB="45725" marR="91450" marL="91450"/>
                </a:tc>
                <a:tc gridSpan="5">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t>16 + 8 + 1 = 25</a:t>
                      </a:r>
                      <a:endParaRPr sz="1400" u="none" cap="none" strike="noStrike"/>
                    </a:p>
                  </a:txBody>
                  <a:tcPr marT="45725" marB="45725" marR="91450" marL="91450"/>
                </a:tc>
                <a:tc hMerge="1"/>
                <a:tc hMerge="1"/>
                <a:tc hMerge="1"/>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52499e76d2_1_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Exercise: Converting Binary to Decimal</a:t>
            </a:r>
            <a:endParaRPr/>
          </a:p>
        </p:txBody>
      </p:sp>
      <p:sp>
        <p:nvSpPr>
          <p:cNvPr id="263" name="Google Shape;263;g152499e76d2_1_6"/>
          <p:cNvSpPr txBox="1"/>
          <p:nvPr>
            <p:ph idx="1" type="body"/>
          </p:nvPr>
        </p:nvSpPr>
        <p:spPr>
          <a:xfrm>
            <a:off x="838200" y="181165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Convert the following binary numbers to decimal:</a:t>
            </a:r>
            <a:endParaRPr/>
          </a:p>
          <a:p>
            <a:pPr indent="-38100" lvl="0" marL="228600" rtl="0" algn="l">
              <a:lnSpc>
                <a:spcPct val="90000"/>
              </a:lnSpc>
              <a:spcBef>
                <a:spcPts val="900"/>
              </a:spcBef>
              <a:spcAft>
                <a:spcPts val="0"/>
              </a:spcAft>
              <a:buClr>
                <a:srgbClr val="7F7F7F"/>
              </a:buClr>
              <a:buSzPts val="3000"/>
              <a:buNone/>
            </a:pPr>
            <a:r>
              <a:t/>
            </a:r>
            <a:endParaRPr/>
          </a:p>
          <a:p>
            <a:pPr indent="0" lvl="0" marL="0" rtl="0" algn="l">
              <a:lnSpc>
                <a:spcPct val="90000"/>
              </a:lnSpc>
              <a:spcBef>
                <a:spcPts val="900"/>
              </a:spcBef>
              <a:spcAft>
                <a:spcPts val="0"/>
              </a:spcAft>
              <a:buClr>
                <a:srgbClr val="7F7F7F"/>
              </a:buClr>
              <a:buSzPts val="3000"/>
              <a:buNone/>
            </a:pPr>
            <a:r>
              <a:rPr lang="en-US"/>
              <a:t>1001</a:t>
            </a:r>
            <a:endParaRPr/>
          </a:p>
          <a:p>
            <a:pPr indent="0" lvl="0" marL="0" rtl="0" algn="l">
              <a:lnSpc>
                <a:spcPct val="90000"/>
              </a:lnSpc>
              <a:spcBef>
                <a:spcPts val="900"/>
              </a:spcBef>
              <a:spcAft>
                <a:spcPts val="0"/>
              </a:spcAft>
              <a:buClr>
                <a:srgbClr val="7F7F7F"/>
              </a:buClr>
              <a:buSzPts val="3000"/>
              <a:buNone/>
            </a:pPr>
            <a:r>
              <a:rPr lang="en-US"/>
              <a:t>1101101</a:t>
            </a:r>
            <a:endParaRPr/>
          </a:p>
          <a:p>
            <a:pPr indent="0" lvl="0" marL="0" rtl="0" algn="l">
              <a:lnSpc>
                <a:spcPct val="90000"/>
              </a:lnSpc>
              <a:spcBef>
                <a:spcPts val="900"/>
              </a:spcBef>
              <a:spcAft>
                <a:spcPts val="0"/>
              </a:spcAft>
              <a:buClr>
                <a:srgbClr val="7F7F7F"/>
              </a:buClr>
              <a:buSzPts val="3000"/>
              <a:buNone/>
            </a:pPr>
            <a:r>
              <a:rPr lang="en-US"/>
              <a:t>1000001</a:t>
            </a:r>
            <a:endParaRPr/>
          </a:p>
          <a:p>
            <a:pPr indent="0" lvl="0" marL="0" rtl="0" algn="l">
              <a:lnSpc>
                <a:spcPct val="90000"/>
              </a:lnSpc>
              <a:spcBef>
                <a:spcPts val="900"/>
              </a:spcBef>
              <a:spcAft>
                <a:spcPts val="0"/>
              </a:spcAft>
              <a:buClr>
                <a:srgbClr val="7F7F7F"/>
              </a:buClr>
              <a:buSzPts val="3000"/>
              <a:buNone/>
            </a:pPr>
            <a:r>
              <a:rPr lang="en-US"/>
              <a:t>1111111</a:t>
            </a:r>
            <a:endParaRPr/>
          </a:p>
          <a:p>
            <a:pPr indent="0" lvl="0" marL="0" rtl="0" algn="l">
              <a:lnSpc>
                <a:spcPct val="90000"/>
              </a:lnSpc>
              <a:spcBef>
                <a:spcPts val="900"/>
              </a:spcBef>
              <a:spcAft>
                <a:spcPts val="0"/>
              </a:spcAft>
              <a:buClr>
                <a:srgbClr val="7F7F7F"/>
              </a:buClr>
              <a:buSzPts val="3000"/>
              <a:buNone/>
            </a:pPr>
            <a:r>
              <a:rPr lang="en-US"/>
              <a:t>100000011000001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Outline</a:t>
            </a:r>
            <a:endParaRPr/>
          </a:p>
        </p:txBody>
      </p:sp>
      <p:sp>
        <p:nvSpPr>
          <p:cNvPr id="134" name="Google Shape;13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85737" lvl="0" marL="228600" rtl="0" algn="l">
              <a:lnSpc>
                <a:spcPct val="115000"/>
              </a:lnSpc>
              <a:spcBef>
                <a:spcPts val="0"/>
              </a:spcBef>
              <a:spcAft>
                <a:spcPts val="0"/>
              </a:spcAft>
              <a:buClr>
                <a:srgbClr val="7F7F7F"/>
              </a:buClr>
              <a:buSzPct val="100000"/>
              <a:buChar char="•"/>
            </a:pPr>
            <a:r>
              <a:rPr lang="en-US"/>
              <a:t>Binary System</a:t>
            </a:r>
            <a:endParaRPr/>
          </a:p>
          <a:p>
            <a:pPr indent="-185737" lvl="0" marL="228600" rtl="0" algn="l">
              <a:lnSpc>
                <a:spcPct val="115000"/>
              </a:lnSpc>
              <a:spcBef>
                <a:spcPts val="900"/>
              </a:spcBef>
              <a:spcAft>
                <a:spcPts val="0"/>
              </a:spcAft>
              <a:buSzPct val="100000"/>
              <a:buChar char="•"/>
            </a:pPr>
            <a:r>
              <a:rPr lang="en-US"/>
              <a:t>Representing Numbers in Binary</a:t>
            </a:r>
            <a:endParaRPr/>
          </a:p>
          <a:p>
            <a:pPr indent="-185737" lvl="0" marL="228600" rtl="0" algn="l">
              <a:lnSpc>
                <a:spcPct val="115000"/>
              </a:lnSpc>
              <a:spcBef>
                <a:spcPts val="900"/>
              </a:spcBef>
              <a:spcAft>
                <a:spcPts val="0"/>
              </a:spcAft>
              <a:buSzPct val="100000"/>
              <a:buChar char="•"/>
            </a:pPr>
            <a:r>
              <a:rPr lang="en-US"/>
              <a:t>Representing Negative Numbers in Binary</a:t>
            </a:r>
            <a:endParaRPr/>
          </a:p>
          <a:p>
            <a:pPr indent="-185737" lvl="0" marL="228600" rtl="0" algn="l">
              <a:lnSpc>
                <a:spcPct val="115000"/>
              </a:lnSpc>
              <a:spcBef>
                <a:spcPts val="900"/>
              </a:spcBef>
              <a:spcAft>
                <a:spcPts val="0"/>
              </a:spcAft>
              <a:buSzPct val="100000"/>
              <a:buChar char="•"/>
            </a:pPr>
            <a:r>
              <a:rPr lang="en-US"/>
              <a:t>Representing Text in Binary</a:t>
            </a:r>
            <a:endParaRPr/>
          </a:p>
          <a:p>
            <a:pPr indent="-185737" lvl="0" marL="228600" rtl="0" algn="l">
              <a:lnSpc>
                <a:spcPct val="115000"/>
              </a:lnSpc>
              <a:spcBef>
                <a:spcPts val="900"/>
              </a:spcBef>
              <a:spcAft>
                <a:spcPts val="0"/>
              </a:spcAft>
              <a:buSzPct val="100000"/>
              <a:buChar char="•"/>
            </a:pPr>
            <a:r>
              <a:rPr lang="en-US"/>
              <a:t>Hexadecimal Numbers</a:t>
            </a:r>
            <a:endParaRPr/>
          </a:p>
          <a:p>
            <a:pPr indent="-185737" lvl="0" marL="228600" rtl="0" algn="l">
              <a:lnSpc>
                <a:spcPct val="115000"/>
              </a:lnSpc>
              <a:spcBef>
                <a:spcPts val="900"/>
              </a:spcBef>
              <a:spcAft>
                <a:spcPts val="0"/>
              </a:spcAft>
              <a:buClr>
                <a:srgbClr val="7F7F7F"/>
              </a:buClr>
              <a:buSzPct val="100000"/>
              <a:buChar char="•"/>
            </a:pPr>
            <a:r>
              <a:rPr lang="en-US"/>
              <a:t>Boolean Logic &amp; Logical Gates</a:t>
            </a:r>
            <a:endParaRPr/>
          </a:p>
          <a:p>
            <a:pPr indent="-185737" lvl="0" marL="228600" rtl="0" algn="l">
              <a:lnSpc>
                <a:spcPct val="115000"/>
              </a:lnSpc>
              <a:spcBef>
                <a:spcPts val="900"/>
              </a:spcBef>
              <a:spcAft>
                <a:spcPts val="0"/>
              </a:spcAft>
              <a:buClr>
                <a:srgbClr val="7F7F7F"/>
              </a:buClr>
              <a:buSzPct val="100000"/>
              <a:buChar char="•"/>
            </a:pPr>
            <a:r>
              <a:rPr lang="en-US"/>
              <a:t>Binary Math</a:t>
            </a:r>
            <a:endParaRPr/>
          </a:p>
          <a:p>
            <a:pPr indent="-38100" lvl="0" marL="228600" rtl="0" algn="l">
              <a:lnSpc>
                <a:spcPct val="80000"/>
              </a:lnSpc>
              <a:spcBef>
                <a:spcPts val="900"/>
              </a:spcBef>
              <a:spcAft>
                <a:spcPts val="0"/>
              </a:spcAft>
              <a:buClr>
                <a:srgbClr val="7F7F7F"/>
              </a:buClr>
              <a:buSzPct val="100000"/>
              <a:buNone/>
            </a:pPr>
            <a:r>
              <a:t/>
            </a:r>
            <a:endParaRPr/>
          </a:p>
          <a:p>
            <a:pPr indent="-38100" lvl="0" marL="228600" rtl="0" algn="l">
              <a:lnSpc>
                <a:spcPct val="80000"/>
              </a:lnSpc>
              <a:spcBef>
                <a:spcPts val="900"/>
              </a:spcBef>
              <a:spcAft>
                <a:spcPts val="0"/>
              </a:spcAft>
              <a:buClr>
                <a:srgbClr val="7F7F7F"/>
              </a:buClr>
              <a:buSzPct val="100000"/>
              <a:buNone/>
            </a:pPr>
            <a:r>
              <a:t/>
            </a:r>
            <a:endParaRPr/>
          </a:p>
          <a:p>
            <a:pPr indent="-38100" lvl="0" marL="228600" rtl="0" algn="l">
              <a:lnSpc>
                <a:spcPct val="90000"/>
              </a:lnSpc>
              <a:spcBef>
                <a:spcPts val="900"/>
              </a:spcBef>
              <a:spcAft>
                <a:spcPts val="0"/>
              </a:spcAft>
              <a:buClr>
                <a:srgbClr val="7F7F7F"/>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ec49ac6325_0_41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Converting Decimal Number to Binary</a:t>
            </a:r>
            <a:endParaRPr/>
          </a:p>
        </p:txBody>
      </p:sp>
      <p:sp>
        <p:nvSpPr>
          <p:cNvPr id="269" name="Google Shape;269;gec49ac6325_0_419"/>
          <p:cNvSpPr txBox="1"/>
          <p:nvPr>
            <p:ph idx="1" type="body"/>
          </p:nvPr>
        </p:nvSpPr>
        <p:spPr>
          <a:xfrm>
            <a:off x="838200" y="1901825"/>
            <a:ext cx="11065800" cy="43512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15000"/>
              </a:lnSpc>
              <a:spcBef>
                <a:spcPts val="0"/>
              </a:spcBef>
              <a:spcAft>
                <a:spcPts val="0"/>
              </a:spcAft>
              <a:buSzPct val="171428"/>
              <a:buNone/>
            </a:pPr>
            <a:r>
              <a:rPr lang="en-US" sz="2800"/>
              <a:t>Going the other way (from Decimal to Binary) is a bit less natural -- we cannot “see” directly from the decimal representation of a number (like 2608, for instance), how many powers of two are needed to make the equivalent number in binary.</a:t>
            </a:r>
            <a:endParaRPr sz="2800"/>
          </a:p>
          <a:p>
            <a:pPr indent="0" lvl="0" marL="0" rtl="0" algn="l">
              <a:lnSpc>
                <a:spcPct val="115000"/>
              </a:lnSpc>
              <a:spcBef>
                <a:spcPts val="0"/>
              </a:spcBef>
              <a:spcAft>
                <a:spcPts val="0"/>
              </a:spcAft>
              <a:buSzPct val="171428"/>
              <a:buNone/>
            </a:pPr>
            <a:r>
              <a:t/>
            </a:r>
            <a:endParaRPr sz="2800"/>
          </a:p>
          <a:p>
            <a:pPr indent="0" lvl="0" marL="0" rtl="0" algn="l">
              <a:lnSpc>
                <a:spcPct val="115000"/>
              </a:lnSpc>
              <a:spcBef>
                <a:spcPts val="0"/>
              </a:spcBef>
              <a:spcAft>
                <a:spcPts val="0"/>
              </a:spcAft>
              <a:buSzPct val="171428"/>
              <a:buNone/>
            </a:pPr>
            <a:r>
              <a:rPr lang="en-US" sz="2800"/>
              <a:t>Instead, we’ll learn an </a:t>
            </a:r>
            <a:r>
              <a:rPr b="1" lang="en-US" sz="2800"/>
              <a:t>algorithm</a:t>
            </a:r>
            <a:r>
              <a:rPr lang="en-US" sz="2800"/>
              <a:t> (a series of deterministic steps to solve an analytical problem)</a:t>
            </a:r>
            <a:endParaRPr sz="2800"/>
          </a:p>
          <a:p>
            <a:pPr indent="0" lvl="0" marL="0" rtl="0" algn="l">
              <a:lnSpc>
                <a:spcPct val="115000"/>
              </a:lnSpc>
              <a:spcBef>
                <a:spcPts val="0"/>
              </a:spcBef>
              <a:spcAft>
                <a:spcPts val="0"/>
              </a:spcAft>
              <a:buSzPct val="171428"/>
              <a:buNone/>
            </a:pPr>
            <a:r>
              <a:t/>
            </a:r>
            <a:endParaRPr sz="2800"/>
          </a:p>
          <a:p>
            <a:pPr indent="0" lvl="0" marL="0" rtl="0" algn="l">
              <a:lnSpc>
                <a:spcPct val="115000"/>
              </a:lnSpc>
              <a:spcBef>
                <a:spcPts val="0"/>
              </a:spcBef>
              <a:spcAft>
                <a:spcPts val="0"/>
              </a:spcAft>
              <a:buSzPct val="171428"/>
              <a:buNone/>
            </a:pPr>
            <a:r>
              <a:rPr b="1" lang="en-US" sz="2800"/>
              <a:t>Convert Decimal to Binary by Repeated Division</a:t>
            </a:r>
            <a:endParaRPr b="1" sz="2800"/>
          </a:p>
          <a:p>
            <a:pPr indent="0" lvl="0" marL="0" rtl="0" algn="l">
              <a:lnSpc>
                <a:spcPct val="115000"/>
              </a:lnSpc>
              <a:spcBef>
                <a:spcPts val="0"/>
              </a:spcBef>
              <a:spcAft>
                <a:spcPts val="0"/>
              </a:spcAft>
              <a:buSzPct val="171428"/>
              <a:buNone/>
            </a:pPr>
            <a:r>
              <a:t/>
            </a:r>
            <a:endParaRPr sz="2800"/>
          </a:p>
          <a:p>
            <a:pPr indent="-461010" lvl="0" marL="514350" rtl="0" algn="l">
              <a:lnSpc>
                <a:spcPct val="115000"/>
              </a:lnSpc>
              <a:spcBef>
                <a:spcPts val="0"/>
              </a:spcBef>
              <a:spcAft>
                <a:spcPts val="0"/>
              </a:spcAft>
              <a:buClr>
                <a:srgbClr val="7F7F7F"/>
              </a:buClr>
              <a:buSzPct val="100000"/>
              <a:buFont typeface="Quattrocento Sans"/>
              <a:buAutoNum type="arabicPeriod"/>
            </a:pPr>
            <a:r>
              <a:rPr lang="en-US" sz="2800"/>
              <a:t>Divide the decimal number by 2 using long division.</a:t>
            </a:r>
            <a:endParaRPr/>
          </a:p>
          <a:p>
            <a:pPr indent="-461010" lvl="0" marL="514350" rtl="0" algn="l">
              <a:lnSpc>
                <a:spcPct val="115000"/>
              </a:lnSpc>
              <a:spcBef>
                <a:spcPts val="840"/>
              </a:spcBef>
              <a:spcAft>
                <a:spcPts val="0"/>
              </a:spcAft>
              <a:buClr>
                <a:srgbClr val="7F7F7F"/>
              </a:buClr>
              <a:buSzPct val="100000"/>
              <a:buFont typeface="Quattrocento Sans"/>
              <a:buAutoNum type="arabicPeriod"/>
            </a:pPr>
            <a:r>
              <a:rPr lang="en-US" sz="2800"/>
              <a:t>Note down the </a:t>
            </a:r>
            <a:r>
              <a:rPr lang="en-US" sz="2800">
                <a:solidFill>
                  <a:srgbClr val="0055A4"/>
                </a:solidFill>
              </a:rPr>
              <a:t>outcome</a:t>
            </a:r>
            <a:r>
              <a:rPr lang="en-US" sz="2800"/>
              <a:t> and </a:t>
            </a:r>
            <a:r>
              <a:rPr lang="en-US" sz="2800">
                <a:solidFill>
                  <a:srgbClr val="0055A4"/>
                </a:solidFill>
              </a:rPr>
              <a:t>remainder</a:t>
            </a:r>
            <a:r>
              <a:rPr lang="en-US" sz="2800"/>
              <a:t> of the division on the side.</a:t>
            </a:r>
            <a:endParaRPr/>
          </a:p>
          <a:p>
            <a:pPr indent="-461010" lvl="0" marL="514350" rtl="0" algn="l">
              <a:lnSpc>
                <a:spcPct val="115000"/>
              </a:lnSpc>
              <a:spcBef>
                <a:spcPts val="840"/>
              </a:spcBef>
              <a:spcAft>
                <a:spcPts val="0"/>
              </a:spcAft>
              <a:buClr>
                <a:srgbClr val="7F7F7F"/>
              </a:buClr>
              <a:buSzPct val="100000"/>
              <a:buFont typeface="Quattrocento Sans"/>
              <a:buAutoNum type="arabicPeriod"/>
            </a:pPr>
            <a:r>
              <a:rPr lang="en-US" sz="2800"/>
              <a:t>Repeat steps 1 and 2 on the outcome until the outcome becomes zero. </a:t>
            </a:r>
            <a:endParaRPr/>
          </a:p>
          <a:p>
            <a:pPr indent="-461010" lvl="0" marL="514350" rtl="0" algn="l">
              <a:lnSpc>
                <a:spcPct val="115000"/>
              </a:lnSpc>
              <a:spcBef>
                <a:spcPts val="840"/>
              </a:spcBef>
              <a:spcAft>
                <a:spcPts val="0"/>
              </a:spcAft>
              <a:buClr>
                <a:srgbClr val="7F7F7F"/>
              </a:buClr>
              <a:buSzPct val="100000"/>
              <a:buFont typeface="Quattrocento Sans"/>
              <a:buAutoNum type="arabicPeriod"/>
            </a:pPr>
            <a:r>
              <a:rPr lang="en-US" sz="2800"/>
              <a:t>The binary number will be the series of the remainders, read from </a:t>
            </a:r>
            <a:r>
              <a:rPr b="1" lang="en-US" sz="2800"/>
              <a:t>bottom to top</a:t>
            </a:r>
            <a:r>
              <a:rPr lang="en-US" sz="2800"/>
              <a:t>.</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ec49ac6325_0_42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275" name="Google Shape;275;gec49ac6325_0_424"/>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Covert 25 to binary.</a:t>
            </a:r>
            <a:endParaRPr/>
          </a:p>
          <a:p>
            <a:pPr indent="0" lvl="0" marL="0" rtl="0" algn="l">
              <a:lnSpc>
                <a:spcPct val="90000"/>
              </a:lnSpc>
              <a:spcBef>
                <a:spcPts val="900"/>
              </a:spcBef>
              <a:spcAft>
                <a:spcPts val="0"/>
              </a:spcAft>
              <a:buClr>
                <a:srgbClr val="7F7F7F"/>
              </a:buClr>
              <a:buSzPts val="3000"/>
              <a:buNone/>
            </a:pPr>
            <a:r>
              <a:rPr lang="en-US"/>
              <a:t>Long Division (divide the Outcome by 2 at every step): </a:t>
            </a:r>
            <a:endParaRPr/>
          </a:p>
        </p:txBody>
      </p:sp>
      <p:graphicFrame>
        <p:nvGraphicFramePr>
          <p:cNvPr id="276" name="Google Shape;276;gec49ac6325_0_424"/>
          <p:cNvGraphicFramePr/>
          <p:nvPr/>
        </p:nvGraphicFramePr>
        <p:xfrm>
          <a:off x="2890329" y="2840362"/>
          <a:ext cx="3000000" cy="3000000"/>
        </p:xfrm>
        <a:graphic>
          <a:graphicData uri="http://schemas.openxmlformats.org/drawingml/2006/table">
            <a:tbl>
              <a:tblPr bandRow="1" firstRow="1">
                <a:noFill/>
                <a:tableStyleId>{CC1458F0-6FA8-493B-AA7B-5F26EB9C7C40}</a:tableStyleId>
              </a:tblPr>
              <a:tblGrid>
                <a:gridCol w="2137125"/>
                <a:gridCol w="2137125"/>
              </a:tblGrid>
              <a:tr h="1273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Outcome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Remainder</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gridSpan="2">
                  <a:txBody>
                    <a:bodyPr/>
                    <a:lstStyle/>
                    <a:p>
                      <a:pPr indent="0" lvl="0" marL="0" marR="0" rtl="0" algn="ctr">
                        <a:lnSpc>
                          <a:spcPct val="100000"/>
                        </a:lnSpc>
                        <a:spcBef>
                          <a:spcPts val="0"/>
                        </a:spcBef>
                        <a:spcAft>
                          <a:spcPts val="0"/>
                        </a:spcAft>
                        <a:buClr>
                          <a:srgbClr val="000000"/>
                        </a:buClr>
                        <a:buSzPts val="3600"/>
                        <a:buFont typeface="Arial"/>
                        <a:buNone/>
                      </a:pPr>
                      <a:r>
                        <a:t/>
                      </a:r>
                      <a:endParaRPr sz="1400" u="none" cap="none" strike="noStrike"/>
                    </a:p>
                  </a:txBody>
                  <a:tcPr marT="45725" marB="45725" marR="91450" marL="91450"/>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03e7a6b224_0_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282" name="Google Shape;282;g303e7a6b224_0_7"/>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419100" lvl="0" marL="457200" rtl="0" algn="l">
              <a:lnSpc>
                <a:spcPct val="90000"/>
              </a:lnSpc>
              <a:spcBef>
                <a:spcPts val="900"/>
              </a:spcBef>
              <a:spcAft>
                <a:spcPts val="0"/>
              </a:spcAft>
              <a:buSzPts val="3000"/>
              <a:buAutoNum type="arabicParenR"/>
            </a:pPr>
            <a:r>
              <a:rPr lang="en-US"/>
              <a:t>25/2 = 12.5. or 12 remainder 1.</a:t>
            </a:r>
            <a:endParaRPr/>
          </a:p>
        </p:txBody>
      </p:sp>
      <p:graphicFrame>
        <p:nvGraphicFramePr>
          <p:cNvPr id="283" name="Google Shape;283;g303e7a6b224_0_7"/>
          <p:cNvGraphicFramePr/>
          <p:nvPr/>
        </p:nvGraphicFramePr>
        <p:xfrm>
          <a:off x="2890329" y="2840362"/>
          <a:ext cx="3000000" cy="3000000"/>
        </p:xfrm>
        <a:graphic>
          <a:graphicData uri="http://schemas.openxmlformats.org/drawingml/2006/table">
            <a:tbl>
              <a:tblPr bandRow="1" firstRow="1">
                <a:noFill/>
                <a:tableStyleId>{CC1458F0-6FA8-493B-AA7B-5F26EB9C7C40}</a:tableStyleId>
              </a:tblPr>
              <a:tblGrid>
                <a:gridCol w="2137125"/>
                <a:gridCol w="2137125"/>
              </a:tblGrid>
              <a:tr h="1273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Outcome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Remainder</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a:t>1</a:t>
                      </a:r>
                      <a:endParaRPr b="1"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b="1" lang="en-US" sz="1800"/>
                        <a:t>12</a:t>
                      </a:r>
                      <a:endParaRPr b="1"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gridSpan="2">
                  <a:txBody>
                    <a:bodyPr/>
                    <a:lstStyle/>
                    <a:p>
                      <a:pPr indent="0" lvl="0" marL="0" marR="0" rtl="0" algn="ctr">
                        <a:lnSpc>
                          <a:spcPct val="100000"/>
                        </a:lnSpc>
                        <a:spcBef>
                          <a:spcPts val="0"/>
                        </a:spcBef>
                        <a:spcAft>
                          <a:spcPts val="0"/>
                        </a:spcAft>
                        <a:buClr>
                          <a:srgbClr val="000000"/>
                        </a:buClr>
                        <a:buSzPts val="3600"/>
                        <a:buFont typeface="Arial"/>
                        <a:buNone/>
                      </a:pPr>
                      <a:r>
                        <a:t/>
                      </a:r>
                      <a:endParaRPr sz="1800" u="none" cap="none" strike="noStrike"/>
                    </a:p>
                  </a:txBody>
                  <a:tcPr marT="45725" marB="45725" marR="91450" marL="91450"/>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303e7a6b224_0_1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289" name="Google Shape;289;g303e7a6b224_0_13"/>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0" lvl="0" marL="0" rtl="0" algn="l">
              <a:lnSpc>
                <a:spcPct val="90000"/>
              </a:lnSpc>
              <a:spcBef>
                <a:spcPts val="900"/>
              </a:spcBef>
              <a:spcAft>
                <a:spcPts val="0"/>
              </a:spcAft>
              <a:buNone/>
            </a:pPr>
            <a:r>
              <a:rPr lang="en-US"/>
              <a:t>2) 12/2 = 6, no remainder</a:t>
            </a:r>
            <a:endParaRPr/>
          </a:p>
        </p:txBody>
      </p:sp>
      <p:graphicFrame>
        <p:nvGraphicFramePr>
          <p:cNvPr id="290" name="Google Shape;290;g303e7a6b224_0_13"/>
          <p:cNvGraphicFramePr/>
          <p:nvPr/>
        </p:nvGraphicFramePr>
        <p:xfrm>
          <a:off x="2890329" y="2840362"/>
          <a:ext cx="3000000" cy="3000000"/>
        </p:xfrm>
        <a:graphic>
          <a:graphicData uri="http://schemas.openxmlformats.org/drawingml/2006/table">
            <a:tbl>
              <a:tblPr bandRow="1" firstRow="1">
                <a:noFill/>
                <a:tableStyleId>{CC1458F0-6FA8-493B-AA7B-5F26EB9C7C40}</a:tableStyleId>
              </a:tblPr>
              <a:tblGrid>
                <a:gridCol w="2137125"/>
                <a:gridCol w="2137125"/>
              </a:tblGrid>
              <a:tr h="1273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Outcome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Remainder</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a:t>12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a:t>0</a:t>
                      </a:r>
                      <a:endParaRPr b="1" sz="1800" u="none" cap="none" strike="noStrike"/>
                    </a:p>
                  </a:txBody>
                  <a:tcPr marT="45725" marB="45725" marR="91450" marL="91450"/>
                </a:tc>
              </a:tr>
              <a:tr h="435300">
                <a:tc>
                  <a:txBody>
                    <a:bodyPr/>
                    <a:lstStyle/>
                    <a:p>
                      <a:pPr indent="0" lvl="0" marL="0" rtl="0" algn="l">
                        <a:spcBef>
                          <a:spcPts val="0"/>
                        </a:spcBef>
                        <a:spcAft>
                          <a:spcPts val="0"/>
                        </a:spcAft>
                        <a:buClr>
                          <a:schemeClr val="dk1"/>
                        </a:buClr>
                        <a:buSzPts val="1800"/>
                        <a:buFont typeface="Arial"/>
                        <a:buNone/>
                      </a:pPr>
                      <a:r>
                        <a:rPr b="1" lang="en-US" sz="1800"/>
                        <a:t>6</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gridSpan="2">
                  <a:txBody>
                    <a:bodyPr/>
                    <a:lstStyle/>
                    <a:p>
                      <a:pPr indent="0" lvl="0" marL="0" marR="0" rtl="0" algn="ctr">
                        <a:lnSpc>
                          <a:spcPct val="100000"/>
                        </a:lnSpc>
                        <a:spcBef>
                          <a:spcPts val="0"/>
                        </a:spcBef>
                        <a:spcAft>
                          <a:spcPts val="0"/>
                        </a:spcAft>
                        <a:buClr>
                          <a:srgbClr val="000000"/>
                        </a:buClr>
                        <a:buSzPts val="3600"/>
                        <a:buFont typeface="Arial"/>
                        <a:buNone/>
                      </a:pPr>
                      <a:r>
                        <a:t/>
                      </a:r>
                      <a:endParaRPr sz="1800" u="none" cap="none" strike="noStrike"/>
                    </a:p>
                  </a:txBody>
                  <a:tcPr marT="45725" marB="45725" marR="91450" marL="91450"/>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03e7a6b224_0_1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296" name="Google Shape;296;g303e7a6b224_0_19"/>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0" lvl="0" marL="0" rtl="0" algn="l">
              <a:lnSpc>
                <a:spcPct val="90000"/>
              </a:lnSpc>
              <a:spcBef>
                <a:spcPts val="900"/>
              </a:spcBef>
              <a:spcAft>
                <a:spcPts val="0"/>
              </a:spcAft>
              <a:buNone/>
            </a:pPr>
            <a:r>
              <a:rPr lang="en-US"/>
              <a:t>3) 6/2 = 3, no remainder</a:t>
            </a:r>
            <a:endParaRPr/>
          </a:p>
        </p:txBody>
      </p:sp>
      <p:graphicFrame>
        <p:nvGraphicFramePr>
          <p:cNvPr id="297" name="Google Shape;297;g303e7a6b224_0_19"/>
          <p:cNvGraphicFramePr/>
          <p:nvPr/>
        </p:nvGraphicFramePr>
        <p:xfrm>
          <a:off x="2890329" y="2840362"/>
          <a:ext cx="3000000" cy="3000000"/>
        </p:xfrm>
        <a:graphic>
          <a:graphicData uri="http://schemas.openxmlformats.org/drawingml/2006/table">
            <a:tbl>
              <a:tblPr bandRow="1" firstRow="1">
                <a:noFill/>
                <a:tableStyleId>{CC1458F0-6FA8-493B-AA7B-5F26EB9C7C40}</a:tableStyleId>
              </a:tblPr>
              <a:tblGrid>
                <a:gridCol w="2137125"/>
                <a:gridCol w="2137125"/>
              </a:tblGrid>
              <a:tr h="1273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Outcome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Remainder</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a:t>12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0</a:t>
                      </a:r>
                      <a:endParaRPr sz="1800" u="none" cap="none" strike="noStrike"/>
                    </a:p>
                  </a:txBody>
                  <a:tcPr marT="45725" marB="45725" marR="91450" marL="91450"/>
                </a:tc>
              </a:tr>
              <a:tr h="435300">
                <a:tc>
                  <a:txBody>
                    <a:bodyPr/>
                    <a:lstStyle/>
                    <a:p>
                      <a:pPr indent="0" lvl="0" marL="0" rtl="0" algn="l">
                        <a:spcBef>
                          <a:spcPts val="0"/>
                        </a:spcBef>
                        <a:spcAft>
                          <a:spcPts val="0"/>
                        </a:spcAft>
                        <a:buClr>
                          <a:schemeClr val="dk1"/>
                        </a:buClr>
                        <a:buSzPts val="1800"/>
                        <a:buFont typeface="Arial"/>
                        <a:buNone/>
                      </a:pPr>
                      <a:r>
                        <a:rPr lang="en-US" sz="1800"/>
                        <a:t>6</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a:t>0</a:t>
                      </a:r>
                      <a:endParaRPr b="1"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b="1" lang="en-US" sz="1800"/>
                        <a:t>3</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gridSpan="2">
                  <a:txBody>
                    <a:bodyPr/>
                    <a:lstStyle/>
                    <a:p>
                      <a:pPr indent="0" lvl="0" marL="0" marR="0" rtl="0" algn="ctr">
                        <a:lnSpc>
                          <a:spcPct val="100000"/>
                        </a:lnSpc>
                        <a:spcBef>
                          <a:spcPts val="0"/>
                        </a:spcBef>
                        <a:spcAft>
                          <a:spcPts val="0"/>
                        </a:spcAft>
                        <a:buClr>
                          <a:srgbClr val="000000"/>
                        </a:buClr>
                        <a:buSzPts val="3600"/>
                        <a:buFont typeface="Arial"/>
                        <a:buNone/>
                      </a:pPr>
                      <a:r>
                        <a:t/>
                      </a:r>
                      <a:endParaRPr sz="1800" u="none" cap="none" strike="noStrike"/>
                    </a:p>
                  </a:txBody>
                  <a:tcPr marT="45725" marB="45725" marR="91450" marL="91450"/>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03e7a6b224_0_25"/>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303" name="Google Shape;303;g303e7a6b224_0_25"/>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0" lvl="0" marL="0" rtl="0" algn="l">
              <a:lnSpc>
                <a:spcPct val="90000"/>
              </a:lnSpc>
              <a:spcBef>
                <a:spcPts val="900"/>
              </a:spcBef>
              <a:spcAft>
                <a:spcPts val="0"/>
              </a:spcAft>
              <a:buNone/>
            </a:pPr>
            <a:r>
              <a:rPr lang="en-US"/>
              <a:t>4) 3/2 = 1.5, or 1 remainder 1</a:t>
            </a:r>
            <a:endParaRPr/>
          </a:p>
        </p:txBody>
      </p:sp>
      <p:graphicFrame>
        <p:nvGraphicFramePr>
          <p:cNvPr id="304" name="Google Shape;304;g303e7a6b224_0_25"/>
          <p:cNvGraphicFramePr/>
          <p:nvPr/>
        </p:nvGraphicFramePr>
        <p:xfrm>
          <a:off x="2890329" y="2840362"/>
          <a:ext cx="3000000" cy="3000000"/>
        </p:xfrm>
        <a:graphic>
          <a:graphicData uri="http://schemas.openxmlformats.org/drawingml/2006/table">
            <a:tbl>
              <a:tblPr bandRow="1" firstRow="1">
                <a:noFill/>
                <a:tableStyleId>{CC1458F0-6FA8-493B-AA7B-5F26EB9C7C40}</a:tableStyleId>
              </a:tblPr>
              <a:tblGrid>
                <a:gridCol w="2137125"/>
                <a:gridCol w="2137125"/>
              </a:tblGrid>
              <a:tr h="1273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Outcome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Remainder</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a:t>12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0</a:t>
                      </a:r>
                      <a:endParaRPr sz="1800" u="none" cap="none" strike="noStrike"/>
                    </a:p>
                  </a:txBody>
                  <a:tcPr marT="45725" marB="45725" marR="91450" marL="91450"/>
                </a:tc>
              </a:tr>
              <a:tr h="435300">
                <a:tc>
                  <a:txBody>
                    <a:bodyPr/>
                    <a:lstStyle/>
                    <a:p>
                      <a:pPr indent="0" lvl="0" marL="0" rtl="0" algn="l">
                        <a:spcBef>
                          <a:spcPts val="0"/>
                        </a:spcBef>
                        <a:spcAft>
                          <a:spcPts val="0"/>
                        </a:spcAft>
                        <a:buClr>
                          <a:schemeClr val="dk1"/>
                        </a:buClr>
                        <a:buSzPts val="1800"/>
                        <a:buFont typeface="Arial"/>
                        <a:buNone/>
                      </a:pPr>
                      <a:r>
                        <a:rPr lang="en-US" sz="1800"/>
                        <a:t>6</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0</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a:t>3</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a:t>1</a:t>
                      </a:r>
                      <a:endParaRPr b="1"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b="1" lang="en-US" sz="1800"/>
                        <a:t>1</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gridSpan="2">
                  <a:txBody>
                    <a:bodyPr/>
                    <a:lstStyle/>
                    <a:p>
                      <a:pPr indent="0" lvl="0" marL="0" marR="0" rtl="0" algn="ctr">
                        <a:lnSpc>
                          <a:spcPct val="100000"/>
                        </a:lnSpc>
                        <a:spcBef>
                          <a:spcPts val="0"/>
                        </a:spcBef>
                        <a:spcAft>
                          <a:spcPts val="0"/>
                        </a:spcAft>
                        <a:buClr>
                          <a:srgbClr val="000000"/>
                        </a:buClr>
                        <a:buSzPts val="3600"/>
                        <a:buFont typeface="Arial"/>
                        <a:buNone/>
                      </a:pPr>
                      <a:r>
                        <a:t/>
                      </a:r>
                      <a:endParaRPr sz="1800" u="none" cap="none" strike="noStrike"/>
                    </a:p>
                  </a:txBody>
                  <a:tcPr marT="45725" marB="45725" marR="91450" marL="91450"/>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303e7a6b224_0_3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310" name="Google Shape;310;g303e7a6b224_0_31"/>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0" lvl="0" marL="0" rtl="0" algn="l">
              <a:lnSpc>
                <a:spcPct val="90000"/>
              </a:lnSpc>
              <a:spcBef>
                <a:spcPts val="900"/>
              </a:spcBef>
              <a:spcAft>
                <a:spcPts val="0"/>
              </a:spcAft>
              <a:buNone/>
            </a:pPr>
            <a:r>
              <a:rPr lang="en-US"/>
              <a:t>5) 1/2 = 0.5, or 0 remainder 1</a:t>
            </a:r>
            <a:endParaRPr/>
          </a:p>
        </p:txBody>
      </p:sp>
      <p:graphicFrame>
        <p:nvGraphicFramePr>
          <p:cNvPr id="311" name="Google Shape;311;g303e7a6b224_0_31"/>
          <p:cNvGraphicFramePr/>
          <p:nvPr/>
        </p:nvGraphicFramePr>
        <p:xfrm>
          <a:off x="2890329" y="2840362"/>
          <a:ext cx="3000000" cy="3000000"/>
        </p:xfrm>
        <a:graphic>
          <a:graphicData uri="http://schemas.openxmlformats.org/drawingml/2006/table">
            <a:tbl>
              <a:tblPr bandRow="1" firstRow="1">
                <a:noFill/>
                <a:tableStyleId>{CC1458F0-6FA8-493B-AA7B-5F26EB9C7C40}</a:tableStyleId>
              </a:tblPr>
              <a:tblGrid>
                <a:gridCol w="2137125"/>
                <a:gridCol w="2137125"/>
              </a:tblGrid>
              <a:tr h="1273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Outcome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Remainder</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a:t>12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0</a:t>
                      </a:r>
                      <a:endParaRPr sz="1800" u="none" cap="none" strike="noStrike"/>
                    </a:p>
                  </a:txBody>
                  <a:tcPr marT="45725" marB="45725" marR="91450" marL="91450"/>
                </a:tc>
              </a:tr>
              <a:tr h="435300">
                <a:tc>
                  <a:txBody>
                    <a:bodyPr/>
                    <a:lstStyle/>
                    <a:p>
                      <a:pPr indent="0" lvl="0" marL="0" rtl="0" algn="l">
                        <a:spcBef>
                          <a:spcPts val="0"/>
                        </a:spcBef>
                        <a:spcAft>
                          <a:spcPts val="0"/>
                        </a:spcAft>
                        <a:buClr>
                          <a:schemeClr val="dk1"/>
                        </a:buClr>
                        <a:buSzPts val="1800"/>
                        <a:buFont typeface="Arial"/>
                        <a:buNone/>
                      </a:pPr>
                      <a:r>
                        <a:rPr lang="en-US" sz="1800"/>
                        <a:t>6</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0</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a:t>3</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a:t>1</a:t>
                      </a:r>
                      <a:endParaRPr b="1" sz="18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b="1" lang="en-US" sz="1800"/>
                        <a:t>0</a:t>
                      </a:r>
                      <a:endParaRPr b="1"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gridSpan="2">
                  <a:txBody>
                    <a:bodyPr/>
                    <a:lstStyle/>
                    <a:p>
                      <a:pPr indent="0" lvl="0" marL="0" marR="0" rtl="0" algn="ctr">
                        <a:lnSpc>
                          <a:spcPct val="100000"/>
                        </a:lnSpc>
                        <a:spcBef>
                          <a:spcPts val="0"/>
                        </a:spcBef>
                        <a:spcAft>
                          <a:spcPts val="0"/>
                        </a:spcAft>
                        <a:buClr>
                          <a:srgbClr val="000000"/>
                        </a:buClr>
                        <a:buSzPts val="3600"/>
                        <a:buFont typeface="Arial"/>
                        <a:buNone/>
                      </a:pPr>
                      <a:r>
                        <a:t/>
                      </a:r>
                      <a:endParaRPr sz="1800" u="none" cap="none" strike="noStrike"/>
                    </a:p>
                  </a:txBody>
                  <a:tcPr marT="45725" marB="45725" marR="91450" marL="91450"/>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03e7a6b224_0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317" name="Google Shape;317;g303e7a6b224_0_0"/>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Covert 25 to binary.</a:t>
            </a:r>
            <a:endParaRPr/>
          </a:p>
          <a:p>
            <a:pPr indent="0" lvl="0" marL="0" rtl="0" algn="l">
              <a:lnSpc>
                <a:spcPct val="90000"/>
              </a:lnSpc>
              <a:spcBef>
                <a:spcPts val="900"/>
              </a:spcBef>
              <a:spcAft>
                <a:spcPts val="0"/>
              </a:spcAft>
              <a:buClr>
                <a:srgbClr val="7F7F7F"/>
              </a:buClr>
              <a:buSzPts val="3000"/>
              <a:buNone/>
            </a:pPr>
            <a:r>
              <a:t/>
            </a:r>
            <a:endParaRPr/>
          </a:p>
        </p:txBody>
      </p:sp>
      <p:graphicFrame>
        <p:nvGraphicFramePr>
          <p:cNvPr id="318" name="Google Shape;318;g303e7a6b224_0_0"/>
          <p:cNvGraphicFramePr/>
          <p:nvPr/>
        </p:nvGraphicFramePr>
        <p:xfrm>
          <a:off x="2890329" y="2840362"/>
          <a:ext cx="3000000" cy="3000000"/>
        </p:xfrm>
        <a:graphic>
          <a:graphicData uri="http://schemas.openxmlformats.org/drawingml/2006/table">
            <a:tbl>
              <a:tblPr bandRow="1" firstRow="1">
                <a:noFill/>
                <a:tableStyleId>{CC1458F0-6FA8-493B-AA7B-5F26EB9C7C40}</a:tableStyleId>
              </a:tblPr>
              <a:tblGrid>
                <a:gridCol w="2137125"/>
                <a:gridCol w="2137125"/>
              </a:tblGrid>
              <a:tr h="1273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Outcome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Remainder</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25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12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4353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435300">
                <a:tc gridSpan="2">
                  <a:txBody>
                    <a:bodyPr/>
                    <a:lstStyle/>
                    <a:p>
                      <a:pPr indent="0" lvl="0" marL="0" marR="0" rtl="0" algn="ctr">
                        <a:lnSpc>
                          <a:spcPct val="100000"/>
                        </a:lnSpc>
                        <a:spcBef>
                          <a:spcPts val="0"/>
                        </a:spcBef>
                        <a:spcAft>
                          <a:spcPts val="0"/>
                        </a:spcAft>
                        <a:buClr>
                          <a:srgbClr val="000000"/>
                        </a:buClr>
                        <a:buSzPts val="3600"/>
                        <a:buFont typeface="Arial"/>
                        <a:buNone/>
                      </a:pPr>
                      <a:r>
                        <a:rPr b="1" lang="en-US" sz="3600" u="none" cap="none" strike="noStrike"/>
                        <a:t>(25)</a:t>
                      </a:r>
                      <a:r>
                        <a:rPr b="1" baseline="-25000" lang="en-US" sz="3600" u="none" cap="none" strike="noStrike"/>
                        <a:t>10 </a:t>
                      </a:r>
                      <a:r>
                        <a:rPr b="1" lang="en-US" sz="3600" u="none" cap="none" strike="noStrike"/>
                        <a:t>= (11001)</a:t>
                      </a:r>
                      <a:r>
                        <a:rPr b="1" baseline="-25000" lang="en-US" sz="3600" u="none" cap="none" strike="noStrike"/>
                        <a:t>2</a:t>
                      </a:r>
                      <a:endParaRPr sz="1400" u="none" cap="none" strike="noStrike"/>
                    </a:p>
                  </a:txBody>
                  <a:tcPr marT="45725" marB="45725" marR="91450" marL="91450"/>
                </a:tc>
                <a:tc hMerge="1"/>
              </a:tr>
            </a:tbl>
          </a:graphicData>
        </a:graphic>
      </p:graphicFrame>
      <p:cxnSp>
        <p:nvCxnSpPr>
          <p:cNvPr id="319" name="Google Shape;319;g303e7a6b224_0_0"/>
          <p:cNvCxnSpPr/>
          <p:nvPr/>
        </p:nvCxnSpPr>
        <p:spPr>
          <a:xfrm rot="10800000">
            <a:off x="9034943" y="3045350"/>
            <a:ext cx="0" cy="1946100"/>
          </a:xfrm>
          <a:prstGeom prst="straightConnector1">
            <a:avLst/>
          </a:prstGeom>
          <a:noFill/>
          <a:ln cap="flat" cmpd="sng" w="57150">
            <a:solidFill>
              <a:srgbClr val="0055A4"/>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ec49ac6325_0_43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Exercise: Converting Decimal Number to Binary</a:t>
            </a:r>
            <a:endParaRPr/>
          </a:p>
        </p:txBody>
      </p:sp>
      <p:sp>
        <p:nvSpPr>
          <p:cNvPr id="325" name="Google Shape;325;gec49ac6325_0_431"/>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Convert 107 to binary.</a:t>
            </a:r>
            <a:endParaRPr/>
          </a:p>
        </p:txBody>
      </p:sp>
      <p:graphicFrame>
        <p:nvGraphicFramePr>
          <p:cNvPr id="326" name="Google Shape;326;gec49ac6325_0_431"/>
          <p:cNvGraphicFramePr/>
          <p:nvPr/>
        </p:nvGraphicFramePr>
        <p:xfrm>
          <a:off x="2776029" y="2407537"/>
          <a:ext cx="3000000" cy="3000000"/>
        </p:xfrm>
        <a:graphic>
          <a:graphicData uri="http://schemas.openxmlformats.org/drawingml/2006/table">
            <a:tbl>
              <a:tblPr bandRow="1" firstRow="1">
                <a:noFill/>
                <a:tableStyleId>{CC1458F0-6FA8-493B-AA7B-5F26EB9C7C40}</a:tableStyleId>
              </a:tblPr>
              <a:tblGrid>
                <a:gridCol w="2137125"/>
                <a:gridCol w="2137125"/>
              </a:tblGrid>
              <a:tr h="370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Outcome</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Remainer</a:t>
                      </a:r>
                      <a:endParaRPr b="1"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rPr b="1" lang="en-US" sz="1400" u="none" cap="none" strike="noStrike"/>
                        <a:t>107</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gridSpan="2">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t>double check you have the correct answer! google “107 in binary”</a:t>
                      </a:r>
                      <a:endParaRPr b="1" sz="1800" u="none" cap="none" strike="noStrike"/>
                    </a:p>
                  </a:txBody>
                  <a:tcPr marT="45725" marB="45725" marR="91450" marL="91450"/>
                </a:tc>
                <a:tc hMerge="1"/>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ec49ac6325_0_43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Practise: Converting Decimal to Binary</a:t>
            </a:r>
            <a:endParaRPr/>
          </a:p>
        </p:txBody>
      </p:sp>
      <p:sp>
        <p:nvSpPr>
          <p:cNvPr id="332" name="Google Shape;332;gec49ac6325_0_4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000"/>
              <a:buNone/>
            </a:pPr>
            <a:r>
              <a:rPr lang="en-US"/>
              <a:t>Convert the following into binary. </a:t>
            </a:r>
            <a:r>
              <a:rPr b="1" lang="en-US"/>
              <a:t>Show your work</a:t>
            </a:r>
            <a:r>
              <a:rPr lang="en-US"/>
              <a:t>.</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10</a:t>
            </a:r>
            <a:endParaRPr/>
          </a:p>
          <a:p>
            <a:pPr indent="-228600" lvl="0" marL="228600" rtl="0" algn="l">
              <a:lnSpc>
                <a:spcPct val="90000"/>
              </a:lnSpc>
              <a:spcBef>
                <a:spcPts val="900"/>
              </a:spcBef>
              <a:spcAft>
                <a:spcPts val="0"/>
              </a:spcAft>
              <a:buClr>
                <a:srgbClr val="7F7F7F"/>
              </a:buClr>
              <a:buSzPts val="3000"/>
              <a:buChar char="•"/>
            </a:pPr>
            <a:r>
              <a:rPr lang="en-US"/>
              <a:t>64</a:t>
            </a:r>
            <a:endParaRPr/>
          </a:p>
          <a:p>
            <a:pPr indent="-228600" lvl="0" marL="228600" rtl="0" algn="l">
              <a:lnSpc>
                <a:spcPct val="90000"/>
              </a:lnSpc>
              <a:spcBef>
                <a:spcPts val="900"/>
              </a:spcBef>
              <a:spcAft>
                <a:spcPts val="0"/>
              </a:spcAft>
              <a:buClr>
                <a:srgbClr val="7F7F7F"/>
              </a:buClr>
              <a:buSzPts val="3000"/>
              <a:buChar char="•"/>
            </a:pPr>
            <a:r>
              <a:rPr lang="en-US"/>
              <a:t>128</a:t>
            </a:r>
            <a:endParaRPr/>
          </a:p>
          <a:p>
            <a:pPr indent="-228600" lvl="0" marL="228600" rtl="0" algn="l">
              <a:lnSpc>
                <a:spcPct val="90000"/>
              </a:lnSpc>
              <a:spcBef>
                <a:spcPts val="900"/>
              </a:spcBef>
              <a:spcAft>
                <a:spcPts val="0"/>
              </a:spcAft>
              <a:buClr>
                <a:srgbClr val="7F7F7F"/>
              </a:buClr>
              <a:buSzPts val="3000"/>
              <a:buChar char="•"/>
            </a:pPr>
            <a:r>
              <a:rPr lang="en-US"/>
              <a:t>146</a:t>
            </a:r>
            <a:endParaRPr/>
          </a:p>
          <a:p>
            <a:pPr indent="-228600" lvl="0" marL="228600" rtl="0" algn="l">
              <a:lnSpc>
                <a:spcPct val="90000"/>
              </a:lnSpc>
              <a:spcBef>
                <a:spcPts val="900"/>
              </a:spcBef>
              <a:spcAft>
                <a:spcPts val="0"/>
              </a:spcAft>
              <a:buClr>
                <a:srgbClr val="7F7F7F"/>
              </a:buClr>
              <a:buSzPts val="3000"/>
              <a:buChar char="•"/>
            </a:pPr>
            <a:r>
              <a:rPr lang="en-US"/>
              <a:t>300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88ad4d517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a:bodyPr>
          <a:lstStyle/>
          <a:p>
            <a:pPr indent="-182879" lvl="0" marL="228600" rtl="0" algn="l">
              <a:lnSpc>
                <a:spcPct val="115000"/>
              </a:lnSpc>
              <a:spcBef>
                <a:spcPts val="960"/>
              </a:spcBef>
              <a:spcAft>
                <a:spcPts val="0"/>
              </a:spcAft>
              <a:buSzPct val="100000"/>
              <a:buChar char="•"/>
            </a:pPr>
            <a:r>
              <a:rPr lang="en-US" sz="3200"/>
              <a:t>Everyone “knows” that computers use “binary” to operate</a:t>
            </a:r>
            <a:br>
              <a:rPr lang="en-US" sz="3200"/>
            </a:br>
            <a:endParaRPr sz="3200"/>
          </a:p>
          <a:p>
            <a:pPr indent="-182879" lvl="0" marL="228600" rtl="0" algn="l">
              <a:lnSpc>
                <a:spcPct val="115000"/>
              </a:lnSpc>
              <a:spcBef>
                <a:spcPts val="960"/>
              </a:spcBef>
              <a:spcAft>
                <a:spcPts val="0"/>
              </a:spcAft>
              <a:buSzPct val="100000"/>
              <a:buChar char="•"/>
            </a:pPr>
            <a:r>
              <a:rPr lang="en-US" sz="3200"/>
              <a:t>But, as we saw last class, computers don’t “know” anything -- ultimately, its CPU is just configured to react in particularly sophisticated ways when its switches (the lightbulbs) are turned </a:t>
            </a:r>
            <a:r>
              <a:rPr b="1" lang="en-US" sz="3200"/>
              <a:t>on</a:t>
            </a:r>
            <a:r>
              <a:rPr lang="en-US" sz="3200"/>
              <a:t> or </a:t>
            </a:r>
            <a:r>
              <a:rPr b="1" lang="en-US" sz="3200"/>
              <a:t>off</a:t>
            </a:r>
            <a:br>
              <a:rPr lang="en-US" sz="3200"/>
            </a:br>
            <a:endParaRPr sz="3200"/>
          </a:p>
          <a:p>
            <a:pPr indent="-182878" lvl="0" marL="228600" rtl="0" algn="l">
              <a:lnSpc>
                <a:spcPct val="115000"/>
              </a:lnSpc>
              <a:spcBef>
                <a:spcPts val="960"/>
              </a:spcBef>
              <a:spcAft>
                <a:spcPts val="0"/>
              </a:spcAft>
              <a:buSzPct val="100000"/>
              <a:buChar char="•"/>
            </a:pPr>
            <a:r>
              <a:rPr lang="en-US" sz="3200"/>
              <a:t>So what is binary anyway? And what does it have to do with computers?</a:t>
            </a:r>
            <a:endParaRPr sz="3200"/>
          </a:p>
          <a:p>
            <a:pPr indent="-182878" lvl="0" marL="228600" rtl="0" algn="l">
              <a:lnSpc>
                <a:spcPct val="115000"/>
              </a:lnSpc>
              <a:spcBef>
                <a:spcPts val="960"/>
              </a:spcBef>
              <a:spcAft>
                <a:spcPts val="0"/>
              </a:spcAft>
              <a:buSzPct val="100000"/>
              <a:buChar char="•"/>
            </a:pPr>
            <a:r>
              <a:rPr lang="en-US" sz="3200"/>
              <a:t>In order to understand the </a:t>
            </a:r>
            <a:r>
              <a:rPr b="1" lang="en-US" sz="3200"/>
              <a:t>Binary</a:t>
            </a:r>
            <a:r>
              <a:rPr lang="en-US" sz="3200"/>
              <a:t> numeral system, we can compare it to something we already know: the </a:t>
            </a:r>
            <a:r>
              <a:rPr b="1" lang="en-US" sz="3200"/>
              <a:t>Decimal</a:t>
            </a:r>
            <a:r>
              <a:rPr lang="en-US" sz="3200"/>
              <a:t> numeral system.</a:t>
            </a:r>
            <a:endParaRPr sz="3200"/>
          </a:p>
        </p:txBody>
      </p:sp>
      <p:sp>
        <p:nvSpPr>
          <p:cNvPr id="140" name="Google Shape;140;ge88ad4d517_0_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ec49ac6325_0_45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many Numbers can I represent?</a:t>
            </a:r>
            <a:endParaRPr/>
          </a:p>
        </p:txBody>
      </p:sp>
      <p:sp>
        <p:nvSpPr>
          <p:cNvPr id="338" name="Google Shape;338;gec49ac6325_0_453"/>
          <p:cNvSpPr txBox="1"/>
          <p:nvPr>
            <p:ph idx="1" type="body"/>
          </p:nvPr>
        </p:nvSpPr>
        <p:spPr>
          <a:xfrm>
            <a:off x="838200" y="1825625"/>
            <a:ext cx="10814100" cy="4351200"/>
          </a:xfrm>
          <a:prstGeom prst="rect">
            <a:avLst/>
          </a:prstGeom>
          <a:noFill/>
          <a:ln>
            <a:noFill/>
          </a:ln>
        </p:spPr>
        <p:txBody>
          <a:bodyPr anchorCtr="0" anchor="t" bIns="45700" lIns="91425" spcFirstLastPara="1" rIns="91425" wrap="square" tIns="45700">
            <a:normAutofit fontScale="77500" lnSpcReduction="20000"/>
          </a:bodyPr>
          <a:lstStyle/>
          <a:p>
            <a:pPr indent="-185737" lvl="0" marL="228600" rtl="0" algn="l">
              <a:lnSpc>
                <a:spcPct val="90000"/>
              </a:lnSpc>
              <a:spcBef>
                <a:spcPts val="0"/>
              </a:spcBef>
              <a:spcAft>
                <a:spcPts val="0"/>
              </a:spcAft>
              <a:buClr>
                <a:srgbClr val="7F7F7F"/>
              </a:buClr>
              <a:buSzPct val="100000"/>
              <a:buChar char="•"/>
            </a:pPr>
            <a:r>
              <a:rPr lang="en-US"/>
              <a:t>1 bit -&gt; can represent 2 numbers</a:t>
            </a:r>
            <a:endParaRPr/>
          </a:p>
          <a:p>
            <a:pPr indent="-191451"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a:t>
            </a:r>
            <a:r>
              <a:rPr baseline="-25000" lang="en-US">
                <a:latin typeface="Courier New"/>
                <a:ea typeface="Courier New"/>
                <a:cs typeface="Courier New"/>
                <a:sym typeface="Courier New"/>
              </a:rPr>
              <a:t>2</a:t>
            </a:r>
            <a:r>
              <a:rPr lang="en-US">
                <a:latin typeface="Courier New"/>
                <a:ea typeface="Courier New"/>
                <a:cs typeface="Courier New"/>
                <a:sym typeface="Courier New"/>
              </a:rPr>
              <a:t> = (0)</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1"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a:t>
            </a:r>
            <a:r>
              <a:rPr baseline="-25000" lang="en-US">
                <a:latin typeface="Courier New"/>
                <a:ea typeface="Courier New"/>
                <a:cs typeface="Courier New"/>
                <a:sym typeface="Courier New"/>
              </a:rPr>
              <a:t>2</a:t>
            </a:r>
            <a:r>
              <a:rPr lang="en-US">
                <a:latin typeface="Courier New"/>
                <a:ea typeface="Courier New"/>
                <a:cs typeface="Courier New"/>
                <a:sym typeface="Courier New"/>
              </a:rPr>
              <a:t> = (1)</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85737" lvl="0" marL="228600" rtl="0" algn="l">
              <a:lnSpc>
                <a:spcPct val="90000"/>
              </a:lnSpc>
              <a:spcBef>
                <a:spcPts val="900"/>
              </a:spcBef>
              <a:spcAft>
                <a:spcPts val="0"/>
              </a:spcAft>
              <a:buClr>
                <a:srgbClr val="7F7F7F"/>
              </a:buClr>
              <a:buSzPct val="100000"/>
              <a:buChar char="•"/>
            </a:pPr>
            <a:r>
              <a:rPr lang="en-US"/>
              <a:t>2 bits -&gt; can represent 4 numbers</a:t>
            </a:r>
            <a:endParaRPr/>
          </a:p>
          <a:p>
            <a:pPr indent="-191451"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(00)</a:t>
            </a:r>
            <a:r>
              <a:rPr baseline="-25000" lang="en-US">
                <a:latin typeface="Courier New"/>
                <a:ea typeface="Courier New"/>
                <a:cs typeface="Courier New"/>
                <a:sym typeface="Courier New"/>
              </a:rPr>
              <a:t>2	</a:t>
            </a:r>
            <a:r>
              <a:rPr lang="en-US">
                <a:latin typeface="Courier New"/>
                <a:ea typeface="Courier New"/>
                <a:cs typeface="Courier New"/>
                <a:sym typeface="Courier New"/>
              </a:rPr>
              <a:t>= (0)</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1"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(01)</a:t>
            </a:r>
            <a:r>
              <a:rPr baseline="-25000" lang="en-US">
                <a:latin typeface="Courier New"/>
                <a:ea typeface="Courier New"/>
                <a:cs typeface="Courier New"/>
                <a:sym typeface="Courier New"/>
              </a:rPr>
              <a:t>2</a:t>
            </a:r>
            <a:r>
              <a:rPr lang="en-US">
                <a:latin typeface="Courier New"/>
                <a:ea typeface="Courier New"/>
                <a:cs typeface="Courier New"/>
                <a:sym typeface="Courier New"/>
              </a:rPr>
              <a:t> 	= (1)</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1"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(10)</a:t>
            </a:r>
            <a:r>
              <a:rPr baseline="-25000" lang="en-US">
                <a:latin typeface="Courier New"/>
                <a:ea typeface="Courier New"/>
                <a:cs typeface="Courier New"/>
                <a:sym typeface="Courier New"/>
              </a:rPr>
              <a:t>2</a:t>
            </a:r>
            <a:r>
              <a:rPr lang="en-US">
                <a:latin typeface="Courier New"/>
                <a:ea typeface="Courier New"/>
                <a:cs typeface="Courier New"/>
                <a:sym typeface="Courier New"/>
              </a:rPr>
              <a:t> = (2)</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1"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(11)</a:t>
            </a:r>
            <a:r>
              <a:rPr baseline="-25000" lang="en-US">
                <a:latin typeface="Courier New"/>
                <a:ea typeface="Courier New"/>
                <a:cs typeface="Courier New"/>
                <a:sym typeface="Courier New"/>
              </a:rPr>
              <a:t>2</a:t>
            </a:r>
            <a:r>
              <a:rPr lang="en-US">
                <a:latin typeface="Courier New"/>
                <a:ea typeface="Courier New"/>
                <a:cs typeface="Courier New"/>
                <a:sym typeface="Courier New"/>
              </a:rPr>
              <a:t> = (3)</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1"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Values: 0 to 3 in decimal.</a:t>
            </a:r>
            <a:endParaRPr/>
          </a:p>
          <a:p>
            <a:pPr indent="-63500" lvl="1" marL="685800" rtl="0" algn="l">
              <a:lnSpc>
                <a:spcPct val="90000"/>
              </a:lnSpc>
              <a:spcBef>
                <a:spcPts val="780"/>
              </a:spcBef>
              <a:spcAft>
                <a:spcPts val="0"/>
              </a:spcAft>
              <a:buClr>
                <a:srgbClr val="7F7F7F"/>
              </a:buClr>
              <a:buSzPct val="100000"/>
              <a:buNone/>
            </a:pPr>
            <a:r>
              <a:t/>
            </a:r>
            <a:endParaRPr>
              <a:latin typeface="Courier New"/>
              <a:ea typeface="Courier New"/>
              <a:cs typeface="Courier New"/>
              <a:sym typeface="Courier New"/>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5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500"/>
                                        <p:tgtEl>
                                          <p:spTgt spid="3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500"/>
                                        <p:tgtEl>
                                          <p:spTgt spid="3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500"/>
                                        <p:tgtEl>
                                          <p:spTgt spid="3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500"/>
                                        <p:tgtEl>
                                          <p:spTgt spid="3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500"/>
                                        <p:tgtEl>
                                          <p:spTgt spid="3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6" st="6"/>
                                            </p:txEl>
                                          </p:spTgt>
                                        </p:tgtEl>
                                        <p:attrNameLst>
                                          <p:attrName>style.visibility</p:attrName>
                                        </p:attrNameLst>
                                      </p:cBhvr>
                                      <p:to>
                                        <p:strVal val="visible"/>
                                      </p:to>
                                    </p:set>
                                    <p:animEffect filter="fade" transition="in">
                                      <p:cBhvr>
                                        <p:cTn dur="500"/>
                                        <p:tgtEl>
                                          <p:spTgt spid="3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7" st="7"/>
                                            </p:txEl>
                                          </p:spTgt>
                                        </p:tgtEl>
                                        <p:attrNameLst>
                                          <p:attrName>style.visibility</p:attrName>
                                        </p:attrNameLst>
                                      </p:cBhvr>
                                      <p:to>
                                        <p:strVal val="visible"/>
                                      </p:to>
                                    </p:set>
                                    <p:animEffect filter="fade" transition="in">
                                      <p:cBhvr>
                                        <p:cTn dur="500"/>
                                        <p:tgtEl>
                                          <p:spTgt spid="3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8" st="8"/>
                                            </p:txEl>
                                          </p:spTgt>
                                        </p:tgtEl>
                                        <p:attrNameLst>
                                          <p:attrName>style.visibility</p:attrName>
                                        </p:attrNameLst>
                                      </p:cBhvr>
                                      <p:to>
                                        <p:strVal val="visible"/>
                                      </p:to>
                                    </p:set>
                                    <p:animEffect filter="fade" transition="in">
                                      <p:cBhvr>
                                        <p:cTn dur="500"/>
                                        <p:tgtEl>
                                          <p:spTgt spid="3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9" st="9"/>
                                            </p:txEl>
                                          </p:spTgt>
                                        </p:tgtEl>
                                        <p:attrNameLst>
                                          <p:attrName>style.visibility</p:attrName>
                                        </p:attrNameLst>
                                      </p:cBhvr>
                                      <p:to>
                                        <p:strVal val="visible"/>
                                      </p:to>
                                    </p:set>
                                    <p:animEffect filter="fade" transition="in">
                                      <p:cBhvr>
                                        <p:cTn dur="500"/>
                                        <p:tgtEl>
                                          <p:spTgt spid="3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0" st="10"/>
                                            </p:txEl>
                                          </p:spTgt>
                                        </p:tgtEl>
                                        <p:attrNameLst>
                                          <p:attrName>style.visibility</p:attrName>
                                        </p:attrNameLst>
                                      </p:cBhvr>
                                      <p:to>
                                        <p:strVal val="visible"/>
                                      </p:to>
                                    </p:set>
                                    <p:animEffect filter="fade" transition="in">
                                      <p:cBhvr>
                                        <p:cTn dur="500"/>
                                        <p:tgtEl>
                                          <p:spTgt spid="3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1" st="11"/>
                                            </p:txEl>
                                          </p:spTgt>
                                        </p:tgtEl>
                                        <p:attrNameLst>
                                          <p:attrName>style.visibility</p:attrName>
                                        </p:attrNameLst>
                                      </p:cBhvr>
                                      <p:to>
                                        <p:strVal val="visible"/>
                                      </p:to>
                                    </p:set>
                                    <p:animEffect filter="fade" transition="in">
                                      <p:cBhvr>
                                        <p:cTn dur="500"/>
                                        <p:tgtEl>
                                          <p:spTgt spid="33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2" st="12"/>
                                            </p:txEl>
                                          </p:spTgt>
                                        </p:tgtEl>
                                        <p:attrNameLst>
                                          <p:attrName>style.visibility</p:attrName>
                                        </p:attrNameLst>
                                      </p:cBhvr>
                                      <p:to>
                                        <p:strVal val="visible"/>
                                      </p:to>
                                    </p:set>
                                    <p:animEffect filter="fade" transition="in">
                                      <p:cBhvr>
                                        <p:cTn dur="500"/>
                                        <p:tgtEl>
                                          <p:spTgt spid="33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ec49ac6325_0_45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n Bits ⬄ How many Numbers</a:t>
            </a:r>
            <a:endParaRPr/>
          </a:p>
        </p:txBody>
      </p:sp>
      <p:sp>
        <p:nvSpPr>
          <p:cNvPr id="344" name="Google Shape;344;gec49ac6325_0_458"/>
          <p:cNvSpPr txBox="1"/>
          <p:nvPr>
            <p:ph idx="1" type="body"/>
          </p:nvPr>
        </p:nvSpPr>
        <p:spPr>
          <a:xfrm>
            <a:off x="838200" y="1825625"/>
            <a:ext cx="10814100" cy="4351200"/>
          </a:xfrm>
          <a:prstGeom prst="rect">
            <a:avLst/>
          </a:prstGeom>
          <a:noFill/>
          <a:ln>
            <a:noFill/>
          </a:ln>
        </p:spPr>
        <p:txBody>
          <a:bodyPr anchorCtr="0" anchor="t" bIns="45700" lIns="91425" spcFirstLastPara="1" rIns="91425" wrap="square" tIns="45700">
            <a:normAutofit fontScale="62500" lnSpcReduction="20000"/>
          </a:bodyPr>
          <a:lstStyle/>
          <a:p>
            <a:pPr indent="-157162" lvl="0" marL="228600" rtl="0" algn="l">
              <a:lnSpc>
                <a:spcPct val="90000"/>
              </a:lnSpc>
              <a:spcBef>
                <a:spcPts val="0"/>
              </a:spcBef>
              <a:spcAft>
                <a:spcPts val="0"/>
              </a:spcAft>
              <a:buClr>
                <a:srgbClr val="0055A4"/>
              </a:buClr>
              <a:buSzPct val="100000"/>
              <a:buChar char="•"/>
            </a:pPr>
            <a:r>
              <a:rPr b="1" lang="en-US">
                <a:solidFill>
                  <a:srgbClr val="0055A4"/>
                </a:solidFill>
              </a:rPr>
              <a:t>n bits </a:t>
            </a:r>
            <a:endParaRPr/>
          </a:p>
          <a:p>
            <a:pPr indent="0" lvl="0" marL="228600" rtl="0" algn="l">
              <a:lnSpc>
                <a:spcPct val="90000"/>
              </a:lnSpc>
              <a:spcBef>
                <a:spcPts val="900"/>
              </a:spcBef>
              <a:spcAft>
                <a:spcPts val="0"/>
              </a:spcAft>
              <a:buSzPct val="108108"/>
              <a:buNone/>
            </a:pPr>
            <a:r>
              <a:rPr b="1" lang="en-US">
                <a:solidFill>
                  <a:srgbClr val="0055A4"/>
                </a:solidFill>
              </a:rPr>
              <a:t>-&gt; Can represent 2</a:t>
            </a:r>
            <a:r>
              <a:rPr b="1" baseline="30000" lang="en-US">
                <a:solidFill>
                  <a:srgbClr val="0055A4"/>
                </a:solidFill>
              </a:rPr>
              <a:t>n</a:t>
            </a:r>
            <a:r>
              <a:rPr b="1" lang="en-US">
                <a:solidFill>
                  <a:srgbClr val="0055A4"/>
                </a:solidFill>
              </a:rPr>
              <a:t> numbers </a:t>
            </a:r>
            <a:endParaRPr/>
          </a:p>
          <a:p>
            <a:pPr indent="0" lvl="0" marL="228600" rtl="0" algn="l">
              <a:lnSpc>
                <a:spcPct val="90000"/>
              </a:lnSpc>
              <a:spcBef>
                <a:spcPts val="900"/>
              </a:spcBef>
              <a:spcAft>
                <a:spcPts val="0"/>
              </a:spcAft>
              <a:buSzPct val="108108"/>
              <a:buNone/>
            </a:pPr>
            <a:r>
              <a:rPr b="1" lang="en-US">
                <a:solidFill>
                  <a:srgbClr val="0055A4"/>
                </a:solidFill>
              </a:rPr>
              <a:t>-&gt; Values: from 0 to (2</a:t>
            </a:r>
            <a:r>
              <a:rPr b="1" baseline="30000" lang="en-US">
                <a:solidFill>
                  <a:srgbClr val="0055A4"/>
                </a:solidFill>
              </a:rPr>
              <a:t>n</a:t>
            </a:r>
            <a:r>
              <a:rPr b="1" lang="en-US">
                <a:solidFill>
                  <a:srgbClr val="0055A4"/>
                </a:solidFill>
              </a:rPr>
              <a:t> -1)</a:t>
            </a:r>
            <a:endParaRPr/>
          </a:p>
          <a:p>
            <a:pPr indent="0" lvl="0" marL="0" rtl="0" algn="l">
              <a:lnSpc>
                <a:spcPct val="90000"/>
              </a:lnSpc>
              <a:spcBef>
                <a:spcPts val="900"/>
              </a:spcBef>
              <a:spcAft>
                <a:spcPts val="0"/>
              </a:spcAft>
              <a:buClr>
                <a:srgbClr val="7F7F7F"/>
              </a:buClr>
              <a:buSzPct val="100000"/>
              <a:buNone/>
            </a:pPr>
            <a:r>
              <a:t/>
            </a:r>
            <a:endParaRPr>
              <a:latin typeface="Courier New"/>
              <a:ea typeface="Courier New"/>
              <a:cs typeface="Courier New"/>
              <a:sym typeface="Courier New"/>
            </a:endParaRPr>
          </a:p>
          <a:p>
            <a:pPr indent="0" lvl="0" marL="0" rtl="0" algn="l">
              <a:lnSpc>
                <a:spcPct val="90000"/>
              </a:lnSpc>
              <a:spcBef>
                <a:spcPts val="900"/>
              </a:spcBef>
              <a:spcAft>
                <a:spcPts val="0"/>
              </a:spcAft>
              <a:buClr>
                <a:srgbClr val="7F7F7F"/>
              </a:buClr>
              <a:buSzPct val="100000"/>
              <a:buNone/>
            </a:pPr>
            <a:r>
              <a:rPr lang="en-US">
                <a:latin typeface="Courier New"/>
                <a:ea typeface="Courier New"/>
                <a:cs typeface="Courier New"/>
                <a:sym typeface="Courier New"/>
              </a:rPr>
              <a:t>1 Byte -&gt; 8 bit -&gt; 2</a:t>
            </a:r>
            <a:r>
              <a:rPr baseline="30000" lang="en-US">
                <a:latin typeface="Courier New"/>
                <a:ea typeface="Courier New"/>
                <a:cs typeface="Courier New"/>
                <a:sym typeface="Courier New"/>
              </a:rPr>
              <a:t>8</a:t>
            </a:r>
            <a:r>
              <a:rPr lang="en-US">
                <a:latin typeface="Courier New"/>
                <a:ea typeface="Courier New"/>
                <a:cs typeface="Courier New"/>
                <a:sym typeface="Courier New"/>
              </a:rPr>
              <a:t> numbers (256)</a:t>
            </a:r>
            <a:endParaRPr/>
          </a:p>
          <a:p>
            <a:pPr indent="0" lvl="0" marL="0" rtl="0" algn="l">
              <a:lnSpc>
                <a:spcPct val="90000"/>
              </a:lnSpc>
              <a:spcBef>
                <a:spcPts val="900"/>
              </a:spcBef>
              <a:spcAft>
                <a:spcPts val="0"/>
              </a:spcAft>
              <a:buClr>
                <a:srgbClr val="7F7F7F"/>
              </a:buClr>
              <a:buSzPct val="100000"/>
              <a:buNone/>
            </a:pPr>
            <a:r>
              <a:rPr b="1" lang="en-US">
                <a:latin typeface="Courier New"/>
                <a:ea typeface="Courier New"/>
                <a:cs typeface="Courier New"/>
                <a:sym typeface="Courier New"/>
              </a:rPr>
              <a:t>First Number </a:t>
            </a:r>
            <a:r>
              <a:rPr lang="en-US">
                <a:latin typeface="Courier New"/>
                <a:ea typeface="Courier New"/>
                <a:cs typeface="Courier New"/>
                <a:sym typeface="Courier New"/>
              </a:rPr>
              <a:t>	0000 0000</a:t>
            </a:r>
            <a:r>
              <a:rPr baseline="-25000" lang="en-US">
                <a:latin typeface="Courier New"/>
                <a:ea typeface="Courier New"/>
                <a:cs typeface="Courier New"/>
                <a:sym typeface="Courier New"/>
              </a:rPr>
              <a:t>2</a:t>
            </a:r>
            <a:r>
              <a:rPr lang="en-US">
                <a:latin typeface="Courier New"/>
                <a:ea typeface="Courier New"/>
                <a:cs typeface="Courier New"/>
                <a:sym typeface="Courier New"/>
              </a:rPr>
              <a:t> = 0</a:t>
            </a:r>
            <a:r>
              <a:rPr baseline="-25000" lang="en-US">
                <a:latin typeface="Courier New"/>
                <a:ea typeface="Courier New"/>
                <a:cs typeface="Courier New"/>
                <a:sym typeface="Courier New"/>
              </a:rPr>
              <a:t>10</a:t>
            </a:r>
            <a:br>
              <a:rPr lang="en-US">
                <a:latin typeface="Courier New"/>
                <a:ea typeface="Courier New"/>
                <a:cs typeface="Courier New"/>
                <a:sym typeface="Courier New"/>
              </a:rPr>
            </a:br>
            <a:endParaRPr/>
          </a:p>
          <a:p>
            <a:pPr indent="0" lvl="0" marL="0" rtl="0" algn="l">
              <a:lnSpc>
                <a:spcPct val="90000"/>
              </a:lnSpc>
              <a:spcBef>
                <a:spcPts val="900"/>
              </a:spcBef>
              <a:spcAft>
                <a:spcPts val="0"/>
              </a:spcAft>
              <a:buClr>
                <a:srgbClr val="7F7F7F"/>
              </a:buClr>
              <a:buSzPct val="100000"/>
              <a:buNone/>
            </a:pPr>
            <a:r>
              <a:rPr b="1" lang="en-US">
                <a:latin typeface="Courier New"/>
                <a:ea typeface="Courier New"/>
                <a:cs typeface="Courier New"/>
                <a:sym typeface="Courier New"/>
              </a:rPr>
              <a:t>Last Number</a:t>
            </a:r>
            <a:r>
              <a:rPr lang="en-US">
                <a:latin typeface="Courier New"/>
                <a:ea typeface="Courier New"/>
                <a:cs typeface="Courier New"/>
                <a:sym typeface="Courier New"/>
              </a:rPr>
              <a:t>		1111 1111</a:t>
            </a:r>
            <a:r>
              <a:rPr baseline="-25000" lang="en-US">
                <a:latin typeface="Courier New"/>
                <a:ea typeface="Courier New"/>
                <a:cs typeface="Courier New"/>
                <a:sym typeface="Courier New"/>
              </a:rPr>
              <a:t>2</a:t>
            </a:r>
            <a:r>
              <a:rPr lang="en-US">
                <a:latin typeface="Courier New"/>
                <a:ea typeface="Courier New"/>
                <a:cs typeface="Courier New"/>
                <a:sym typeface="Courier New"/>
              </a:rPr>
              <a:t> = 2</a:t>
            </a:r>
            <a:r>
              <a:rPr baseline="30000" lang="en-US">
                <a:latin typeface="Courier New"/>
                <a:ea typeface="Courier New"/>
                <a:cs typeface="Courier New"/>
                <a:sym typeface="Courier New"/>
              </a:rPr>
              <a:t>8</a:t>
            </a:r>
            <a:r>
              <a:rPr lang="en-US">
                <a:latin typeface="Courier New"/>
                <a:ea typeface="Courier New"/>
                <a:cs typeface="Courier New"/>
                <a:sym typeface="Courier New"/>
              </a:rPr>
              <a:t>-1 = 255</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0" lvl="1" marL="0" rtl="0" algn="l">
              <a:lnSpc>
                <a:spcPct val="90000"/>
              </a:lnSpc>
              <a:spcBef>
                <a:spcPts val="780"/>
              </a:spcBef>
              <a:spcAft>
                <a:spcPts val="0"/>
              </a:spcAft>
              <a:buClr>
                <a:srgbClr val="7F7F7F"/>
              </a:buClr>
              <a:buSzPct val="100000"/>
              <a:buNone/>
            </a:pPr>
            <a:r>
              <a:t/>
            </a:r>
            <a:endParaRPr>
              <a:latin typeface="Courier New"/>
              <a:ea typeface="Courier New"/>
              <a:cs typeface="Courier New"/>
              <a:sym typeface="Courier New"/>
            </a:endParaRPr>
          </a:p>
          <a:p>
            <a:pPr indent="0" lvl="1" marL="0" rtl="0" algn="l">
              <a:lnSpc>
                <a:spcPct val="90000"/>
              </a:lnSpc>
              <a:spcBef>
                <a:spcPts val="780"/>
              </a:spcBef>
              <a:spcAft>
                <a:spcPts val="0"/>
              </a:spcAft>
              <a:buClr>
                <a:srgbClr val="7F7F7F"/>
              </a:buClr>
              <a:buSzPct val="100000"/>
              <a:buNone/>
            </a:pPr>
            <a:r>
              <a:t/>
            </a:r>
            <a:endParaRPr>
              <a:latin typeface="Courier New"/>
              <a:ea typeface="Courier New"/>
              <a:cs typeface="Courier New"/>
              <a:sym typeface="Courier New"/>
            </a:endParaRPr>
          </a:p>
          <a:p>
            <a:pPr indent="0" lvl="0" marL="0" rtl="0" algn="l">
              <a:spcBef>
                <a:spcPts val="900"/>
              </a:spcBef>
              <a:spcAft>
                <a:spcPts val="0"/>
              </a:spcAft>
              <a:buClr>
                <a:srgbClr val="7F7F7F"/>
              </a:buClr>
              <a:buSzPct val="100000"/>
              <a:buFont typeface="Arial"/>
              <a:buNone/>
            </a:pPr>
            <a:r>
              <a:rPr lang="en-US">
                <a:latin typeface="Courier New"/>
                <a:ea typeface="Courier New"/>
                <a:cs typeface="Courier New"/>
                <a:sym typeface="Courier New"/>
              </a:rPr>
              <a:t>2</a:t>
            </a:r>
            <a:r>
              <a:rPr lang="en-US">
                <a:latin typeface="Courier New"/>
                <a:ea typeface="Courier New"/>
                <a:cs typeface="Courier New"/>
                <a:sym typeface="Courier New"/>
              </a:rPr>
              <a:t> Byte -&gt; 16 bit -&gt; 2</a:t>
            </a:r>
            <a:r>
              <a:rPr baseline="30000" lang="en-US">
                <a:latin typeface="Courier New"/>
                <a:ea typeface="Courier New"/>
                <a:cs typeface="Courier New"/>
                <a:sym typeface="Courier New"/>
              </a:rPr>
              <a:t>16</a:t>
            </a:r>
            <a:r>
              <a:rPr lang="en-US">
                <a:latin typeface="Courier New"/>
                <a:ea typeface="Courier New"/>
                <a:cs typeface="Courier New"/>
                <a:sym typeface="Courier New"/>
              </a:rPr>
              <a:t> numbers (65536)</a:t>
            </a:r>
            <a:endParaRPr/>
          </a:p>
          <a:p>
            <a:pPr indent="0" lvl="0" marL="0" rtl="0" algn="l">
              <a:spcBef>
                <a:spcPts val="900"/>
              </a:spcBef>
              <a:spcAft>
                <a:spcPts val="0"/>
              </a:spcAft>
              <a:buClr>
                <a:srgbClr val="7F7F7F"/>
              </a:buClr>
              <a:buSzPct val="100000"/>
              <a:buFont typeface="Arial"/>
              <a:buNone/>
            </a:pPr>
            <a:r>
              <a:rPr b="1" lang="en-US">
                <a:latin typeface="Courier New"/>
                <a:ea typeface="Courier New"/>
                <a:cs typeface="Courier New"/>
                <a:sym typeface="Courier New"/>
              </a:rPr>
              <a:t>First Number </a:t>
            </a:r>
            <a:r>
              <a:rPr lang="en-US">
                <a:latin typeface="Courier New"/>
                <a:ea typeface="Courier New"/>
                <a:cs typeface="Courier New"/>
                <a:sym typeface="Courier New"/>
              </a:rPr>
              <a:t>	0000 0000 0000 0000</a:t>
            </a:r>
            <a:r>
              <a:rPr baseline="-25000" lang="en-US">
                <a:latin typeface="Courier New"/>
                <a:ea typeface="Courier New"/>
                <a:cs typeface="Courier New"/>
                <a:sym typeface="Courier New"/>
              </a:rPr>
              <a:t>2</a:t>
            </a:r>
            <a:r>
              <a:rPr lang="en-US">
                <a:latin typeface="Courier New"/>
                <a:ea typeface="Courier New"/>
                <a:cs typeface="Courier New"/>
                <a:sym typeface="Courier New"/>
              </a:rPr>
              <a:t> = 0</a:t>
            </a:r>
            <a:r>
              <a:rPr baseline="-25000" lang="en-US">
                <a:latin typeface="Courier New"/>
                <a:ea typeface="Courier New"/>
                <a:cs typeface="Courier New"/>
                <a:sym typeface="Courier New"/>
              </a:rPr>
              <a:t>10</a:t>
            </a:r>
            <a:r>
              <a:rPr lang="en-US">
                <a:latin typeface="Courier New"/>
                <a:ea typeface="Courier New"/>
                <a:cs typeface="Courier New"/>
                <a:sym typeface="Courier New"/>
              </a:rPr>
              <a:t> to</a:t>
            </a:r>
            <a:br>
              <a:rPr lang="en-US">
                <a:latin typeface="Courier New"/>
                <a:ea typeface="Courier New"/>
                <a:cs typeface="Courier New"/>
                <a:sym typeface="Courier New"/>
              </a:rPr>
            </a:br>
            <a:r>
              <a:rPr lang="en-US">
                <a:latin typeface="Courier New"/>
                <a:ea typeface="Courier New"/>
                <a:cs typeface="Courier New"/>
                <a:sym typeface="Courier New"/>
              </a:rPr>
              <a:t> </a:t>
            </a:r>
            <a:endParaRPr/>
          </a:p>
          <a:p>
            <a:pPr indent="0" lvl="0" marL="0" rtl="0" algn="l">
              <a:spcBef>
                <a:spcPts val="900"/>
              </a:spcBef>
              <a:spcAft>
                <a:spcPts val="0"/>
              </a:spcAft>
              <a:buClr>
                <a:srgbClr val="7F7F7F"/>
              </a:buClr>
              <a:buSzPct val="100000"/>
              <a:buNone/>
            </a:pPr>
            <a:r>
              <a:rPr b="1" lang="en-US">
                <a:latin typeface="Courier New"/>
                <a:ea typeface="Courier New"/>
                <a:cs typeface="Courier New"/>
                <a:sym typeface="Courier New"/>
              </a:rPr>
              <a:t>Last Number</a:t>
            </a:r>
            <a:r>
              <a:rPr lang="en-US">
                <a:latin typeface="Courier New"/>
                <a:ea typeface="Courier New"/>
                <a:cs typeface="Courier New"/>
                <a:sym typeface="Courier New"/>
              </a:rPr>
              <a:t>		1111 1111 1111 1111</a:t>
            </a:r>
            <a:r>
              <a:rPr baseline="-25000" lang="en-US">
                <a:latin typeface="Courier New"/>
                <a:ea typeface="Courier New"/>
                <a:cs typeface="Courier New"/>
                <a:sym typeface="Courier New"/>
              </a:rPr>
              <a:t>2</a:t>
            </a:r>
            <a:r>
              <a:rPr lang="en-US">
                <a:latin typeface="Courier New"/>
                <a:ea typeface="Courier New"/>
                <a:cs typeface="Courier New"/>
                <a:sym typeface="Courier New"/>
              </a:rPr>
              <a:t> = 2</a:t>
            </a:r>
            <a:r>
              <a:rPr baseline="30000" lang="en-US">
                <a:latin typeface="Courier New"/>
                <a:ea typeface="Courier New"/>
                <a:cs typeface="Courier New"/>
                <a:sym typeface="Courier New"/>
              </a:rPr>
              <a:t>16</a:t>
            </a:r>
            <a:r>
              <a:rPr lang="en-US">
                <a:latin typeface="Courier New"/>
                <a:ea typeface="Courier New"/>
                <a:cs typeface="Courier New"/>
                <a:sym typeface="Courier New"/>
              </a:rPr>
              <a:t>-1 = 65535</a:t>
            </a:r>
            <a:r>
              <a:rPr baseline="-25000" lang="en-US">
                <a:latin typeface="Courier New"/>
                <a:ea typeface="Courier New"/>
                <a:cs typeface="Courier New"/>
                <a:sym typeface="Courier New"/>
              </a:rPr>
              <a:t>10</a:t>
            </a:r>
            <a:endParaRPr/>
          </a:p>
        </p:txBody>
      </p:sp>
      <p:sp>
        <p:nvSpPr>
          <p:cNvPr id="345" name="Google Shape;345;gec49ac6325_0_458"/>
          <p:cNvSpPr/>
          <p:nvPr/>
        </p:nvSpPr>
        <p:spPr>
          <a:xfrm>
            <a:off x="6828639" y="1653051"/>
            <a:ext cx="5089500" cy="1228500"/>
          </a:xfrm>
          <a:prstGeom prst="wedgeRoundRectCallout">
            <a:avLst>
              <a:gd fmla="val -20833" name="adj1"/>
              <a:gd fmla="val 62500" name="adj2"/>
              <a:gd fmla="val 0" name="adj3"/>
            </a:avLst>
          </a:prstGeom>
          <a:solidFill>
            <a:schemeClr val="lt1"/>
          </a:solidFill>
          <a:ln cap="flat" cmpd="sng" w="28575">
            <a:solidFill>
              <a:srgbClr val="5656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lang="en-US" sz="1800">
                <a:solidFill>
                  <a:srgbClr val="565655"/>
                </a:solidFill>
                <a:latin typeface="Quattrocento Sans"/>
                <a:ea typeface="Quattrocento Sans"/>
                <a:cs typeface="Quattrocento Sans"/>
                <a:sym typeface="Quattrocento Sans"/>
              </a:rPr>
              <a:t>Possible Test Question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565655"/>
                </a:solidFill>
                <a:latin typeface="Quattrocento Sans"/>
                <a:ea typeface="Quattrocento Sans"/>
                <a:cs typeface="Quattrocento Sans"/>
                <a:sym typeface="Quattrocento Sans"/>
              </a:rPr>
              <a:t>How many numbers can I represent in 4 bytes? What is the first and last number?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ec49ac6325_0_504"/>
          <p:cNvSpPr txBox="1"/>
          <p:nvPr>
            <p:ph type="title"/>
          </p:nvPr>
        </p:nvSpPr>
        <p:spPr>
          <a:xfrm>
            <a:off x="838201" y="2402238"/>
            <a:ext cx="10515600" cy="2187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Representing Text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ec49ac6325_0_50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Text in Computers</a:t>
            </a:r>
            <a:endParaRPr/>
          </a:p>
        </p:txBody>
      </p:sp>
      <p:sp>
        <p:nvSpPr>
          <p:cNvPr id="356" name="Google Shape;356;gec49ac6325_0_5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In early years, different computer companies applied the binary system in their own way.</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The word “cat” would be encoded in binary different on different brands of computers.</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This made life difficult in terms of being able to transfer data from one system to another. </a:t>
            </a:r>
            <a:br>
              <a:rPr lang="en-US"/>
            </a:b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gec49ac6325_0_51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ASCII</a:t>
            </a:r>
            <a:endParaRPr/>
          </a:p>
        </p:txBody>
      </p:sp>
      <p:sp>
        <p:nvSpPr>
          <p:cNvPr id="362" name="Google Shape;362;gec49ac6325_0_513"/>
          <p:cNvSpPr txBox="1"/>
          <p:nvPr>
            <p:ph idx="1" type="body"/>
          </p:nvPr>
        </p:nvSpPr>
        <p:spPr>
          <a:xfrm>
            <a:off x="838200" y="1834014"/>
            <a:ext cx="10830900" cy="4351200"/>
          </a:xfrm>
          <a:prstGeom prst="rect">
            <a:avLst/>
          </a:prstGeom>
          <a:noFill/>
          <a:ln>
            <a:noFill/>
          </a:ln>
        </p:spPr>
        <p:txBody>
          <a:bodyPr anchorCtr="0" anchor="t" bIns="45700" lIns="91425" spcFirstLastPara="1" rIns="91425" wrap="square" tIns="45700">
            <a:normAutofit fontScale="77500" lnSpcReduction="20000"/>
          </a:bodyPr>
          <a:lstStyle/>
          <a:p>
            <a:pPr indent="-198118" lvl="0" marL="228600" rtl="0" algn="l">
              <a:lnSpc>
                <a:spcPct val="115000"/>
              </a:lnSpc>
              <a:spcBef>
                <a:spcPts val="0"/>
              </a:spcBef>
              <a:spcAft>
                <a:spcPts val="0"/>
              </a:spcAft>
              <a:buClr>
                <a:srgbClr val="0055A4"/>
              </a:buClr>
              <a:buSzPct val="100000"/>
              <a:buChar char="•"/>
            </a:pPr>
            <a:r>
              <a:rPr lang="en-US" sz="3200">
                <a:solidFill>
                  <a:srgbClr val="0055A4"/>
                </a:solidFill>
              </a:rPr>
              <a:t>ASCII</a:t>
            </a:r>
            <a:r>
              <a:rPr lang="en-US" sz="3200"/>
              <a:t> (American Standard Code for Information Interchange) </a:t>
            </a:r>
            <a:endParaRPr/>
          </a:p>
          <a:p>
            <a:pPr indent="-201928" lvl="1" marL="685800" rtl="0" algn="l">
              <a:lnSpc>
                <a:spcPct val="115000"/>
              </a:lnSpc>
              <a:spcBef>
                <a:spcPts val="777"/>
              </a:spcBef>
              <a:spcAft>
                <a:spcPts val="0"/>
              </a:spcAft>
              <a:buClr>
                <a:srgbClr val="7F7F7F"/>
              </a:buClr>
              <a:buSzPct val="100000"/>
              <a:buChar char="•"/>
            </a:pPr>
            <a:r>
              <a:rPr lang="en-US" sz="2800"/>
              <a:t>Standard introduced that used a </a:t>
            </a:r>
            <a:r>
              <a:rPr lang="en-US" sz="2800">
                <a:solidFill>
                  <a:srgbClr val="0055A4"/>
                </a:solidFill>
              </a:rPr>
              <a:t>7 bit code</a:t>
            </a:r>
            <a:r>
              <a:rPr lang="en-US" sz="2800"/>
              <a:t> with </a:t>
            </a:r>
            <a:r>
              <a:rPr lang="en-US" sz="2800">
                <a:solidFill>
                  <a:srgbClr val="0055A4"/>
                </a:solidFill>
              </a:rPr>
              <a:t>128 combinations</a:t>
            </a:r>
            <a:r>
              <a:rPr lang="en-US" sz="2800"/>
              <a:t>.</a:t>
            </a:r>
            <a:endParaRPr/>
          </a:p>
          <a:p>
            <a:pPr indent="-200025" lvl="0" marL="228600" rtl="0" algn="l">
              <a:lnSpc>
                <a:spcPct val="115000"/>
              </a:lnSpc>
              <a:spcBef>
                <a:spcPts val="833"/>
              </a:spcBef>
              <a:spcAft>
                <a:spcPts val="0"/>
              </a:spcAft>
              <a:buClr>
                <a:srgbClr val="7F7F7F"/>
              </a:buClr>
              <a:buSzPct val="100000"/>
              <a:buChar char="•"/>
            </a:pPr>
            <a:r>
              <a:rPr lang="en-US"/>
              <a:t>Later became 8-bits (256 combinations) – </a:t>
            </a:r>
            <a:r>
              <a:rPr b="1" lang="en-US"/>
              <a:t>extended </a:t>
            </a:r>
            <a:r>
              <a:rPr lang="en-US"/>
              <a:t>ASCII-8.</a:t>
            </a:r>
            <a:endParaRPr/>
          </a:p>
          <a:p>
            <a:pPr indent="-356552" lvl="1" marL="914400" rtl="0" algn="l">
              <a:lnSpc>
                <a:spcPct val="115000"/>
              </a:lnSpc>
              <a:spcBef>
                <a:spcPts val="833"/>
              </a:spcBef>
              <a:spcAft>
                <a:spcPts val="0"/>
              </a:spcAft>
              <a:buSzPct val="100000"/>
              <a:buChar char="•"/>
            </a:pPr>
            <a:r>
              <a:rPr lang="en-US"/>
              <a:t>Note: When people say “ASCII” they are almost always referring to extended ASCII-8</a:t>
            </a:r>
            <a:endParaRPr/>
          </a:p>
          <a:p>
            <a:pPr indent="-200024" lvl="0" marL="228600" rtl="0" algn="l">
              <a:lnSpc>
                <a:spcPct val="115000"/>
              </a:lnSpc>
              <a:spcBef>
                <a:spcPts val="833"/>
              </a:spcBef>
              <a:spcAft>
                <a:spcPts val="0"/>
              </a:spcAft>
              <a:buClr>
                <a:srgbClr val="7F7F7F"/>
              </a:buClr>
              <a:buSzPct val="100000"/>
              <a:buChar char="•"/>
            </a:pPr>
            <a:r>
              <a:rPr lang="en-US"/>
              <a:t>Why eight bits?</a:t>
            </a:r>
            <a:endParaRPr/>
          </a:p>
          <a:p>
            <a:pPr indent="-203834" lvl="1" marL="685800" rtl="0" algn="l">
              <a:lnSpc>
                <a:spcPct val="115000"/>
              </a:lnSpc>
              <a:spcBef>
                <a:spcPts val="722"/>
              </a:spcBef>
              <a:spcAft>
                <a:spcPts val="0"/>
              </a:spcAft>
              <a:buClr>
                <a:srgbClr val="7F7F7F"/>
              </a:buClr>
              <a:buSzPct val="100000"/>
              <a:buChar char="•"/>
            </a:pPr>
            <a:r>
              <a:rPr lang="en-US"/>
              <a:t>So each character can be stored in a single byte.</a:t>
            </a:r>
            <a:endParaRPr/>
          </a:p>
          <a:p>
            <a:pPr indent="0" lvl="1" marL="457200" rtl="0" algn="l">
              <a:lnSpc>
                <a:spcPct val="115000"/>
              </a:lnSpc>
              <a:spcBef>
                <a:spcPts val="722"/>
              </a:spcBef>
              <a:spcAft>
                <a:spcPts val="0"/>
              </a:spcAft>
              <a:buClr>
                <a:srgbClr val="7F7F7F"/>
              </a:buClr>
              <a:buSzPct val="100000"/>
              <a:buNone/>
            </a:pPr>
            <a:r>
              <a:t/>
            </a:r>
            <a:endParaRPr/>
          </a:p>
          <a:p>
            <a:pPr indent="0" lvl="0" marL="0" rtl="0" algn="l">
              <a:lnSpc>
                <a:spcPct val="115000"/>
              </a:lnSpc>
              <a:spcBef>
                <a:spcPts val="833"/>
              </a:spcBef>
              <a:spcAft>
                <a:spcPts val="0"/>
              </a:spcAft>
              <a:buClr>
                <a:srgbClr val="7F7F7F"/>
              </a:buClr>
              <a:buSzPct val="107141"/>
              <a:buNone/>
            </a:pPr>
            <a:r>
              <a:rPr lang="en-US" sz="2800">
                <a:solidFill>
                  <a:srgbClr val="85200C"/>
                </a:solidFill>
              </a:rPr>
              <a:t>C</a:t>
            </a:r>
            <a:r>
              <a:rPr lang="en-US" sz="2800">
                <a:solidFill>
                  <a:srgbClr val="38761D"/>
                </a:solidFill>
              </a:rPr>
              <a:t>A</a:t>
            </a:r>
            <a:r>
              <a:rPr lang="en-US" sz="2800">
                <a:solidFill>
                  <a:srgbClr val="0B5394"/>
                </a:solidFill>
              </a:rPr>
              <a:t>T</a:t>
            </a:r>
            <a:r>
              <a:rPr lang="en-US" sz="2800"/>
              <a:t>	</a:t>
            </a:r>
            <a:r>
              <a:rPr lang="en-US" sz="2800">
                <a:solidFill>
                  <a:srgbClr val="990000"/>
                </a:solidFill>
              </a:rPr>
              <a:t>0100 0011	</a:t>
            </a:r>
            <a:r>
              <a:rPr lang="en-US" sz="2800"/>
              <a:t>	</a:t>
            </a:r>
            <a:r>
              <a:rPr lang="en-US" sz="2800">
                <a:solidFill>
                  <a:srgbClr val="38761D"/>
                </a:solidFill>
              </a:rPr>
              <a:t>0100 0001</a:t>
            </a:r>
            <a:r>
              <a:rPr lang="en-US" sz="2800"/>
              <a:t>		</a:t>
            </a:r>
            <a:r>
              <a:rPr lang="en-US" sz="2800">
                <a:solidFill>
                  <a:srgbClr val="1155CC"/>
                </a:solidFill>
              </a:rPr>
              <a:t>0101 0100</a:t>
            </a:r>
            <a:endParaRPr sz="2800">
              <a:solidFill>
                <a:srgbClr val="1155CC"/>
              </a:solidFill>
            </a:endParaRPr>
          </a:p>
          <a:p>
            <a:pPr indent="0" lvl="0" marL="0" rtl="0" algn="l">
              <a:lnSpc>
                <a:spcPct val="115000"/>
              </a:lnSpc>
              <a:spcBef>
                <a:spcPts val="833"/>
              </a:spcBef>
              <a:spcAft>
                <a:spcPts val="0"/>
              </a:spcAft>
              <a:buClr>
                <a:srgbClr val="7F7F7F"/>
              </a:buClr>
              <a:buSzPct val="107141"/>
              <a:buNone/>
            </a:pPr>
            <a:r>
              <a:rPr lang="en-US" sz="2800">
                <a:solidFill>
                  <a:srgbClr val="85200C"/>
                </a:solidFill>
              </a:rPr>
              <a:t>c</a:t>
            </a:r>
            <a:r>
              <a:rPr lang="en-US" sz="2800">
                <a:solidFill>
                  <a:srgbClr val="38761D"/>
                </a:solidFill>
              </a:rPr>
              <a:t>a</a:t>
            </a:r>
            <a:r>
              <a:rPr lang="en-US" sz="2800">
                <a:solidFill>
                  <a:srgbClr val="1155CC"/>
                </a:solidFill>
              </a:rPr>
              <a:t>t</a:t>
            </a:r>
            <a:r>
              <a:rPr lang="en-US" sz="2800"/>
              <a:t> 	       </a:t>
            </a:r>
            <a:r>
              <a:rPr lang="en-US" sz="2800">
                <a:solidFill>
                  <a:srgbClr val="85200C"/>
                </a:solidFill>
              </a:rPr>
              <a:t>0110  0011	</a:t>
            </a:r>
            <a:r>
              <a:rPr lang="en-US" sz="2800"/>
              <a:t>	</a:t>
            </a:r>
            <a:r>
              <a:rPr lang="en-US" sz="2800">
                <a:solidFill>
                  <a:srgbClr val="38761D"/>
                </a:solidFill>
              </a:rPr>
              <a:t>0110  0001</a:t>
            </a:r>
            <a:r>
              <a:rPr lang="en-US" sz="2800"/>
              <a:t>		</a:t>
            </a:r>
            <a:r>
              <a:rPr lang="en-US" sz="2800">
                <a:solidFill>
                  <a:srgbClr val="1155CC"/>
                </a:solidFill>
              </a:rPr>
              <a:t>0111  0100</a:t>
            </a:r>
            <a:endParaRPr sz="2800">
              <a:solidFill>
                <a:srgbClr val="1155CC"/>
              </a:solidFill>
            </a:endParaRPr>
          </a:p>
          <a:p>
            <a:pPr indent="-52387" lvl="0" marL="228600" rtl="0" algn="l">
              <a:lnSpc>
                <a:spcPct val="115000"/>
              </a:lnSpc>
              <a:spcBef>
                <a:spcPts val="833"/>
              </a:spcBef>
              <a:spcAft>
                <a:spcPts val="0"/>
              </a:spcAft>
              <a:buClr>
                <a:srgbClr val="7F7F7F"/>
              </a:buClr>
              <a:buSzPct val="1000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aphicFrame>
        <p:nvGraphicFramePr>
          <p:cNvPr id="367" name="Google Shape;367;gec49ac6325_0_518"/>
          <p:cNvGraphicFramePr/>
          <p:nvPr/>
        </p:nvGraphicFramePr>
        <p:xfrm>
          <a:off x="5884750" y="1449750"/>
          <a:ext cx="3000000" cy="3000000"/>
        </p:xfrm>
        <a:graphic>
          <a:graphicData uri="http://schemas.openxmlformats.org/drawingml/2006/table">
            <a:tbl>
              <a:tblPr>
                <a:noFill/>
                <a:tableStyleId>{CDA29125-2FAF-4A25-8698-1145FB31E5CD}</a:tableStyleId>
              </a:tblPr>
              <a:tblGrid>
                <a:gridCol w="3015100"/>
                <a:gridCol w="3015100"/>
              </a:tblGrid>
              <a:tr h="377625">
                <a:tc>
                  <a:txBody>
                    <a:bodyPr/>
                    <a:lstStyle/>
                    <a:p>
                      <a:pPr indent="0" lvl="0" marL="0" rtl="0" algn="l">
                        <a:spcBef>
                          <a:spcPts val="0"/>
                        </a:spcBef>
                        <a:spcAft>
                          <a:spcPts val="0"/>
                        </a:spcAft>
                        <a:buNone/>
                      </a:pPr>
                      <a:r>
                        <a:rPr b="1" lang="en-US"/>
                        <a:t>Character codes</a:t>
                      </a:r>
                      <a:endParaRPr b="1"/>
                    </a:p>
                  </a:txBody>
                  <a:tcPr marT="91425" marB="91425" marR="91425" marL="91425"/>
                </a:tc>
                <a:tc>
                  <a:txBody>
                    <a:bodyPr/>
                    <a:lstStyle/>
                    <a:p>
                      <a:pPr indent="0" lvl="0" marL="0" rtl="0" algn="l">
                        <a:spcBef>
                          <a:spcPts val="0"/>
                        </a:spcBef>
                        <a:spcAft>
                          <a:spcPts val="0"/>
                        </a:spcAft>
                        <a:buNone/>
                      </a:pPr>
                      <a:r>
                        <a:rPr b="1" lang="en-US"/>
                        <a:t>Purpose</a:t>
                      </a:r>
                      <a:endParaRPr b="1"/>
                    </a:p>
                  </a:txBody>
                  <a:tcPr marT="91425" marB="91425" marR="91425" marL="91425"/>
                </a:tc>
              </a:tr>
              <a:tr h="1576075">
                <a:tc>
                  <a:txBody>
                    <a:bodyPr/>
                    <a:lstStyle/>
                    <a:p>
                      <a:pPr indent="0" lvl="0" marL="0" rtl="0" algn="l">
                        <a:lnSpc>
                          <a:spcPct val="115000"/>
                        </a:lnSpc>
                        <a:spcBef>
                          <a:spcPts val="1800"/>
                        </a:spcBef>
                        <a:spcAft>
                          <a:spcPts val="0"/>
                        </a:spcAft>
                        <a:buNone/>
                      </a:pPr>
                      <a:r>
                        <a:rPr lang="en-US" sz="1200">
                          <a:solidFill>
                            <a:schemeClr val="dk1"/>
                          </a:solidFill>
                        </a:rPr>
                        <a:t>0-31 </a:t>
                      </a:r>
                      <a:endParaRPr sz="12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200">
                          <a:solidFill>
                            <a:schemeClr val="dk1"/>
                          </a:solidFill>
                        </a:rPr>
                        <a:t>0000 0000 -&gt; 0001 1111</a:t>
                      </a:r>
                      <a:endParaRPr sz="1200">
                        <a:solidFill>
                          <a:schemeClr val="dk1"/>
                        </a:solidFill>
                      </a:endParaRPr>
                    </a:p>
                    <a:p>
                      <a:pPr indent="0" lvl="0" marL="0" rtl="0" algn="l">
                        <a:spcBef>
                          <a:spcPts val="400"/>
                        </a:spcBef>
                        <a:spcAft>
                          <a:spcPts val="0"/>
                        </a:spcAft>
                        <a:buNone/>
                      </a:pPr>
                      <a:r>
                        <a:t/>
                      </a:r>
                      <a:endParaRPr sz="1200"/>
                    </a:p>
                    <a:p>
                      <a:pPr indent="0" lvl="0" marL="0" rtl="0" algn="l">
                        <a:spcBef>
                          <a:spcPts val="0"/>
                        </a:spcBef>
                        <a:spcAft>
                          <a:spcPts val="0"/>
                        </a:spcAft>
                        <a:buNone/>
                      </a:pPr>
                      <a:r>
                        <a:rPr lang="en-US" sz="1200"/>
                        <a:t>Rows 1 &amp; 2</a:t>
                      </a:r>
                      <a:endParaRPr sz="1200"/>
                    </a:p>
                  </a:txBody>
                  <a:tcPr marT="91425" marB="91425" marR="91425" marL="91425"/>
                </a:tc>
                <a:tc>
                  <a:txBody>
                    <a:bodyPr/>
                    <a:lstStyle/>
                    <a:p>
                      <a:pPr indent="0" lvl="0" marL="0" rtl="0" algn="l">
                        <a:spcBef>
                          <a:spcPts val="0"/>
                        </a:spcBef>
                        <a:spcAft>
                          <a:spcPts val="0"/>
                        </a:spcAft>
                        <a:buNone/>
                      </a:pPr>
                      <a:r>
                        <a:rPr b="1" lang="en-US" sz="1200"/>
                        <a:t>ASCII</a:t>
                      </a:r>
                      <a:r>
                        <a:rPr lang="en-US" sz="1200"/>
                        <a:t> </a:t>
                      </a:r>
                      <a:r>
                        <a:rPr b="1" lang="en-US" sz="1200"/>
                        <a:t>Control Characters</a:t>
                      </a:r>
                      <a:br>
                        <a:rPr lang="en-US" sz="1200"/>
                      </a:br>
                      <a:br>
                        <a:rPr lang="en-US" sz="1200"/>
                      </a:br>
                      <a:r>
                        <a:rPr lang="en-US" sz="1200"/>
                        <a:t>The first 32 characters in the ASCII-table are unprintable control codes represent “control” instructions (like chime the system bell, insert new-line, etc) and to control peripherals such as printers. </a:t>
                      </a:r>
                      <a:endParaRPr sz="1200"/>
                    </a:p>
                  </a:txBody>
                  <a:tcPr marT="91425" marB="91425" marR="91425" marL="91425"/>
                </a:tc>
              </a:tr>
              <a:tr h="1386700">
                <a:tc>
                  <a:txBody>
                    <a:bodyPr/>
                    <a:lstStyle/>
                    <a:p>
                      <a:pPr indent="0" lvl="0" marL="0" rtl="0" algn="l">
                        <a:spcBef>
                          <a:spcPts val="0"/>
                        </a:spcBef>
                        <a:spcAft>
                          <a:spcPts val="0"/>
                        </a:spcAft>
                        <a:buNone/>
                      </a:pPr>
                      <a:r>
                        <a:rPr lang="en-US" sz="1200"/>
                        <a:t>32-127</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0000 0010 -&gt; 0111 1111</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Rows 3-8</a:t>
                      </a:r>
                      <a:endParaRPr sz="1200"/>
                    </a:p>
                  </a:txBody>
                  <a:tcPr marT="91425" marB="91425" marR="91425" marL="91425"/>
                </a:tc>
                <a:tc>
                  <a:txBody>
                    <a:bodyPr/>
                    <a:lstStyle/>
                    <a:p>
                      <a:pPr indent="0" lvl="0" marL="0" rtl="0" algn="l">
                        <a:spcBef>
                          <a:spcPts val="0"/>
                        </a:spcBef>
                        <a:spcAft>
                          <a:spcPts val="0"/>
                        </a:spcAft>
                        <a:buNone/>
                      </a:pPr>
                      <a:r>
                        <a:rPr b="1" lang="en-US" sz="1200"/>
                        <a:t>ASCII Printable Characters</a:t>
                      </a:r>
                      <a:br>
                        <a:rPr lang="en-US" sz="1200"/>
                      </a:br>
                      <a:br>
                        <a:rPr lang="en-US" sz="1200"/>
                      </a:br>
                      <a:r>
                        <a:rPr lang="en-US" sz="1200"/>
                        <a:t>These codes are the “printable characters”, representing letters, digits, punctuation marks, and a few miscellaneous symbols. Char 127 is the “DEL” key.</a:t>
                      </a:r>
                      <a:endParaRPr sz="1200"/>
                    </a:p>
                  </a:txBody>
                  <a:tcPr marT="91425" marB="91425" marR="91425" marL="91425"/>
                </a:tc>
              </a:tr>
              <a:tr h="1386700">
                <a:tc>
                  <a:txBody>
                    <a:bodyPr/>
                    <a:lstStyle/>
                    <a:p>
                      <a:pPr indent="0" lvl="0" marL="0" rtl="0" algn="l">
                        <a:spcBef>
                          <a:spcPts val="0"/>
                        </a:spcBef>
                        <a:spcAft>
                          <a:spcPts val="0"/>
                        </a:spcAft>
                        <a:buNone/>
                      </a:pPr>
                      <a:r>
                        <a:rPr lang="en-US" sz="1200"/>
                        <a:t>128 - 256</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1000 0000 -&gt; 1111 1111</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Rows 9-16</a:t>
                      </a:r>
                      <a:endParaRPr sz="1200"/>
                    </a:p>
                  </a:txBody>
                  <a:tcPr marT="91425" marB="91425" marR="91425" marL="91425"/>
                </a:tc>
                <a:tc>
                  <a:txBody>
                    <a:bodyPr/>
                    <a:lstStyle/>
                    <a:p>
                      <a:pPr indent="0" lvl="0" marL="0" rtl="0" algn="l">
                        <a:spcBef>
                          <a:spcPts val="0"/>
                        </a:spcBef>
                        <a:spcAft>
                          <a:spcPts val="0"/>
                        </a:spcAft>
                        <a:buNone/>
                      </a:pPr>
                      <a:r>
                        <a:rPr b="1" lang="en-US" sz="1200"/>
                        <a:t>ASCII “Extended” Characters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The last half of the ASCII table stores a variety of </a:t>
                      </a:r>
                      <a:r>
                        <a:rPr lang="en-US" sz="1200"/>
                        <a:t>miscellaneous</a:t>
                      </a:r>
                      <a:r>
                        <a:rPr lang="en-US" sz="1200"/>
                        <a:t> control and printable</a:t>
                      </a:r>
                      <a:r>
                        <a:rPr lang="en-US" sz="1200">
                          <a:solidFill>
                            <a:schemeClr val="dk1"/>
                          </a:solidFill>
                        </a:rPr>
                        <a:t> characters. This part of the table is not standardized across all operating systems.</a:t>
                      </a:r>
                      <a:endParaRPr sz="1200"/>
                    </a:p>
                  </a:txBody>
                  <a:tcPr marT="91425" marB="91425" marR="91425" marL="91425"/>
                </a:tc>
              </a:tr>
            </a:tbl>
          </a:graphicData>
        </a:graphic>
      </p:graphicFrame>
      <p:sp>
        <p:nvSpPr>
          <p:cNvPr id="368" name="Google Shape;368;gec49ac6325_0_518"/>
          <p:cNvSpPr txBox="1"/>
          <p:nvPr>
            <p:ph type="title"/>
          </p:nvPr>
        </p:nvSpPr>
        <p:spPr>
          <a:xfrm>
            <a:off x="32775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ASCII-8: Table of Characters</a:t>
            </a:r>
            <a:endParaRPr/>
          </a:p>
        </p:txBody>
      </p:sp>
      <p:pic>
        <p:nvPicPr>
          <p:cNvPr id="369" name="Google Shape;369;gec49ac6325_0_518"/>
          <p:cNvPicPr preferRelativeResize="0"/>
          <p:nvPr>
            <p:ph idx="1" type="body"/>
          </p:nvPr>
        </p:nvPicPr>
        <p:blipFill rotWithShape="1">
          <a:blip r:embed="rId3">
            <a:alphaModFix/>
          </a:blip>
          <a:srcRect b="0" l="0" r="0" t="0"/>
          <a:stretch/>
        </p:blipFill>
        <p:spPr>
          <a:xfrm>
            <a:off x="1172889" y="1825625"/>
            <a:ext cx="4512300" cy="4351200"/>
          </a:xfrm>
          <a:prstGeom prst="rect">
            <a:avLst/>
          </a:prstGeom>
          <a:noFill/>
          <a:ln>
            <a:noFill/>
          </a:ln>
        </p:spPr>
      </p:pic>
      <p:sp>
        <p:nvSpPr>
          <p:cNvPr id="370" name="Google Shape;370;gec49ac6325_0_518"/>
          <p:cNvSpPr txBox="1"/>
          <p:nvPr/>
        </p:nvSpPr>
        <p:spPr>
          <a:xfrm>
            <a:off x="213200" y="3830525"/>
            <a:ext cx="53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71" name="Google Shape;371;gec49ac6325_0_518"/>
          <p:cNvSpPr txBox="1"/>
          <p:nvPr/>
        </p:nvSpPr>
        <p:spPr>
          <a:xfrm>
            <a:off x="2522900" y="1449750"/>
            <a:ext cx="260700" cy="1046700"/>
          </a:xfrm>
          <a:prstGeom prst="rect">
            <a:avLst/>
          </a:prstGeom>
          <a:solidFill>
            <a:srgbClr val="88888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endParaRPr b="0" i="0" sz="1400" u="none" cap="none" strike="noStrike">
              <a:solidFill>
                <a:srgbClr val="000000"/>
              </a:solidFill>
              <a:latin typeface="Consolas"/>
              <a:ea typeface="Consolas"/>
              <a:cs typeface="Consolas"/>
              <a:sym typeface="Consolas"/>
            </a:endParaRPr>
          </a:p>
        </p:txBody>
      </p:sp>
      <p:sp>
        <p:nvSpPr>
          <p:cNvPr id="372" name="Google Shape;372;gec49ac6325_0_518"/>
          <p:cNvSpPr txBox="1"/>
          <p:nvPr/>
        </p:nvSpPr>
        <p:spPr>
          <a:xfrm>
            <a:off x="6026450" y="6303350"/>
            <a:ext cx="57468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Quattrocento Sans"/>
                <a:ea typeface="Quattrocento Sans"/>
                <a:cs typeface="Quattrocento Sans"/>
                <a:sym typeface="Quattrocento Sans"/>
              </a:rPr>
              <a:t>Information above comes from </a:t>
            </a:r>
            <a:r>
              <a:rPr lang="en-US" sz="1000" u="sng">
                <a:solidFill>
                  <a:schemeClr val="hlink"/>
                </a:solidFill>
                <a:latin typeface="Quattrocento Sans"/>
                <a:ea typeface="Quattrocento Sans"/>
                <a:cs typeface="Quattrocento Sans"/>
                <a:sym typeface="Quattrocento Sans"/>
                <a:hlinkClick r:id="rId4"/>
              </a:rPr>
              <a:t>https://www.ascii-code.com/</a:t>
            </a:r>
            <a:r>
              <a:rPr lang="en-US" sz="1000">
                <a:solidFill>
                  <a:schemeClr val="dk1"/>
                </a:solidFill>
                <a:latin typeface="Quattrocento Sans"/>
                <a:ea typeface="Quattrocento Sans"/>
                <a:cs typeface="Quattrocento Sans"/>
                <a:sym typeface="Quattrocento Sans"/>
              </a:rPr>
              <a:t> -- you can find more detailed explanations of the ASCII table there. Note that the “extended” characters are different in this source than my slides -- they are nonstandardized.</a:t>
            </a:r>
            <a:endParaRPr sz="1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30462027f0e_0_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ASCII-8</a:t>
            </a:r>
            <a:endParaRPr/>
          </a:p>
        </p:txBody>
      </p:sp>
      <p:pic>
        <p:nvPicPr>
          <p:cNvPr id="378" name="Google Shape;378;g30462027f0e_0_7"/>
          <p:cNvPicPr preferRelativeResize="0"/>
          <p:nvPr>
            <p:ph idx="1" type="body"/>
          </p:nvPr>
        </p:nvPicPr>
        <p:blipFill rotWithShape="1">
          <a:blip r:embed="rId3">
            <a:alphaModFix/>
          </a:blip>
          <a:srcRect b="0" l="0" r="0" t="0"/>
          <a:stretch/>
        </p:blipFill>
        <p:spPr>
          <a:xfrm>
            <a:off x="1172889" y="1825625"/>
            <a:ext cx="4512300" cy="4351200"/>
          </a:xfrm>
          <a:prstGeom prst="rect">
            <a:avLst/>
          </a:prstGeom>
          <a:noFill/>
          <a:ln>
            <a:noFill/>
          </a:ln>
        </p:spPr>
      </p:pic>
      <p:sp>
        <p:nvSpPr>
          <p:cNvPr id="379" name="Google Shape;379;g30462027f0e_0_7"/>
          <p:cNvSpPr txBox="1"/>
          <p:nvPr>
            <p:ph idx="2" type="body"/>
          </p:nvPr>
        </p:nvSpPr>
        <p:spPr>
          <a:xfrm>
            <a:off x="6172200" y="1825625"/>
            <a:ext cx="5885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a:t>Exercise: </a:t>
            </a:r>
            <a:r>
              <a:rPr lang="en-US"/>
              <a:t>Decode the following message (left to right, top to bottom)</a:t>
            </a:r>
            <a:endParaRPr/>
          </a:p>
          <a:p>
            <a:pPr indent="0" lvl="0" marL="0" rtl="0" algn="l">
              <a:lnSpc>
                <a:spcPct val="90000"/>
              </a:lnSpc>
              <a:spcBef>
                <a:spcPts val="660"/>
              </a:spcBef>
              <a:spcAft>
                <a:spcPts val="0"/>
              </a:spcAft>
              <a:buClr>
                <a:srgbClr val="7F7F7F"/>
              </a:buClr>
              <a:buSzPts val="2200"/>
              <a:buNone/>
            </a:pPr>
            <a:r>
              <a:t/>
            </a:r>
            <a:endParaRPr/>
          </a:p>
          <a:p>
            <a:pPr indent="0" lvl="0" marL="0" rtl="0" algn="l">
              <a:lnSpc>
                <a:spcPct val="90000"/>
              </a:lnSpc>
              <a:spcBef>
                <a:spcPts val="660"/>
              </a:spcBef>
              <a:spcAft>
                <a:spcPts val="0"/>
              </a:spcAft>
              <a:buClr>
                <a:srgbClr val="7F7F7F"/>
              </a:buClr>
              <a:buSzPts val="2200"/>
              <a:buNone/>
            </a:pPr>
            <a:r>
              <a:rPr lang="en-US"/>
              <a:t>0100 0001		0101  0011	       0100 0011 </a:t>
            </a:r>
            <a:endParaRPr/>
          </a:p>
          <a:p>
            <a:pPr indent="0" lvl="0" marL="0" rtl="0" algn="l">
              <a:lnSpc>
                <a:spcPct val="90000"/>
              </a:lnSpc>
              <a:spcBef>
                <a:spcPts val="660"/>
              </a:spcBef>
              <a:spcAft>
                <a:spcPts val="0"/>
              </a:spcAft>
              <a:buClr>
                <a:srgbClr val="7F7F7F"/>
              </a:buClr>
              <a:buSzPts val="2200"/>
              <a:buNone/>
            </a:pPr>
            <a:r>
              <a:rPr lang="en-US"/>
              <a:t>0100 1001		0100 1001	       0010 0000 </a:t>
            </a:r>
            <a:endParaRPr/>
          </a:p>
          <a:p>
            <a:pPr indent="0" lvl="0" marL="0" rtl="0" algn="l">
              <a:lnSpc>
                <a:spcPct val="90000"/>
              </a:lnSpc>
              <a:spcBef>
                <a:spcPts val="660"/>
              </a:spcBef>
              <a:spcAft>
                <a:spcPts val="0"/>
              </a:spcAft>
              <a:buClr>
                <a:srgbClr val="7F7F7F"/>
              </a:buClr>
              <a:buSzPts val="2200"/>
              <a:buNone/>
            </a:pPr>
            <a:r>
              <a:rPr lang="en-US"/>
              <a:t>0110  1001		0111   0011 	       0010 0000 </a:t>
            </a:r>
            <a:endParaRPr/>
          </a:p>
          <a:p>
            <a:pPr indent="0" lvl="0" marL="0" rtl="0" algn="l">
              <a:lnSpc>
                <a:spcPct val="90000"/>
              </a:lnSpc>
              <a:spcBef>
                <a:spcPts val="660"/>
              </a:spcBef>
              <a:spcAft>
                <a:spcPts val="0"/>
              </a:spcAft>
              <a:buClr>
                <a:srgbClr val="7F7F7F"/>
              </a:buClr>
              <a:buSzPts val="2200"/>
              <a:buNone/>
            </a:pPr>
            <a:r>
              <a:rPr lang="en-US"/>
              <a:t>0110  1100 		0110  1001 	       0110   1101 </a:t>
            </a:r>
            <a:endParaRPr/>
          </a:p>
          <a:p>
            <a:pPr indent="0" lvl="0" marL="0" rtl="0" algn="l">
              <a:lnSpc>
                <a:spcPct val="90000"/>
              </a:lnSpc>
              <a:spcBef>
                <a:spcPts val="660"/>
              </a:spcBef>
              <a:spcAft>
                <a:spcPts val="0"/>
              </a:spcAft>
              <a:buClr>
                <a:srgbClr val="7F7F7F"/>
              </a:buClr>
              <a:buSzPts val="2200"/>
              <a:buNone/>
            </a:pPr>
            <a:r>
              <a:rPr lang="en-US"/>
              <a:t>0110  1001 		0111   0100	       0110   0101 </a:t>
            </a:r>
            <a:endParaRPr/>
          </a:p>
          <a:p>
            <a:pPr indent="0" lvl="0" marL="0" rtl="0" algn="l">
              <a:lnSpc>
                <a:spcPct val="90000"/>
              </a:lnSpc>
              <a:spcBef>
                <a:spcPts val="660"/>
              </a:spcBef>
              <a:spcAft>
                <a:spcPts val="0"/>
              </a:spcAft>
              <a:buClr>
                <a:srgbClr val="7F7F7F"/>
              </a:buClr>
              <a:buSzPts val="2200"/>
              <a:buNone/>
            </a:pPr>
            <a:r>
              <a:rPr lang="en-US"/>
              <a:t>0110  0100</a:t>
            </a:r>
            <a:endParaRPr/>
          </a:p>
        </p:txBody>
      </p:sp>
      <p:sp>
        <p:nvSpPr>
          <p:cNvPr id="380" name="Google Shape;380;g30462027f0e_0_7"/>
          <p:cNvSpPr txBox="1"/>
          <p:nvPr/>
        </p:nvSpPr>
        <p:spPr>
          <a:xfrm>
            <a:off x="213200" y="3830525"/>
            <a:ext cx="53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81" name="Google Shape;381;g30462027f0e_0_7"/>
          <p:cNvSpPr txBox="1"/>
          <p:nvPr/>
        </p:nvSpPr>
        <p:spPr>
          <a:xfrm>
            <a:off x="2522900" y="1449750"/>
            <a:ext cx="260700" cy="1046700"/>
          </a:xfrm>
          <a:prstGeom prst="rect">
            <a:avLst/>
          </a:prstGeom>
          <a:solidFill>
            <a:srgbClr val="88888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30462027f0e_0_25"/>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ASCII-8</a:t>
            </a:r>
            <a:endParaRPr/>
          </a:p>
        </p:txBody>
      </p:sp>
      <p:pic>
        <p:nvPicPr>
          <p:cNvPr id="387" name="Google Shape;387;g30462027f0e_0_25"/>
          <p:cNvPicPr preferRelativeResize="0"/>
          <p:nvPr>
            <p:ph idx="1" type="body"/>
          </p:nvPr>
        </p:nvPicPr>
        <p:blipFill rotWithShape="1">
          <a:blip r:embed="rId3">
            <a:alphaModFix/>
          </a:blip>
          <a:srcRect b="0" l="0" r="0" t="0"/>
          <a:stretch/>
        </p:blipFill>
        <p:spPr>
          <a:xfrm>
            <a:off x="1172889" y="1825625"/>
            <a:ext cx="4512300" cy="4351200"/>
          </a:xfrm>
          <a:prstGeom prst="rect">
            <a:avLst/>
          </a:prstGeom>
          <a:noFill/>
          <a:ln>
            <a:noFill/>
          </a:ln>
        </p:spPr>
      </p:pic>
      <p:sp>
        <p:nvSpPr>
          <p:cNvPr id="388" name="Google Shape;388;g30462027f0e_0_25"/>
          <p:cNvSpPr txBox="1"/>
          <p:nvPr>
            <p:ph idx="2" type="body"/>
          </p:nvPr>
        </p:nvSpPr>
        <p:spPr>
          <a:xfrm>
            <a:off x="6172200" y="1825625"/>
            <a:ext cx="58857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None/>
            </a:pPr>
            <a:r>
              <a:rPr b="1" lang="en-US"/>
              <a:t>Hint</a:t>
            </a:r>
            <a:r>
              <a:rPr b="1" lang="en-US"/>
              <a:t>: </a:t>
            </a:r>
            <a:r>
              <a:rPr lang="en-US"/>
              <a:t>Notice that the </a:t>
            </a:r>
            <a:r>
              <a:rPr b="1" lang="en-US"/>
              <a:t>rows</a:t>
            </a:r>
            <a:r>
              <a:rPr lang="en-US"/>
              <a:t> don’t change very much…</a:t>
            </a:r>
            <a:r>
              <a:rPr lang="en-US"/>
              <a:t> there are only four possible rows to look at for common letters.</a:t>
            </a:r>
            <a:endParaRPr/>
          </a:p>
          <a:p>
            <a:pPr indent="-357822" lvl="0" marL="457200" rtl="0" algn="l">
              <a:lnSpc>
                <a:spcPct val="115000"/>
              </a:lnSpc>
              <a:spcBef>
                <a:spcPts val="0"/>
              </a:spcBef>
              <a:spcAft>
                <a:spcPts val="0"/>
              </a:spcAft>
              <a:buSzPct val="100000"/>
              <a:buChar char="-"/>
            </a:pPr>
            <a:r>
              <a:rPr b="1" lang="en-US"/>
              <a:t>0100: </a:t>
            </a:r>
            <a:r>
              <a:rPr lang="en-US"/>
              <a:t>A -&gt; O</a:t>
            </a:r>
            <a:endParaRPr/>
          </a:p>
          <a:p>
            <a:pPr indent="-357822" lvl="0" marL="457200" rtl="0" algn="l">
              <a:lnSpc>
                <a:spcPct val="115000"/>
              </a:lnSpc>
              <a:spcBef>
                <a:spcPts val="0"/>
              </a:spcBef>
              <a:spcAft>
                <a:spcPts val="0"/>
              </a:spcAft>
              <a:buSzPct val="100000"/>
              <a:buChar char="-"/>
            </a:pPr>
            <a:r>
              <a:rPr b="1" lang="en-US"/>
              <a:t>0101: </a:t>
            </a:r>
            <a:r>
              <a:rPr lang="en-US"/>
              <a:t>P -&gt; Z</a:t>
            </a:r>
            <a:endParaRPr/>
          </a:p>
          <a:p>
            <a:pPr indent="-357822" lvl="0" marL="457200" rtl="0" algn="l">
              <a:lnSpc>
                <a:spcPct val="115000"/>
              </a:lnSpc>
              <a:spcBef>
                <a:spcPts val="0"/>
              </a:spcBef>
              <a:spcAft>
                <a:spcPts val="0"/>
              </a:spcAft>
              <a:buSzPct val="100000"/>
              <a:buChar char="-"/>
            </a:pPr>
            <a:r>
              <a:rPr b="1" lang="en-US"/>
              <a:t>0110: </a:t>
            </a:r>
            <a:r>
              <a:rPr lang="en-US"/>
              <a:t>a -&gt; o</a:t>
            </a:r>
            <a:endParaRPr/>
          </a:p>
          <a:p>
            <a:pPr indent="-357822" lvl="0" marL="457200" rtl="0" algn="l">
              <a:lnSpc>
                <a:spcPct val="115000"/>
              </a:lnSpc>
              <a:spcBef>
                <a:spcPts val="0"/>
              </a:spcBef>
              <a:spcAft>
                <a:spcPts val="0"/>
              </a:spcAft>
              <a:buSzPct val="100000"/>
              <a:buChar char="-"/>
            </a:pPr>
            <a:r>
              <a:rPr b="1" lang="en-US"/>
              <a:t>0111: </a:t>
            </a:r>
            <a:r>
              <a:rPr lang="en-US"/>
              <a:t>p -&gt; z </a:t>
            </a:r>
            <a:endParaRPr/>
          </a:p>
          <a:p>
            <a:pPr indent="0" lvl="0" marL="0" rtl="0" algn="l">
              <a:lnSpc>
                <a:spcPct val="90000"/>
              </a:lnSpc>
              <a:spcBef>
                <a:spcPts val="660"/>
              </a:spcBef>
              <a:spcAft>
                <a:spcPts val="0"/>
              </a:spcAft>
              <a:buClr>
                <a:srgbClr val="7F7F7F"/>
              </a:buClr>
              <a:buSzPct val="100000"/>
              <a:buNone/>
            </a:pPr>
            <a:r>
              <a:t/>
            </a:r>
            <a:endParaRPr/>
          </a:p>
          <a:p>
            <a:pPr indent="0" lvl="0" marL="0" rtl="0" algn="l">
              <a:lnSpc>
                <a:spcPct val="90000"/>
              </a:lnSpc>
              <a:spcBef>
                <a:spcPts val="660"/>
              </a:spcBef>
              <a:spcAft>
                <a:spcPts val="0"/>
              </a:spcAft>
              <a:buClr>
                <a:srgbClr val="7F7F7F"/>
              </a:buClr>
              <a:buSzPct val="100000"/>
              <a:buNone/>
            </a:pPr>
            <a:r>
              <a:rPr b="1" lang="en-US"/>
              <a:t>0100</a:t>
            </a:r>
            <a:r>
              <a:rPr lang="en-US"/>
              <a:t> 0001		</a:t>
            </a:r>
            <a:r>
              <a:rPr b="1" lang="en-US"/>
              <a:t>0101</a:t>
            </a:r>
            <a:r>
              <a:rPr lang="en-US"/>
              <a:t>  0011	       </a:t>
            </a:r>
            <a:r>
              <a:rPr b="1" lang="en-US"/>
              <a:t>0100</a:t>
            </a:r>
            <a:r>
              <a:rPr lang="en-US"/>
              <a:t> 0011 </a:t>
            </a:r>
            <a:endParaRPr/>
          </a:p>
          <a:p>
            <a:pPr indent="0" lvl="0" marL="0" rtl="0" algn="l">
              <a:lnSpc>
                <a:spcPct val="90000"/>
              </a:lnSpc>
              <a:spcBef>
                <a:spcPts val="660"/>
              </a:spcBef>
              <a:spcAft>
                <a:spcPts val="0"/>
              </a:spcAft>
              <a:buClr>
                <a:srgbClr val="7F7F7F"/>
              </a:buClr>
              <a:buSzPct val="100000"/>
              <a:buNone/>
            </a:pPr>
            <a:r>
              <a:rPr b="1" lang="en-US"/>
              <a:t>0100</a:t>
            </a:r>
            <a:r>
              <a:rPr lang="en-US"/>
              <a:t> 1001		</a:t>
            </a:r>
            <a:r>
              <a:rPr b="1" lang="en-US"/>
              <a:t>0100</a:t>
            </a:r>
            <a:r>
              <a:rPr lang="en-US"/>
              <a:t> 1001	       </a:t>
            </a:r>
            <a:r>
              <a:rPr lang="en-US"/>
              <a:t>0010</a:t>
            </a:r>
            <a:r>
              <a:rPr lang="en-US"/>
              <a:t> 0000 </a:t>
            </a:r>
            <a:endParaRPr/>
          </a:p>
          <a:p>
            <a:pPr indent="0" lvl="0" marL="0" rtl="0" algn="l">
              <a:lnSpc>
                <a:spcPct val="90000"/>
              </a:lnSpc>
              <a:spcBef>
                <a:spcPts val="660"/>
              </a:spcBef>
              <a:spcAft>
                <a:spcPts val="0"/>
              </a:spcAft>
              <a:buClr>
                <a:srgbClr val="7F7F7F"/>
              </a:buClr>
              <a:buSzPct val="100000"/>
              <a:buNone/>
            </a:pPr>
            <a:r>
              <a:rPr b="1" lang="en-US"/>
              <a:t>0110</a:t>
            </a:r>
            <a:r>
              <a:rPr lang="en-US"/>
              <a:t>  1001		</a:t>
            </a:r>
            <a:r>
              <a:rPr b="1" lang="en-US"/>
              <a:t>0111</a:t>
            </a:r>
            <a:r>
              <a:rPr lang="en-US"/>
              <a:t>   0011 	       0010 0000 </a:t>
            </a:r>
            <a:endParaRPr/>
          </a:p>
          <a:p>
            <a:pPr indent="0" lvl="0" marL="0" rtl="0" algn="l">
              <a:lnSpc>
                <a:spcPct val="90000"/>
              </a:lnSpc>
              <a:spcBef>
                <a:spcPts val="660"/>
              </a:spcBef>
              <a:spcAft>
                <a:spcPts val="0"/>
              </a:spcAft>
              <a:buClr>
                <a:srgbClr val="7F7F7F"/>
              </a:buClr>
              <a:buSzPct val="100000"/>
              <a:buNone/>
            </a:pPr>
            <a:r>
              <a:rPr b="1" lang="en-US"/>
              <a:t>0110</a:t>
            </a:r>
            <a:r>
              <a:rPr lang="en-US"/>
              <a:t>  1100 		</a:t>
            </a:r>
            <a:r>
              <a:rPr b="1" lang="en-US"/>
              <a:t>0110</a:t>
            </a:r>
            <a:r>
              <a:rPr lang="en-US"/>
              <a:t>  1001 	       </a:t>
            </a:r>
            <a:r>
              <a:rPr b="1" lang="en-US"/>
              <a:t>0110</a:t>
            </a:r>
            <a:r>
              <a:rPr lang="en-US"/>
              <a:t>   1101 </a:t>
            </a:r>
            <a:endParaRPr/>
          </a:p>
          <a:p>
            <a:pPr indent="0" lvl="0" marL="0" rtl="0" algn="l">
              <a:lnSpc>
                <a:spcPct val="90000"/>
              </a:lnSpc>
              <a:spcBef>
                <a:spcPts val="660"/>
              </a:spcBef>
              <a:spcAft>
                <a:spcPts val="0"/>
              </a:spcAft>
              <a:buClr>
                <a:srgbClr val="7F7F7F"/>
              </a:buClr>
              <a:buSzPct val="100000"/>
              <a:buNone/>
            </a:pPr>
            <a:r>
              <a:rPr b="1" lang="en-US"/>
              <a:t>0110</a:t>
            </a:r>
            <a:r>
              <a:rPr lang="en-US"/>
              <a:t>  1001 		</a:t>
            </a:r>
            <a:r>
              <a:rPr b="1" lang="en-US"/>
              <a:t>0111 </a:t>
            </a:r>
            <a:r>
              <a:rPr lang="en-US"/>
              <a:t>  0100	       </a:t>
            </a:r>
            <a:r>
              <a:rPr b="1" lang="en-US"/>
              <a:t>0110</a:t>
            </a:r>
            <a:r>
              <a:rPr lang="en-US"/>
              <a:t>   0101 </a:t>
            </a:r>
            <a:endParaRPr/>
          </a:p>
          <a:p>
            <a:pPr indent="0" lvl="0" marL="0" rtl="0" algn="l">
              <a:lnSpc>
                <a:spcPct val="90000"/>
              </a:lnSpc>
              <a:spcBef>
                <a:spcPts val="660"/>
              </a:spcBef>
              <a:spcAft>
                <a:spcPts val="0"/>
              </a:spcAft>
              <a:buClr>
                <a:srgbClr val="7F7F7F"/>
              </a:buClr>
              <a:buSzPct val="100000"/>
              <a:buNone/>
            </a:pPr>
            <a:r>
              <a:rPr b="1" lang="en-US"/>
              <a:t>0110</a:t>
            </a:r>
            <a:r>
              <a:rPr lang="en-US"/>
              <a:t>  0100</a:t>
            </a:r>
            <a:endParaRPr/>
          </a:p>
        </p:txBody>
      </p:sp>
      <p:sp>
        <p:nvSpPr>
          <p:cNvPr id="389" name="Google Shape;389;g30462027f0e_0_25"/>
          <p:cNvSpPr txBox="1"/>
          <p:nvPr/>
        </p:nvSpPr>
        <p:spPr>
          <a:xfrm>
            <a:off x="213200" y="3830525"/>
            <a:ext cx="53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90" name="Google Shape;390;g30462027f0e_0_25"/>
          <p:cNvSpPr txBox="1"/>
          <p:nvPr/>
        </p:nvSpPr>
        <p:spPr>
          <a:xfrm>
            <a:off x="2522900" y="1449750"/>
            <a:ext cx="260700" cy="1046700"/>
          </a:xfrm>
          <a:prstGeom prst="rect">
            <a:avLst/>
          </a:prstGeom>
          <a:solidFill>
            <a:srgbClr val="88888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30462027f0e_0_3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ASCII-8</a:t>
            </a:r>
            <a:endParaRPr/>
          </a:p>
        </p:txBody>
      </p:sp>
      <p:pic>
        <p:nvPicPr>
          <p:cNvPr id="396" name="Google Shape;396;g30462027f0e_0_33"/>
          <p:cNvPicPr preferRelativeResize="0"/>
          <p:nvPr>
            <p:ph idx="1" type="body"/>
          </p:nvPr>
        </p:nvPicPr>
        <p:blipFill rotWithShape="1">
          <a:blip r:embed="rId3">
            <a:alphaModFix/>
          </a:blip>
          <a:srcRect b="0" l="0" r="0" t="0"/>
          <a:stretch/>
        </p:blipFill>
        <p:spPr>
          <a:xfrm>
            <a:off x="1172889" y="1825625"/>
            <a:ext cx="4512300" cy="4351200"/>
          </a:xfrm>
          <a:prstGeom prst="rect">
            <a:avLst/>
          </a:prstGeom>
          <a:noFill/>
          <a:ln>
            <a:noFill/>
          </a:ln>
        </p:spPr>
      </p:pic>
      <p:sp>
        <p:nvSpPr>
          <p:cNvPr id="397" name="Google Shape;397;g30462027f0e_0_33"/>
          <p:cNvSpPr txBox="1"/>
          <p:nvPr>
            <p:ph idx="2" type="body"/>
          </p:nvPr>
        </p:nvSpPr>
        <p:spPr>
          <a:xfrm>
            <a:off x="6172200" y="1825625"/>
            <a:ext cx="58857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a:t>Hint: </a:t>
            </a:r>
            <a:r>
              <a:rPr lang="en-US"/>
              <a:t>Notice that the letters are </a:t>
            </a:r>
            <a:r>
              <a:rPr b="1" lang="en-US"/>
              <a:t>ordered</a:t>
            </a:r>
            <a:r>
              <a:rPr lang="en-US"/>
              <a:t>:</a:t>
            </a:r>
            <a:endParaRPr/>
          </a:p>
          <a:p>
            <a:pPr indent="-368300" lvl="0" marL="457200" rtl="0" algn="l">
              <a:lnSpc>
                <a:spcPct val="115000"/>
              </a:lnSpc>
              <a:spcBef>
                <a:spcPts val="0"/>
              </a:spcBef>
              <a:spcAft>
                <a:spcPts val="0"/>
              </a:spcAft>
              <a:buSzPts val="2200"/>
              <a:buChar char="-"/>
            </a:pPr>
            <a:r>
              <a:rPr b="1" lang="en-US"/>
              <a:t>0100 0001 -&gt; 0100 0011</a:t>
            </a:r>
            <a:r>
              <a:rPr b="1" lang="en-US"/>
              <a:t>: </a:t>
            </a:r>
            <a:r>
              <a:rPr lang="en-US"/>
              <a:t>A -&gt; C (two apart)</a:t>
            </a:r>
            <a:endParaRPr/>
          </a:p>
          <a:p>
            <a:pPr indent="-368300" lvl="0" marL="457200" rtl="0" algn="l">
              <a:lnSpc>
                <a:spcPct val="115000"/>
              </a:lnSpc>
              <a:spcBef>
                <a:spcPts val="0"/>
              </a:spcBef>
              <a:spcAft>
                <a:spcPts val="0"/>
              </a:spcAft>
              <a:buSzPts val="2200"/>
              <a:buChar char="-"/>
            </a:pPr>
            <a:r>
              <a:rPr lang="en-US"/>
              <a:t>other letters behave as you would expect (q is one after p, 6 is one after 5, etc.)</a:t>
            </a:r>
            <a:endParaRPr/>
          </a:p>
          <a:p>
            <a:pPr indent="0" lvl="0" marL="0" rtl="0" algn="l">
              <a:lnSpc>
                <a:spcPct val="90000"/>
              </a:lnSpc>
              <a:spcBef>
                <a:spcPts val="660"/>
              </a:spcBef>
              <a:spcAft>
                <a:spcPts val="0"/>
              </a:spcAft>
              <a:buClr>
                <a:srgbClr val="7F7F7F"/>
              </a:buClr>
              <a:buSzPts val="2200"/>
              <a:buNone/>
            </a:pPr>
            <a:r>
              <a:t/>
            </a:r>
            <a:endParaRPr/>
          </a:p>
          <a:p>
            <a:pPr indent="0" lvl="0" marL="0" rtl="0" algn="l">
              <a:lnSpc>
                <a:spcPct val="90000"/>
              </a:lnSpc>
              <a:spcBef>
                <a:spcPts val="660"/>
              </a:spcBef>
              <a:spcAft>
                <a:spcPts val="0"/>
              </a:spcAft>
              <a:buClr>
                <a:srgbClr val="7F7F7F"/>
              </a:buClr>
              <a:buSzPts val="2200"/>
              <a:buNone/>
            </a:pPr>
            <a:r>
              <a:rPr b="1" lang="en-US"/>
              <a:t>0100 0001	</a:t>
            </a:r>
            <a:r>
              <a:rPr lang="en-US"/>
              <a:t>	0101  0011	       </a:t>
            </a:r>
            <a:r>
              <a:rPr b="1" lang="en-US"/>
              <a:t>0100 0011 </a:t>
            </a:r>
            <a:endParaRPr b="1"/>
          </a:p>
          <a:p>
            <a:pPr indent="0" lvl="0" marL="0" rtl="0" algn="l">
              <a:lnSpc>
                <a:spcPct val="90000"/>
              </a:lnSpc>
              <a:spcBef>
                <a:spcPts val="660"/>
              </a:spcBef>
              <a:spcAft>
                <a:spcPts val="0"/>
              </a:spcAft>
              <a:buClr>
                <a:srgbClr val="7F7F7F"/>
              </a:buClr>
              <a:buSzPts val="2200"/>
              <a:buNone/>
            </a:pPr>
            <a:r>
              <a:rPr lang="en-US"/>
              <a:t>0100 1001		0100 1001	       0010 0000 </a:t>
            </a:r>
            <a:endParaRPr/>
          </a:p>
          <a:p>
            <a:pPr indent="0" lvl="0" marL="0" rtl="0" algn="l">
              <a:lnSpc>
                <a:spcPct val="90000"/>
              </a:lnSpc>
              <a:spcBef>
                <a:spcPts val="660"/>
              </a:spcBef>
              <a:spcAft>
                <a:spcPts val="0"/>
              </a:spcAft>
              <a:buClr>
                <a:srgbClr val="7F7F7F"/>
              </a:buClr>
              <a:buSzPts val="2200"/>
              <a:buNone/>
            </a:pPr>
            <a:r>
              <a:rPr lang="en-US"/>
              <a:t>0110  1001		0111   0011 	       0010 0000 </a:t>
            </a:r>
            <a:endParaRPr/>
          </a:p>
          <a:p>
            <a:pPr indent="0" lvl="0" marL="0" rtl="0" algn="l">
              <a:lnSpc>
                <a:spcPct val="90000"/>
              </a:lnSpc>
              <a:spcBef>
                <a:spcPts val="660"/>
              </a:spcBef>
              <a:spcAft>
                <a:spcPts val="0"/>
              </a:spcAft>
              <a:buClr>
                <a:srgbClr val="7F7F7F"/>
              </a:buClr>
              <a:buSzPts val="2200"/>
              <a:buNone/>
            </a:pPr>
            <a:r>
              <a:rPr lang="en-US"/>
              <a:t>0110  1100 		0110  1001 	       0110   1101 </a:t>
            </a:r>
            <a:endParaRPr/>
          </a:p>
          <a:p>
            <a:pPr indent="0" lvl="0" marL="0" rtl="0" algn="l">
              <a:lnSpc>
                <a:spcPct val="90000"/>
              </a:lnSpc>
              <a:spcBef>
                <a:spcPts val="660"/>
              </a:spcBef>
              <a:spcAft>
                <a:spcPts val="0"/>
              </a:spcAft>
              <a:buClr>
                <a:srgbClr val="7F7F7F"/>
              </a:buClr>
              <a:buSzPts val="2200"/>
              <a:buNone/>
            </a:pPr>
            <a:r>
              <a:rPr lang="en-US"/>
              <a:t>0110  1001 		0111   0100	       0110   0101 </a:t>
            </a:r>
            <a:endParaRPr/>
          </a:p>
          <a:p>
            <a:pPr indent="0" lvl="0" marL="0" rtl="0" algn="l">
              <a:lnSpc>
                <a:spcPct val="90000"/>
              </a:lnSpc>
              <a:spcBef>
                <a:spcPts val="660"/>
              </a:spcBef>
              <a:spcAft>
                <a:spcPts val="0"/>
              </a:spcAft>
              <a:buClr>
                <a:srgbClr val="7F7F7F"/>
              </a:buClr>
              <a:buSzPts val="2200"/>
              <a:buNone/>
            </a:pPr>
            <a:r>
              <a:rPr lang="en-US"/>
              <a:t>0110  0100</a:t>
            </a:r>
            <a:endParaRPr/>
          </a:p>
        </p:txBody>
      </p:sp>
      <p:sp>
        <p:nvSpPr>
          <p:cNvPr id="398" name="Google Shape;398;g30462027f0e_0_33"/>
          <p:cNvSpPr txBox="1"/>
          <p:nvPr/>
        </p:nvSpPr>
        <p:spPr>
          <a:xfrm>
            <a:off x="213200" y="3830525"/>
            <a:ext cx="53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399" name="Google Shape;399;g30462027f0e_0_33"/>
          <p:cNvSpPr txBox="1"/>
          <p:nvPr/>
        </p:nvSpPr>
        <p:spPr>
          <a:xfrm>
            <a:off x="2522900" y="1449750"/>
            <a:ext cx="260700" cy="1046700"/>
          </a:xfrm>
          <a:prstGeom prst="rect">
            <a:avLst/>
          </a:prstGeom>
          <a:solidFill>
            <a:srgbClr val="88888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30462027f0e_0_4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ASCII-8</a:t>
            </a:r>
            <a:endParaRPr/>
          </a:p>
        </p:txBody>
      </p:sp>
      <p:pic>
        <p:nvPicPr>
          <p:cNvPr id="405" name="Google Shape;405;g30462027f0e_0_41"/>
          <p:cNvPicPr preferRelativeResize="0"/>
          <p:nvPr>
            <p:ph idx="1" type="body"/>
          </p:nvPr>
        </p:nvPicPr>
        <p:blipFill rotWithShape="1">
          <a:blip r:embed="rId3">
            <a:alphaModFix/>
          </a:blip>
          <a:srcRect b="0" l="0" r="0" t="0"/>
          <a:stretch/>
        </p:blipFill>
        <p:spPr>
          <a:xfrm>
            <a:off x="1172889" y="1825625"/>
            <a:ext cx="4512300" cy="4351200"/>
          </a:xfrm>
          <a:prstGeom prst="rect">
            <a:avLst/>
          </a:prstGeom>
          <a:noFill/>
          <a:ln>
            <a:noFill/>
          </a:ln>
        </p:spPr>
      </p:pic>
      <p:sp>
        <p:nvSpPr>
          <p:cNvPr id="406" name="Google Shape;406;g30462027f0e_0_41"/>
          <p:cNvSpPr txBox="1"/>
          <p:nvPr>
            <p:ph idx="2" type="body"/>
          </p:nvPr>
        </p:nvSpPr>
        <p:spPr>
          <a:xfrm>
            <a:off x="6172200" y="1825625"/>
            <a:ext cx="5885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a:t>Exercise: </a:t>
            </a:r>
            <a:r>
              <a:rPr lang="en-US"/>
              <a:t>Decode the following message (left to right, top to bottom)</a:t>
            </a:r>
            <a:endParaRPr/>
          </a:p>
          <a:p>
            <a:pPr indent="0" lvl="0" marL="0" rtl="0" algn="l">
              <a:lnSpc>
                <a:spcPct val="90000"/>
              </a:lnSpc>
              <a:spcBef>
                <a:spcPts val="660"/>
              </a:spcBef>
              <a:spcAft>
                <a:spcPts val="0"/>
              </a:spcAft>
              <a:buClr>
                <a:srgbClr val="7F7F7F"/>
              </a:buClr>
              <a:buSzPts val="2200"/>
              <a:buNone/>
            </a:pPr>
            <a:r>
              <a:t/>
            </a:r>
            <a:endParaRPr/>
          </a:p>
          <a:p>
            <a:pPr indent="0" lvl="0" marL="0" rtl="0" algn="l">
              <a:lnSpc>
                <a:spcPct val="90000"/>
              </a:lnSpc>
              <a:spcBef>
                <a:spcPts val="660"/>
              </a:spcBef>
              <a:spcAft>
                <a:spcPts val="0"/>
              </a:spcAft>
              <a:buClr>
                <a:srgbClr val="7F7F7F"/>
              </a:buClr>
              <a:buSzPts val="2200"/>
              <a:buNone/>
            </a:pPr>
            <a:r>
              <a:rPr lang="en-US"/>
              <a:t>0100 0001		0101  0011	       0100 0011 </a:t>
            </a:r>
            <a:endParaRPr/>
          </a:p>
          <a:p>
            <a:pPr indent="0" lvl="0" marL="0" rtl="0" algn="l">
              <a:lnSpc>
                <a:spcPct val="90000"/>
              </a:lnSpc>
              <a:spcBef>
                <a:spcPts val="660"/>
              </a:spcBef>
              <a:spcAft>
                <a:spcPts val="0"/>
              </a:spcAft>
              <a:buClr>
                <a:srgbClr val="7F7F7F"/>
              </a:buClr>
              <a:buSzPts val="2200"/>
              <a:buNone/>
            </a:pPr>
            <a:r>
              <a:rPr lang="en-US"/>
              <a:t>0100 1001		0100 1001	       0010 0000 </a:t>
            </a:r>
            <a:endParaRPr/>
          </a:p>
          <a:p>
            <a:pPr indent="0" lvl="0" marL="0" rtl="0" algn="l">
              <a:lnSpc>
                <a:spcPct val="90000"/>
              </a:lnSpc>
              <a:spcBef>
                <a:spcPts val="660"/>
              </a:spcBef>
              <a:spcAft>
                <a:spcPts val="0"/>
              </a:spcAft>
              <a:buClr>
                <a:srgbClr val="7F7F7F"/>
              </a:buClr>
              <a:buSzPts val="2200"/>
              <a:buNone/>
            </a:pPr>
            <a:r>
              <a:rPr lang="en-US"/>
              <a:t>0110  1001		0111   0011 	       0010 0000 </a:t>
            </a:r>
            <a:endParaRPr/>
          </a:p>
          <a:p>
            <a:pPr indent="0" lvl="0" marL="0" rtl="0" algn="l">
              <a:lnSpc>
                <a:spcPct val="90000"/>
              </a:lnSpc>
              <a:spcBef>
                <a:spcPts val="660"/>
              </a:spcBef>
              <a:spcAft>
                <a:spcPts val="0"/>
              </a:spcAft>
              <a:buClr>
                <a:srgbClr val="7F7F7F"/>
              </a:buClr>
              <a:buSzPts val="2200"/>
              <a:buNone/>
            </a:pPr>
            <a:r>
              <a:rPr lang="en-US"/>
              <a:t>0110  1100 		0110  1001 	       0110   1101 </a:t>
            </a:r>
            <a:endParaRPr/>
          </a:p>
          <a:p>
            <a:pPr indent="0" lvl="0" marL="0" rtl="0" algn="l">
              <a:lnSpc>
                <a:spcPct val="90000"/>
              </a:lnSpc>
              <a:spcBef>
                <a:spcPts val="660"/>
              </a:spcBef>
              <a:spcAft>
                <a:spcPts val="0"/>
              </a:spcAft>
              <a:buClr>
                <a:srgbClr val="7F7F7F"/>
              </a:buClr>
              <a:buSzPts val="2200"/>
              <a:buNone/>
            </a:pPr>
            <a:r>
              <a:rPr lang="en-US"/>
              <a:t>0110  1001 		0111   0100	       0110   0101 </a:t>
            </a:r>
            <a:endParaRPr/>
          </a:p>
          <a:p>
            <a:pPr indent="0" lvl="0" marL="0" rtl="0" algn="l">
              <a:lnSpc>
                <a:spcPct val="90000"/>
              </a:lnSpc>
              <a:spcBef>
                <a:spcPts val="660"/>
              </a:spcBef>
              <a:spcAft>
                <a:spcPts val="0"/>
              </a:spcAft>
              <a:buClr>
                <a:srgbClr val="7F7F7F"/>
              </a:buClr>
              <a:buSzPts val="2200"/>
              <a:buNone/>
            </a:pPr>
            <a:r>
              <a:rPr lang="en-US"/>
              <a:t>0110  0100</a:t>
            </a:r>
            <a:endParaRPr/>
          </a:p>
        </p:txBody>
      </p:sp>
      <p:sp>
        <p:nvSpPr>
          <p:cNvPr id="407" name="Google Shape;407;g30462027f0e_0_41"/>
          <p:cNvSpPr txBox="1"/>
          <p:nvPr/>
        </p:nvSpPr>
        <p:spPr>
          <a:xfrm>
            <a:off x="213200" y="3830525"/>
            <a:ext cx="533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Quattrocento Sans"/>
              <a:ea typeface="Quattrocento Sans"/>
              <a:cs typeface="Quattrocento Sans"/>
              <a:sym typeface="Quattrocento Sans"/>
            </a:endParaRPr>
          </a:p>
        </p:txBody>
      </p:sp>
      <p:sp>
        <p:nvSpPr>
          <p:cNvPr id="408" name="Google Shape;408;g30462027f0e_0_41"/>
          <p:cNvSpPr txBox="1"/>
          <p:nvPr/>
        </p:nvSpPr>
        <p:spPr>
          <a:xfrm>
            <a:off x="2522900" y="1449750"/>
            <a:ext cx="260700" cy="1046700"/>
          </a:xfrm>
          <a:prstGeom prst="rect">
            <a:avLst/>
          </a:prstGeom>
          <a:solidFill>
            <a:srgbClr val="88888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0</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1</a:t>
            </a:r>
            <a:endParaRPr b="0" i="0" sz="1400" u="none" cap="none" strike="noStrike">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88ad4d517_0_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77800" lvl="0" marL="228600" rtl="0" algn="l">
              <a:lnSpc>
                <a:spcPct val="95000"/>
              </a:lnSpc>
              <a:spcBef>
                <a:spcPts val="960"/>
              </a:spcBef>
              <a:spcAft>
                <a:spcPts val="0"/>
              </a:spcAft>
              <a:buClr>
                <a:srgbClr val="7F7F7F"/>
              </a:buClr>
              <a:buSzPts val="2400"/>
              <a:buChar char="•"/>
            </a:pPr>
            <a:r>
              <a:rPr lang="en-US" sz="2400"/>
              <a:t>In </a:t>
            </a:r>
            <a:r>
              <a:rPr b="1" lang="en-US" sz="2400"/>
              <a:t>decimal</a:t>
            </a:r>
            <a:r>
              <a:rPr lang="en-US" sz="2400"/>
              <a:t>, numbers are represented by combinations of </a:t>
            </a:r>
            <a:r>
              <a:rPr b="1" lang="en-US" sz="2400"/>
              <a:t>ten </a:t>
            </a:r>
            <a:r>
              <a:rPr lang="en-US" sz="2400"/>
              <a:t>different symbols: (0, 1, 2, 3, 4, 5, 6, 7, 8, 9). We call decimal a </a:t>
            </a:r>
            <a:r>
              <a:rPr b="1" lang="en-US" sz="2400"/>
              <a:t>base 10 </a:t>
            </a:r>
            <a:r>
              <a:rPr lang="en-US" sz="2400"/>
              <a:t>numeral system.</a:t>
            </a:r>
            <a:endParaRPr sz="2400"/>
          </a:p>
          <a:p>
            <a:pPr indent="0" lvl="0" marL="457200" rtl="0" algn="l">
              <a:lnSpc>
                <a:spcPct val="95000"/>
              </a:lnSpc>
              <a:spcBef>
                <a:spcPts val="960"/>
              </a:spcBef>
              <a:spcAft>
                <a:spcPts val="0"/>
              </a:spcAft>
              <a:buNone/>
            </a:pPr>
            <a:r>
              <a:t/>
            </a:r>
            <a:endParaRPr sz="2400"/>
          </a:p>
          <a:p>
            <a:pPr indent="-177800" lvl="0" marL="228600" rtl="0" algn="l">
              <a:lnSpc>
                <a:spcPct val="95000"/>
              </a:lnSpc>
              <a:spcBef>
                <a:spcPts val="960"/>
              </a:spcBef>
              <a:spcAft>
                <a:spcPts val="0"/>
              </a:spcAft>
              <a:buSzPts val="2400"/>
              <a:buChar char="•"/>
            </a:pPr>
            <a:r>
              <a:rPr lang="en-US" sz="2400"/>
              <a:t>If we have more than “9” of something, another </a:t>
            </a:r>
            <a:r>
              <a:rPr b="1" lang="en-US" sz="2400"/>
              <a:t>digit</a:t>
            </a:r>
            <a:r>
              <a:rPr lang="en-US" sz="2400"/>
              <a:t> is needed: </a:t>
            </a:r>
            <a:endParaRPr sz="2400"/>
          </a:p>
          <a:p>
            <a:pPr indent="-215900" lvl="1" marL="685800" rtl="0" algn="l">
              <a:lnSpc>
                <a:spcPct val="95000"/>
              </a:lnSpc>
              <a:spcBef>
                <a:spcPts val="960"/>
              </a:spcBef>
              <a:spcAft>
                <a:spcPts val="0"/>
              </a:spcAft>
              <a:buSzPts val="2400"/>
              <a:buChar char="•"/>
            </a:pPr>
            <a:r>
              <a:rPr lang="en-US" sz="2400"/>
              <a:t>9 + 1 = 10 </a:t>
            </a:r>
            <a:endParaRPr sz="2400"/>
          </a:p>
          <a:p>
            <a:pPr indent="-215900" lvl="1" marL="685800" rtl="0" algn="l">
              <a:lnSpc>
                <a:spcPct val="95000"/>
              </a:lnSpc>
              <a:spcBef>
                <a:spcPts val="960"/>
              </a:spcBef>
              <a:spcAft>
                <a:spcPts val="0"/>
              </a:spcAft>
              <a:buSzPts val="2400"/>
              <a:buChar char="•"/>
            </a:pPr>
            <a:r>
              <a:rPr lang="en-US" sz="2400"/>
              <a:t>99 + 1 = 100, etc.</a:t>
            </a:r>
            <a:endParaRPr sz="2400"/>
          </a:p>
          <a:p>
            <a:pPr indent="0" lvl="0" marL="914400" rtl="0" algn="l">
              <a:lnSpc>
                <a:spcPct val="95000"/>
              </a:lnSpc>
              <a:spcBef>
                <a:spcPts val="960"/>
              </a:spcBef>
              <a:spcAft>
                <a:spcPts val="0"/>
              </a:spcAft>
              <a:buNone/>
            </a:pPr>
            <a:r>
              <a:t/>
            </a:r>
            <a:endParaRPr sz="2400"/>
          </a:p>
          <a:p>
            <a:pPr indent="-177800" lvl="0" marL="228600" rtl="0" algn="l">
              <a:lnSpc>
                <a:spcPct val="95000"/>
              </a:lnSpc>
              <a:spcBef>
                <a:spcPts val="960"/>
              </a:spcBef>
              <a:spcAft>
                <a:spcPts val="0"/>
              </a:spcAft>
              <a:buSzPts val="2400"/>
              <a:buChar char="•"/>
            </a:pPr>
            <a:r>
              <a:rPr lang="en-US" sz="2400"/>
              <a:t>How do we represent numbers in binary?</a:t>
            </a:r>
            <a:endParaRPr sz="2400"/>
          </a:p>
        </p:txBody>
      </p:sp>
      <p:sp>
        <p:nvSpPr>
          <p:cNvPr id="146" name="Google Shape;146;ge88ad4d517_0_1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ec49ac6325_0_52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Unicode</a:t>
            </a:r>
            <a:endParaRPr/>
          </a:p>
        </p:txBody>
      </p:sp>
      <p:sp>
        <p:nvSpPr>
          <p:cNvPr id="414" name="Google Shape;414;gec49ac6325_0_5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0000"/>
              </a:lnSpc>
              <a:spcBef>
                <a:spcPts val="0"/>
              </a:spcBef>
              <a:spcAft>
                <a:spcPts val="0"/>
              </a:spcAft>
              <a:buNone/>
            </a:pPr>
            <a:r>
              <a:rPr lang="en-US" sz="2400"/>
              <a:t>Although ASCII works fine for English and other latin-based languages, many other languages need more than 256 characters. </a:t>
            </a:r>
            <a:r>
              <a:rPr lang="en-US" sz="2400"/>
              <a:t>For example:</a:t>
            </a:r>
            <a:endParaRPr sz="2400"/>
          </a:p>
          <a:p>
            <a:pPr indent="0" lvl="0" marL="457200" rtl="0" algn="l">
              <a:lnSpc>
                <a:spcPct val="110000"/>
              </a:lnSpc>
              <a:spcBef>
                <a:spcPts val="0"/>
              </a:spcBef>
              <a:spcAft>
                <a:spcPts val="0"/>
              </a:spcAft>
              <a:buNone/>
            </a:pPr>
            <a:r>
              <a:t/>
            </a:r>
            <a:endParaRPr sz="2400"/>
          </a:p>
          <a:p>
            <a:pPr indent="-358140" lvl="1" marL="914400" rtl="0" algn="l">
              <a:lnSpc>
                <a:spcPct val="110000"/>
              </a:lnSpc>
              <a:spcBef>
                <a:spcPts val="0"/>
              </a:spcBef>
              <a:spcAft>
                <a:spcPts val="0"/>
              </a:spcAft>
              <a:buClr>
                <a:srgbClr val="7F7F7F"/>
              </a:buClr>
              <a:buSzPct val="100000"/>
              <a:buChar char="•"/>
            </a:pPr>
            <a:r>
              <a:rPr lang="en-US" sz="2400"/>
              <a:t>Chinese characters 汉字</a:t>
            </a:r>
            <a:endParaRPr sz="2400"/>
          </a:p>
          <a:p>
            <a:pPr indent="-358140" lvl="1" marL="914400" rtl="0" algn="l">
              <a:lnSpc>
                <a:spcPct val="110000"/>
              </a:lnSpc>
              <a:spcBef>
                <a:spcPts val="0"/>
              </a:spcBef>
              <a:spcAft>
                <a:spcPts val="0"/>
              </a:spcAft>
              <a:buSzPct val="100000"/>
              <a:buChar char="•"/>
            </a:pPr>
            <a:r>
              <a:rPr lang="en-US" sz="2400"/>
              <a:t>Japanese characters 漢字</a:t>
            </a:r>
            <a:endParaRPr sz="2400"/>
          </a:p>
          <a:p>
            <a:pPr indent="-358140" lvl="1" marL="914400" rtl="0" algn="l">
              <a:lnSpc>
                <a:spcPct val="110000"/>
              </a:lnSpc>
              <a:spcBef>
                <a:spcPts val="0"/>
              </a:spcBef>
              <a:spcAft>
                <a:spcPts val="0"/>
              </a:spcAft>
              <a:buSzPct val="100000"/>
              <a:buChar char="•"/>
            </a:pPr>
            <a:r>
              <a:rPr lang="en-US" sz="2400"/>
              <a:t>Cyrillic Кири́ллица</a:t>
            </a:r>
            <a:endParaRPr sz="2400"/>
          </a:p>
          <a:p>
            <a:pPr indent="-358140" lvl="1" marL="914400" rtl="0" algn="l">
              <a:lnSpc>
                <a:spcPct val="110000"/>
              </a:lnSpc>
              <a:spcBef>
                <a:spcPts val="0"/>
              </a:spcBef>
              <a:spcAft>
                <a:spcPts val="0"/>
              </a:spcAft>
              <a:buSzPct val="100000"/>
              <a:buChar char="•"/>
            </a:pPr>
            <a:r>
              <a:rPr lang="en-US" sz="2400"/>
              <a:t>Gujarati ગુજરાતી</a:t>
            </a:r>
            <a:endParaRPr sz="2400"/>
          </a:p>
          <a:p>
            <a:pPr indent="-358140" lvl="1" marL="914400" rtl="0" algn="l">
              <a:lnSpc>
                <a:spcPct val="110000"/>
              </a:lnSpc>
              <a:spcBef>
                <a:spcPts val="0"/>
              </a:spcBef>
              <a:spcAft>
                <a:spcPts val="0"/>
              </a:spcAft>
              <a:buSzPct val="100000"/>
              <a:buChar char="•"/>
            </a:pPr>
            <a:r>
              <a:rPr lang="en-US" sz="2400"/>
              <a:t>Urdu اردو</a:t>
            </a:r>
            <a:endParaRPr sz="2400"/>
          </a:p>
          <a:p>
            <a:pPr indent="0" lvl="0" marL="0" rtl="0" algn="l">
              <a:lnSpc>
                <a:spcPct val="110000"/>
              </a:lnSpc>
              <a:spcBef>
                <a:spcPts val="0"/>
              </a:spcBef>
              <a:spcAft>
                <a:spcPts val="0"/>
              </a:spcAft>
              <a:buNone/>
            </a:pPr>
            <a:r>
              <a:t/>
            </a:r>
            <a:endParaRPr sz="2400"/>
          </a:p>
          <a:p>
            <a:pPr indent="0" lvl="0" marL="0" rtl="0" algn="l">
              <a:lnSpc>
                <a:spcPct val="110000"/>
              </a:lnSpc>
              <a:spcBef>
                <a:spcPts val="0"/>
              </a:spcBef>
              <a:spcAft>
                <a:spcPts val="0"/>
              </a:spcAft>
              <a:buNone/>
            </a:pPr>
            <a:r>
              <a:rPr lang="en-US" sz="2400"/>
              <a:t>You can see that we quickly run into trouble as ASCII can't possibly store these hundreds of thousands of extra characters in just 8 bits. </a:t>
            </a:r>
            <a:endParaRPr sz="2400"/>
          </a:p>
          <a:p>
            <a:pPr indent="0" lvl="0" marL="0" rtl="0" algn="l">
              <a:lnSpc>
                <a:spcPct val="110000"/>
              </a:lnSpc>
              <a:spcBef>
                <a:spcPts val="0"/>
              </a:spcBef>
              <a:spcAft>
                <a:spcPts val="0"/>
              </a:spcAft>
              <a:buNone/>
            </a:pPr>
            <a:r>
              <a:t/>
            </a:r>
            <a:endParaRPr sz="2400"/>
          </a:p>
          <a:p>
            <a:pPr indent="0" lvl="0" marL="0" rtl="0" algn="l">
              <a:lnSpc>
                <a:spcPct val="110000"/>
              </a:lnSpc>
              <a:spcBef>
                <a:spcPts val="0"/>
              </a:spcBef>
              <a:spcAft>
                <a:spcPts val="0"/>
              </a:spcAft>
              <a:buNone/>
            </a:pPr>
            <a:r>
              <a:rPr lang="en-US" sz="2400"/>
              <a:t>What we use instead is called </a:t>
            </a:r>
            <a:r>
              <a:rPr b="1" lang="en-US" sz="2400"/>
              <a:t>unicode</a:t>
            </a:r>
            <a:r>
              <a:rPr lang="en-US" sz="2400"/>
              <a:t>. There are several versions of unicode, each with using a different number of bits to store data.</a:t>
            </a:r>
            <a:endParaRPr sz="2400"/>
          </a:p>
        </p:txBody>
      </p:sp>
      <p:sp>
        <p:nvSpPr>
          <p:cNvPr id="415" name="Google Shape;415;gec49ac6325_0_524"/>
          <p:cNvSpPr txBox="1"/>
          <p:nvPr/>
        </p:nvSpPr>
        <p:spPr>
          <a:xfrm>
            <a:off x="6096000" y="5882175"/>
            <a:ext cx="5746800" cy="8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Quattrocento Sans"/>
                <a:ea typeface="Quattrocento Sans"/>
                <a:cs typeface="Quattrocento Sans"/>
                <a:sym typeface="Quattrocento Sans"/>
              </a:rPr>
              <a:t>Information above comes from </a:t>
            </a:r>
            <a:r>
              <a:rPr lang="en-US" sz="1000" u="sng">
                <a:solidFill>
                  <a:schemeClr val="hlink"/>
                </a:solidFill>
                <a:latin typeface="Quattrocento Sans"/>
                <a:ea typeface="Quattrocento Sans"/>
                <a:cs typeface="Quattrocento Sans"/>
                <a:sym typeface="Quattrocento Sans"/>
                <a:hlinkClick r:id="rId3"/>
              </a:rPr>
              <a:t>https://en.wikibooks.org/wiki/A-level_Computing/AQA/Paper_2/Fundamentals_of_data_representation/ASCII_and_unicode</a:t>
            </a:r>
            <a:r>
              <a:rPr lang="en-US" sz="1000">
                <a:solidFill>
                  <a:schemeClr val="dk1"/>
                </a:solidFill>
                <a:latin typeface="Quattrocento Sans"/>
                <a:ea typeface="Quattrocento Sans"/>
                <a:cs typeface="Quattrocento Sans"/>
                <a:sym typeface="Quattrocento Sans"/>
              </a:rPr>
              <a:t> </a:t>
            </a:r>
            <a:r>
              <a:rPr lang="en-US" sz="1000">
                <a:solidFill>
                  <a:schemeClr val="dk1"/>
                </a:solidFill>
                <a:latin typeface="Quattrocento Sans"/>
                <a:ea typeface="Quattrocento Sans"/>
                <a:cs typeface="Quattrocento Sans"/>
                <a:sym typeface="Quattrocento Sans"/>
              </a:rPr>
              <a:t> -- you can find more detailed explanations of the Unicode there there.</a:t>
            </a:r>
            <a:endParaRPr sz="1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30462027f0e_0_5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Unicode</a:t>
            </a:r>
            <a:endParaRPr/>
          </a:p>
        </p:txBody>
      </p:sp>
      <p:sp>
        <p:nvSpPr>
          <p:cNvPr id="421" name="Google Shape;421;g30462027f0e_0_5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0000"/>
              </a:lnSpc>
              <a:spcBef>
                <a:spcPts val="720"/>
              </a:spcBef>
              <a:spcAft>
                <a:spcPts val="0"/>
              </a:spcAft>
              <a:buClr>
                <a:schemeClr val="dk1"/>
              </a:buClr>
              <a:buSzPct val="45833"/>
              <a:buFont typeface="Arial"/>
              <a:buNone/>
            </a:pPr>
            <a:r>
              <a:rPr b="1" lang="en-US" sz="2400"/>
              <a:t>Name 	Description</a:t>
            </a:r>
            <a:endParaRPr b="1" sz="2400"/>
          </a:p>
          <a:p>
            <a:pPr indent="0" lvl="0" marL="0" rtl="0" algn="l">
              <a:lnSpc>
                <a:spcPct val="110000"/>
              </a:lnSpc>
              <a:spcBef>
                <a:spcPts val="720"/>
              </a:spcBef>
              <a:spcAft>
                <a:spcPts val="0"/>
              </a:spcAft>
              <a:buClr>
                <a:schemeClr val="dk1"/>
              </a:buClr>
              <a:buSzPct val="45833"/>
              <a:buFont typeface="Arial"/>
              <a:buNone/>
            </a:pPr>
            <a:r>
              <a:rPr b="1" lang="en-US" sz="2400"/>
              <a:t>UTF-8 </a:t>
            </a:r>
            <a:r>
              <a:rPr lang="en-US" sz="2400"/>
              <a:t>	8-bit is the most common unicode format. Characters can take as little as 8-bits, maximizing compatibility with ASCII. But it also allows for variable-width encoding expanding to 16, 24, 32, 40 or 48 bits when dealing with larger sets of characters</a:t>
            </a:r>
            <a:endParaRPr sz="2400"/>
          </a:p>
          <a:p>
            <a:pPr indent="0" lvl="0" marL="0" rtl="0" algn="l">
              <a:lnSpc>
                <a:spcPct val="110000"/>
              </a:lnSpc>
              <a:spcBef>
                <a:spcPts val="720"/>
              </a:spcBef>
              <a:spcAft>
                <a:spcPts val="0"/>
              </a:spcAft>
              <a:buClr>
                <a:schemeClr val="dk1"/>
              </a:buClr>
              <a:buSzPct val="45833"/>
              <a:buFont typeface="Arial"/>
              <a:buNone/>
            </a:pPr>
            <a:r>
              <a:rPr b="1" lang="en-US" sz="2400"/>
              <a:t>UTF-16</a:t>
            </a:r>
            <a:r>
              <a:rPr lang="en-US" sz="2400"/>
              <a:t> 	16-bit, variable-width encoding, can expand to 32 bits.</a:t>
            </a:r>
            <a:endParaRPr sz="2400"/>
          </a:p>
          <a:p>
            <a:pPr indent="0" lvl="0" marL="0" rtl="0" algn="l">
              <a:lnSpc>
                <a:spcPct val="110000"/>
              </a:lnSpc>
              <a:spcBef>
                <a:spcPts val="720"/>
              </a:spcBef>
              <a:spcAft>
                <a:spcPts val="0"/>
              </a:spcAft>
              <a:buClr>
                <a:schemeClr val="dk1"/>
              </a:buClr>
              <a:buSzPct val="45833"/>
              <a:buFont typeface="Arial"/>
              <a:buNone/>
            </a:pPr>
            <a:r>
              <a:rPr b="1" lang="en-US" sz="2400"/>
              <a:t>UTF-32</a:t>
            </a:r>
            <a:r>
              <a:rPr lang="en-US" sz="2400"/>
              <a:t> 	32-bit, fixed-width encoding. Each character takes exactly 32-bits</a:t>
            </a:r>
            <a:endParaRPr sz="2400"/>
          </a:p>
          <a:p>
            <a:pPr indent="0" lvl="0" marL="0" rtl="0" algn="l">
              <a:lnSpc>
                <a:spcPct val="110000"/>
              </a:lnSpc>
              <a:spcBef>
                <a:spcPts val="720"/>
              </a:spcBef>
              <a:spcAft>
                <a:spcPts val="0"/>
              </a:spcAft>
              <a:buClr>
                <a:schemeClr val="dk1"/>
              </a:buClr>
              <a:buSzPct val="45833"/>
              <a:buFont typeface="Arial"/>
              <a:buNone/>
            </a:pPr>
            <a:r>
              <a:t/>
            </a:r>
            <a:endParaRPr sz="2400"/>
          </a:p>
          <a:p>
            <a:pPr indent="0" lvl="0" marL="0" rtl="0" algn="l">
              <a:lnSpc>
                <a:spcPct val="110000"/>
              </a:lnSpc>
              <a:spcBef>
                <a:spcPts val="720"/>
              </a:spcBef>
              <a:spcAft>
                <a:spcPts val="0"/>
              </a:spcAft>
              <a:buClr>
                <a:schemeClr val="dk1"/>
              </a:buClr>
              <a:buSzPct val="45833"/>
              <a:buFont typeface="Arial"/>
              <a:buNone/>
            </a:pPr>
            <a:r>
              <a:rPr lang="en-US" sz="2400"/>
              <a:t>With over 60 thousand characters in UTF-16, and over 4 billion possible characters in UTF-32 we should be able to store every character from every language on the planet. Here are some examples:</a:t>
            </a:r>
            <a:br>
              <a:rPr lang="en-US" sz="2400"/>
            </a:br>
            <a:endParaRPr sz="2400"/>
          </a:p>
          <a:p>
            <a:pPr indent="0" lvl="0" marL="0" rtl="0" algn="l">
              <a:lnSpc>
                <a:spcPct val="110000"/>
              </a:lnSpc>
              <a:spcBef>
                <a:spcPts val="720"/>
              </a:spcBef>
              <a:spcAft>
                <a:spcPts val="0"/>
              </a:spcAft>
              <a:buClr>
                <a:schemeClr val="dk1"/>
              </a:buClr>
              <a:buSzPct val="45833"/>
              <a:buFont typeface="Arial"/>
              <a:buNone/>
            </a:pPr>
            <a:r>
              <a:rPr b="1" lang="en-US" sz="2400"/>
              <a:t>code point</a:t>
            </a:r>
            <a:r>
              <a:rPr lang="en-US" sz="2400"/>
              <a:t> 	</a:t>
            </a:r>
            <a:r>
              <a:rPr b="1" lang="en-US" sz="2400"/>
              <a:t>glyph</a:t>
            </a:r>
            <a:r>
              <a:rPr lang="en-US" sz="2400"/>
              <a:t>	 </a:t>
            </a:r>
            <a:r>
              <a:rPr b="1" lang="en-US" sz="2400"/>
              <a:t>character</a:t>
            </a:r>
            <a:r>
              <a:rPr lang="en-US" sz="2400"/>
              <a:t> 							</a:t>
            </a:r>
            <a:r>
              <a:rPr b="1" lang="en-US" sz="2400"/>
              <a:t>UTF-16 code unit (hexadecimal*)</a:t>
            </a:r>
            <a:endParaRPr b="1" sz="2400"/>
          </a:p>
          <a:p>
            <a:pPr indent="0" lvl="0" marL="0" rtl="0" algn="l">
              <a:lnSpc>
                <a:spcPct val="110000"/>
              </a:lnSpc>
              <a:spcBef>
                <a:spcPts val="720"/>
              </a:spcBef>
              <a:spcAft>
                <a:spcPts val="0"/>
              </a:spcAft>
              <a:buClr>
                <a:schemeClr val="dk1"/>
              </a:buClr>
              <a:buSzPct val="45833"/>
              <a:buFont typeface="Arial"/>
              <a:buNone/>
            </a:pPr>
            <a:r>
              <a:rPr lang="en-US" sz="2400"/>
              <a:t>U+007A 		z 		LATIN SMALL LETTER Z 				007A</a:t>
            </a:r>
            <a:endParaRPr sz="2400"/>
          </a:p>
          <a:p>
            <a:pPr indent="0" lvl="0" marL="0" rtl="0" algn="l">
              <a:lnSpc>
                <a:spcPct val="110000"/>
              </a:lnSpc>
              <a:spcBef>
                <a:spcPts val="720"/>
              </a:spcBef>
              <a:spcAft>
                <a:spcPts val="0"/>
              </a:spcAft>
              <a:buClr>
                <a:schemeClr val="dk1"/>
              </a:buClr>
              <a:buSzPct val="45833"/>
              <a:buFont typeface="Arial"/>
              <a:buNone/>
            </a:pPr>
            <a:r>
              <a:rPr lang="en-US" sz="2400"/>
              <a:t>U+6C34 		水 		CJK UNIFIED IDEOGRAPH-6C34 (water) 	6C34</a:t>
            </a:r>
            <a:endParaRPr sz="2400"/>
          </a:p>
          <a:p>
            <a:pPr indent="0" lvl="0" marL="0" rtl="0" algn="l">
              <a:lnSpc>
                <a:spcPct val="110000"/>
              </a:lnSpc>
              <a:spcBef>
                <a:spcPts val="720"/>
              </a:spcBef>
              <a:spcAft>
                <a:spcPts val="0"/>
              </a:spcAft>
              <a:buNone/>
            </a:pPr>
            <a:r>
              <a:t/>
            </a:r>
            <a:endParaRPr sz="2400"/>
          </a:p>
          <a:p>
            <a:pPr indent="0" lvl="0" marL="0" rtl="0" algn="l">
              <a:lnSpc>
                <a:spcPct val="110000"/>
              </a:lnSpc>
              <a:spcBef>
                <a:spcPts val="720"/>
              </a:spcBef>
              <a:spcAft>
                <a:spcPts val="0"/>
              </a:spcAft>
              <a:buClr>
                <a:srgbClr val="7F7F7F"/>
              </a:buClr>
              <a:buSzPct val="100000"/>
              <a:buNone/>
            </a:pPr>
            <a:r>
              <a:rPr lang="en-US" sz="2400"/>
              <a:t>*Since the UTF-16 and UTF-32 numbers are very large, it is not convenient to express them in binary. We will learn about </a:t>
            </a:r>
            <a:r>
              <a:rPr b="1" lang="en-US" sz="2400"/>
              <a:t>hexadecimal </a:t>
            </a:r>
            <a:r>
              <a:rPr lang="en-US" sz="2400"/>
              <a:t>numbers next.</a:t>
            </a:r>
            <a:endParaRPr sz="2400"/>
          </a:p>
        </p:txBody>
      </p:sp>
      <p:sp>
        <p:nvSpPr>
          <p:cNvPr id="422" name="Google Shape;422;g30462027f0e_0_54"/>
          <p:cNvSpPr txBox="1"/>
          <p:nvPr/>
        </p:nvSpPr>
        <p:spPr>
          <a:xfrm>
            <a:off x="6096000" y="5882175"/>
            <a:ext cx="5746800" cy="8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chemeClr val="dk1"/>
                </a:solidFill>
                <a:latin typeface="Quattrocento Sans"/>
                <a:ea typeface="Quattrocento Sans"/>
                <a:cs typeface="Quattrocento Sans"/>
                <a:sym typeface="Quattrocento Sans"/>
              </a:rPr>
              <a:t>Information above comes from </a:t>
            </a:r>
            <a:r>
              <a:rPr lang="en-US" sz="1000" u="sng">
                <a:solidFill>
                  <a:schemeClr val="hlink"/>
                </a:solidFill>
                <a:latin typeface="Quattrocento Sans"/>
                <a:ea typeface="Quattrocento Sans"/>
                <a:cs typeface="Quattrocento Sans"/>
                <a:sym typeface="Quattrocento Sans"/>
                <a:hlinkClick r:id="rId3"/>
              </a:rPr>
              <a:t>https://en.wikibooks.org/wiki/A-level_Computing/AQA/Paper_2/Fundamentals_of_data_representation/ASCII_and_unicode</a:t>
            </a:r>
            <a:r>
              <a:rPr lang="en-US" sz="1000">
                <a:solidFill>
                  <a:schemeClr val="dk1"/>
                </a:solidFill>
                <a:latin typeface="Quattrocento Sans"/>
                <a:ea typeface="Quattrocento Sans"/>
                <a:cs typeface="Quattrocento Sans"/>
                <a:sym typeface="Quattrocento Sans"/>
              </a:rPr>
              <a:t>  -- you can find more detailed explanations of the Unicode there there.</a:t>
            </a:r>
            <a:endParaRPr sz="1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4800"/>
              <a:buFont typeface="Quattrocento Sans"/>
              <a:buNone/>
            </a:pPr>
            <a:r>
              <a:rPr lang="en-US"/>
              <a:t>Hexadecimal Numbers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Hexadecimal Numbers</a:t>
            </a:r>
            <a:endParaRPr/>
          </a:p>
        </p:txBody>
      </p:sp>
      <p:sp>
        <p:nvSpPr>
          <p:cNvPr id="433" name="Google Shape;433;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85737" lvl="0" marL="228600" rtl="0" algn="l">
              <a:lnSpc>
                <a:spcPct val="115000"/>
              </a:lnSpc>
              <a:spcBef>
                <a:spcPts val="900"/>
              </a:spcBef>
              <a:spcAft>
                <a:spcPts val="0"/>
              </a:spcAft>
              <a:buClr>
                <a:srgbClr val="7F7F7F"/>
              </a:buClr>
              <a:buSzPct val="100000"/>
              <a:buChar char="•"/>
            </a:pPr>
            <a:r>
              <a:rPr lang="en-US"/>
              <a:t>Why another numeric system?</a:t>
            </a:r>
            <a:endParaRPr/>
          </a:p>
          <a:p>
            <a:pPr indent="-191452" lvl="1" marL="685800" rtl="0" algn="l">
              <a:lnSpc>
                <a:spcPct val="115000"/>
              </a:lnSpc>
              <a:spcBef>
                <a:spcPts val="780"/>
              </a:spcBef>
              <a:spcAft>
                <a:spcPts val="0"/>
              </a:spcAft>
              <a:buClr>
                <a:srgbClr val="7F7F7F"/>
              </a:buClr>
              <a:buSzPct val="100000"/>
              <a:buChar char="•"/>
            </a:pPr>
            <a:r>
              <a:rPr lang="en-US"/>
              <a:t>As we saw with </a:t>
            </a:r>
            <a:r>
              <a:rPr b="1" lang="en-US"/>
              <a:t>unicode</a:t>
            </a:r>
            <a:r>
              <a:rPr lang="en-US"/>
              <a:t>, computers need to be able to read large numbers to tell the difference between many possible characters and/or instructions.</a:t>
            </a:r>
            <a:endParaRPr/>
          </a:p>
          <a:p>
            <a:pPr indent="-191452" lvl="1" marL="685800" rtl="0" algn="l">
              <a:lnSpc>
                <a:spcPct val="115000"/>
              </a:lnSpc>
              <a:spcBef>
                <a:spcPts val="780"/>
              </a:spcBef>
              <a:spcAft>
                <a:spcPts val="0"/>
              </a:spcAft>
              <a:buClr>
                <a:srgbClr val="7F7F7F"/>
              </a:buClr>
              <a:buSzPct val="100000"/>
              <a:buChar char="•"/>
            </a:pPr>
            <a:r>
              <a:rPr lang="en-US"/>
              <a:t>Computers have no problem reading large binary numbers --</a:t>
            </a:r>
            <a:r>
              <a:rPr b="1" lang="en-US"/>
              <a:t> but we do!</a:t>
            </a:r>
            <a:r>
              <a:rPr lang="en-US"/>
              <a:t> It is annoying to convert 32 bit, or 64 bit, numbers from Binary to Decimal, which makes</a:t>
            </a:r>
            <a:r>
              <a:rPr b="1" lang="en-US"/>
              <a:t> large binary numbers hard for humans to read and write quickly</a:t>
            </a:r>
            <a:r>
              <a:rPr lang="en-US"/>
              <a:t>.</a:t>
            </a:r>
            <a:endParaRPr/>
          </a:p>
          <a:p>
            <a:pPr indent="-191452" lvl="1" marL="685800" rtl="0" algn="l">
              <a:lnSpc>
                <a:spcPct val="115000"/>
              </a:lnSpc>
              <a:spcBef>
                <a:spcPts val="780"/>
              </a:spcBef>
              <a:spcAft>
                <a:spcPts val="0"/>
              </a:spcAft>
              <a:buClr>
                <a:srgbClr val="7F7F7F"/>
              </a:buClr>
              <a:buSzPct val="100000"/>
              <a:buChar char="•"/>
            </a:pPr>
            <a:r>
              <a:rPr lang="en-US"/>
              <a:t>We are fine reading/writing large Decimal numbers, but </a:t>
            </a:r>
            <a:r>
              <a:rPr b="1" lang="en-US"/>
              <a:t>since 10 is not a power of 2, it does not “fit” evenly with the Binary storage model</a:t>
            </a:r>
            <a:r>
              <a:rPr lang="en-US"/>
              <a:t> used by computers.</a:t>
            </a:r>
            <a:endParaRPr/>
          </a:p>
          <a:p>
            <a:pPr indent="-356552" lvl="2" marL="1371600" rtl="0" algn="l">
              <a:lnSpc>
                <a:spcPct val="115000"/>
              </a:lnSpc>
              <a:spcBef>
                <a:spcPts val="780"/>
              </a:spcBef>
              <a:spcAft>
                <a:spcPts val="0"/>
              </a:spcAft>
              <a:buClr>
                <a:srgbClr val="7F7F7F"/>
              </a:buClr>
              <a:buSzPct val="129999"/>
              <a:buChar char="•"/>
            </a:pPr>
            <a:r>
              <a:rPr lang="en-US"/>
              <a:t>E.g. with 4 bits we can store 10-16, but need 5 bits to store 17-20 (and beyond).</a:t>
            </a:r>
            <a:endParaRPr/>
          </a:p>
          <a:p>
            <a:pPr indent="-327025" lvl="2" marL="1371600" rtl="0" algn="l">
              <a:lnSpc>
                <a:spcPct val="115000"/>
              </a:lnSpc>
              <a:spcBef>
                <a:spcPts val="780"/>
              </a:spcBef>
              <a:spcAft>
                <a:spcPts val="0"/>
              </a:spcAft>
              <a:buSzPct val="100000"/>
              <a:buChar char="•"/>
            </a:pPr>
            <a:r>
              <a:rPr lang="en-US"/>
              <a:t>Consequence: We cannot directly store decimal numbers to machines (transistors) that can only tell the difference between “on” and “off”</a:t>
            </a:r>
            <a:endParaRPr/>
          </a:p>
          <a:p>
            <a:pPr indent="-191452" lvl="1" marL="685800" rtl="0" algn="l">
              <a:lnSpc>
                <a:spcPct val="115000"/>
              </a:lnSpc>
              <a:spcBef>
                <a:spcPts val="780"/>
              </a:spcBef>
              <a:spcAft>
                <a:spcPts val="0"/>
              </a:spcAft>
              <a:buClr>
                <a:srgbClr val="7F7F7F"/>
              </a:buClr>
              <a:buSzPct val="100000"/>
              <a:buChar char="•"/>
            </a:pPr>
            <a:r>
              <a:rPr lang="en-US"/>
              <a:t>What to do?</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30462027f0e_0_6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Hexadecimal Numbers</a:t>
            </a:r>
            <a:endParaRPr/>
          </a:p>
        </p:txBody>
      </p:sp>
      <p:sp>
        <p:nvSpPr>
          <p:cNvPr id="439" name="Google Shape;439;g30462027f0e_0_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115000"/>
              </a:lnSpc>
              <a:spcBef>
                <a:spcPts val="900"/>
              </a:spcBef>
              <a:spcAft>
                <a:spcPts val="0"/>
              </a:spcAft>
              <a:buClr>
                <a:srgbClr val="7F7F7F"/>
              </a:buClr>
              <a:buSzPts val="3000"/>
              <a:buChar char="•"/>
            </a:pPr>
            <a:r>
              <a:rPr lang="en-US"/>
              <a:t>Introduce a new numeric system! There are infinite possibilities…</a:t>
            </a:r>
            <a:endParaRPr/>
          </a:p>
          <a:p>
            <a:pPr indent="-228600" lvl="0" marL="228600" rtl="0" algn="l">
              <a:lnSpc>
                <a:spcPct val="115000"/>
              </a:lnSpc>
              <a:spcBef>
                <a:spcPts val="900"/>
              </a:spcBef>
              <a:spcAft>
                <a:spcPts val="0"/>
              </a:spcAft>
              <a:buClr>
                <a:srgbClr val="7F7F7F"/>
              </a:buClr>
              <a:buSzPts val="3000"/>
              <a:buChar char="•"/>
            </a:pPr>
            <a:r>
              <a:rPr b="1" lang="en-US"/>
              <a:t>Hexadecimal numbers</a:t>
            </a:r>
            <a:r>
              <a:rPr lang="en-US"/>
              <a:t> are </a:t>
            </a:r>
            <a:r>
              <a:rPr b="1" lang="en-US"/>
              <a:t>base 16</a:t>
            </a:r>
            <a:r>
              <a:rPr lang="en-US"/>
              <a:t>.</a:t>
            </a:r>
            <a:endParaRPr/>
          </a:p>
          <a:p>
            <a:pPr indent="-393700" lvl="1" marL="914400" rtl="0" algn="l">
              <a:lnSpc>
                <a:spcPct val="115000"/>
              </a:lnSpc>
              <a:spcBef>
                <a:spcPts val="0"/>
              </a:spcBef>
              <a:spcAft>
                <a:spcPts val="0"/>
              </a:spcAft>
              <a:buSzPts val="2600"/>
              <a:buChar char="•"/>
            </a:pPr>
            <a:r>
              <a:rPr lang="en-US"/>
              <a:t>Note: 16 is a power of 2! 2^4 = 16</a:t>
            </a:r>
            <a:endParaRPr/>
          </a:p>
          <a:p>
            <a:pPr indent="-393700" lvl="1" marL="914400" rtl="0" algn="l">
              <a:lnSpc>
                <a:spcPct val="115000"/>
              </a:lnSpc>
              <a:spcBef>
                <a:spcPts val="0"/>
              </a:spcBef>
              <a:spcAft>
                <a:spcPts val="0"/>
              </a:spcAft>
              <a:buSzPts val="2600"/>
              <a:buChar char="•"/>
            </a:pPr>
            <a:r>
              <a:rPr lang="en-US"/>
              <a:t>In other words:</a:t>
            </a:r>
            <a:endParaRPr/>
          </a:p>
          <a:p>
            <a:pPr indent="-355600" lvl="2" marL="1371600" rtl="0" algn="l">
              <a:lnSpc>
                <a:spcPct val="115000"/>
              </a:lnSpc>
              <a:spcBef>
                <a:spcPts val="0"/>
              </a:spcBef>
              <a:spcAft>
                <a:spcPts val="0"/>
              </a:spcAft>
              <a:buSzPts val="2000"/>
              <a:buChar char="•"/>
            </a:pPr>
            <a:r>
              <a:rPr lang="en-US"/>
              <a:t>with 4 bits, we can store one “hexit”, values range from 0-1111 (0 -&gt; 15 in decimal)</a:t>
            </a:r>
            <a:endParaRPr/>
          </a:p>
          <a:p>
            <a:pPr indent="-355600" lvl="2" marL="1371600" rtl="0" algn="l">
              <a:lnSpc>
                <a:spcPct val="115000"/>
              </a:lnSpc>
              <a:spcBef>
                <a:spcPts val="0"/>
              </a:spcBef>
              <a:spcAft>
                <a:spcPts val="0"/>
              </a:spcAft>
              <a:buSzPts val="2000"/>
              <a:buChar char="•"/>
            </a:pPr>
            <a:r>
              <a:rPr lang="en-US"/>
              <a:t>with 8 bits, we can store </a:t>
            </a:r>
            <a:r>
              <a:rPr lang="en-US"/>
              <a:t>exactly two “hexits”, values range from 0 - 1111 1111 (0 -&gt; 255 in decimal)</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Building Hexadecimal Numbers</a:t>
            </a:r>
            <a:endParaRPr/>
          </a:p>
        </p:txBody>
      </p:sp>
      <p:graphicFrame>
        <p:nvGraphicFramePr>
          <p:cNvPr id="445" name="Google Shape;445;p66"/>
          <p:cNvGraphicFramePr/>
          <p:nvPr/>
        </p:nvGraphicFramePr>
        <p:xfrm>
          <a:off x="838200" y="1478271"/>
          <a:ext cx="3000000" cy="3000000"/>
        </p:xfrm>
        <a:graphic>
          <a:graphicData uri="http://schemas.openxmlformats.org/drawingml/2006/table">
            <a:tbl>
              <a:tblPr bandRow="1" firstRow="1">
                <a:noFill/>
                <a:tableStyleId>{CC1458F0-6FA8-493B-AA7B-5F26EB9C7C40}</a:tableStyleId>
              </a:tblPr>
              <a:tblGrid>
                <a:gridCol w="3442675"/>
                <a:gridCol w="3442675"/>
                <a:gridCol w="3442675"/>
              </a:tblGrid>
              <a:tr h="7323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Decimal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Hex (16’s column)</a:t>
                      </a:r>
                      <a:endParaRPr sz="1400" u="none" cap="none" strike="noStrike"/>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Hex (1’s column)</a:t>
                      </a:r>
                      <a:endParaRPr b="1" sz="2400" u="none" cap="none" strike="noStrike">
                        <a:solidFill>
                          <a:srgbClr val="0055A4"/>
                        </a:solidFill>
                        <a:latin typeface="Courier New"/>
                        <a:ea typeface="Courier New"/>
                        <a:cs typeface="Courier New"/>
                        <a:sym typeface="Courier New"/>
                      </a:endParaRPr>
                    </a:p>
                  </a:txBody>
                  <a:tcPr marT="45725" marB="45725" marR="91450" marL="91450">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0</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2</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3</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3</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4</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4</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5</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5</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6</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6</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7</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7</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8</a:t>
                      </a:r>
                      <a:endParaRPr b="1" sz="2400" u="none" cap="none" strike="noStrike">
                        <a:latin typeface="Courier New"/>
                        <a:ea typeface="Courier New"/>
                        <a:cs typeface="Courier New"/>
                        <a:sym typeface="Courier New"/>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8</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46" name="Google Shape;446;p66"/>
          <p:cNvSpPr txBox="1"/>
          <p:nvPr/>
        </p:nvSpPr>
        <p:spPr>
          <a:xfrm>
            <a:off x="838200" y="6401725"/>
            <a:ext cx="533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everything is the same so far...</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ec49ac6325_0_69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Building Hexadecimal Numbers</a:t>
            </a:r>
            <a:endParaRPr/>
          </a:p>
        </p:txBody>
      </p:sp>
      <p:graphicFrame>
        <p:nvGraphicFramePr>
          <p:cNvPr id="452" name="Google Shape;452;gec49ac6325_0_699"/>
          <p:cNvGraphicFramePr/>
          <p:nvPr/>
        </p:nvGraphicFramePr>
        <p:xfrm>
          <a:off x="838200" y="1478271"/>
          <a:ext cx="3000000" cy="3000000"/>
        </p:xfrm>
        <a:graphic>
          <a:graphicData uri="http://schemas.openxmlformats.org/drawingml/2006/table">
            <a:tbl>
              <a:tblPr bandRow="1" firstRow="1">
                <a:noFill/>
                <a:tableStyleId>{CC1458F0-6FA8-493B-AA7B-5F26EB9C7C40}</a:tableStyleId>
              </a:tblPr>
              <a:tblGrid>
                <a:gridCol w="3442675"/>
                <a:gridCol w="3442675"/>
                <a:gridCol w="3442675"/>
              </a:tblGrid>
              <a:tr h="7323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Decimal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Hex (16’s column)</a:t>
                      </a:r>
                      <a:endParaRPr sz="1400" u="none" cap="none" strike="noStrike"/>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Hex (1’s column)</a:t>
                      </a:r>
                      <a:endParaRPr b="1" sz="2400" u="none" cap="none" strike="noStrike">
                        <a:solidFill>
                          <a:srgbClr val="0055A4"/>
                        </a:solidFill>
                        <a:latin typeface="Courier New"/>
                        <a:ea typeface="Courier New"/>
                        <a:cs typeface="Courier New"/>
                        <a:sym typeface="Courier New"/>
                      </a:endParaRPr>
                    </a:p>
                  </a:txBody>
                  <a:tcPr marT="45725" marB="45725" marR="91450" marL="91450">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9</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9</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10</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A</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11</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B</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12</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C</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13</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D</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14</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E</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15</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F</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16</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0</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17</a:t>
                      </a:r>
                      <a:endParaRPr b="1" sz="2400" u="none" cap="none" strike="noStrike">
                        <a:latin typeface="Courier New"/>
                        <a:ea typeface="Courier New"/>
                        <a:cs typeface="Courier New"/>
                        <a:sym typeface="Courier New"/>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53" name="Google Shape;453;gec49ac6325_0_699"/>
          <p:cNvSpPr txBox="1"/>
          <p:nvPr/>
        </p:nvSpPr>
        <p:spPr>
          <a:xfrm>
            <a:off x="838200" y="6401725"/>
            <a:ext cx="533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here is where it gets interesting!</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ec49ac6325_0_705"/>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Building Hexadecimal Numbers</a:t>
            </a:r>
            <a:endParaRPr/>
          </a:p>
        </p:txBody>
      </p:sp>
      <p:graphicFrame>
        <p:nvGraphicFramePr>
          <p:cNvPr id="459" name="Google Shape;459;gec49ac6325_0_705"/>
          <p:cNvGraphicFramePr/>
          <p:nvPr/>
        </p:nvGraphicFramePr>
        <p:xfrm>
          <a:off x="838200" y="1478271"/>
          <a:ext cx="3000000" cy="3000000"/>
        </p:xfrm>
        <a:graphic>
          <a:graphicData uri="http://schemas.openxmlformats.org/drawingml/2006/table">
            <a:tbl>
              <a:tblPr bandRow="1" firstRow="1">
                <a:noFill/>
                <a:tableStyleId>{CC1458F0-6FA8-493B-AA7B-5F26EB9C7C40}</a:tableStyleId>
              </a:tblPr>
              <a:tblGrid>
                <a:gridCol w="3442675"/>
                <a:gridCol w="3442675"/>
                <a:gridCol w="3442675"/>
              </a:tblGrid>
              <a:tr h="7323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Decimal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Hex (16’s column)</a:t>
                      </a:r>
                      <a:endParaRPr sz="1400" u="none" cap="none" strike="noStrike"/>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Hex (1’s column)</a:t>
                      </a:r>
                      <a:endParaRPr b="1" sz="2400" u="none" cap="none" strike="noStrike">
                        <a:solidFill>
                          <a:srgbClr val="0055A4"/>
                        </a:solidFill>
                        <a:latin typeface="Courier New"/>
                        <a:ea typeface="Courier New"/>
                        <a:cs typeface="Courier New"/>
                        <a:sym typeface="Courier New"/>
                      </a:endParaRPr>
                    </a:p>
                  </a:txBody>
                  <a:tcPr marT="45725" marB="45725" marR="91450" marL="91450">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18</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2</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19</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3</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20</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4</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21</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5</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22</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6</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23</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7</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24</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8</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25</a:t>
                      </a:r>
                      <a:endParaRPr sz="1400" u="none" cap="none" strike="noStrike"/>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9</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latin typeface="Courier New"/>
                          <a:ea typeface="Courier New"/>
                          <a:cs typeface="Courier New"/>
                          <a:sym typeface="Courier New"/>
                        </a:rPr>
                        <a:t>26</a:t>
                      </a:r>
                      <a:endParaRPr b="1" sz="2400" u="none" cap="none" strike="noStrike">
                        <a:latin typeface="Courier New"/>
                        <a:ea typeface="Courier New"/>
                        <a:cs typeface="Courier New"/>
                        <a:sym typeface="Courier New"/>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1</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400"/>
                        <a:buFont typeface="Arial"/>
                        <a:buNone/>
                      </a:pPr>
                      <a:r>
                        <a:rPr b="1" lang="en-US" sz="2400" u="none" cap="none" strike="noStrike">
                          <a:solidFill>
                            <a:srgbClr val="0055A4"/>
                          </a:solidFill>
                          <a:latin typeface="Courier New"/>
                          <a:ea typeface="Courier New"/>
                          <a:cs typeface="Courier New"/>
                          <a:sym typeface="Courier New"/>
                        </a:rPr>
                        <a:t>A</a:t>
                      </a:r>
                      <a:endParaRPr b="1" sz="2400" u="none" cap="none" strike="noStrike">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60" name="Google Shape;460;gec49ac6325_0_705"/>
          <p:cNvSpPr txBox="1"/>
          <p:nvPr/>
        </p:nvSpPr>
        <p:spPr>
          <a:xfrm>
            <a:off x="838200" y="6401725"/>
            <a:ext cx="533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Quattrocento Sans"/>
                <a:ea typeface="Quattrocento Sans"/>
                <a:cs typeface="Quattrocento Sans"/>
                <a:sym typeface="Quattrocento Sans"/>
              </a:rPr>
              <a:t>etc. etc.</a:t>
            </a:r>
            <a:endParaRPr b="0" i="0" sz="1400" u="none" cap="none" strike="noStrike">
              <a:solidFill>
                <a:srgbClr val="000000"/>
              </a:solidFill>
              <a:latin typeface="Quattrocento Sans"/>
              <a:ea typeface="Quattrocento Sans"/>
              <a:cs typeface="Quattrocento Sans"/>
              <a:sym typeface="Quattrocen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Riddle</a:t>
            </a:r>
            <a:endParaRPr/>
          </a:p>
        </p:txBody>
      </p:sp>
      <p:sp>
        <p:nvSpPr>
          <p:cNvPr id="466" name="Google Shape;466;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182880" lvl="0" marL="228600" rtl="0" algn="l">
              <a:lnSpc>
                <a:spcPct val="115000"/>
              </a:lnSpc>
              <a:spcBef>
                <a:spcPts val="0"/>
              </a:spcBef>
              <a:spcAft>
                <a:spcPts val="0"/>
              </a:spcAft>
              <a:buClr>
                <a:srgbClr val="7F7F7F"/>
              </a:buClr>
              <a:buSzPct val="100000"/>
              <a:buChar char="•"/>
            </a:pPr>
            <a:r>
              <a:rPr lang="en-US" sz="3200"/>
              <a:t>Avatar Aang went to get his first driving license. The clerk asked Aang for his ID to make sure he was old enough to do the driving test. The clerk read his ID, and told him that he is not old enough for the test. They him that he needs to be at least 18. </a:t>
            </a:r>
            <a:endParaRPr sz="3200"/>
          </a:p>
          <a:p>
            <a:pPr indent="-182880" lvl="0" marL="228600" rtl="0" algn="l">
              <a:lnSpc>
                <a:spcPct val="115000"/>
              </a:lnSpc>
              <a:spcBef>
                <a:spcPts val="0"/>
              </a:spcBef>
              <a:spcAft>
                <a:spcPts val="0"/>
              </a:spcAft>
              <a:buClr>
                <a:srgbClr val="7F7F7F"/>
              </a:buClr>
              <a:buSzPct val="100000"/>
              <a:buChar char="•"/>
            </a:pPr>
            <a:r>
              <a:rPr lang="en-US" sz="3200"/>
              <a:t>Aang answered, “I’m sorry but you are wrong. I am exactly 18, in decimal. My ID in fact shows my age in Hexadecimal.”</a:t>
            </a:r>
            <a:endParaRPr sz="3200"/>
          </a:p>
          <a:p>
            <a:pPr indent="-228600" lvl="0" marL="228600" rtl="0" algn="l">
              <a:lnSpc>
                <a:spcPct val="115000"/>
              </a:lnSpc>
              <a:spcBef>
                <a:spcPts val="888"/>
              </a:spcBef>
              <a:spcAft>
                <a:spcPts val="0"/>
              </a:spcAft>
              <a:buClr>
                <a:srgbClr val="7F7F7F"/>
              </a:buClr>
              <a:buSzPct val="100000"/>
              <a:buNone/>
            </a:pPr>
            <a:r>
              <a:rPr lang="en-US" sz="3200"/>
              <a:t>	What age is Aang in Hexadecimal</a:t>
            </a:r>
            <a:br>
              <a:rPr lang="en-US" sz="3200"/>
            </a:br>
            <a:r>
              <a:rPr lang="en-US" sz="3200"/>
              <a:t>(if he is indeed 18 in decimal?)</a:t>
            </a:r>
            <a:endParaRPr/>
          </a:p>
          <a:p>
            <a:pPr indent="-228600" lvl="0" marL="228600" rtl="0" algn="l">
              <a:lnSpc>
                <a:spcPct val="115000"/>
              </a:lnSpc>
              <a:spcBef>
                <a:spcPts val="888"/>
              </a:spcBef>
              <a:spcAft>
                <a:spcPts val="0"/>
              </a:spcAft>
              <a:buClr>
                <a:srgbClr val="7F7F7F"/>
              </a:buClr>
              <a:buSzPct val="100000"/>
              <a:buNone/>
            </a:pPr>
            <a:r>
              <a:t/>
            </a:r>
            <a:endParaRPr b="1" sz="3200">
              <a:latin typeface="Courier New"/>
              <a:ea typeface="Courier New"/>
              <a:cs typeface="Courier New"/>
              <a:sym typeface="Courier New"/>
            </a:endParaRPr>
          </a:p>
          <a:p>
            <a:pPr indent="-228600" lvl="0" marL="228600" rtl="0" algn="l">
              <a:lnSpc>
                <a:spcPct val="115000"/>
              </a:lnSpc>
              <a:spcBef>
                <a:spcPts val="888"/>
              </a:spcBef>
              <a:spcAft>
                <a:spcPts val="0"/>
              </a:spcAft>
              <a:buClr>
                <a:srgbClr val="7F7F7F"/>
              </a:buClr>
              <a:buSzPct val="100000"/>
              <a:buNone/>
            </a:pP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Decimal</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16’s</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1’s</a:t>
            </a:r>
            <a:endParaRPr/>
          </a:p>
          <a:p>
            <a:pPr indent="-228600" lvl="0" marL="228600" rtl="0" algn="l">
              <a:lnSpc>
                <a:spcPct val="115000"/>
              </a:lnSpc>
              <a:spcBef>
                <a:spcPts val="888"/>
              </a:spcBef>
              <a:spcAft>
                <a:spcPts val="0"/>
              </a:spcAft>
              <a:buClr>
                <a:srgbClr val="7F7F7F"/>
              </a:buClr>
              <a:buSzPct val="100000"/>
              <a:buNone/>
            </a:pPr>
            <a:r>
              <a:rPr b="1" lang="en-US" sz="3200">
                <a:latin typeface="Courier New"/>
                <a:ea typeface="Courier New"/>
                <a:cs typeface="Courier New"/>
                <a:sym typeface="Courier New"/>
              </a:rPr>
              <a:t> 		   18          </a:t>
            </a:r>
            <a:r>
              <a:rPr b="1" lang="en-US" sz="3200">
                <a:solidFill>
                  <a:srgbClr val="FF0000"/>
                </a:solidFill>
                <a:latin typeface="Courier New"/>
                <a:ea typeface="Courier New"/>
                <a:cs typeface="Courier New"/>
                <a:sym typeface="Courier New"/>
              </a:rPr>
              <a:t>      </a:t>
            </a:r>
            <a:endParaRPr sz="3200"/>
          </a:p>
          <a:p>
            <a:pPr indent="-52387" lvl="0" marL="228600" rtl="0" algn="l">
              <a:lnSpc>
                <a:spcPct val="115000"/>
              </a:lnSpc>
              <a:spcBef>
                <a:spcPts val="833"/>
              </a:spcBef>
              <a:spcAft>
                <a:spcPts val="0"/>
              </a:spcAft>
              <a:buClr>
                <a:srgbClr val="7F7F7F"/>
              </a:buClr>
              <a:buSzPct val="100000"/>
              <a:buNone/>
            </a:pPr>
            <a:r>
              <a:t/>
            </a:r>
            <a:endParaRPr/>
          </a:p>
        </p:txBody>
      </p:sp>
      <p:pic>
        <p:nvPicPr>
          <p:cNvPr id="467" name="Google Shape;467;p70"/>
          <p:cNvPicPr preferRelativeResize="0"/>
          <p:nvPr/>
        </p:nvPicPr>
        <p:blipFill rotWithShape="1">
          <a:blip r:embed="rId3">
            <a:alphaModFix/>
          </a:blip>
          <a:srcRect b="0" l="0" r="0" t="0"/>
          <a:stretch/>
        </p:blipFill>
        <p:spPr>
          <a:xfrm>
            <a:off x="6392175" y="3523038"/>
            <a:ext cx="4762500" cy="294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0" st="0"/>
                                            </p:txEl>
                                          </p:spTgt>
                                        </p:tgtEl>
                                        <p:attrNameLst>
                                          <p:attrName>style.visibility</p:attrName>
                                        </p:attrNameLst>
                                      </p:cBhvr>
                                      <p:to>
                                        <p:strVal val="visible"/>
                                      </p:to>
                                    </p:set>
                                    <p:animEffect filter="fade" transition="in">
                                      <p:cBhvr>
                                        <p:cTn dur="500"/>
                                        <p:tgtEl>
                                          <p:spTgt spid="4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1" st="1"/>
                                            </p:txEl>
                                          </p:spTgt>
                                        </p:tgtEl>
                                        <p:attrNameLst>
                                          <p:attrName>style.visibility</p:attrName>
                                        </p:attrNameLst>
                                      </p:cBhvr>
                                      <p:to>
                                        <p:strVal val="visible"/>
                                      </p:to>
                                    </p:set>
                                    <p:animEffect filter="fade" transition="in">
                                      <p:cBhvr>
                                        <p:cTn dur="500"/>
                                        <p:tgtEl>
                                          <p:spTgt spid="4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2" st="2"/>
                                            </p:txEl>
                                          </p:spTgt>
                                        </p:tgtEl>
                                        <p:attrNameLst>
                                          <p:attrName>style.visibility</p:attrName>
                                        </p:attrNameLst>
                                      </p:cBhvr>
                                      <p:to>
                                        <p:strVal val="visible"/>
                                      </p:to>
                                    </p:set>
                                    <p:animEffect filter="fade" transition="in">
                                      <p:cBhvr>
                                        <p:cTn dur="500"/>
                                        <p:tgtEl>
                                          <p:spTgt spid="4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3" st="3"/>
                                            </p:txEl>
                                          </p:spTgt>
                                        </p:tgtEl>
                                        <p:attrNameLst>
                                          <p:attrName>style.visibility</p:attrName>
                                        </p:attrNameLst>
                                      </p:cBhvr>
                                      <p:to>
                                        <p:strVal val="visible"/>
                                      </p:to>
                                    </p:set>
                                    <p:animEffect filter="fade" transition="in">
                                      <p:cBhvr>
                                        <p:cTn dur="500"/>
                                        <p:tgtEl>
                                          <p:spTgt spid="4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4" st="4"/>
                                            </p:txEl>
                                          </p:spTgt>
                                        </p:tgtEl>
                                        <p:attrNameLst>
                                          <p:attrName>style.visibility</p:attrName>
                                        </p:attrNameLst>
                                      </p:cBhvr>
                                      <p:to>
                                        <p:strVal val="visible"/>
                                      </p:to>
                                    </p:set>
                                    <p:animEffect filter="fade" transition="in">
                                      <p:cBhvr>
                                        <p:cTn dur="500"/>
                                        <p:tgtEl>
                                          <p:spTgt spid="4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5" st="5"/>
                                            </p:txEl>
                                          </p:spTgt>
                                        </p:tgtEl>
                                        <p:attrNameLst>
                                          <p:attrName>style.visibility</p:attrName>
                                        </p:attrNameLst>
                                      </p:cBhvr>
                                      <p:to>
                                        <p:strVal val="visible"/>
                                      </p:to>
                                    </p:set>
                                    <p:animEffect filter="fade" transition="in">
                                      <p:cBhvr>
                                        <p:cTn dur="500"/>
                                        <p:tgtEl>
                                          <p:spTgt spid="4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xEl>
                                              <p:pRg end="6" st="6"/>
                                            </p:txEl>
                                          </p:spTgt>
                                        </p:tgtEl>
                                        <p:attrNameLst>
                                          <p:attrName>style.visibility</p:attrName>
                                        </p:attrNameLst>
                                      </p:cBhvr>
                                      <p:to>
                                        <p:strVal val="visible"/>
                                      </p:to>
                                    </p:set>
                                    <p:animEffect filter="fade" transition="in">
                                      <p:cBhvr>
                                        <p:cTn dur="500"/>
                                        <p:tgtEl>
                                          <p:spTgt spid="4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Why Hexadecimal?</a:t>
            </a:r>
            <a:endParaRPr/>
          </a:p>
        </p:txBody>
      </p:sp>
      <p:sp>
        <p:nvSpPr>
          <p:cNvPr id="473" name="Google Shape;473;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599" lvl="0" marL="228600" rtl="0" algn="l">
              <a:lnSpc>
                <a:spcPct val="115000"/>
              </a:lnSpc>
              <a:spcBef>
                <a:spcPts val="0"/>
              </a:spcBef>
              <a:spcAft>
                <a:spcPts val="0"/>
              </a:spcAft>
              <a:buClr>
                <a:srgbClr val="7F7F7F"/>
              </a:buClr>
              <a:buSzPts val="3200"/>
              <a:buChar char="•"/>
            </a:pPr>
            <a:r>
              <a:rPr lang="en-US" sz="3200"/>
              <a:t>Hexadecimal is perfect for matching 4 bits.  </a:t>
            </a:r>
            <a:endParaRPr/>
          </a:p>
          <a:p>
            <a:pPr indent="-228599" lvl="0" marL="228600" rtl="0" algn="l">
              <a:lnSpc>
                <a:spcPct val="115000"/>
              </a:lnSpc>
              <a:spcBef>
                <a:spcPts val="960"/>
              </a:spcBef>
              <a:spcAft>
                <a:spcPts val="0"/>
              </a:spcAft>
              <a:buClr>
                <a:srgbClr val="7F7F7F"/>
              </a:buClr>
              <a:buSzPts val="3200"/>
              <a:buChar char="•"/>
            </a:pPr>
            <a:r>
              <a:rPr lang="en-US" sz="3200"/>
              <a:t>Every combination of 4 bits can be matched with one hex number.</a:t>
            </a:r>
            <a:r>
              <a:rPr lang="en-US" sz="2400"/>
              <a:t> </a:t>
            </a:r>
            <a:endParaRPr sz="2400"/>
          </a:p>
          <a:p>
            <a:pPr indent="0" lvl="0" marL="0" rtl="0" algn="l">
              <a:lnSpc>
                <a:spcPct val="115000"/>
              </a:lnSpc>
              <a:spcBef>
                <a:spcPts val="960"/>
              </a:spcBef>
              <a:spcAft>
                <a:spcPts val="0"/>
              </a:spcAft>
              <a:buNone/>
            </a:pPr>
            <a:r>
              <a:t/>
            </a:r>
            <a:endParaRPr sz="1386"/>
          </a:p>
          <a:p>
            <a:pPr indent="-25400" lvl="0" marL="228600" rtl="0" algn="l">
              <a:lnSpc>
                <a:spcPct val="115000"/>
              </a:lnSpc>
              <a:spcBef>
                <a:spcPts val="960"/>
              </a:spcBef>
              <a:spcAft>
                <a:spcPts val="0"/>
              </a:spcAft>
              <a:buClr>
                <a:srgbClr val="7F7F7F"/>
              </a:buClr>
              <a:buSzPts val="3200"/>
              <a:buNone/>
            </a:pPr>
            <a:r>
              <a:t/>
            </a:r>
            <a:endParaRPr sz="3200" u="sng"/>
          </a:p>
          <a:p>
            <a:pPr indent="0" lvl="0" marL="0" rtl="0" algn="l">
              <a:lnSpc>
                <a:spcPct val="115000"/>
              </a:lnSpc>
              <a:spcBef>
                <a:spcPts val="960"/>
              </a:spcBef>
              <a:spcAft>
                <a:spcPts val="0"/>
              </a:spcAft>
              <a:buClr>
                <a:srgbClr val="7F7F7F"/>
              </a:buClr>
              <a:buSzPts val="3200"/>
              <a:buNone/>
            </a:pPr>
            <a:r>
              <a:rPr lang="en-US" sz="3200"/>
              <a:t>	</a:t>
            </a:r>
            <a:r>
              <a:rPr lang="en-US" sz="3200" u="sng"/>
              <a:t>4 bits</a:t>
            </a:r>
            <a:r>
              <a:rPr lang="en-US" sz="3200"/>
              <a:t>	can be represented by 	</a:t>
            </a:r>
            <a:r>
              <a:rPr lang="en-US" sz="3200" u="sng"/>
              <a:t>1 Hex value (“hexit”)</a:t>
            </a:r>
            <a:endParaRPr/>
          </a:p>
          <a:p>
            <a:pPr indent="0" lvl="0" marL="0" rtl="0" algn="l">
              <a:lnSpc>
                <a:spcPct val="115000"/>
              </a:lnSpc>
              <a:spcBef>
                <a:spcPts val="960"/>
              </a:spcBef>
              <a:spcAft>
                <a:spcPts val="0"/>
              </a:spcAft>
              <a:buClr>
                <a:srgbClr val="7F7F7F"/>
              </a:buClr>
              <a:buSzPts val="3200"/>
              <a:buNone/>
            </a:pPr>
            <a:r>
              <a:rPr lang="en-US" sz="3200"/>
              <a:t>	</a:t>
            </a:r>
            <a:r>
              <a:rPr lang="en-US" sz="3200" u="sng"/>
              <a:t>8 bits</a:t>
            </a:r>
            <a:r>
              <a:rPr lang="en-US" sz="3200"/>
              <a:t>	can be represented by 	</a:t>
            </a:r>
            <a:r>
              <a:rPr lang="en-US" sz="3200" u="sng"/>
              <a:t>2 Hex values (“hexit”)</a:t>
            </a:r>
            <a:endParaRPr b="1" sz="3200">
              <a:latin typeface="Courier New"/>
              <a:ea typeface="Courier New"/>
              <a:cs typeface="Courier New"/>
              <a:sym typeface="Courier New"/>
            </a:endParaRPr>
          </a:p>
          <a:p>
            <a:pPr indent="-38100" lvl="0" marL="228600" rtl="0" algn="l">
              <a:lnSpc>
                <a:spcPct val="115000"/>
              </a:lnSpc>
              <a:spcBef>
                <a:spcPts val="900"/>
              </a:spcBef>
              <a:spcAft>
                <a:spcPts val="0"/>
              </a:spcAft>
              <a:buClr>
                <a:srgbClr val="7F7F7F"/>
              </a:buClr>
              <a:buSzPts val="3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20000"/>
          </a:bodyPr>
          <a:lstStyle/>
          <a:p>
            <a:pPr indent="-182880" lvl="0" marL="228600" rtl="0" algn="l">
              <a:lnSpc>
                <a:spcPct val="115000"/>
              </a:lnSpc>
              <a:spcBef>
                <a:spcPts val="960"/>
              </a:spcBef>
              <a:spcAft>
                <a:spcPts val="0"/>
              </a:spcAft>
              <a:buSzPct val="100000"/>
              <a:buChar char="•"/>
            </a:pPr>
            <a:r>
              <a:rPr lang="en-US" sz="3200"/>
              <a:t>In </a:t>
            </a:r>
            <a:r>
              <a:rPr b="1" lang="en-US" sz="3200"/>
              <a:t>binary</a:t>
            </a:r>
            <a:r>
              <a:rPr lang="en-US" sz="3200"/>
              <a:t>, there are only </a:t>
            </a:r>
            <a:r>
              <a:rPr b="1" lang="en-US" sz="3200"/>
              <a:t>two </a:t>
            </a:r>
            <a:r>
              <a:rPr lang="en-US" sz="3200"/>
              <a:t>symbols (0, 1). We call binary a </a:t>
            </a:r>
            <a:r>
              <a:rPr b="1" lang="en-US" sz="3200"/>
              <a:t>base 2</a:t>
            </a:r>
            <a:r>
              <a:rPr lang="en-US" sz="3200"/>
              <a:t> numeral system. </a:t>
            </a:r>
            <a:endParaRPr sz="3200"/>
          </a:p>
          <a:p>
            <a:pPr indent="0" lvl="0" marL="457200" rtl="0" algn="l">
              <a:lnSpc>
                <a:spcPct val="115000"/>
              </a:lnSpc>
              <a:spcBef>
                <a:spcPts val="960"/>
              </a:spcBef>
              <a:spcAft>
                <a:spcPts val="0"/>
              </a:spcAft>
              <a:buNone/>
            </a:pPr>
            <a:r>
              <a:t/>
            </a:r>
            <a:endParaRPr sz="3200"/>
          </a:p>
          <a:p>
            <a:pPr indent="-182880" lvl="0" marL="228600" rtl="0" algn="l">
              <a:lnSpc>
                <a:spcPct val="115000"/>
              </a:lnSpc>
              <a:spcBef>
                <a:spcPts val="960"/>
              </a:spcBef>
              <a:spcAft>
                <a:spcPts val="0"/>
              </a:spcAft>
              <a:buSzPct val="100000"/>
              <a:buChar char="•"/>
            </a:pPr>
            <a:r>
              <a:rPr lang="en-US" sz="3200"/>
              <a:t>So if we have more than “1” of something, another </a:t>
            </a:r>
            <a:r>
              <a:rPr b="1" lang="en-US" sz="3200"/>
              <a:t>bit</a:t>
            </a:r>
            <a:r>
              <a:rPr lang="en-US" sz="3200"/>
              <a:t> is needed:</a:t>
            </a:r>
            <a:endParaRPr sz="3200"/>
          </a:p>
          <a:p>
            <a:pPr indent="-220980" lvl="1" marL="685800" rtl="0" algn="l">
              <a:lnSpc>
                <a:spcPct val="115000"/>
              </a:lnSpc>
              <a:spcBef>
                <a:spcPts val="960"/>
              </a:spcBef>
              <a:spcAft>
                <a:spcPts val="0"/>
              </a:spcAft>
              <a:buSzPct val="100000"/>
              <a:buChar char="•"/>
            </a:pPr>
            <a:r>
              <a:rPr lang="en-US" sz="3200"/>
              <a:t>1 + 1 = 10</a:t>
            </a:r>
            <a:r>
              <a:rPr baseline="-25000" lang="en-US" sz="3200"/>
              <a:t> </a:t>
            </a:r>
            <a:r>
              <a:rPr lang="en-US" sz="3200"/>
              <a:t> 		(in english: one plus one equals two)</a:t>
            </a:r>
            <a:endParaRPr sz="3200"/>
          </a:p>
          <a:p>
            <a:pPr indent="-220980" lvl="1" marL="685800" rtl="0" algn="l">
              <a:lnSpc>
                <a:spcPct val="115000"/>
              </a:lnSpc>
              <a:spcBef>
                <a:spcPts val="960"/>
              </a:spcBef>
              <a:spcAft>
                <a:spcPts val="0"/>
              </a:spcAft>
              <a:buSzPct val="100000"/>
              <a:buChar char="•"/>
            </a:pPr>
            <a:r>
              <a:rPr lang="en-US" sz="3200"/>
              <a:t>11 + 1 = 100		(in english: three plus one equals four)</a:t>
            </a:r>
            <a:br>
              <a:rPr lang="en-US" sz="3200"/>
            </a:br>
            <a:endParaRPr sz="3200"/>
          </a:p>
          <a:p>
            <a:pPr indent="-195580" lvl="0" marL="228600" rtl="0" algn="l">
              <a:lnSpc>
                <a:spcPct val="115000"/>
              </a:lnSpc>
              <a:spcBef>
                <a:spcPts val="960"/>
              </a:spcBef>
              <a:spcAft>
                <a:spcPts val="0"/>
              </a:spcAft>
              <a:buSzPct val="100000"/>
              <a:buChar char="•"/>
            </a:pPr>
            <a:r>
              <a:rPr lang="en-US" sz="3200"/>
              <a:t>It’s counterintuitive at first! But there’s nothing fundamentally different about binary than decimal -- we’re just more used to using decimal instead.</a:t>
            </a:r>
            <a:endParaRPr sz="3200"/>
          </a:p>
        </p:txBody>
      </p:sp>
      <p:sp>
        <p:nvSpPr>
          <p:cNvPr id="152" name="Google Shape;152;p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Hexadecimal Digits</a:t>
            </a:r>
            <a:endParaRPr/>
          </a:p>
        </p:txBody>
      </p:sp>
      <p:sp>
        <p:nvSpPr>
          <p:cNvPr id="479" name="Google Shape;479;p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None/>
            </a:pPr>
            <a:r>
              <a:rPr b="1" lang="en-US" sz="2400" u="sng">
                <a:latin typeface="Courier New"/>
                <a:ea typeface="Courier New"/>
                <a:cs typeface="Courier New"/>
                <a:sym typeface="Courier New"/>
              </a:rPr>
              <a:t>Dec</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Hex</a:t>
            </a:r>
            <a:r>
              <a:rPr b="1" lang="en-US" sz="2400">
                <a:latin typeface="Courier New"/>
                <a:ea typeface="Courier New"/>
                <a:cs typeface="Courier New"/>
                <a:sym typeface="Courier New"/>
              </a:rPr>
              <a:t>  Binary</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0       0    </a:t>
            </a:r>
            <a:r>
              <a:rPr b="1" lang="en-US" sz="2400">
                <a:solidFill>
                  <a:srgbClr val="FF0000"/>
                </a:solidFill>
                <a:latin typeface="Courier New"/>
                <a:ea typeface="Courier New"/>
                <a:cs typeface="Courier New"/>
                <a:sym typeface="Courier New"/>
              </a:rPr>
              <a:t>0000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1       1    </a:t>
            </a:r>
            <a:r>
              <a:rPr b="1" lang="en-US" sz="2400">
                <a:solidFill>
                  <a:srgbClr val="FF0000"/>
                </a:solidFill>
                <a:latin typeface="Courier New"/>
                <a:ea typeface="Courier New"/>
                <a:cs typeface="Courier New"/>
                <a:sym typeface="Courier New"/>
              </a:rPr>
              <a:t>0001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2       2    </a:t>
            </a:r>
            <a:r>
              <a:rPr b="1" lang="en-US" sz="2400">
                <a:solidFill>
                  <a:srgbClr val="FF0000"/>
                </a:solidFill>
                <a:latin typeface="Courier New"/>
                <a:ea typeface="Courier New"/>
                <a:cs typeface="Courier New"/>
                <a:sym typeface="Courier New"/>
              </a:rPr>
              <a:t>0010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3       3    </a:t>
            </a:r>
            <a:r>
              <a:rPr b="1" lang="en-US" sz="2400">
                <a:solidFill>
                  <a:srgbClr val="FF0000"/>
                </a:solidFill>
                <a:latin typeface="Courier New"/>
                <a:ea typeface="Courier New"/>
                <a:cs typeface="Courier New"/>
                <a:sym typeface="Courier New"/>
              </a:rPr>
              <a:t>0011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4       4    </a:t>
            </a:r>
            <a:r>
              <a:rPr b="1" lang="en-US" sz="2400">
                <a:solidFill>
                  <a:srgbClr val="FF0000"/>
                </a:solidFill>
                <a:latin typeface="Courier New"/>
                <a:ea typeface="Courier New"/>
                <a:cs typeface="Courier New"/>
                <a:sym typeface="Courier New"/>
              </a:rPr>
              <a:t>0100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5       5    </a:t>
            </a:r>
            <a:r>
              <a:rPr b="1" lang="en-US" sz="2400">
                <a:solidFill>
                  <a:srgbClr val="FF0000"/>
                </a:solidFill>
                <a:latin typeface="Courier New"/>
                <a:ea typeface="Courier New"/>
                <a:cs typeface="Courier New"/>
                <a:sym typeface="Courier New"/>
              </a:rPr>
              <a:t>0101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6       6    </a:t>
            </a:r>
            <a:r>
              <a:rPr b="1" lang="en-US" sz="2400">
                <a:solidFill>
                  <a:srgbClr val="FF0000"/>
                </a:solidFill>
                <a:latin typeface="Courier New"/>
                <a:ea typeface="Courier New"/>
                <a:cs typeface="Courier New"/>
                <a:sym typeface="Courier New"/>
              </a:rPr>
              <a:t>0110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7       7    </a:t>
            </a:r>
            <a:r>
              <a:rPr b="1" lang="en-US" sz="2400">
                <a:solidFill>
                  <a:srgbClr val="FF0000"/>
                </a:solidFill>
                <a:latin typeface="Courier New"/>
                <a:ea typeface="Courier New"/>
                <a:cs typeface="Courier New"/>
                <a:sym typeface="Courier New"/>
              </a:rPr>
              <a:t>0111</a:t>
            </a:r>
            <a:endParaRPr/>
          </a:p>
          <a:p>
            <a:pPr indent="0" lvl="0" marL="0" rtl="0" algn="l">
              <a:lnSpc>
                <a:spcPct val="90000"/>
              </a:lnSpc>
              <a:spcBef>
                <a:spcPts val="660"/>
              </a:spcBef>
              <a:spcAft>
                <a:spcPts val="0"/>
              </a:spcAft>
              <a:buClr>
                <a:srgbClr val="7F7F7F"/>
              </a:buClr>
              <a:buSzPts val="2200"/>
              <a:buNone/>
            </a:pPr>
            <a:r>
              <a:t/>
            </a:r>
            <a:endParaRPr/>
          </a:p>
        </p:txBody>
      </p:sp>
      <p:sp>
        <p:nvSpPr>
          <p:cNvPr id="480" name="Google Shape;480;p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None/>
            </a:pPr>
            <a:r>
              <a:rPr b="1" lang="en-US" sz="2400" u="sng">
                <a:latin typeface="Courier New"/>
                <a:ea typeface="Courier New"/>
                <a:cs typeface="Courier New"/>
                <a:sym typeface="Courier New"/>
              </a:rPr>
              <a:t>Dec</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Hex</a:t>
            </a:r>
            <a:r>
              <a:rPr b="1" lang="en-US" sz="2400">
                <a:latin typeface="Courier New"/>
                <a:ea typeface="Courier New"/>
                <a:cs typeface="Courier New"/>
                <a:sym typeface="Courier New"/>
              </a:rPr>
              <a:t>  Binary         </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8       8    </a:t>
            </a:r>
            <a:r>
              <a:rPr b="1" lang="en-US" sz="2400">
                <a:solidFill>
                  <a:srgbClr val="FF0000"/>
                </a:solidFill>
                <a:latin typeface="Courier New"/>
                <a:ea typeface="Courier New"/>
                <a:cs typeface="Courier New"/>
                <a:sym typeface="Courier New"/>
              </a:rPr>
              <a:t>1000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9       9    </a:t>
            </a:r>
            <a:r>
              <a:rPr b="1" lang="en-US" sz="2400">
                <a:solidFill>
                  <a:srgbClr val="FF0000"/>
                </a:solidFill>
                <a:latin typeface="Courier New"/>
                <a:ea typeface="Courier New"/>
                <a:cs typeface="Courier New"/>
                <a:sym typeface="Courier New"/>
              </a:rPr>
              <a:t>1001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10      A    </a:t>
            </a:r>
            <a:r>
              <a:rPr b="1" lang="en-US" sz="2400">
                <a:solidFill>
                  <a:srgbClr val="FF0000"/>
                </a:solidFill>
                <a:latin typeface="Courier New"/>
                <a:ea typeface="Courier New"/>
                <a:cs typeface="Courier New"/>
                <a:sym typeface="Courier New"/>
              </a:rPr>
              <a:t>1010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11      B    </a:t>
            </a:r>
            <a:r>
              <a:rPr b="1" lang="en-US" sz="2400">
                <a:solidFill>
                  <a:srgbClr val="FF0000"/>
                </a:solidFill>
                <a:latin typeface="Courier New"/>
                <a:ea typeface="Courier New"/>
                <a:cs typeface="Courier New"/>
                <a:sym typeface="Courier New"/>
              </a:rPr>
              <a:t>1011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12      C    </a:t>
            </a:r>
            <a:r>
              <a:rPr b="1" lang="en-US" sz="2400">
                <a:solidFill>
                  <a:srgbClr val="FF0000"/>
                </a:solidFill>
                <a:latin typeface="Courier New"/>
                <a:ea typeface="Courier New"/>
                <a:cs typeface="Courier New"/>
                <a:sym typeface="Courier New"/>
              </a:rPr>
              <a:t>1100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13      D    </a:t>
            </a:r>
            <a:r>
              <a:rPr b="1" lang="en-US" sz="2400">
                <a:solidFill>
                  <a:srgbClr val="FF0000"/>
                </a:solidFill>
                <a:latin typeface="Courier New"/>
                <a:ea typeface="Courier New"/>
                <a:cs typeface="Courier New"/>
                <a:sym typeface="Courier New"/>
              </a:rPr>
              <a:t>1101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14      E    </a:t>
            </a:r>
            <a:r>
              <a:rPr b="1" lang="en-US" sz="2400">
                <a:solidFill>
                  <a:srgbClr val="FF0000"/>
                </a:solidFill>
                <a:latin typeface="Courier New"/>
                <a:ea typeface="Courier New"/>
                <a:cs typeface="Courier New"/>
                <a:sym typeface="Courier New"/>
              </a:rPr>
              <a:t>1110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15      F    </a:t>
            </a:r>
            <a:r>
              <a:rPr b="1" lang="en-US" sz="2400">
                <a:solidFill>
                  <a:srgbClr val="FF0000"/>
                </a:solidFill>
                <a:latin typeface="Courier New"/>
                <a:ea typeface="Courier New"/>
                <a:cs typeface="Courier New"/>
                <a:sym typeface="Courier New"/>
              </a:rPr>
              <a:t>1111</a:t>
            </a:r>
            <a:endParaRPr/>
          </a:p>
          <a:p>
            <a:pPr indent="-228600" lvl="0" marL="228600" rtl="0" algn="l">
              <a:lnSpc>
                <a:spcPct val="90000"/>
              </a:lnSpc>
              <a:spcBef>
                <a:spcPts val="480"/>
              </a:spcBef>
              <a:spcAft>
                <a:spcPts val="0"/>
              </a:spcAft>
              <a:buClr>
                <a:srgbClr val="009999"/>
              </a:buClr>
              <a:buSzPts val="3000"/>
              <a:buNone/>
            </a:pPr>
            <a:r>
              <a:t/>
            </a:r>
            <a:endParaRPr b="1" sz="2400">
              <a:solidFill>
                <a:srgbClr val="FF0000"/>
              </a:solidFill>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What about 8 bits?</a:t>
            </a:r>
            <a:endParaRPr/>
          </a:p>
        </p:txBody>
      </p:sp>
      <p:sp>
        <p:nvSpPr>
          <p:cNvPr id="486" name="Google Shape;486;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7F7F7F"/>
              </a:buClr>
              <a:buSzPct val="100000"/>
              <a:buNone/>
            </a:pPr>
            <a:r>
              <a:rPr b="1" lang="en-US" sz="3200">
                <a:latin typeface="Courier New"/>
                <a:ea typeface="Courier New"/>
                <a:cs typeface="Courier New"/>
                <a:sym typeface="Courier New"/>
              </a:rPr>
              <a:t>Dec.    Hex.   Binary       Dec.    Hex.   Binary</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0       0      0000         8       8      1000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1       1      0001         9       9      1001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2       2      0010        10       A      1010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3       3      0011        11       B      1011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4       4      0100        12       C      1100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5       5      0101        13       D      1101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6       6      0110        14       E      1110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7       7      0111        15       F      1111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a:t>
            </a:r>
            <a:endParaRPr/>
          </a:p>
          <a:p>
            <a:pPr indent="-228600" lvl="0" marL="228600" rtl="0" algn="l">
              <a:lnSpc>
                <a:spcPct val="90000"/>
              </a:lnSpc>
              <a:spcBef>
                <a:spcPts val="924"/>
              </a:spcBef>
              <a:spcAft>
                <a:spcPts val="0"/>
              </a:spcAft>
              <a:buClr>
                <a:srgbClr val="7F7F7F"/>
              </a:buClr>
              <a:buSzPct val="100000"/>
              <a:buNone/>
            </a:pPr>
            <a:r>
              <a:rPr b="1" lang="en-US" sz="4400">
                <a:latin typeface="Courier New"/>
                <a:ea typeface="Courier New"/>
                <a:cs typeface="Courier New"/>
                <a:sym typeface="Courier New"/>
              </a:rPr>
              <a:t>HEX         BINARY</a:t>
            </a:r>
            <a:endParaRPr/>
          </a:p>
          <a:p>
            <a:pPr indent="-228600" lvl="0" marL="228600" rtl="0" algn="l">
              <a:lnSpc>
                <a:spcPct val="90000"/>
              </a:lnSpc>
              <a:spcBef>
                <a:spcPts val="924"/>
              </a:spcBef>
              <a:spcAft>
                <a:spcPts val="0"/>
              </a:spcAft>
              <a:buClr>
                <a:srgbClr val="7F7F7F"/>
              </a:buClr>
              <a:buSzPct val="100000"/>
              <a:buNone/>
            </a:pPr>
            <a:r>
              <a:rPr b="1" lang="en-US" sz="4400">
                <a:latin typeface="Courier New"/>
                <a:ea typeface="Courier New"/>
                <a:cs typeface="Courier New"/>
                <a:sym typeface="Courier New"/>
              </a:rPr>
              <a:t>2  4          ?</a:t>
            </a:r>
            <a:endParaRPr/>
          </a:p>
          <a:p>
            <a:pPr indent="0" lvl="0" marL="0" rtl="0" algn="l">
              <a:lnSpc>
                <a:spcPct val="90000"/>
              </a:lnSpc>
              <a:spcBef>
                <a:spcPts val="630"/>
              </a:spcBef>
              <a:spcAft>
                <a:spcPts val="0"/>
              </a:spcAft>
              <a:buClr>
                <a:srgbClr val="7F7F7F"/>
              </a:buClr>
              <a:buSzPct val="10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What about 8 bits?</a:t>
            </a:r>
            <a:endParaRPr/>
          </a:p>
        </p:txBody>
      </p:sp>
      <p:sp>
        <p:nvSpPr>
          <p:cNvPr id="492" name="Google Shape;492;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7F7F7F"/>
              </a:buClr>
              <a:buSzPct val="100000"/>
              <a:buNone/>
            </a:pPr>
            <a:r>
              <a:rPr b="1" lang="en-US" sz="3200">
                <a:latin typeface="Courier New"/>
                <a:ea typeface="Courier New"/>
                <a:cs typeface="Courier New"/>
                <a:sym typeface="Courier New"/>
              </a:rPr>
              <a:t>Dec.    Hex.   Binary       Dec.    Hex.   Binary</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0       0      0000         8       8      1000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1       1      0001         9       9      1001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2       </a:t>
            </a:r>
            <a:r>
              <a:rPr b="1" lang="en-US" sz="3200">
                <a:solidFill>
                  <a:srgbClr val="FF0000"/>
                </a:solidFill>
                <a:latin typeface="Courier New"/>
                <a:ea typeface="Courier New"/>
                <a:cs typeface="Courier New"/>
                <a:sym typeface="Courier New"/>
              </a:rPr>
              <a:t>2      0010</a:t>
            </a:r>
            <a:r>
              <a:rPr b="1" lang="en-US" sz="3200">
                <a:latin typeface="Courier New"/>
                <a:ea typeface="Courier New"/>
                <a:cs typeface="Courier New"/>
                <a:sym typeface="Courier New"/>
              </a:rPr>
              <a:t>        10       A      1010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3       3      0011        11       B      1011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4       </a:t>
            </a:r>
            <a:r>
              <a:rPr b="1" lang="en-US" sz="3200">
                <a:solidFill>
                  <a:srgbClr val="0055A4"/>
                </a:solidFill>
                <a:latin typeface="Courier New"/>
                <a:ea typeface="Courier New"/>
                <a:cs typeface="Courier New"/>
                <a:sym typeface="Courier New"/>
              </a:rPr>
              <a:t>4      0100        </a:t>
            </a:r>
            <a:r>
              <a:rPr b="1" lang="en-US" sz="3200">
                <a:latin typeface="Courier New"/>
                <a:ea typeface="Courier New"/>
                <a:cs typeface="Courier New"/>
                <a:sym typeface="Courier New"/>
              </a:rPr>
              <a:t>12       C      1100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5       5      0101        13       D      1101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6       6      0110        14       E      1110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7       7      0111        15       F      1111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a:t>
            </a:r>
            <a:endParaRPr/>
          </a:p>
          <a:p>
            <a:pPr indent="-228600" lvl="0" marL="228600" rtl="0" algn="l">
              <a:lnSpc>
                <a:spcPct val="90000"/>
              </a:lnSpc>
              <a:spcBef>
                <a:spcPts val="924"/>
              </a:spcBef>
              <a:spcAft>
                <a:spcPts val="0"/>
              </a:spcAft>
              <a:buClr>
                <a:srgbClr val="7F7F7F"/>
              </a:buClr>
              <a:buSzPct val="100000"/>
              <a:buNone/>
            </a:pPr>
            <a:r>
              <a:rPr b="1" lang="en-US" sz="4400">
                <a:latin typeface="Courier New"/>
                <a:ea typeface="Courier New"/>
                <a:cs typeface="Courier New"/>
                <a:sym typeface="Courier New"/>
              </a:rPr>
              <a:t>HEX         BINARY</a:t>
            </a:r>
            <a:endParaRPr/>
          </a:p>
          <a:p>
            <a:pPr indent="-228600" lvl="0" marL="228600" rtl="0" algn="l">
              <a:lnSpc>
                <a:spcPct val="90000"/>
              </a:lnSpc>
              <a:spcBef>
                <a:spcPts val="924"/>
              </a:spcBef>
              <a:spcAft>
                <a:spcPts val="0"/>
              </a:spcAft>
              <a:buClr>
                <a:srgbClr val="FF0000"/>
              </a:buClr>
              <a:buSzPct val="100000"/>
              <a:buNone/>
            </a:pPr>
            <a:r>
              <a:rPr b="1" lang="en-US" sz="4400">
                <a:solidFill>
                  <a:srgbClr val="FF0000"/>
                </a:solidFill>
                <a:latin typeface="Courier New"/>
                <a:ea typeface="Courier New"/>
                <a:cs typeface="Courier New"/>
                <a:sym typeface="Courier New"/>
              </a:rPr>
              <a:t>2</a:t>
            </a:r>
            <a:r>
              <a:rPr b="1" lang="en-US" sz="4400">
                <a:latin typeface="Courier New"/>
                <a:ea typeface="Courier New"/>
                <a:cs typeface="Courier New"/>
                <a:sym typeface="Courier New"/>
              </a:rPr>
              <a:t>  </a:t>
            </a:r>
            <a:r>
              <a:rPr b="1" lang="en-US" sz="4400">
                <a:solidFill>
                  <a:srgbClr val="0055A4"/>
                </a:solidFill>
                <a:latin typeface="Courier New"/>
                <a:ea typeface="Courier New"/>
                <a:cs typeface="Courier New"/>
                <a:sym typeface="Courier New"/>
              </a:rPr>
              <a:t>4</a:t>
            </a:r>
            <a:r>
              <a:rPr b="1" lang="en-US" sz="4400">
                <a:latin typeface="Courier New"/>
                <a:ea typeface="Courier New"/>
                <a:cs typeface="Courier New"/>
                <a:sym typeface="Courier New"/>
              </a:rPr>
              <a:t>      	</a:t>
            </a:r>
            <a:r>
              <a:rPr b="1" lang="en-US" sz="4400">
                <a:solidFill>
                  <a:srgbClr val="FF0000"/>
                </a:solidFill>
                <a:latin typeface="Courier New"/>
                <a:ea typeface="Courier New"/>
                <a:cs typeface="Courier New"/>
                <a:sym typeface="Courier New"/>
              </a:rPr>
              <a:t>0010</a:t>
            </a:r>
            <a:r>
              <a:rPr b="1" lang="en-US" sz="4400">
                <a:latin typeface="Courier New"/>
                <a:ea typeface="Courier New"/>
                <a:cs typeface="Courier New"/>
                <a:sym typeface="Courier New"/>
              </a:rPr>
              <a:t>  </a:t>
            </a:r>
            <a:r>
              <a:rPr b="1" lang="en-US" sz="4400">
                <a:solidFill>
                  <a:srgbClr val="0055A4"/>
                </a:solidFill>
                <a:latin typeface="Courier New"/>
                <a:ea typeface="Courier New"/>
                <a:cs typeface="Courier New"/>
                <a:sym typeface="Courier New"/>
              </a:rPr>
              <a:t>0100</a:t>
            </a:r>
            <a:r>
              <a:rPr b="1" lang="en-US" sz="4400">
                <a:latin typeface="Courier New"/>
                <a:ea typeface="Courier New"/>
                <a:cs typeface="Courier New"/>
                <a:sym typeface="Courier New"/>
              </a:rPr>
              <a:t> </a:t>
            </a:r>
            <a:endParaRPr/>
          </a:p>
          <a:p>
            <a:pPr indent="0" lvl="0" marL="0" rtl="0" algn="l">
              <a:lnSpc>
                <a:spcPct val="90000"/>
              </a:lnSpc>
              <a:spcBef>
                <a:spcPts val="630"/>
              </a:spcBef>
              <a:spcAft>
                <a:spcPts val="0"/>
              </a:spcAft>
              <a:buClr>
                <a:srgbClr val="7F7F7F"/>
              </a:buClr>
              <a:buSzPct val="100000"/>
              <a:buNone/>
            </a:pPr>
            <a:r>
              <a:t/>
            </a:r>
            <a:endParaRPr/>
          </a:p>
        </p:txBody>
      </p:sp>
      <p:cxnSp>
        <p:nvCxnSpPr>
          <p:cNvPr id="493" name="Google Shape;493;p74"/>
          <p:cNvCxnSpPr/>
          <p:nvPr/>
        </p:nvCxnSpPr>
        <p:spPr>
          <a:xfrm>
            <a:off x="2525085" y="3078760"/>
            <a:ext cx="659100" cy="2140200"/>
          </a:xfrm>
          <a:prstGeom prst="straightConnector1">
            <a:avLst/>
          </a:prstGeom>
          <a:noFill/>
          <a:ln cap="flat" cmpd="sng" w="50800">
            <a:solidFill>
              <a:srgbClr val="FF0000"/>
            </a:solidFill>
            <a:prstDash val="solid"/>
            <a:round/>
            <a:headEnd len="sm" w="sm" type="none"/>
            <a:tailEnd len="med" w="med" type="triangle"/>
          </a:ln>
        </p:spPr>
      </p:cxnSp>
      <p:cxnSp>
        <p:nvCxnSpPr>
          <p:cNvPr id="494" name="Google Shape;494;p74"/>
          <p:cNvCxnSpPr/>
          <p:nvPr/>
        </p:nvCxnSpPr>
        <p:spPr>
          <a:xfrm>
            <a:off x="2640375" y="3613125"/>
            <a:ext cx="2239500" cy="1407900"/>
          </a:xfrm>
          <a:prstGeom prst="straightConnector1">
            <a:avLst/>
          </a:prstGeom>
          <a:noFill/>
          <a:ln cap="flat" cmpd="sng" w="50800">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7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Using Hex for 8 bits</a:t>
            </a:r>
            <a:endParaRPr/>
          </a:p>
        </p:txBody>
      </p:sp>
      <p:sp>
        <p:nvSpPr>
          <p:cNvPr id="500" name="Google Shape;500;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a:bodyPr>
          <a:lstStyle/>
          <a:p>
            <a:pPr indent="-228600" lvl="0" marL="228600" rtl="0" algn="l">
              <a:lnSpc>
                <a:spcPct val="115000"/>
              </a:lnSpc>
              <a:spcBef>
                <a:spcPts val="0"/>
              </a:spcBef>
              <a:spcAft>
                <a:spcPts val="0"/>
              </a:spcAft>
              <a:buClr>
                <a:srgbClr val="7F7F7F"/>
              </a:buClr>
              <a:buSzPct val="100000"/>
              <a:buNone/>
            </a:pPr>
            <a:r>
              <a:rPr b="1" lang="en-US" sz="3200">
                <a:latin typeface="Courier New"/>
                <a:ea typeface="Courier New"/>
                <a:cs typeface="Courier New"/>
                <a:sym typeface="Courier New"/>
              </a:rPr>
              <a:t>Dec.    Hex.   Binary       Dec.    Hex.   Binary</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0       0      0000         8       8      1000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1       1      0001         9       9      1001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2       2      0010        10       A      1010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3       3      0011        11       B      1011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4       4      0100        12       C      1100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5       5      0101        13       D      1101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6       6      0110        14       E      1110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7       7      0111        15       F      1111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a:t>
            </a:r>
            <a:endParaRPr/>
          </a:p>
          <a:p>
            <a:pPr indent="-228600" lvl="0" marL="228600" rtl="0" algn="l">
              <a:lnSpc>
                <a:spcPct val="115000"/>
              </a:lnSpc>
              <a:spcBef>
                <a:spcPts val="570"/>
              </a:spcBef>
              <a:spcAft>
                <a:spcPts val="0"/>
              </a:spcAft>
              <a:buClr>
                <a:srgbClr val="7F7F7F"/>
              </a:buClr>
              <a:buSzPct val="100000"/>
              <a:buNone/>
            </a:pPr>
            <a:r>
              <a:rPr b="1" lang="en-US" sz="4000">
                <a:latin typeface="Courier New"/>
                <a:ea typeface="Courier New"/>
                <a:cs typeface="Courier New"/>
                <a:sym typeface="Courier New"/>
              </a:rPr>
              <a:t> </a:t>
            </a:r>
            <a:r>
              <a:rPr b="1" lang="en-US" sz="4000" u="sng">
                <a:latin typeface="Courier New"/>
                <a:ea typeface="Courier New"/>
                <a:cs typeface="Courier New"/>
                <a:sym typeface="Courier New"/>
              </a:rPr>
              <a:t>Hex    Binary</a:t>
            </a:r>
            <a:r>
              <a:rPr b="1" lang="en-US" sz="4000">
                <a:latin typeface="Courier New"/>
                <a:ea typeface="Courier New"/>
                <a:cs typeface="Courier New"/>
                <a:sym typeface="Courier New"/>
              </a:rPr>
              <a:t>       			</a:t>
            </a:r>
            <a:r>
              <a:rPr b="1" lang="en-US" sz="4000" u="sng">
                <a:latin typeface="Courier New"/>
                <a:ea typeface="Courier New"/>
                <a:cs typeface="Courier New"/>
                <a:sym typeface="Courier New"/>
              </a:rPr>
              <a:t>Hex    Binary</a:t>
            </a:r>
            <a:r>
              <a:rPr b="1" lang="en-US" sz="4000">
                <a:latin typeface="Courier New"/>
                <a:ea typeface="Courier New"/>
                <a:cs typeface="Courier New"/>
                <a:sym typeface="Courier New"/>
              </a:rPr>
              <a:t>        </a:t>
            </a:r>
            <a:r>
              <a:rPr b="1" lang="en-US" sz="4000" u="sng">
                <a:latin typeface="Courier New"/>
                <a:ea typeface="Courier New"/>
                <a:cs typeface="Courier New"/>
                <a:sym typeface="Courier New"/>
              </a:rPr>
              <a:t>Hex    Binary</a:t>
            </a:r>
            <a:endParaRPr/>
          </a:p>
          <a:p>
            <a:pPr indent="-228600" lvl="0" marL="228600" rtl="0" algn="l">
              <a:lnSpc>
                <a:spcPct val="115000"/>
              </a:lnSpc>
              <a:spcBef>
                <a:spcPts val="570"/>
              </a:spcBef>
              <a:spcAft>
                <a:spcPts val="0"/>
              </a:spcAft>
              <a:buClr>
                <a:srgbClr val="7F7F7F"/>
              </a:buClr>
              <a:buSzPct val="100000"/>
              <a:buNone/>
            </a:pPr>
            <a:r>
              <a:rPr b="1" lang="en-US" sz="4000">
                <a:latin typeface="Courier New"/>
                <a:ea typeface="Courier New"/>
                <a:cs typeface="Courier New"/>
                <a:sym typeface="Courier New"/>
              </a:rPr>
              <a:t> </a:t>
            </a:r>
            <a:r>
              <a:rPr b="1" lang="en-US" sz="4000">
                <a:solidFill>
                  <a:srgbClr val="FF0000"/>
                </a:solidFill>
                <a:latin typeface="Courier New"/>
                <a:ea typeface="Courier New"/>
                <a:cs typeface="Courier New"/>
                <a:sym typeface="Courier New"/>
              </a:rPr>
              <a:t>1</a:t>
            </a:r>
            <a:r>
              <a:rPr b="1" lang="en-US" sz="4000">
                <a:solidFill>
                  <a:schemeClr val="accent2"/>
                </a:solidFill>
                <a:latin typeface="Courier New"/>
                <a:ea typeface="Courier New"/>
                <a:cs typeface="Courier New"/>
                <a:sym typeface="Courier New"/>
              </a:rPr>
              <a:t>2</a:t>
            </a:r>
            <a:r>
              <a:rPr b="1" lang="en-US" sz="4000">
                <a:latin typeface="Courier New"/>
                <a:ea typeface="Courier New"/>
                <a:cs typeface="Courier New"/>
                <a:sym typeface="Courier New"/>
              </a:rPr>
              <a:t>   </a:t>
            </a:r>
            <a:r>
              <a:rPr b="1" lang="en-US" sz="4000">
                <a:solidFill>
                  <a:srgbClr val="FF0000"/>
                </a:solidFill>
                <a:latin typeface="Courier New"/>
                <a:ea typeface="Courier New"/>
                <a:cs typeface="Courier New"/>
                <a:sym typeface="Courier New"/>
              </a:rPr>
              <a:t>0001</a:t>
            </a:r>
            <a:r>
              <a:rPr b="1" lang="en-US" sz="4000">
                <a:latin typeface="Courier New"/>
                <a:ea typeface="Courier New"/>
                <a:cs typeface="Courier New"/>
                <a:sym typeface="Courier New"/>
              </a:rPr>
              <a:t> </a:t>
            </a:r>
            <a:r>
              <a:rPr b="1" lang="en-US" sz="4000">
                <a:solidFill>
                  <a:schemeClr val="accent2"/>
                </a:solidFill>
                <a:latin typeface="Courier New"/>
                <a:ea typeface="Courier New"/>
                <a:cs typeface="Courier New"/>
                <a:sym typeface="Courier New"/>
              </a:rPr>
              <a:t>0010</a:t>
            </a:r>
            <a:r>
              <a:rPr b="1" lang="en-US" sz="4000">
                <a:latin typeface="Courier New"/>
                <a:ea typeface="Courier New"/>
                <a:cs typeface="Courier New"/>
                <a:sym typeface="Courier New"/>
              </a:rPr>
              <a:t>    			3C   0011 1100     99   1001 1001</a:t>
            </a:r>
            <a:endParaRPr/>
          </a:p>
          <a:p>
            <a:pPr indent="-228600" lvl="0" marL="228600" rtl="0" algn="l">
              <a:lnSpc>
                <a:spcPct val="115000"/>
              </a:lnSpc>
              <a:spcBef>
                <a:spcPts val="570"/>
              </a:spcBef>
              <a:spcAft>
                <a:spcPts val="0"/>
              </a:spcAft>
              <a:buClr>
                <a:srgbClr val="7F7F7F"/>
              </a:buClr>
              <a:buSzPct val="100000"/>
              <a:buNone/>
            </a:pPr>
            <a:r>
              <a:t/>
            </a:r>
            <a:endParaRPr b="1" sz="4000">
              <a:latin typeface="Courier New"/>
              <a:ea typeface="Courier New"/>
              <a:cs typeface="Courier New"/>
              <a:sym typeface="Courier New"/>
            </a:endParaRPr>
          </a:p>
          <a:p>
            <a:pPr indent="-228600" lvl="0" marL="228600" rtl="0" algn="l">
              <a:lnSpc>
                <a:spcPct val="115000"/>
              </a:lnSpc>
              <a:spcBef>
                <a:spcPts val="570"/>
              </a:spcBef>
              <a:spcAft>
                <a:spcPts val="0"/>
              </a:spcAft>
              <a:buClr>
                <a:srgbClr val="7F7F7F"/>
              </a:buClr>
              <a:buSzPct val="100000"/>
              <a:buNone/>
            </a:pPr>
            <a:r>
              <a:t/>
            </a:r>
            <a:endParaRPr b="1" sz="4000">
              <a:latin typeface="Courier New"/>
              <a:ea typeface="Courier New"/>
              <a:cs typeface="Courier New"/>
              <a:sym typeface="Courier New"/>
            </a:endParaRPr>
          </a:p>
          <a:p>
            <a:pPr indent="-228600" lvl="0" marL="228600" rtl="0" algn="l">
              <a:lnSpc>
                <a:spcPct val="115000"/>
              </a:lnSpc>
              <a:spcBef>
                <a:spcPts val="570"/>
              </a:spcBef>
              <a:spcAft>
                <a:spcPts val="0"/>
              </a:spcAft>
              <a:buClr>
                <a:srgbClr val="7F7F7F"/>
              </a:buClr>
              <a:buSzPct val="63106"/>
              <a:buNone/>
            </a:pPr>
            <a:r>
              <a:rPr b="1" lang="en-US" sz="6338">
                <a:latin typeface="Courier New"/>
                <a:ea typeface="Courier New"/>
                <a:cs typeface="Courier New"/>
                <a:sym typeface="Courier New"/>
              </a:rPr>
              <a:t>Exercise: </a:t>
            </a:r>
            <a:r>
              <a:rPr lang="en-US" sz="6338">
                <a:latin typeface="Courier New"/>
                <a:ea typeface="Courier New"/>
                <a:cs typeface="Courier New"/>
                <a:sym typeface="Courier New"/>
              </a:rPr>
              <a:t>Convert the following 8 bit (1 byte) hexadecimal numbers to binary </a:t>
            </a:r>
            <a:endParaRPr sz="6338">
              <a:latin typeface="Courier New"/>
              <a:ea typeface="Courier New"/>
              <a:cs typeface="Courier New"/>
              <a:sym typeface="Courier New"/>
            </a:endParaRPr>
          </a:p>
          <a:p>
            <a:pPr indent="-228600" lvl="0" marL="228600" rtl="0" algn="l">
              <a:lnSpc>
                <a:spcPct val="115000"/>
              </a:lnSpc>
              <a:spcBef>
                <a:spcPts val="570"/>
              </a:spcBef>
              <a:spcAft>
                <a:spcPts val="0"/>
              </a:spcAft>
              <a:buClr>
                <a:srgbClr val="7F7F7F"/>
              </a:buClr>
              <a:buSzPct val="63106"/>
              <a:buNone/>
            </a:pPr>
            <a:r>
              <a:rPr b="1" lang="en-US" sz="6338">
                <a:latin typeface="Courier New"/>
                <a:ea typeface="Courier New"/>
                <a:cs typeface="Courier New"/>
                <a:sym typeface="Courier New"/>
              </a:rPr>
              <a:t> AB                  1A                   00</a:t>
            </a:r>
            <a:endParaRPr sz="5338"/>
          </a:p>
          <a:p>
            <a:pPr indent="-228600" lvl="0" marL="228600" rtl="0" algn="l">
              <a:lnSpc>
                <a:spcPct val="115000"/>
              </a:lnSpc>
              <a:spcBef>
                <a:spcPts val="570"/>
              </a:spcBef>
              <a:spcAft>
                <a:spcPts val="0"/>
              </a:spcAft>
              <a:buClr>
                <a:srgbClr val="7F7F7F"/>
              </a:buClr>
              <a:buSzPct val="63106"/>
              <a:buNone/>
            </a:pPr>
            <a:r>
              <a:rPr b="1" lang="en-US" sz="6338">
                <a:latin typeface="Courier New"/>
                <a:ea typeface="Courier New"/>
                <a:cs typeface="Courier New"/>
                <a:sym typeface="Courier New"/>
              </a:rPr>
              <a:t> 02                  B4                   7D</a:t>
            </a:r>
            <a:endParaRPr sz="5338"/>
          </a:p>
          <a:p>
            <a:pPr indent="0" lvl="0" marL="0" rtl="0" algn="l">
              <a:lnSpc>
                <a:spcPct val="115000"/>
              </a:lnSpc>
              <a:spcBef>
                <a:spcPts val="570"/>
              </a:spcBef>
              <a:spcAft>
                <a:spcPts val="0"/>
              </a:spcAft>
              <a:buClr>
                <a:srgbClr val="7F7F7F"/>
              </a:buClr>
              <a:buSzPct val="133333"/>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Hexadecimal # </a:t>
            </a:r>
            <a:r>
              <a:rPr lang="en-US">
                <a:solidFill>
                  <a:srgbClr val="FF0000"/>
                </a:solidFill>
              </a:rPr>
              <a:t>RED</a:t>
            </a:r>
            <a:r>
              <a:rPr lang="en-US"/>
              <a:t> </a:t>
            </a:r>
            <a:r>
              <a:rPr lang="en-US">
                <a:solidFill>
                  <a:srgbClr val="009999"/>
                </a:solidFill>
              </a:rPr>
              <a:t>GREEN</a:t>
            </a:r>
            <a:r>
              <a:rPr lang="en-US"/>
              <a:t> </a:t>
            </a:r>
            <a:r>
              <a:rPr lang="en-US">
                <a:solidFill>
                  <a:schemeClr val="accent2"/>
                </a:solidFill>
              </a:rPr>
              <a:t>BLUE</a:t>
            </a:r>
            <a:endParaRPr/>
          </a:p>
        </p:txBody>
      </p:sp>
      <p:sp>
        <p:nvSpPr>
          <p:cNvPr id="506" name="Google Shape;506;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None/>
            </a:pPr>
            <a:r>
              <a:rPr b="1" lang="en-US" sz="2400">
                <a:latin typeface="Courier New"/>
                <a:ea typeface="Courier New"/>
                <a:cs typeface="Courier New"/>
                <a:sym typeface="Courier New"/>
              </a:rPr>
              <a:t>&lt;td rowspan="2" bgcolor="#</a:t>
            </a:r>
            <a:r>
              <a:rPr b="1" lang="en-US" sz="2400">
                <a:solidFill>
                  <a:srgbClr val="FF0000"/>
                </a:solidFill>
                <a:latin typeface="Courier New"/>
                <a:ea typeface="Courier New"/>
                <a:cs typeface="Courier New"/>
                <a:sym typeface="Courier New"/>
              </a:rPr>
              <a:t>cc</a:t>
            </a:r>
            <a:r>
              <a:rPr b="1" lang="en-US" sz="2400">
                <a:solidFill>
                  <a:srgbClr val="009999"/>
                </a:solidFill>
                <a:latin typeface="Courier New"/>
                <a:ea typeface="Courier New"/>
                <a:cs typeface="Courier New"/>
                <a:sym typeface="Courier New"/>
              </a:rPr>
              <a:t>cc</a:t>
            </a:r>
            <a:r>
              <a:rPr b="1" lang="en-US" sz="2400">
                <a:solidFill>
                  <a:schemeClr val="accent2"/>
                </a:solidFill>
                <a:latin typeface="Courier New"/>
                <a:ea typeface="Courier New"/>
                <a:cs typeface="Courier New"/>
                <a:sym typeface="Courier New"/>
              </a:rPr>
              <a:t>99</a:t>
            </a:r>
            <a:r>
              <a:rPr b="1" lang="en-US" sz="2400">
                <a:latin typeface="Courier New"/>
                <a:ea typeface="Courier New"/>
                <a:cs typeface="Courier New"/>
                <a:sym typeface="Courier New"/>
              </a:rPr>
              <a:t>"&gt;  &lt;/td&gt;</a:t>
            </a:r>
            <a:endParaRPr sz="2400"/>
          </a:p>
          <a:p>
            <a:pPr indent="-228600" lvl="0" marL="228600" rtl="0" algn="l">
              <a:lnSpc>
                <a:spcPct val="90000"/>
              </a:lnSpc>
              <a:spcBef>
                <a:spcPts val="720"/>
              </a:spcBef>
              <a:spcAft>
                <a:spcPts val="0"/>
              </a:spcAft>
              <a:buClr>
                <a:srgbClr val="FF0000"/>
              </a:buClr>
              <a:buSzPts val="2400"/>
              <a:buNone/>
            </a:pPr>
            <a:r>
              <a:rPr b="1" lang="en-US" sz="2400">
                <a:solidFill>
                  <a:srgbClr val="FF0000"/>
                </a:solidFill>
                <a:latin typeface="Courier New"/>
                <a:ea typeface="Courier New"/>
                <a:cs typeface="Courier New"/>
                <a:sym typeface="Courier New"/>
              </a:rPr>
              <a:t>     Red</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Green</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Blue</a:t>
            </a:r>
            <a:endParaRPr/>
          </a:p>
          <a:p>
            <a:pPr indent="-228600" lvl="0" marL="228600" rtl="0" algn="l">
              <a:lnSpc>
                <a:spcPct val="90000"/>
              </a:lnSpc>
              <a:spcBef>
                <a:spcPts val="720"/>
              </a:spcBef>
              <a:spcAft>
                <a:spcPts val="0"/>
              </a:spcAft>
              <a:buClr>
                <a:srgbClr val="FF0000"/>
              </a:buClr>
              <a:buSzPts val="2400"/>
              <a:buNone/>
            </a:pPr>
            <a:r>
              <a:rPr b="1" lang="en-US" sz="2400">
                <a:solidFill>
                  <a:srgbClr val="FF0000"/>
                </a:solidFill>
                <a:latin typeface="Courier New"/>
                <a:ea typeface="Courier New"/>
                <a:cs typeface="Courier New"/>
                <a:sym typeface="Courier New"/>
              </a:rPr>
              <a:t>     cc</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cc</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99</a:t>
            </a:r>
            <a:endParaRPr/>
          </a:p>
          <a:p>
            <a:pPr indent="-228600" lvl="0" marL="228600" rtl="0" algn="l">
              <a:lnSpc>
                <a:spcPct val="90000"/>
              </a:lnSpc>
              <a:spcBef>
                <a:spcPts val="720"/>
              </a:spcBef>
              <a:spcAft>
                <a:spcPts val="0"/>
              </a:spcAft>
              <a:buClr>
                <a:srgbClr val="7F7F7F"/>
              </a:buClr>
              <a:buSzPts val="2400"/>
              <a:buNone/>
            </a:pPr>
            <a:r>
              <a:t/>
            </a:r>
            <a:endParaRPr b="1" sz="2400">
              <a:solidFill>
                <a:schemeClr val="accent2"/>
              </a:solidFill>
              <a:latin typeface="Courier New"/>
              <a:ea typeface="Courier New"/>
              <a:cs typeface="Courier New"/>
              <a:sym typeface="Courier New"/>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Convert to Binary</a:t>
            </a:r>
            <a:endParaRPr/>
          </a:p>
          <a:p>
            <a:pPr indent="-228600" lvl="0" marL="228600" rtl="0" algn="l">
              <a:lnSpc>
                <a:spcPct val="90000"/>
              </a:lnSpc>
              <a:spcBef>
                <a:spcPts val="720"/>
              </a:spcBef>
              <a:spcAft>
                <a:spcPts val="0"/>
              </a:spcAft>
              <a:buClr>
                <a:srgbClr val="FF0000"/>
              </a:buClr>
              <a:buSzPts val="2400"/>
              <a:buNone/>
            </a:pPr>
            <a:r>
              <a:rPr b="1" lang="en-US" sz="2400">
                <a:solidFill>
                  <a:srgbClr val="FF0000"/>
                </a:solidFill>
                <a:latin typeface="Courier New"/>
                <a:ea typeface="Courier New"/>
                <a:cs typeface="Courier New"/>
                <a:sym typeface="Courier New"/>
              </a:rPr>
              <a:t> 				Red</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Green</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Blue</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Hex</a:t>
            </a:r>
            <a:r>
              <a:rPr b="1" lang="en-US" sz="2400">
                <a:solidFill>
                  <a:srgbClr val="FF0000"/>
                </a:solidFill>
                <a:latin typeface="Courier New"/>
                <a:ea typeface="Courier New"/>
                <a:cs typeface="Courier New"/>
                <a:sym typeface="Courier New"/>
              </a:rPr>
              <a:t>      	cc</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cc</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99</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Bin</a:t>
            </a:r>
            <a:r>
              <a:rPr b="1" lang="en-US" sz="2400">
                <a:solidFill>
                  <a:schemeClr val="accent2"/>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1100 1100</a:t>
            </a:r>
            <a:r>
              <a:rPr b="1" lang="en-US" sz="2400">
                <a:solidFill>
                  <a:schemeClr val="accent2"/>
                </a:solidFill>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1100 1100</a:t>
            </a:r>
            <a:r>
              <a:rPr b="1" lang="en-US" sz="2400">
                <a:solidFill>
                  <a:schemeClr val="accent2"/>
                </a:solidFill>
                <a:latin typeface="Courier New"/>
                <a:ea typeface="Courier New"/>
                <a:cs typeface="Courier New"/>
                <a:sym typeface="Courier New"/>
              </a:rPr>
              <a:t>    	1001 1001</a:t>
            </a:r>
            <a:endParaRPr sz="2400"/>
          </a:p>
        </p:txBody>
      </p:sp>
      <p:sp>
        <p:nvSpPr>
          <p:cNvPr id="507" name="Google Shape;507;p77"/>
          <p:cNvSpPr/>
          <p:nvPr/>
        </p:nvSpPr>
        <p:spPr>
          <a:xfrm rot="5400000">
            <a:off x="4374425" y="2822600"/>
            <a:ext cx="758700" cy="5593500"/>
          </a:xfrm>
          <a:prstGeom prst="rightBrace">
            <a:avLst>
              <a:gd fmla="val 73692" name="adj1"/>
              <a:gd fmla="val 50000" name="adj2"/>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508" name="Google Shape;508;p77"/>
          <p:cNvSpPr txBox="1"/>
          <p:nvPr/>
        </p:nvSpPr>
        <p:spPr>
          <a:xfrm>
            <a:off x="3027028" y="6075028"/>
            <a:ext cx="525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24 bits represent a single color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8"/>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88ad4d517_0_11"/>
          <p:cNvSpPr txBox="1"/>
          <p:nvPr>
            <p:ph idx="1" type="body"/>
          </p:nvPr>
        </p:nvSpPr>
        <p:spPr>
          <a:xfrm>
            <a:off x="157500" y="1813475"/>
            <a:ext cx="11839800" cy="4351200"/>
          </a:xfrm>
          <a:prstGeom prst="rect">
            <a:avLst/>
          </a:prstGeom>
          <a:noFill/>
          <a:ln>
            <a:noFill/>
          </a:ln>
        </p:spPr>
        <p:txBody>
          <a:bodyPr anchorCtr="0" anchor="t" bIns="45700" lIns="91425" spcFirstLastPara="1" rIns="91425" wrap="square" tIns="45700">
            <a:normAutofit/>
          </a:bodyPr>
          <a:lstStyle/>
          <a:p>
            <a:pPr indent="-177800" lvl="0" marL="228600" rtl="0" algn="l">
              <a:lnSpc>
                <a:spcPct val="115000"/>
              </a:lnSpc>
              <a:spcBef>
                <a:spcPts val="960"/>
              </a:spcBef>
              <a:spcAft>
                <a:spcPts val="0"/>
              </a:spcAft>
              <a:buSzPts val="2200"/>
              <a:buChar char="•"/>
            </a:pPr>
            <a:r>
              <a:rPr lang="en-US" sz="2200"/>
              <a:t>Since we’re reusing symbols from the decimal system, there is a convention to use </a:t>
            </a:r>
            <a:r>
              <a:rPr b="1" lang="en-US" sz="2200"/>
              <a:t>subscript</a:t>
            </a:r>
            <a:r>
              <a:rPr lang="en-US" sz="2200"/>
              <a:t> to disambiguate between different numeral systems</a:t>
            </a:r>
            <a:br>
              <a:rPr lang="en-US" sz="2200"/>
            </a:br>
            <a:endParaRPr sz="2200"/>
          </a:p>
          <a:p>
            <a:pPr indent="-203200" lvl="1" marL="685800" rtl="0" algn="l">
              <a:lnSpc>
                <a:spcPct val="115000"/>
              </a:lnSpc>
              <a:spcBef>
                <a:spcPts val="960"/>
              </a:spcBef>
              <a:spcAft>
                <a:spcPts val="0"/>
              </a:spcAft>
              <a:buSzPts val="2200"/>
              <a:buChar char="•"/>
            </a:pPr>
            <a:r>
              <a:rPr b="1" lang="en-US" sz="2200"/>
              <a:t>1</a:t>
            </a:r>
            <a:r>
              <a:rPr b="1" baseline="-25000" lang="en-US" sz="2200"/>
              <a:t>2</a:t>
            </a:r>
            <a:r>
              <a:rPr b="1" lang="en-US" sz="2200"/>
              <a:t> + 1</a:t>
            </a:r>
            <a:r>
              <a:rPr b="1" baseline="-25000" lang="en-US" sz="2200"/>
              <a:t>2</a:t>
            </a:r>
            <a:r>
              <a:rPr b="1" lang="en-US" sz="2200"/>
              <a:t> = 10</a:t>
            </a:r>
            <a:r>
              <a:rPr b="1" baseline="-25000" lang="en-US" sz="2200"/>
              <a:t>2</a:t>
            </a:r>
            <a:r>
              <a:rPr lang="en-US" sz="2200"/>
              <a:t> is the same as </a:t>
            </a:r>
            <a:r>
              <a:rPr b="1" lang="en-US" sz="2200"/>
              <a:t>1</a:t>
            </a:r>
            <a:r>
              <a:rPr b="1" baseline="-25000" lang="en-US" sz="2200"/>
              <a:t>10</a:t>
            </a:r>
            <a:r>
              <a:rPr b="1" lang="en-US" sz="2200"/>
              <a:t> + 1</a:t>
            </a:r>
            <a:r>
              <a:rPr b="1" baseline="-25000" lang="en-US" sz="2200"/>
              <a:t>10</a:t>
            </a:r>
            <a:r>
              <a:rPr b="1" lang="en-US" sz="2200"/>
              <a:t> = 2</a:t>
            </a:r>
            <a:r>
              <a:rPr b="1" baseline="-25000" lang="en-US" sz="2200"/>
              <a:t>10</a:t>
            </a:r>
            <a:r>
              <a:rPr b="1" lang="en-US" sz="2200"/>
              <a:t> </a:t>
            </a:r>
            <a:r>
              <a:rPr lang="en-US" sz="2200"/>
              <a:t>is the same as </a:t>
            </a:r>
            <a:r>
              <a:rPr b="1" lang="en-US" sz="2200"/>
              <a:t>one plus one equals two</a:t>
            </a:r>
            <a:endParaRPr b="1" sz="2200"/>
          </a:p>
          <a:p>
            <a:pPr indent="-203200" lvl="1" marL="685800" rtl="0" algn="l">
              <a:lnSpc>
                <a:spcPct val="115000"/>
              </a:lnSpc>
              <a:spcBef>
                <a:spcPts val="960"/>
              </a:spcBef>
              <a:spcAft>
                <a:spcPts val="0"/>
              </a:spcAft>
              <a:buSzPts val="2200"/>
              <a:buChar char="•"/>
            </a:pPr>
            <a:r>
              <a:rPr b="1" lang="en-US" sz="2200"/>
              <a:t>11</a:t>
            </a:r>
            <a:r>
              <a:rPr b="1" baseline="-25000" lang="en-US" sz="2200"/>
              <a:t>2</a:t>
            </a:r>
            <a:r>
              <a:rPr b="1" lang="en-US" sz="2200"/>
              <a:t> + 1</a:t>
            </a:r>
            <a:r>
              <a:rPr b="1" baseline="-25000" lang="en-US" sz="2200"/>
              <a:t>2</a:t>
            </a:r>
            <a:r>
              <a:rPr b="1" lang="en-US" sz="2200"/>
              <a:t> = 100</a:t>
            </a:r>
            <a:r>
              <a:rPr b="1" baseline="-25000" lang="en-US" sz="2200"/>
              <a:t>2</a:t>
            </a:r>
            <a:r>
              <a:rPr b="1" lang="en-US" sz="2200"/>
              <a:t> </a:t>
            </a:r>
            <a:r>
              <a:rPr lang="en-US" sz="2200"/>
              <a:t>is the same as </a:t>
            </a:r>
            <a:r>
              <a:rPr b="1" lang="en-US" sz="2200"/>
              <a:t>3</a:t>
            </a:r>
            <a:r>
              <a:rPr b="1" baseline="-25000" lang="en-US" sz="2200"/>
              <a:t>10</a:t>
            </a:r>
            <a:r>
              <a:rPr b="1" lang="en-US" sz="2200"/>
              <a:t> + 1</a:t>
            </a:r>
            <a:r>
              <a:rPr b="1" baseline="-25000" lang="en-US" sz="2200"/>
              <a:t>10</a:t>
            </a:r>
            <a:r>
              <a:rPr b="1" lang="en-US" sz="2200"/>
              <a:t> = 4</a:t>
            </a:r>
            <a:r>
              <a:rPr b="1" baseline="-25000" lang="en-US" sz="2200"/>
              <a:t>10</a:t>
            </a:r>
            <a:r>
              <a:rPr b="1" lang="en-US" sz="2200"/>
              <a:t> </a:t>
            </a:r>
            <a:r>
              <a:rPr lang="en-US" sz="2200"/>
              <a:t>is the same as</a:t>
            </a:r>
            <a:r>
              <a:rPr b="1" lang="en-US" sz="2200"/>
              <a:t> three plus one equals four</a:t>
            </a:r>
            <a:br>
              <a:rPr lang="en-US" sz="2200"/>
            </a:br>
            <a:endParaRPr sz="2200"/>
          </a:p>
          <a:p>
            <a:pPr indent="-177800" lvl="0" marL="228600" rtl="0" algn="l">
              <a:lnSpc>
                <a:spcPct val="115000"/>
              </a:lnSpc>
              <a:spcBef>
                <a:spcPts val="960"/>
              </a:spcBef>
              <a:spcAft>
                <a:spcPts val="0"/>
              </a:spcAft>
              <a:buSzPts val="2200"/>
              <a:buChar char="•"/>
            </a:pPr>
            <a:r>
              <a:rPr lang="en-US" sz="2200"/>
              <a:t>This is not always required, but can be useful when the numeral systems are mixed in the same context.</a:t>
            </a:r>
            <a:endParaRPr sz="2200"/>
          </a:p>
          <a:p>
            <a:pPr indent="0" lvl="0" marL="0" rtl="0" algn="l">
              <a:lnSpc>
                <a:spcPct val="115000"/>
              </a:lnSpc>
              <a:spcBef>
                <a:spcPts val="960"/>
              </a:spcBef>
              <a:spcAft>
                <a:spcPts val="0"/>
              </a:spcAft>
              <a:buSzPts val="3000"/>
              <a:buNone/>
            </a:pPr>
            <a:r>
              <a:t/>
            </a:r>
            <a:endParaRPr sz="3200"/>
          </a:p>
        </p:txBody>
      </p:sp>
      <p:sp>
        <p:nvSpPr>
          <p:cNvPr id="158" name="Google Shape;158;ge88ad4d517_0_1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88ad4d517_0_21"/>
          <p:cNvSpPr txBox="1"/>
          <p:nvPr>
            <p:ph idx="1" type="body"/>
          </p:nvPr>
        </p:nvSpPr>
        <p:spPr>
          <a:xfrm>
            <a:off x="789575" y="1813475"/>
            <a:ext cx="10515600" cy="4351200"/>
          </a:xfrm>
          <a:prstGeom prst="rect">
            <a:avLst/>
          </a:prstGeom>
          <a:noFill/>
          <a:ln>
            <a:noFill/>
          </a:ln>
        </p:spPr>
        <p:txBody>
          <a:bodyPr anchorCtr="0" anchor="t" bIns="45700" lIns="91425" spcFirstLastPara="1" rIns="91425" wrap="square" tIns="45700">
            <a:normAutofit lnSpcReduction="20000"/>
          </a:bodyPr>
          <a:lstStyle/>
          <a:p>
            <a:pPr indent="-241300" lvl="0" marL="228600" rtl="0" algn="l">
              <a:lnSpc>
                <a:spcPct val="115000"/>
              </a:lnSpc>
              <a:spcBef>
                <a:spcPts val="960"/>
              </a:spcBef>
              <a:spcAft>
                <a:spcPts val="0"/>
              </a:spcAft>
              <a:buSzPts val="3200"/>
              <a:buChar char="•"/>
            </a:pPr>
            <a:r>
              <a:rPr lang="en-US" sz="3200"/>
              <a:t>Note: binary and decimal are not the only possible numeral systems. All that distinguishes numeral systems is the number of symbols you agree to use to represent numbers -- there are infinite possible numeral systems!</a:t>
            </a:r>
            <a:endParaRPr sz="3200"/>
          </a:p>
          <a:p>
            <a:pPr indent="0" lvl="0" marL="457200" rtl="0" algn="l">
              <a:lnSpc>
                <a:spcPct val="115000"/>
              </a:lnSpc>
              <a:spcBef>
                <a:spcPts val="960"/>
              </a:spcBef>
              <a:spcAft>
                <a:spcPts val="0"/>
              </a:spcAft>
              <a:buNone/>
            </a:pPr>
            <a:r>
              <a:t/>
            </a:r>
            <a:endParaRPr sz="3200"/>
          </a:p>
          <a:p>
            <a:pPr indent="-241300" lvl="0" marL="228600" rtl="0" algn="l">
              <a:lnSpc>
                <a:spcPct val="115000"/>
              </a:lnSpc>
              <a:spcBef>
                <a:spcPts val="960"/>
              </a:spcBef>
              <a:spcAft>
                <a:spcPts val="0"/>
              </a:spcAft>
              <a:buSzPts val="3200"/>
              <a:buChar char="•"/>
            </a:pPr>
            <a:r>
              <a:rPr lang="en-US" sz="3200"/>
              <a:t>Hexadecimal is another useful numeral system (16 symbols, or </a:t>
            </a:r>
            <a:r>
              <a:rPr b="1" lang="en-US" sz="3200"/>
              <a:t>base 16</a:t>
            </a:r>
            <a:r>
              <a:rPr lang="en-US" sz="3200"/>
              <a:t>) which we will discuss later</a:t>
            </a:r>
            <a:endParaRPr sz="3200"/>
          </a:p>
          <a:p>
            <a:pPr indent="0" lvl="0" marL="0" rtl="0" algn="l">
              <a:lnSpc>
                <a:spcPct val="115000"/>
              </a:lnSpc>
              <a:spcBef>
                <a:spcPts val="960"/>
              </a:spcBef>
              <a:spcAft>
                <a:spcPts val="0"/>
              </a:spcAft>
              <a:buSzPts val="3529"/>
              <a:buNone/>
            </a:pPr>
            <a:r>
              <a:t/>
            </a:r>
            <a:endParaRPr sz="3200"/>
          </a:p>
        </p:txBody>
      </p:sp>
      <p:sp>
        <p:nvSpPr>
          <p:cNvPr id="164" name="Google Shape;164;ge88ad4d517_0_2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BIT – </a:t>
            </a:r>
            <a:r>
              <a:rPr b="1" lang="en-US" u="sng"/>
              <a:t>BI</a:t>
            </a:r>
            <a:r>
              <a:rPr lang="en-US"/>
              <a:t>nary digi</a:t>
            </a:r>
            <a:r>
              <a:rPr b="1" lang="en-US" u="sng"/>
              <a:t>T</a:t>
            </a:r>
            <a:endParaRPr/>
          </a:p>
        </p:txBody>
      </p:sp>
      <p:sp>
        <p:nvSpPr>
          <p:cNvPr id="171" name="Google Shape;171;p6"/>
          <p:cNvSpPr txBox="1"/>
          <p:nvPr>
            <p:ph idx="1" type="body"/>
          </p:nvPr>
        </p:nvSpPr>
        <p:spPr>
          <a:xfrm>
            <a:off x="838200" y="1759458"/>
            <a:ext cx="10943492" cy="47125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Char char="•"/>
            </a:pPr>
            <a:r>
              <a:rPr b="1" lang="en-US" sz="2400">
                <a:solidFill>
                  <a:srgbClr val="7F7F7F"/>
                </a:solidFill>
              </a:rPr>
              <a:t>So what does Binary have to do with computers?</a:t>
            </a:r>
            <a:endParaRPr b="1" sz="2400">
              <a:solidFill>
                <a:srgbClr val="7F7F7F"/>
              </a:solidFill>
            </a:endParaRPr>
          </a:p>
          <a:p>
            <a:pPr indent="0" lvl="0" marL="228600" rtl="0" algn="l">
              <a:lnSpc>
                <a:spcPct val="90000"/>
              </a:lnSpc>
              <a:spcBef>
                <a:spcPts val="0"/>
              </a:spcBef>
              <a:spcAft>
                <a:spcPts val="0"/>
              </a:spcAft>
              <a:buSzPts val="3000"/>
              <a:buNone/>
            </a:pPr>
            <a:r>
              <a:t/>
            </a:r>
            <a:endParaRPr b="1" sz="2400">
              <a:solidFill>
                <a:srgbClr val="0055A4"/>
              </a:solidFill>
            </a:endParaRPr>
          </a:p>
          <a:p>
            <a:pPr indent="-228600" lvl="0" marL="228600" rtl="0" algn="l">
              <a:lnSpc>
                <a:spcPct val="90000"/>
              </a:lnSpc>
              <a:spcBef>
                <a:spcPts val="0"/>
              </a:spcBef>
              <a:spcAft>
                <a:spcPts val="0"/>
              </a:spcAft>
              <a:buClr>
                <a:srgbClr val="0055A4"/>
              </a:buClr>
              <a:buSzPts val="2400"/>
              <a:buChar char="•"/>
            </a:pPr>
            <a:r>
              <a:rPr b="1" lang="en-US" sz="2400">
                <a:solidFill>
                  <a:srgbClr val="0055A4"/>
                </a:solidFill>
              </a:rPr>
              <a:t>Bit</a:t>
            </a:r>
            <a:r>
              <a:rPr lang="en-US" sz="2400"/>
              <a:t> (Binary Digit) is the basic unit of information </a:t>
            </a:r>
            <a:r>
              <a:rPr lang="en-US" sz="2400">
                <a:solidFill>
                  <a:srgbClr val="0055A4"/>
                </a:solidFill>
              </a:rPr>
              <a:t>representing one of two discrete states.</a:t>
            </a:r>
            <a:endParaRPr/>
          </a:p>
          <a:p>
            <a:pPr indent="-228600" lvl="1" marL="685800" rtl="0" algn="l">
              <a:lnSpc>
                <a:spcPct val="90000"/>
              </a:lnSpc>
              <a:spcBef>
                <a:spcPts val="600"/>
              </a:spcBef>
              <a:spcAft>
                <a:spcPts val="0"/>
              </a:spcAft>
              <a:buClr>
                <a:srgbClr val="7F7F7F"/>
              </a:buClr>
              <a:buSzPts val="2000"/>
              <a:buChar char="•"/>
            </a:pPr>
            <a:r>
              <a:rPr lang="en-US" sz="2000"/>
              <a:t>The smallest unit of information within the computer.  </a:t>
            </a:r>
            <a:endParaRPr/>
          </a:p>
          <a:p>
            <a:pPr indent="0" lvl="0" marL="0" rtl="0" algn="l">
              <a:lnSpc>
                <a:spcPct val="90000"/>
              </a:lnSpc>
              <a:spcBef>
                <a:spcPts val="720"/>
              </a:spcBef>
              <a:spcAft>
                <a:spcPts val="0"/>
              </a:spcAft>
              <a:buClr>
                <a:srgbClr val="7F7F7F"/>
              </a:buClr>
              <a:buSzPts val="2400"/>
              <a:buNone/>
            </a:pPr>
            <a:r>
              <a:t/>
            </a:r>
            <a:endParaRPr sz="2400"/>
          </a:p>
          <a:p>
            <a:pPr indent="-228600" lvl="0" marL="228600" rtl="0" algn="l">
              <a:lnSpc>
                <a:spcPct val="90000"/>
              </a:lnSpc>
              <a:spcBef>
                <a:spcPts val="720"/>
              </a:spcBef>
              <a:spcAft>
                <a:spcPts val="0"/>
              </a:spcAft>
              <a:buClr>
                <a:srgbClr val="7F7F7F"/>
              </a:buClr>
              <a:buSzPts val="2400"/>
              <a:buChar char="•"/>
            </a:pPr>
            <a:r>
              <a:rPr lang="en-US" sz="2400"/>
              <a:t>Bit has one of two values:  </a:t>
            </a:r>
            <a:endParaRPr/>
          </a:p>
          <a:p>
            <a:pPr indent="-228600" lvl="1" marL="685800" rtl="0" algn="l">
              <a:lnSpc>
                <a:spcPct val="90000"/>
              </a:lnSpc>
              <a:spcBef>
                <a:spcPts val="720"/>
              </a:spcBef>
              <a:spcAft>
                <a:spcPts val="0"/>
              </a:spcAft>
              <a:buClr>
                <a:srgbClr val="7F7F7F"/>
              </a:buClr>
              <a:buSzPts val="2400"/>
              <a:buChar char="•"/>
            </a:pPr>
            <a:r>
              <a:rPr lang="en-US" sz="2400" u="sng"/>
              <a:t>0 (off) or 1 (on)</a:t>
            </a:r>
            <a:endParaRPr/>
          </a:p>
          <a:p>
            <a:pPr indent="-228600" lvl="1" marL="685800" rtl="0" algn="l">
              <a:lnSpc>
                <a:spcPct val="90000"/>
              </a:lnSpc>
              <a:spcBef>
                <a:spcPts val="720"/>
              </a:spcBef>
              <a:spcAft>
                <a:spcPts val="0"/>
              </a:spcAft>
              <a:buClr>
                <a:srgbClr val="7F7F7F"/>
              </a:buClr>
              <a:buSzPts val="2400"/>
              <a:buChar char="•"/>
            </a:pPr>
            <a:r>
              <a:rPr lang="en-US" sz="2400" u="sng"/>
              <a:t>0 (False) or 1 (True)</a:t>
            </a:r>
            <a:endParaRPr/>
          </a:p>
        </p:txBody>
      </p:sp>
      <p:pic>
        <p:nvPicPr>
          <p:cNvPr descr="A close up of a cell phone&#10;&#10;Description generated with high confidence" id="172" name="Google Shape;172;p6"/>
          <p:cNvPicPr preferRelativeResize="0"/>
          <p:nvPr/>
        </p:nvPicPr>
        <p:blipFill rotWithShape="1">
          <a:blip r:embed="rId3">
            <a:alphaModFix/>
          </a:blip>
          <a:srcRect b="0" l="0" r="0" t="0"/>
          <a:stretch/>
        </p:blipFill>
        <p:spPr>
          <a:xfrm>
            <a:off x="8462745" y="4508474"/>
            <a:ext cx="2618064" cy="196354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73" name="Google Shape;173;p6"/>
          <p:cNvPicPr preferRelativeResize="0"/>
          <p:nvPr/>
        </p:nvPicPr>
        <p:blipFill rotWithShape="1">
          <a:blip r:embed="rId4">
            <a:alphaModFix/>
          </a:blip>
          <a:srcRect b="52844" l="0" r="0" t="0"/>
          <a:stretch/>
        </p:blipFill>
        <p:spPr>
          <a:xfrm>
            <a:off x="8464658" y="2894559"/>
            <a:ext cx="2614219" cy="12308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are Bits Represented in a Computer?</a:t>
            </a:r>
            <a:endParaRPr/>
          </a:p>
        </p:txBody>
      </p:sp>
      <p:sp>
        <p:nvSpPr>
          <p:cNvPr id="179" name="Google Shape;179;p10"/>
          <p:cNvSpPr txBox="1"/>
          <p:nvPr>
            <p:ph idx="1" type="body"/>
          </p:nvPr>
        </p:nvSpPr>
        <p:spPr>
          <a:xfrm>
            <a:off x="788376" y="1852001"/>
            <a:ext cx="10826261" cy="475981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Clr>
                <a:srgbClr val="7F7F7F"/>
              </a:buClr>
              <a:buSzPct val="100000"/>
              <a:buChar char="•"/>
            </a:pPr>
            <a:r>
              <a:rPr lang="en-US" sz="2400"/>
              <a:t>A transistor that is switched on or off</a:t>
            </a:r>
            <a:endParaRPr/>
          </a:p>
          <a:p>
            <a:pPr indent="-228600" lvl="0" marL="228600" rtl="0" algn="l">
              <a:lnSpc>
                <a:spcPct val="120000"/>
              </a:lnSpc>
              <a:spcBef>
                <a:spcPts val="666"/>
              </a:spcBef>
              <a:spcAft>
                <a:spcPts val="0"/>
              </a:spcAft>
              <a:buClr>
                <a:srgbClr val="7F7F7F"/>
              </a:buClr>
              <a:buSzPct val="100000"/>
              <a:buChar char="•"/>
            </a:pPr>
            <a:r>
              <a:rPr lang="en-US" sz="2400"/>
              <a:t>A capacitor that is charged or discharged.</a:t>
            </a:r>
            <a:endParaRPr/>
          </a:p>
          <a:p>
            <a:pPr indent="0" lvl="0" marL="0" rtl="0" algn="l">
              <a:lnSpc>
                <a:spcPct val="120000"/>
              </a:lnSpc>
              <a:spcBef>
                <a:spcPts val="666"/>
              </a:spcBef>
              <a:spcAft>
                <a:spcPts val="0"/>
              </a:spcAft>
              <a:buClr>
                <a:srgbClr val="7F7F7F"/>
              </a:buClr>
              <a:buSzPct val="100000"/>
              <a:buNone/>
            </a:pPr>
            <a:r>
              <a:t/>
            </a:r>
            <a:endParaRPr sz="2400"/>
          </a:p>
          <a:p>
            <a:pPr indent="0" lvl="0" marL="0" rtl="0" algn="l">
              <a:lnSpc>
                <a:spcPct val="120000"/>
              </a:lnSpc>
              <a:spcBef>
                <a:spcPts val="666"/>
              </a:spcBef>
              <a:spcAft>
                <a:spcPts val="0"/>
              </a:spcAft>
              <a:buClr>
                <a:srgbClr val="7F7F7F"/>
              </a:buClr>
              <a:buSzPct val="100000"/>
              <a:buNone/>
            </a:pPr>
            <a:r>
              <a:t/>
            </a:r>
            <a:endParaRPr sz="2400"/>
          </a:p>
          <a:p>
            <a:pPr indent="-87629" lvl="0" marL="228600" rtl="0" algn="l">
              <a:lnSpc>
                <a:spcPct val="120000"/>
              </a:lnSpc>
              <a:spcBef>
                <a:spcPts val="666"/>
              </a:spcBef>
              <a:spcAft>
                <a:spcPts val="0"/>
              </a:spcAft>
              <a:buClr>
                <a:srgbClr val="7F7F7F"/>
              </a:buClr>
              <a:buSzPct val="100000"/>
              <a:buNone/>
            </a:pPr>
            <a:r>
              <a:t/>
            </a:r>
            <a:endParaRPr sz="2400"/>
          </a:p>
          <a:p>
            <a:pPr indent="-228600" lvl="0" marL="228600" rtl="0" algn="l">
              <a:lnSpc>
                <a:spcPct val="120000"/>
              </a:lnSpc>
              <a:spcBef>
                <a:spcPts val="666"/>
              </a:spcBef>
              <a:spcAft>
                <a:spcPts val="0"/>
              </a:spcAft>
              <a:buClr>
                <a:srgbClr val="7F7F7F"/>
              </a:buClr>
              <a:buSzPct val="100000"/>
              <a:buChar char="•"/>
            </a:pPr>
            <a:r>
              <a:rPr lang="en-US" sz="2400"/>
              <a:t>On magnetic disks bits are represented by direction of the magnetic field (N-S, S-N).</a:t>
            </a:r>
            <a:endParaRPr/>
          </a:p>
          <a:p>
            <a:pPr indent="-228600" lvl="0" marL="228600" rtl="0" algn="l">
              <a:lnSpc>
                <a:spcPct val="120000"/>
              </a:lnSpc>
              <a:spcBef>
                <a:spcPts val="666"/>
              </a:spcBef>
              <a:spcAft>
                <a:spcPts val="0"/>
              </a:spcAft>
              <a:buClr>
                <a:srgbClr val="7F7F7F"/>
              </a:buClr>
              <a:buSzPct val="100000"/>
              <a:buChar char="•"/>
            </a:pPr>
            <a:r>
              <a:rPr lang="en-US" sz="2400"/>
              <a:t>Optical discs store bits optically (a bit on the surface is either shiny or not shiny).</a:t>
            </a:r>
            <a:endParaRPr/>
          </a:p>
          <a:p>
            <a:pPr indent="-228600" lvl="0" marL="228600" rtl="0" algn="l">
              <a:lnSpc>
                <a:spcPct val="120000"/>
              </a:lnSpc>
              <a:spcBef>
                <a:spcPts val="666"/>
              </a:spcBef>
              <a:spcAft>
                <a:spcPts val="0"/>
              </a:spcAft>
              <a:buClr>
                <a:srgbClr val="7F7F7F"/>
              </a:buClr>
              <a:buSzPct val="100000"/>
              <a:buChar char="•"/>
            </a:pPr>
            <a:r>
              <a:rPr lang="en-US" sz="2400"/>
              <a:t>Data is transmitted over telephone line or radio link using high- and low-pitched tones. </a:t>
            </a:r>
            <a:endParaRPr/>
          </a:p>
        </p:txBody>
      </p:sp>
      <p:grpSp>
        <p:nvGrpSpPr>
          <p:cNvPr id="180" name="Google Shape;180;p10"/>
          <p:cNvGrpSpPr/>
          <p:nvPr/>
        </p:nvGrpSpPr>
        <p:grpSpPr>
          <a:xfrm>
            <a:off x="1565031" y="2880518"/>
            <a:ext cx="8297863" cy="1096963"/>
            <a:chOff x="457200" y="2209800"/>
            <a:chExt cx="8297863" cy="1096963"/>
          </a:xfrm>
        </p:grpSpPr>
        <p:pic>
          <p:nvPicPr>
            <p:cNvPr id="181" name="Google Shape;181;p10"/>
            <p:cNvPicPr preferRelativeResize="0"/>
            <p:nvPr/>
          </p:nvPicPr>
          <p:blipFill rotWithShape="1">
            <a:blip r:embed="rId3">
              <a:alphaModFix/>
            </a:blip>
            <a:srcRect b="0" l="0" r="0" t="0"/>
            <a:stretch/>
          </p:blipFill>
          <p:spPr>
            <a:xfrm>
              <a:off x="457200" y="2667000"/>
              <a:ext cx="8297863" cy="639763"/>
            </a:xfrm>
            <a:prstGeom prst="rect">
              <a:avLst/>
            </a:prstGeom>
            <a:noFill/>
            <a:ln>
              <a:noFill/>
            </a:ln>
          </p:spPr>
        </p:pic>
        <p:sp>
          <p:nvSpPr>
            <p:cNvPr id="182" name="Google Shape;182;p10"/>
            <p:cNvSpPr txBox="1"/>
            <p:nvPr/>
          </p:nvSpPr>
          <p:spPr>
            <a:xfrm>
              <a:off x="457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3" name="Google Shape;183;p10"/>
            <p:cNvSpPr txBox="1"/>
            <p:nvPr/>
          </p:nvSpPr>
          <p:spPr>
            <a:xfrm>
              <a:off x="20574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4" name="Google Shape;184;p10"/>
            <p:cNvSpPr txBox="1"/>
            <p:nvPr/>
          </p:nvSpPr>
          <p:spPr>
            <a:xfrm>
              <a:off x="3124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5" name="Google Shape;185;p10"/>
            <p:cNvSpPr txBox="1"/>
            <p:nvPr/>
          </p:nvSpPr>
          <p:spPr>
            <a:xfrm>
              <a:off x="3657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6" name="Google Shape;186;p10"/>
            <p:cNvSpPr txBox="1"/>
            <p:nvPr/>
          </p:nvSpPr>
          <p:spPr>
            <a:xfrm>
              <a:off x="41910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7" name="Google Shape;187;p10"/>
            <p:cNvSpPr txBox="1"/>
            <p:nvPr/>
          </p:nvSpPr>
          <p:spPr>
            <a:xfrm>
              <a:off x="5181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8" name="Google Shape;188;p10"/>
            <p:cNvSpPr txBox="1"/>
            <p:nvPr/>
          </p:nvSpPr>
          <p:spPr>
            <a:xfrm>
              <a:off x="67818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89" name="Google Shape;189;p10"/>
            <p:cNvSpPr txBox="1"/>
            <p:nvPr/>
          </p:nvSpPr>
          <p:spPr>
            <a:xfrm>
              <a:off x="7848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accent2"/>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sp>
          <p:nvSpPr>
            <p:cNvPr id="190" name="Google Shape;190;p10"/>
            <p:cNvSpPr txBox="1"/>
            <p:nvPr/>
          </p:nvSpPr>
          <p:spPr>
            <a:xfrm>
              <a:off x="990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1" name="Google Shape;191;p10"/>
            <p:cNvSpPr txBox="1"/>
            <p:nvPr/>
          </p:nvSpPr>
          <p:spPr>
            <a:xfrm>
              <a:off x="15240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2" name="Google Shape;192;p10"/>
            <p:cNvSpPr txBox="1"/>
            <p:nvPr/>
          </p:nvSpPr>
          <p:spPr>
            <a:xfrm>
              <a:off x="25908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3" name="Google Shape;193;p10"/>
            <p:cNvSpPr txBox="1"/>
            <p:nvPr/>
          </p:nvSpPr>
          <p:spPr>
            <a:xfrm>
              <a:off x="4648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4" name="Google Shape;194;p10"/>
            <p:cNvSpPr txBox="1"/>
            <p:nvPr/>
          </p:nvSpPr>
          <p:spPr>
            <a:xfrm>
              <a:off x="57150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5" name="Google Shape;195;p10"/>
            <p:cNvSpPr txBox="1"/>
            <p:nvPr/>
          </p:nvSpPr>
          <p:spPr>
            <a:xfrm>
              <a:off x="62484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6" name="Google Shape;196;p10"/>
            <p:cNvSpPr txBox="1"/>
            <p:nvPr/>
          </p:nvSpPr>
          <p:spPr>
            <a:xfrm>
              <a:off x="7315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97" name="Google Shape;197;p10"/>
            <p:cNvSpPr txBox="1"/>
            <p:nvPr/>
          </p:nvSpPr>
          <p:spPr>
            <a:xfrm>
              <a:off x="83058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