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342" r:id="rId24"/>
    <p:sldId id="341" r:id="rId25"/>
    <p:sldId id="343" r:id="rId26"/>
    <p:sldId id="344"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346"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6" r:id="rId65"/>
    <p:sldId id="317" r:id="rId66"/>
    <p:sldId id="318" r:id="rId67"/>
    <p:sldId id="315"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7" r:id="rId90"/>
    <p:sldId id="340" r:id="rId9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47" d="100"/>
          <a:sy n="47" d="100"/>
        </p:scale>
        <p:origin x="2064"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C5ECE-D113-448F-B402-0C3348348DC3}" type="datetimeFigureOut">
              <a:rPr lang="fr-CA" smtClean="0"/>
              <a:t>2022-09-09</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4B814A-BF71-43B5-8802-06968B0F7EEB}" type="slidenum">
              <a:rPr lang="fr-CA" smtClean="0"/>
              <a:t>‹N°›</a:t>
            </a:fld>
            <a:endParaRPr lang="fr-CA"/>
          </a:p>
        </p:txBody>
      </p:sp>
    </p:spTree>
    <p:extLst>
      <p:ext uri="{BB962C8B-B14F-4D97-AF65-F5344CB8AC3E}">
        <p14:creationId xmlns:p14="http://schemas.microsoft.com/office/powerpoint/2010/main" val="3290070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88ad4d517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e88ad4d517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e88ad4d517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e88ad4d517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88ad4d517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e88ad4d517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e88ad4d517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e88ad4d517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15</a:t>
            </a:fld>
            <a:endParaRPr sz="1200" b="0" i="0" u="none" strike="noStrike" cap="none">
              <a:solidFill>
                <a:schemeClr val="dk1"/>
              </a:solidFill>
              <a:latin typeface="Times New Roman"/>
              <a:ea typeface="Times New Roman"/>
              <a:cs typeface="Times New Roman"/>
              <a:sym typeface="Times New Roman"/>
            </a:endParaRPr>
          </a:p>
        </p:txBody>
      </p:sp>
      <p:sp>
        <p:nvSpPr>
          <p:cNvPr id="216" name="Google Shape;216;p6:notes"/>
          <p:cNvSpPr>
            <a:spLocks noGrp="1" noRot="1" noChangeAspect="1"/>
          </p:cNvSpPr>
          <p:nvPr>
            <p:ph type="sldImg" idx="2"/>
          </p:nvPr>
        </p:nvSpPr>
        <p:spPr>
          <a:xfrm>
            <a:off x="428625"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c49ac632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gec49ac632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c49ac6325_0_4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ec49ac6325_0_4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ec49ac6325_0_4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ec49ac6325_0_4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ec49ac6325_0_4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ec49ac6325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6629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c49ac6325_0_4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ec49ac6325_0_4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ec49ac6325_0_4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ec49ac6325_0_4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ec49ac6325_0_4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ec49ac6325_0_4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ec49ac6325_0_4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fr-CA" dirty="0"/>
              <a:t>* Little trick to speed up the </a:t>
            </a:r>
            <a:r>
              <a:rPr lang="fr-CA" dirty="0" err="1"/>
              <a:t>calculation</a:t>
            </a:r>
            <a:r>
              <a:rPr lang="fr-CA" dirty="0"/>
              <a:t>: </a:t>
            </a:r>
            <a:r>
              <a:rPr lang="fr-CA" dirty="0" err="1"/>
              <a:t>since</a:t>
            </a:r>
            <a:r>
              <a:rPr lang="fr-CA" dirty="0"/>
              <a:t> all the </a:t>
            </a:r>
            <a:r>
              <a:rPr lang="fr-CA" dirty="0" err="1"/>
              <a:t>binary</a:t>
            </a:r>
            <a:r>
              <a:rPr lang="fr-CA" dirty="0"/>
              <a:t> values are 1, </a:t>
            </a:r>
            <a:r>
              <a:rPr lang="fr-CA" dirty="0" err="1"/>
              <a:t>you</a:t>
            </a:r>
            <a:r>
              <a:rPr lang="fr-CA" dirty="0"/>
              <a:t> can </a:t>
            </a:r>
            <a:r>
              <a:rPr lang="fr-CA" dirty="0" err="1"/>
              <a:t>add</a:t>
            </a:r>
            <a:r>
              <a:rPr lang="fr-CA" dirty="0"/>
              <a:t> </a:t>
            </a:r>
            <a:r>
              <a:rPr lang="fr-CA" dirty="0" err="1"/>
              <a:t>determine</a:t>
            </a:r>
            <a:r>
              <a:rPr lang="fr-CA" dirty="0"/>
              <a:t> </a:t>
            </a:r>
            <a:r>
              <a:rPr lang="en-US" dirty="0"/>
              <a:t>1111111 + 1 = 10000000 -­&gt; </a:t>
            </a:r>
            <a:r>
              <a:rPr lang="fr-CA" dirty="0"/>
              <a:t> 2</a:t>
            </a:r>
            <a:r>
              <a:rPr lang="fr-CA" baseline="30000" dirty="0"/>
              <a:t>7 </a:t>
            </a:r>
            <a:r>
              <a:rPr lang="fr-CA" baseline="0" dirty="0"/>
              <a:t> = 256 , </a:t>
            </a:r>
            <a:r>
              <a:rPr lang="fr-CA" baseline="0" dirty="0" err="1"/>
              <a:t>so</a:t>
            </a:r>
            <a:r>
              <a:rPr lang="fr-CA" baseline="0" dirty="0"/>
              <a:t>  </a:t>
            </a:r>
            <a:r>
              <a:rPr lang="en-US" dirty="0"/>
              <a:t>1111111 = 10000000 – 1 = 256 -1 = 255.</a:t>
            </a:r>
            <a:endParaRPr dirty="0"/>
          </a:p>
        </p:txBody>
      </p:sp>
      <p:sp>
        <p:nvSpPr>
          <p:cNvPr id="308" name="Google Shape;308;gec49ac6325_0_4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c49ac6325_0_4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ec49ac6325_0_4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c49ac6325_0_4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ec49ac6325_0_4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c49ac6325_0_1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gec49ac6325_0_1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ec49ac6325_0_4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ec49ac6325_0_4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c8f5a66c3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ec8f5a66c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c8f5a66c3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gec8f5a66c3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ec49ac6325_0_4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ec49ac6325_0_4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ec49ac6325_0_47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gec49ac6325_0_4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ec49ac6325_0_4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ec49ac6325_0_4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ec49ac6325_0_4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gec49ac6325_0_4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ec49ac6325_0_49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ec49ac6325_0_4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d5233ef2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ged5233ef2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c49ac6325_0_4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ec49ac6325_0_4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c49ac6325_0_1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ec49ac6325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ec49ac6325_0_50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gec49ac6325_0_5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c49ac6325_0_5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gec49ac6325_0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0675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c49ac6325_0_50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gec49ac6325_0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ec49ac6325_0_5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gec49ac6325_0_5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ec49ac6325_0_5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ec49ac6325_0_5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ec49ac6325_0_5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gec49ac6325_0_5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c49ac6325_0_5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gec49ac6325_0_5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c49ac6325_0_4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gec49ac6325_0_4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c49ac6325_0_1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gec49ac6325_0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ec49ac6325_0_2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ec49ac6325_0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0" name="Google Shape;680;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2" name="Google Shape;732;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3" name="Google Shape;743;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ec49ac6325_0_6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0" name="Google Shape;750;gec49ac6325_0_6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ec49ac6325_0_70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gec49ac6325_0_7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4" name="Google Shape;764;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1" name="Google Shape;771;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p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Slide Show mode, click the arrow to enter the PowerPoint Getting Started Center.</a:t>
            </a:r>
            <a:endParaRPr/>
          </a:p>
        </p:txBody>
      </p:sp>
      <p:sp>
        <p:nvSpPr>
          <p:cNvPr id="813" name="Google Shape;813;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8C8CFA-1F1A-9C62-A509-16246DAA641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4AC1DDC1-D9D8-1BC5-B7C8-439409261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AADE52A8-CA10-91E1-1586-DF73433CD1BF}"/>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5" name="Espace réservé du pied de page 4">
            <a:extLst>
              <a:ext uri="{FF2B5EF4-FFF2-40B4-BE49-F238E27FC236}">
                <a16:creationId xmlns:a16="http://schemas.microsoft.com/office/drawing/2014/main" id="{791BEF38-188B-1451-E10E-E63E4A9E5813}"/>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89AFE85-419E-2E8A-83B6-8FE5FBC168D8}"/>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143403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2D9722-72C9-4D12-5544-C9B1B08C4E8F}"/>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DFAB0104-B044-ED7E-FFC4-07BC024CA47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463C6E11-858C-54FB-D2AA-0F85B2112E30}"/>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5" name="Espace réservé du pied de page 4">
            <a:extLst>
              <a:ext uri="{FF2B5EF4-FFF2-40B4-BE49-F238E27FC236}">
                <a16:creationId xmlns:a16="http://schemas.microsoft.com/office/drawing/2014/main" id="{8AF54D4B-295A-CBCA-864C-17A1788AB9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B6C0B10-33B5-AAEF-2610-74E20407062C}"/>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9213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2D467CD-8DAB-5C9C-0ABF-6835232226E0}"/>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998A9F65-5249-E327-17A4-37F63ECE5E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2F17924-4973-6C88-F03D-B1EF46826B08}"/>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5" name="Espace réservé du pied de page 4">
            <a:extLst>
              <a:ext uri="{FF2B5EF4-FFF2-40B4-BE49-F238E27FC236}">
                <a16:creationId xmlns:a16="http://schemas.microsoft.com/office/drawing/2014/main" id="{1F424B21-341E-5E88-CBAB-DE03A2B8848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26F0B71-7F42-7B66-7610-6DAEB7053C85}"/>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3154116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8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panose="020B0604020202020204" pitchFamily="34" charset="0"/>
              <a:ea typeface="Quattrocento Sans"/>
              <a:cs typeface="Arial" panose="020B0604020202020204" pitchFamily="34" charset="0"/>
              <a:sym typeface="Quattrocento Sans"/>
            </a:endParaRPr>
          </a:p>
        </p:txBody>
      </p:sp>
      <p:sp>
        <p:nvSpPr>
          <p:cNvPr id="26" name="Google Shape;26;p8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7" name="Google Shape;27;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latin typeface="Arial" panose="020B0604020202020204" pitchFamily="34" charset="0"/>
                <a:cs typeface="Arial" panose="020B0604020202020204" pitchFamily="34" charset="0"/>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dirty="0"/>
          </a:p>
        </p:txBody>
      </p:sp>
      <p:sp>
        <p:nvSpPr>
          <p:cNvPr id="28" name="Google Shape;28;p8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
        <p:nvSpPr>
          <p:cNvPr id="31" name="Google Shape;31;p81"/>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panose="020B0604020202020204" pitchFamily="34" charset="0"/>
              <a:ea typeface="Quattrocento Sans"/>
              <a:cs typeface="Arial" panose="020B0604020202020204" pitchFamily="34" charset="0"/>
              <a:sym typeface="Quattrocento Sans"/>
            </a:endParaRPr>
          </a:p>
        </p:txBody>
      </p:sp>
      <p:pic>
        <p:nvPicPr>
          <p:cNvPr id="32" name="Google Shape;32;p81"/>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93231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82"/>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panose="020B0604020202020204" pitchFamily="34" charset="0"/>
              <a:ea typeface="Quattrocento Sans"/>
              <a:cs typeface="Arial" panose="020B0604020202020204" pitchFamily="34" charset="0"/>
              <a:sym typeface="Quattrocento Sans"/>
            </a:endParaRPr>
          </a:p>
        </p:txBody>
      </p:sp>
      <p:sp>
        <p:nvSpPr>
          <p:cNvPr id="35" name="Google Shape;35;p82"/>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800"/>
              <a:buFont typeface="Quattrocento Sans"/>
              <a:buNone/>
              <a:defRPr sz="4800">
                <a:solidFill>
                  <a:schemeClr val="lt1"/>
                </a:solidFill>
                <a:latin typeface="Arial" panose="020B0604020202020204" pitchFamily="34" charset="0"/>
                <a:cs typeface="Arial" panose="020B06040202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8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extLst>
      <p:ext uri="{BB962C8B-B14F-4D97-AF65-F5344CB8AC3E}">
        <p14:creationId xmlns:p14="http://schemas.microsoft.com/office/powerpoint/2010/main" val="3315348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963B3-100F-88EF-6CF0-1C4FDEF613DB}"/>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E40CB781-06E6-F678-A695-0B8CDE516F3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F5ECCC4-16E3-A463-B0D1-CE078B9E039C}"/>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5" name="Espace réservé du pied de page 4">
            <a:extLst>
              <a:ext uri="{FF2B5EF4-FFF2-40B4-BE49-F238E27FC236}">
                <a16:creationId xmlns:a16="http://schemas.microsoft.com/office/drawing/2014/main" id="{7ADCADF5-46B3-DA3D-C6B9-7B751BECECD5}"/>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20F56D6-48CD-37F0-DFCC-0730B7F08E3B}"/>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2587213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4DECFC-163C-BBC2-2066-4D8EB951ED5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29EE4C6B-D879-BD95-4AC1-727CF1AA96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A526E32-280E-A857-73B3-94F4A2FC7816}"/>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5" name="Espace réservé du pied de page 4">
            <a:extLst>
              <a:ext uri="{FF2B5EF4-FFF2-40B4-BE49-F238E27FC236}">
                <a16:creationId xmlns:a16="http://schemas.microsoft.com/office/drawing/2014/main" id="{D8C04079-E583-12D7-6C75-0B64ED41503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F247FBA8-01C1-B085-BD88-D184486ADDA7}"/>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253954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B46EE8-C1AE-82DF-FB2A-31F7B86D82BF}"/>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9E95F2FB-78B1-751E-C969-2B886DFD438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D86F7208-473A-E8BB-B80A-8E6D212775C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C8AA48BB-E871-008A-6EC0-35F79427935C}"/>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6" name="Espace réservé du pied de page 5">
            <a:extLst>
              <a:ext uri="{FF2B5EF4-FFF2-40B4-BE49-F238E27FC236}">
                <a16:creationId xmlns:a16="http://schemas.microsoft.com/office/drawing/2014/main" id="{6B10D465-95E6-2AD8-C154-ADFF8D3C775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42AA460-CCA2-74F7-CF6B-3E465577DFFE}"/>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136199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01B8E-E856-8CDA-8890-DE9DE53F3F25}"/>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108474D-E8B5-294D-4E74-7CF60F60F6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7155A35-E6C5-C226-3A70-7BEDCF6925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FC1465DB-303C-6A22-9D59-195CB0AFA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3EA72E9-FDCE-132B-D140-973942D1928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2A44288E-7B49-1D81-2086-B76D7CE7AC71}"/>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8" name="Espace réservé du pied de page 7">
            <a:extLst>
              <a:ext uri="{FF2B5EF4-FFF2-40B4-BE49-F238E27FC236}">
                <a16:creationId xmlns:a16="http://schemas.microsoft.com/office/drawing/2014/main" id="{8A71CC4D-6E8E-5E15-F6C7-821531A84163}"/>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B8C2CA22-5961-79CB-9268-BF3BE547AAEB}"/>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274685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3317D6-9344-059A-D897-67A7610DF624}"/>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7A9FE69F-A0D4-D300-2661-B7D0E8A903DB}"/>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4" name="Espace réservé du pied de page 3">
            <a:extLst>
              <a:ext uri="{FF2B5EF4-FFF2-40B4-BE49-F238E27FC236}">
                <a16:creationId xmlns:a16="http://schemas.microsoft.com/office/drawing/2014/main" id="{E94C85C7-E093-FBF2-F8D9-902E809B4B60}"/>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12518978-371C-3DF7-8CD7-351C153ABEAC}"/>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119281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7457366-8882-48D9-994F-ECF213333621}"/>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3" name="Espace réservé du pied de page 2">
            <a:extLst>
              <a:ext uri="{FF2B5EF4-FFF2-40B4-BE49-F238E27FC236}">
                <a16:creationId xmlns:a16="http://schemas.microsoft.com/office/drawing/2014/main" id="{3C4C3B25-60B5-A11B-50AE-0AFF457226A5}"/>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30AB2CF0-B796-DD28-FC27-AB2DAE041D62}"/>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414467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92181-4CFE-7CDE-8453-66D75F56074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7625CC4A-3BAD-3C29-251F-6D22BD224C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F6DDEE5A-C27E-1CD5-F434-D1333F3B9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B08D905-A686-7116-81D5-AAF1C22F70F4}"/>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6" name="Espace réservé du pied de page 5">
            <a:extLst>
              <a:ext uri="{FF2B5EF4-FFF2-40B4-BE49-F238E27FC236}">
                <a16:creationId xmlns:a16="http://schemas.microsoft.com/office/drawing/2014/main" id="{C1FE83D3-5DCC-16F5-8435-3A738390EBE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3BBF4A79-124D-26EF-9428-38207A457436}"/>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129908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94EE4B-09E4-880B-F4B2-098FC4E3EC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DB6EDB0F-A5AC-E8B8-4E1C-DFDC783BA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9F383889-96A1-AD66-6D19-CBC4B7B7D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A0C5F7E-C528-3CF3-2184-AD5743DB3F7C}"/>
              </a:ext>
            </a:extLst>
          </p:cNvPr>
          <p:cNvSpPr>
            <a:spLocks noGrp="1"/>
          </p:cNvSpPr>
          <p:nvPr>
            <p:ph type="dt" sz="half" idx="10"/>
          </p:nvPr>
        </p:nvSpPr>
        <p:spPr/>
        <p:txBody>
          <a:bodyPr/>
          <a:lstStyle/>
          <a:p>
            <a:fld id="{1F2622DB-106A-432B-812F-3BB4CC9D9B4F}" type="datetimeFigureOut">
              <a:rPr lang="fr-CA" smtClean="0"/>
              <a:t>2022-09-09</a:t>
            </a:fld>
            <a:endParaRPr lang="fr-CA"/>
          </a:p>
        </p:txBody>
      </p:sp>
      <p:sp>
        <p:nvSpPr>
          <p:cNvPr id="6" name="Espace réservé du pied de page 5">
            <a:extLst>
              <a:ext uri="{FF2B5EF4-FFF2-40B4-BE49-F238E27FC236}">
                <a16:creationId xmlns:a16="http://schemas.microsoft.com/office/drawing/2014/main" id="{C10D37CF-BFAC-AADC-9953-D0F4673AD1E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C3357499-B75B-B1FD-BDE9-22FA75F5B859}"/>
              </a:ext>
            </a:extLst>
          </p:cNvPr>
          <p:cNvSpPr>
            <a:spLocks noGrp="1"/>
          </p:cNvSpPr>
          <p:nvPr>
            <p:ph type="sldNum" sz="quarter" idx="12"/>
          </p:nvPr>
        </p:nvSpPr>
        <p:spPr/>
        <p:txBody>
          <a:bodyPr/>
          <a:lstStyle/>
          <a:p>
            <a:fld id="{4E5E32CA-1A32-4D21-82F1-D314F0365E6F}" type="slidenum">
              <a:rPr lang="fr-CA" smtClean="0"/>
              <a:t>‹N°›</a:t>
            </a:fld>
            <a:endParaRPr lang="fr-CA"/>
          </a:p>
        </p:txBody>
      </p:sp>
    </p:spTree>
    <p:extLst>
      <p:ext uri="{BB962C8B-B14F-4D97-AF65-F5344CB8AC3E}">
        <p14:creationId xmlns:p14="http://schemas.microsoft.com/office/powerpoint/2010/main" val="213418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C0CD26E-0709-60F0-5DDB-C0EDBA076A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7D4CFA84-3C79-5DDB-0017-C86871D4F6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8C7426C-7E3C-BB68-8DBE-BD50AD78F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622DB-106A-432B-812F-3BB4CC9D9B4F}" type="datetimeFigureOut">
              <a:rPr lang="fr-CA" smtClean="0"/>
              <a:t>2022-09-09</a:t>
            </a:fld>
            <a:endParaRPr lang="fr-CA"/>
          </a:p>
        </p:txBody>
      </p:sp>
      <p:sp>
        <p:nvSpPr>
          <p:cNvPr id="5" name="Espace réservé du pied de page 4">
            <a:extLst>
              <a:ext uri="{FF2B5EF4-FFF2-40B4-BE49-F238E27FC236}">
                <a16:creationId xmlns:a16="http://schemas.microsoft.com/office/drawing/2014/main" id="{094151D4-501F-E566-4249-1209987B34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BA7AAB97-9EB7-059F-7D96-6EE5F2867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E32CA-1A32-4D21-82F1-D314F0365E6F}" type="slidenum">
              <a:rPr lang="fr-CA" smtClean="0"/>
              <a:t>‹N°›</a:t>
            </a:fld>
            <a:endParaRPr lang="fr-CA"/>
          </a:p>
        </p:txBody>
      </p:sp>
    </p:spTree>
    <p:extLst>
      <p:ext uri="{BB962C8B-B14F-4D97-AF65-F5344CB8AC3E}">
        <p14:creationId xmlns:p14="http://schemas.microsoft.com/office/powerpoint/2010/main" val="339003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youtube.com/watch?v=l_wc_UsMj_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12.gi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Instruction_cycle"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2.xml"/><Relationship Id="rId1" Type="http://schemas.openxmlformats.org/officeDocument/2006/relationships/slideLayout" Target="../slideLayouts/slideLayout12.xml"/><Relationship Id="rId4" Type="http://schemas.openxmlformats.org/officeDocument/2006/relationships/image" Target="../media/image30.jpg"/></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hyperlink" Target="http://upload.wikimedia.org/wikipedia/commons/1/14/Half-adder.svg" TargetMode="External"/><Relationship Id="rId2" Type="http://schemas.openxmlformats.org/officeDocument/2006/relationships/notesSlide" Target="../notesSlides/notesSlide69.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2.xml.rels><?xml version="1.0" encoding="UTF-8" standalone="yes"?>
<Relationships xmlns="http://schemas.openxmlformats.org/package/2006/relationships"><Relationship Id="rId3" Type="http://schemas.openxmlformats.org/officeDocument/2006/relationships/hyperlink" Target="http://upload.wikimedia.org/wikipedia/commons/1/14/Half-adder.svg" TargetMode="External"/><Relationship Id="rId2" Type="http://schemas.openxmlformats.org/officeDocument/2006/relationships/notesSlide" Target="../notesSlides/notesSlide70.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3.xml.rels><?xml version="1.0" encoding="UTF-8" standalone="yes"?>
<Relationships xmlns="http://schemas.openxmlformats.org/package/2006/relationships"><Relationship Id="rId3" Type="http://schemas.openxmlformats.org/officeDocument/2006/relationships/hyperlink" Target="http://upload.wikimedia.org/wikipedia/commons/1/14/Half-adder.svg" TargetMode="External"/><Relationship Id="rId2" Type="http://schemas.openxmlformats.org/officeDocument/2006/relationships/notesSlide" Target="../notesSlides/notesSlide71.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4.xml.rels><?xml version="1.0" encoding="UTF-8" standalone="yes"?>
<Relationships xmlns="http://schemas.openxmlformats.org/package/2006/relationships"><Relationship Id="rId3" Type="http://schemas.openxmlformats.org/officeDocument/2006/relationships/hyperlink" Target="http://upload.wikimedia.org/wikipedia/commons/1/14/Half-adder.svg" TargetMode="External"/><Relationship Id="rId2" Type="http://schemas.openxmlformats.org/officeDocument/2006/relationships/notesSlide" Target="../notesSlides/notesSlide72.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3" Type="http://schemas.openxmlformats.org/officeDocument/2006/relationships/hyperlink" Target="http://upload.wikimedia.org/wikipedia/commons/1/14/Half-adder.svg" TargetMode="External"/><Relationship Id="rId2" Type="http://schemas.openxmlformats.org/officeDocument/2006/relationships/notesSlide" Target="../notesSlides/notesSlide73.xml"/><Relationship Id="rId1" Type="http://schemas.openxmlformats.org/officeDocument/2006/relationships/slideLayout" Target="../slideLayouts/slideLayout1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3" name="Titre 2">
            <a:extLst>
              <a:ext uri="{FF2B5EF4-FFF2-40B4-BE49-F238E27FC236}">
                <a16:creationId xmlns:a16="http://schemas.microsoft.com/office/drawing/2014/main" id="{1FC8D70C-3C38-2DE5-06D2-02E7B7C721E1}"/>
              </a:ext>
            </a:extLst>
          </p:cNvPr>
          <p:cNvSpPr>
            <a:spLocks noGrp="1"/>
          </p:cNvSpPr>
          <p:nvPr>
            <p:ph type="ctrTitle"/>
          </p:nvPr>
        </p:nvSpPr>
        <p:spPr/>
        <p:txBody>
          <a:bodyPr/>
          <a:lstStyle/>
          <a:p>
            <a:endParaRPr lang="fr-CA"/>
          </a:p>
        </p:txBody>
      </p:sp>
      <p:sp>
        <p:nvSpPr>
          <p:cNvPr id="5" name="Sous-titre 4">
            <a:extLst>
              <a:ext uri="{FF2B5EF4-FFF2-40B4-BE49-F238E27FC236}">
                <a16:creationId xmlns:a16="http://schemas.microsoft.com/office/drawing/2014/main" id="{109F0632-912B-976A-CBAE-950DA7E93F84}"/>
              </a:ext>
            </a:extLst>
          </p:cNvPr>
          <p:cNvSpPr>
            <a:spLocks noGrp="1"/>
          </p:cNvSpPr>
          <p:nvPr>
            <p:ph type="subTitle" idx="1"/>
          </p:nvPr>
        </p:nvSpPr>
        <p:spPr/>
        <p:txBody>
          <a:bodyPr/>
          <a:lstStyle/>
          <a:p>
            <a:endParaRPr lang="fr-CA"/>
          </a:p>
        </p:txBody>
      </p:sp>
      <p:pic>
        <p:nvPicPr>
          <p:cNvPr id="7" name="Image 6">
            <a:extLst>
              <a:ext uri="{FF2B5EF4-FFF2-40B4-BE49-F238E27FC236}">
                <a16:creationId xmlns:a16="http://schemas.microsoft.com/office/drawing/2014/main" id="{68313EDA-3D31-8FF1-A344-CD9FDEBD4EB5}"/>
              </a:ext>
            </a:extLst>
          </p:cNvPr>
          <p:cNvPicPr>
            <a:picLocks noChangeAspect="1"/>
          </p:cNvPicPr>
          <p:nvPr/>
        </p:nvPicPr>
        <p:blipFill>
          <a:blip r:embed="rId3"/>
          <a:stretch>
            <a:fillRect/>
          </a:stretch>
        </p:blipFill>
        <p:spPr>
          <a:xfrm>
            <a:off x="-48044" y="0"/>
            <a:ext cx="12240044" cy="68311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e88ad4d517_0_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85000" lnSpcReduction="10000"/>
          </a:bodyPr>
          <a:lstStyle/>
          <a:p>
            <a:pPr marL="228600" lvl="0" indent="-213359" algn="l" rtl="0">
              <a:lnSpc>
                <a:spcPct val="115000"/>
              </a:lnSpc>
              <a:spcBef>
                <a:spcPts val="960"/>
              </a:spcBef>
              <a:spcAft>
                <a:spcPts val="0"/>
              </a:spcAft>
              <a:buSzPct val="100000"/>
              <a:buChar char="•"/>
            </a:pPr>
            <a:r>
              <a:rPr lang="en-US" sz="3200" dirty="0">
                <a:latin typeface="+mj-lt"/>
              </a:rPr>
              <a:t>Everyone “knows” that computers use “binary” to operate</a:t>
            </a:r>
            <a:br>
              <a:rPr lang="en-US" sz="3200" dirty="0">
                <a:latin typeface="+mj-lt"/>
              </a:rPr>
            </a:br>
            <a:endParaRPr sz="3200" dirty="0">
              <a:latin typeface="+mj-lt"/>
            </a:endParaRPr>
          </a:p>
          <a:p>
            <a:pPr marL="228600" lvl="0" indent="-213359" algn="l" rtl="0">
              <a:lnSpc>
                <a:spcPct val="115000"/>
              </a:lnSpc>
              <a:spcBef>
                <a:spcPts val="960"/>
              </a:spcBef>
              <a:spcAft>
                <a:spcPts val="0"/>
              </a:spcAft>
              <a:buSzPct val="100000"/>
              <a:buChar char="•"/>
            </a:pPr>
            <a:r>
              <a:rPr lang="en-US" sz="3200" dirty="0">
                <a:latin typeface="+mj-lt"/>
              </a:rPr>
              <a:t>But, as we saw last class, computers don’t “know” anything -- ultimately, its CPU is just configured to react in particularly sophisticated ways when its switches (the lightbulbs) are turned </a:t>
            </a:r>
            <a:r>
              <a:rPr lang="en-US" sz="3200" b="1" dirty="0">
                <a:latin typeface="+mj-lt"/>
              </a:rPr>
              <a:t>on</a:t>
            </a:r>
            <a:r>
              <a:rPr lang="en-US" sz="3200" dirty="0">
                <a:latin typeface="+mj-lt"/>
              </a:rPr>
              <a:t> or </a:t>
            </a:r>
            <a:r>
              <a:rPr lang="en-US" sz="3200" b="1" dirty="0">
                <a:latin typeface="+mj-lt"/>
              </a:rPr>
              <a:t>off</a:t>
            </a:r>
            <a:br>
              <a:rPr lang="en-US" sz="3200" dirty="0">
                <a:latin typeface="+mj-lt"/>
              </a:rPr>
            </a:br>
            <a:endParaRPr sz="3200" dirty="0">
              <a:latin typeface="+mj-lt"/>
            </a:endParaRPr>
          </a:p>
          <a:p>
            <a:pPr marL="228600" lvl="0" indent="-213359" algn="l" rtl="0">
              <a:lnSpc>
                <a:spcPct val="115000"/>
              </a:lnSpc>
              <a:spcBef>
                <a:spcPts val="960"/>
              </a:spcBef>
              <a:spcAft>
                <a:spcPts val="0"/>
              </a:spcAft>
              <a:buSzPct val="100000"/>
              <a:buChar char="•"/>
            </a:pPr>
            <a:r>
              <a:rPr lang="en-US" sz="3200" dirty="0">
                <a:latin typeface="+mj-lt"/>
              </a:rPr>
              <a:t>So what is binary anyway? And what does it have to do with computers?</a:t>
            </a:r>
            <a:endParaRPr sz="3200" dirty="0">
              <a:latin typeface="+mj-lt"/>
            </a:endParaRPr>
          </a:p>
        </p:txBody>
      </p:sp>
      <p:sp>
        <p:nvSpPr>
          <p:cNvPr id="189" name="Google Shape;189;ge88ad4d517_0_6"/>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latin typeface="+mj-lt"/>
              </a:rPr>
              <a:t>The Binary System</a:t>
            </a:r>
            <a:endParaRPr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e88ad4d517_0_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77500" lnSpcReduction="20000"/>
          </a:bodyPr>
          <a:lstStyle/>
          <a:p>
            <a:pPr marL="228600" lvl="0" indent="-182880" algn="l" rtl="0">
              <a:lnSpc>
                <a:spcPct val="115000"/>
              </a:lnSpc>
              <a:spcBef>
                <a:spcPts val="960"/>
              </a:spcBef>
              <a:spcAft>
                <a:spcPts val="0"/>
              </a:spcAft>
              <a:buClr>
                <a:srgbClr val="7F7F7F"/>
              </a:buClr>
              <a:buSzPct val="100000"/>
              <a:buChar char="•"/>
            </a:pPr>
            <a:r>
              <a:rPr lang="en-US" sz="3200" dirty="0"/>
              <a:t>In order to understand the Binary numeral system, we can compare it to something we already know: the Decimal numeral system.</a:t>
            </a:r>
            <a:endParaRPr sz="3200" dirty="0"/>
          </a:p>
          <a:p>
            <a:pPr marL="228600" lvl="0" indent="-182880" algn="l" rtl="0">
              <a:lnSpc>
                <a:spcPct val="115000"/>
              </a:lnSpc>
              <a:spcBef>
                <a:spcPts val="960"/>
              </a:spcBef>
              <a:spcAft>
                <a:spcPts val="0"/>
              </a:spcAft>
              <a:buClr>
                <a:srgbClr val="7F7F7F"/>
              </a:buClr>
              <a:buSzPct val="100000"/>
              <a:buChar char="•"/>
            </a:pPr>
            <a:r>
              <a:rPr lang="en-US" sz="3200" dirty="0"/>
              <a:t>In </a:t>
            </a:r>
            <a:r>
              <a:rPr lang="en-US" sz="3200" b="1" dirty="0"/>
              <a:t>decimal</a:t>
            </a:r>
            <a:r>
              <a:rPr lang="en-US" sz="3200" dirty="0"/>
              <a:t>, numbers are represented by combinations of </a:t>
            </a:r>
            <a:r>
              <a:rPr lang="en-US" sz="3200" b="1" dirty="0"/>
              <a:t>ten </a:t>
            </a:r>
            <a:r>
              <a:rPr lang="en-US" sz="3200" dirty="0"/>
              <a:t>different symbols: (0, 1, 2, 3, 4, 5, 6, 7, 8, 9). We call decimal a </a:t>
            </a:r>
            <a:r>
              <a:rPr lang="en-US" sz="3200" b="1" dirty="0"/>
              <a:t>base 10 </a:t>
            </a:r>
            <a:r>
              <a:rPr lang="en-US" sz="3200" dirty="0"/>
              <a:t>numeral system.</a:t>
            </a:r>
            <a:endParaRPr sz="3200" dirty="0"/>
          </a:p>
          <a:p>
            <a:pPr marL="228600" lvl="0" indent="-182880" algn="l" rtl="0">
              <a:lnSpc>
                <a:spcPct val="115000"/>
              </a:lnSpc>
              <a:spcBef>
                <a:spcPts val="960"/>
              </a:spcBef>
              <a:spcAft>
                <a:spcPts val="0"/>
              </a:spcAft>
              <a:buSzPct val="100000"/>
              <a:buChar char="•"/>
            </a:pPr>
            <a:r>
              <a:rPr lang="en-US" sz="3200" dirty="0"/>
              <a:t>If we have more than “9” of something, another </a:t>
            </a:r>
            <a:r>
              <a:rPr lang="en-US" sz="3200" b="1" dirty="0"/>
              <a:t>digit</a:t>
            </a:r>
            <a:r>
              <a:rPr lang="en-US" sz="3200" dirty="0"/>
              <a:t> is needed: </a:t>
            </a:r>
            <a:endParaRPr sz="3200" dirty="0"/>
          </a:p>
          <a:p>
            <a:pPr marL="685800" lvl="1" indent="-220980" algn="l" rtl="0">
              <a:lnSpc>
                <a:spcPct val="115000"/>
              </a:lnSpc>
              <a:spcBef>
                <a:spcPts val="960"/>
              </a:spcBef>
              <a:spcAft>
                <a:spcPts val="0"/>
              </a:spcAft>
              <a:buSzPct val="100000"/>
              <a:buChar char="•"/>
            </a:pPr>
            <a:r>
              <a:rPr lang="en-US" sz="3200" dirty="0">
                <a:latin typeface="Arial" panose="020B0604020202020204" pitchFamily="34" charset="0"/>
                <a:cs typeface="Arial" panose="020B0604020202020204" pitchFamily="34" charset="0"/>
              </a:rPr>
              <a:t>9 + 1 = 10 </a:t>
            </a:r>
            <a:endParaRPr sz="3200" dirty="0">
              <a:latin typeface="Arial" panose="020B0604020202020204" pitchFamily="34" charset="0"/>
              <a:cs typeface="Arial" panose="020B0604020202020204" pitchFamily="34" charset="0"/>
            </a:endParaRPr>
          </a:p>
          <a:p>
            <a:pPr marL="685800" lvl="1" indent="-220980" algn="l" rtl="0">
              <a:lnSpc>
                <a:spcPct val="115000"/>
              </a:lnSpc>
              <a:spcBef>
                <a:spcPts val="960"/>
              </a:spcBef>
              <a:spcAft>
                <a:spcPts val="0"/>
              </a:spcAft>
              <a:buSzPct val="100000"/>
              <a:buChar char="•"/>
            </a:pPr>
            <a:r>
              <a:rPr lang="en-US" sz="3200" dirty="0">
                <a:latin typeface="Arial" panose="020B0604020202020204" pitchFamily="34" charset="0"/>
                <a:cs typeface="Arial" panose="020B0604020202020204" pitchFamily="34" charset="0"/>
              </a:rPr>
              <a:t>99 + 1 = 100, etc.</a:t>
            </a:r>
            <a:endParaRPr sz="3200" dirty="0">
              <a:latin typeface="Arial" panose="020B0604020202020204" pitchFamily="34" charset="0"/>
              <a:cs typeface="Arial" panose="020B0604020202020204" pitchFamily="34" charset="0"/>
            </a:endParaRPr>
          </a:p>
          <a:p>
            <a:pPr marL="228600" lvl="0" indent="-182880" algn="l" rtl="0">
              <a:lnSpc>
                <a:spcPct val="115000"/>
              </a:lnSpc>
              <a:spcBef>
                <a:spcPts val="960"/>
              </a:spcBef>
              <a:spcAft>
                <a:spcPts val="0"/>
              </a:spcAft>
              <a:buSzPct val="100000"/>
              <a:buChar char="•"/>
            </a:pPr>
            <a:r>
              <a:rPr lang="en-US" sz="3200" dirty="0"/>
              <a:t>How do we represent numbers in binary?</a:t>
            </a:r>
            <a:endParaRPr sz="3200" dirty="0"/>
          </a:p>
        </p:txBody>
      </p:sp>
      <p:sp>
        <p:nvSpPr>
          <p:cNvPr id="195" name="Google Shape;195;ge88ad4d517_0_16"/>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The Binary System</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77500" lnSpcReduction="20000"/>
          </a:bodyPr>
          <a:lstStyle/>
          <a:p>
            <a:pPr marL="228600" lvl="0" indent="-182880" algn="l" rtl="0">
              <a:lnSpc>
                <a:spcPct val="115000"/>
              </a:lnSpc>
              <a:spcBef>
                <a:spcPts val="960"/>
              </a:spcBef>
              <a:spcAft>
                <a:spcPts val="0"/>
              </a:spcAft>
              <a:buSzPct val="100000"/>
              <a:buChar char="•"/>
            </a:pPr>
            <a:r>
              <a:rPr lang="en-US" sz="3200" dirty="0"/>
              <a:t>In </a:t>
            </a:r>
            <a:r>
              <a:rPr lang="en-US" sz="3200" b="1" dirty="0"/>
              <a:t>binary</a:t>
            </a:r>
            <a:r>
              <a:rPr lang="en-US" sz="3200" dirty="0"/>
              <a:t>, there are only </a:t>
            </a:r>
            <a:r>
              <a:rPr lang="en-US" sz="3200" b="1" dirty="0"/>
              <a:t>two </a:t>
            </a:r>
            <a:r>
              <a:rPr lang="en-US" sz="3200" dirty="0"/>
              <a:t>symbols (0, 1). We call binary a </a:t>
            </a:r>
            <a:r>
              <a:rPr lang="en-US" sz="3200" b="1" dirty="0"/>
              <a:t>base 2</a:t>
            </a:r>
            <a:r>
              <a:rPr lang="en-US" sz="3200" dirty="0"/>
              <a:t> numeral system. So if we have more than “1” of something, another </a:t>
            </a:r>
            <a:r>
              <a:rPr lang="en-US" sz="3200" b="1" dirty="0"/>
              <a:t>bit</a:t>
            </a:r>
            <a:r>
              <a:rPr lang="en-US" sz="3200" dirty="0"/>
              <a:t> is needed:</a:t>
            </a:r>
            <a:br>
              <a:rPr lang="en-US" sz="3200" dirty="0"/>
            </a:br>
            <a:endParaRPr sz="3200" dirty="0"/>
          </a:p>
          <a:p>
            <a:pPr marL="685800" lvl="1" indent="-220980" algn="l" rtl="0">
              <a:lnSpc>
                <a:spcPct val="115000"/>
              </a:lnSpc>
              <a:spcBef>
                <a:spcPts val="960"/>
              </a:spcBef>
              <a:spcAft>
                <a:spcPts val="0"/>
              </a:spcAft>
              <a:buSzPct val="100000"/>
              <a:buChar char="•"/>
            </a:pPr>
            <a:r>
              <a:rPr lang="en-US" sz="3200" dirty="0">
                <a:latin typeface="Arial" panose="020B0604020202020204" pitchFamily="34" charset="0"/>
                <a:cs typeface="Arial" panose="020B0604020202020204" pitchFamily="34" charset="0"/>
              </a:rPr>
              <a:t>1 + 1 = 10</a:t>
            </a:r>
            <a:r>
              <a:rPr lang="en-US" sz="3200" baseline="-250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 		(in </a:t>
            </a:r>
            <a:r>
              <a:rPr lang="en-US" sz="3200" dirty="0" err="1">
                <a:latin typeface="Arial" panose="020B0604020202020204" pitchFamily="34" charset="0"/>
                <a:cs typeface="Arial" panose="020B0604020202020204" pitchFamily="34" charset="0"/>
              </a:rPr>
              <a:t>english</a:t>
            </a:r>
            <a:r>
              <a:rPr lang="en-US" sz="3200" dirty="0">
                <a:latin typeface="Arial" panose="020B0604020202020204" pitchFamily="34" charset="0"/>
                <a:cs typeface="Arial" panose="020B0604020202020204" pitchFamily="34" charset="0"/>
              </a:rPr>
              <a:t>: one plus one equals two)</a:t>
            </a:r>
            <a:endParaRPr sz="3200" dirty="0">
              <a:latin typeface="Arial" panose="020B0604020202020204" pitchFamily="34" charset="0"/>
              <a:cs typeface="Arial" panose="020B0604020202020204" pitchFamily="34" charset="0"/>
            </a:endParaRPr>
          </a:p>
          <a:p>
            <a:pPr marL="685800" lvl="1" indent="-220980" algn="l" rtl="0">
              <a:lnSpc>
                <a:spcPct val="115000"/>
              </a:lnSpc>
              <a:spcBef>
                <a:spcPts val="960"/>
              </a:spcBef>
              <a:spcAft>
                <a:spcPts val="0"/>
              </a:spcAft>
              <a:buSzPct val="100000"/>
              <a:buChar char="•"/>
            </a:pPr>
            <a:r>
              <a:rPr lang="en-US" sz="3200" dirty="0">
                <a:latin typeface="Arial" panose="020B0604020202020204" pitchFamily="34" charset="0"/>
                <a:cs typeface="Arial" panose="020B0604020202020204" pitchFamily="34" charset="0"/>
              </a:rPr>
              <a:t>11 + 1 = 100		(in </a:t>
            </a:r>
            <a:r>
              <a:rPr lang="en-US" sz="3200" dirty="0" err="1">
                <a:latin typeface="Arial" panose="020B0604020202020204" pitchFamily="34" charset="0"/>
                <a:cs typeface="Arial" panose="020B0604020202020204" pitchFamily="34" charset="0"/>
              </a:rPr>
              <a:t>english</a:t>
            </a:r>
            <a:r>
              <a:rPr lang="en-US" sz="3200" dirty="0">
                <a:latin typeface="Arial" panose="020B0604020202020204" pitchFamily="34" charset="0"/>
                <a:cs typeface="Arial" panose="020B0604020202020204" pitchFamily="34" charset="0"/>
              </a:rPr>
              <a:t>: three plus one equals four)</a:t>
            </a:r>
            <a:br>
              <a:rPr lang="en-US" sz="3200" dirty="0">
                <a:latin typeface="Arial" panose="020B0604020202020204" pitchFamily="34" charset="0"/>
                <a:cs typeface="Arial" panose="020B0604020202020204" pitchFamily="34" charset="0"/>
              </a:rPr>
            </a:br>
            <a:endParaRPr sz="3200" dirty="0">
              <a:latin typeface="Arial" panose="020B0604020202020204" pitchFamily="34" charset="0"/>
              <a:cs typeface="Arial" panose="020B0604020202020204" pitchFamily="34" charset="0"/>
            </a:endParaRPr>
          </a:p>
          <a:p>
            <a:pPr marL="228600" lvl="0" indent="-195580" algn="l" rtl="0">
              <a:lnSpc>
                <a:spcPct val="115000"/>
              </a:lnSpc>
              <a:spcBef>
                <a:spcPts val="960"/>
              </a:spcBef>
              <a:spcAft>
                <a:spcPts val="0"/>
              </a:spcAft>
              <a:buSzPct val="100000"/>
              <a:buChar char="•"/>
            </a:pPr>
            <a:r>
              <a:rPr lang="en-US" sz="3200" dirty="0"/>
              <a:t>It’s counterintuitive at first! But there’s nothing fundamentally different about binary than decimal -- we’re just more used to using decimal instead.</a:t>
            </a:r>
            <a:endParaRPr sz="3200" dirty="0"/>
          </a:p>
        </p:txBody>
      </p:sp>
      <p:sp>
        <p:nvSpPr>
          <p:cNvPr id="201" name="Google Shape;201;p4"/>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The Binary System</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e88ad4d517_0_11"/>
          <p:cNvSpPr txBox="1">
            <a:spLocks noGrp="1"/>
          </p:cNvSpPr>
          <p:nvPr>
            <p:ph type="body" idx="1"/>
          </p:nvPr>
        </p:nvSpPr>
        <p:spPr>
          <a:xfrm>
            <a:off x="157500" y="1813475"/>
            <a:ext cx="11839800" cy="4351200"/>
          </a:xfrm>
          <a:prstGeom prst="rect">
            <a:avLst/>
          </a:prstGeom>
          <a:noFill/>
          <a:ln>
            <a:noFill/>
          </a:ln>
        </p:spPr>
        <p:txBody>
          <a:bodyPr spcFirstLastPara="1" wrap="square" lIns="91425" tIns="45700" rIns="91425" bIns="45700" anchor="t" anchorCtr="0">
            <a:normAutofit/>
          </a:bodyPr>
          <a:lstStyle/>
          <a:p>
            <a:pPr marL="228600" lvl="0" indent="-177800" algn="l" rtl="0">
              <a:lnSpc>
                <a:spcPct val="115000"/>
              </a:lnSpc>
              <a:spcBef>
                <a:spcPts val="960"/>
              </a:spcBef>
              <a:spcAft>
                <a:spcPts val="0"/>
              </a:spcAft>
              <a:buSzPts val="2200"/>
              <a:buChar char="•"/>
            </a:pPr>
            <a:r>
              <a:rPr lang="en-US" sz="2200" dirty="0"/>
              <a:t>Since we’re reusing symbols from the decimal system, there is a convention to use </a:t>
            </a:r>
            <a:r>
              <a:rPr lang="en-US" sz="2200" b="1" dirty="0"/>
              <a:t>subscript</a:t>
            </a:r>
            <a:r>
              <a:rPr lang="en-US" sz="2200" dirty="0"/>
              <a:t> to disambiguate between different numeral systems</a:t>
            </a:r>
            <a:br>
              <a:rPr lang="en-US" sz="2200" dirty="0"/>
            </a:br>
            <a:endParaRPr sz="2200" dirty="0"/>
          </a:p>
          <a:p>
            <a:pPr marL="685800" lvl="1" indent="-203200" algn="l" rtl="0">
              <a:lnSpc>
                <a:spcPct val="115000"/>
              </a:lnSpc>
              <a:spcBef>
                <a:spcPts val="960"/>
              </a:spcBef>
              <a:spcAft>
                <a:spcPts val="0"/>
              </a:spcAft>
              <a:buSzPts val="2200"/>
              <a:buChar char="•"/>
            </a:pPr>
            <a:r>
              <a:rPr lang="en-US" sz="2200" b="1" dirty="0">
                <a:latin typeface="Arial" panose="020B0604020202020204" pitchFamily="34" charset="0"/>
                <a:cs typeface="Arial" panose="020B0604020202020204" pitchFamily="34" charset="0"/>
              </a:rPr>
              <a:t>1</a:t>
            </a:r>
            <a:r>
              <a:rPr lang="en-US" sz="2200" b="1" baseline="-25000" dirty="0">
                <a:latin typeface="Arial" panose="020B0604020202020204" pitchFamily="34" charset="0"/>
                <a:cs typeface="Arial" panose="020B0604020202020204" pitchFamily="34" charset="0"/>
              </a:rPr>
              <a:t>2</a:t>
            </a:r>
            <a:r>
              <a:rPr lang="en-US" sz="2200" b="1" dirty="0">
                <a:latin typeface="Arial" panose="020B0604020202020204" pitchFamily="34" charset="0"/>
                <a:cs typeface="Arial" panose="020B0604020202020204" pitchFamily="34" charset="0"/>
              </a:rPr>
              <a:t> + 1</a:t>
            </a:r>
            <a:r>
              <a:rPr lang="en-US" sz="2200" b="1" baseline="-25000" dirty="0">
                <a:latin typeface="Arial" panose="020B0604020202020204" pitchFamily="34" charset="0"/>
                <a:cs typeface="Arial" panose="020B0604020202020204" pitchFamily="34" charset="0"/>
              </a:rPr>
              <a:t>2</a:t>
            </a:r>
            <a:r>
              <a:rPr lang="en-US" sz="2200" b="1" dirty="0">
                <a:latin typeface="Arial" panose="020B0604020202020204" pitchFamily="34" charset="0"/>
                <a:cs typeface="Arial" panose="020B0604020202020204" pitchFamily="34" charset="0"/>
              </a:rPr>
              <a:t> = 10</a:t>
            </a:r>
            <a:r>
              <a:rPr lang="en-US" sz="2200" b="1" baseline="-25000" dirty="0">
                <a:latin typeface="Arial" panose="020B0604020202020204" pitchFamily="34" charset="0"/>
                <a:cs typeface="Arial" panose="020B0604020202020204" pitchFamily="34" charset="0"/>
              </a:rPr>
              <a:t>2</a:t>
            </a:r>
            <a:r>
              <a:rPr lang="en-US" sz="2200" dirty="0">
                <a:latin typeface="Arial" panose="020B0604020202020204" pitchFamily="34" charset="0"/>
                <a:cs typeface="Arial" panose="020B0604020202020204" pitchFamily="34" charset="0"/>
              </a:rPr>
              <a:t> is the same as </a:t>
            </a:r>
            <a:r>
              <a:rPr lang="en-US" sz="2200" b="1" dirty="0">
                <a:latin typeface="Arial" panose="020B0604020202020204" pitchFamily="34" charset="0"/>
                <a:cs typeface="Arial" panose="020B0604020202020204" pitchFamily="34" charset="0"/>
              </a:rPr>
              <a:t>1</a:t>
            </a:r>
            <a:r>
              <a:rPr lang="en-US" sz="2200" b="1" baseline="-25000" dirty="0">
                <a:latin typeface="Arial" panose="020B0604020202020204" pitchFamily="34" charset="0"/>
                <a:cs typeface="Arial" panose="020B0604020202020204" pitchFamily="34" charset="0"/>
              </a:rPr>
              <a:t>10</a:t>
            </a:r>
            <a:r>
              <a:rPr lang="en-US" sz="2200" b="1" dirty="0">
                <a:latin typeface="Arial" panose="020B0604020202020204" pitchFamily="34" charset="0"/>
                <a:cs typeface="Arial" panose="020B0604020202020204" pitchFamily="34" charset="0"/>
              </a:rPr>
              <a:t> + 1</a:t>
            </a:r>
            <a:r>
              <a:rPr lang="en-US" sz="2200" b="1" baseline="-25000" dirty="0">
                <a:latin typeface="Arial" panose="020B0604020202020204" pitchFamily="34" charset="0"/>
                <a:cs typeface="Arial" panose="020B0604020202020204" pitchFamily="34" charset="0"/>
              </a:rPr>
              <a:t>10</a:t>
            </a:r>
            <a:r>
              <a:rPr lang="en-US" sz="2200" b="1" dirty="0">
                <a:latin typeface="Arial" panose="020B0604020202020204" pitchFamily="34" charset="0"/>
                <a:cs typeface="Arial" panose="020B0604020202020204" pitchFamily="34" charset="0"/>
              </a:rPr>
              <a:t> = 2</a:t>
            </a:r>
            <a:r>
              <a:rPr lang="en-US" sz="2200" b="1" baseline="-25000" dirty="0">
                <a:latin typeface="Arial" panose="020B0604020202020204" pitchFamily="34" charset="0"/>
                <a:cs typeface="Arial" panose="020B0604020202020204" pitchFamily="34" charset="0"/>
              </a:rPr>
              <a:t>10</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is the same as </a:t>
            </a:r>
            <a:r>
              <a:rPr lang="en-US" sz="2200" b="1" dirty="0">
                <a:latin typeface="Arial" panose="020B0604020202020204" pitchFamily="34" charset="0"/>
                <a:cs typeface="Arial" panose="020B0604020202020204" pitchFamily="34" charset="0"/>
              </a:rPr>
              <a:t>one plus one equals two</a:t>
            </a:r>
            <a:endParaRPr sz="2200" b="1" dirty="0">
              <a:latin typeface="Arial" panose="020B0604020202020204" pitchFamily="34" charset="0"/>
              <a:cs typeface="Arial" panose="020B0604020202020204" pitchFamily="34" charset="0"/>
            </a:endParaRPr>
          </a:p>
          <a:p>
            <a:pPr marL="685800" lvl="1" indent="-203200" algn="l" rtl="0">
              <a:lnSpc>
                <a:spcPct val="115000"/>
              </a:lnSpc>
              <a:spcBef>
                <a:spcPts val="960"/>
              </a:spcBef>
              <a:spcAft>
                <a:spcPts val="0"/>
              </a:spcAft>
              <a:buSzPts val="2200"/>
              <a:buChar char="•"/>
            </a:pPr>
            <a:r>
              <a:rPr lang="en-US" sz="2200" b="1" dirty="0">
                <a:latin typeface="Arial" panose="020B0604020202020204" pitchFamily="34" charset="0"/>
                <a:cs typeface="Arial" panose="020B0604020202020204" pitchFamily="34" charset="0"/>
              </a:rPr>
              <a:t>11</a:t>
            </a:r>
            <a:r>
              <a:rPr lang="en-US" sz="2200" b="1" baseline="-25000" dirty="0">
                <a:latin typeface="Arial" panose="020B0604020202020204" pitchFamily="34" charset="0"/>
                <a:cs typeface="Arial" panose="020B0604020202020204" pitchFamily="34" charset="0"/>
              </a:rPr>
              <a:t>2</a:t>
            </a:r>
            <a:r>
              <a:rPr lang="en-US" sz="2200" b="1" dirty="0">
                <a:latin typeface="Arial" panose="020B0604020202020204" pitchFamily="34" charset="0"/>
                <a:cs typeface="Arial" panose="020B0604020202020204" pitchFamily="34" charset="0"/>
              </a:rPr>
              <a:t> + 1</a:t>
            </a:r>
            <a:r>
              <a:rPr lang="en-US" sz="2200" b="1" baseline="-25000" dirty="0">
                <a:latin typeface="Arial" panose="020B0604020202020204" pitchFamily="34" charset="0"/>
                <a:cs typeface="Arial" panose="020B0604020202020204" pitchFamily="34" charset="0"/>
              </a:rPr>
              <a:t>2</a:t>
            </a:r>
            <a:r>
              <a:rPr lang="en-US" sz="2200" b="1" dirty="0">
                <a:latin typeface="Arial" panose="020B0604020202020204" pitchFamily="34" charset="0"/>
                <a:cs typeface="Arial" panose="020B0604020202020204" pitchFamily="34" charset="0"/>
              </a:rPr>
              <a:t> = 100</a:t>
            </a:r>
            <a:r>
              <a:rPr lang="en-US" sz="2200" b="1" baseline="-25000" dirty="0">
                <a:latin typeface="Arial" panose="020B0604020202020204" pitchFamily="34" charset="0"/>
                <a:cs typeface="Arial" panose="020B0604020202020204" pitchFamily="34" charset="0"/>
              </a:rPr>
              <a:t>2</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is the same as </a:t>
            </a:r>
            <a:r>
              <a:rPr lang="en-US" sz="2200" b="1" dirty="0">
                <a:latin typeface="Arial" panose="020B0604020202020204" pitchFamily="34" charset="0"/>
                <a:cs typeface="Arial" panose="020B0604020202020204" pitchFamily="34" charset="0"/>
              </a:rPr>
              <a:t>3</a:t>
            </a:r>
            <a:r>
              <a:rPr lang="en-US" sz="2200" b="1" baseline="-25000" dirty="0">
                <a:latin typeface="Arial" panose="020B0604020202020204" pitchFamily="34" charset="0"/>
                <a:cs typeface="Arial" panose="020B0604020202020204" pitchFamily="34" charset="0"/>
              </a:rPr>
              <a:t>10</a:t>
            </a:r>
            <a:r>
              <a:rPr lang="en-US" sz="2200" b="1" dirty="0">
                <a:latin typeface="Arial" panose="020B0604020202020204" pitchFamily="34" charset="0"/>
                <a:cs typeface="Arial" panose="020B0604020202020204" pitchFamily="34" charset="0"/>
              </a:rPr>
              <a:t> + 1</a:t>
            </a:r>
            <a:r>
              <a:rPr lang="en-US" sz="2200" b="1" baseline="-25000" dirty="0">
                <a:latin typeface="Arial" panose="020B0604020202020204" pitchFamily="34" charset="0"/>
                <a:cs typeface="Arial" panose="020B0604020202020204" pitchFamily="34" charset="0"/>
              </a:rPr>
              <a:t>10</a:t>
            </a:r>
            <a:r>
              <a:rPr lang="en-US" sz="2200" b="1" dirty="0">
                <a:latin typeface="Arial" panose="020B0604020202020204" pitchFamily="34" charset="0"/>
                <a:cs typeface="Arial" panose="020B0604020202020204" pitchFamily="34" charset="0"/>
              </a:rPr>
              <a:t> = 4</a:t>
            </a:r>
            <a:r>
              <a:rPr lang="en-US" sz="2200" b="1" baseline="-25000" dirty="0">
                <a:latin typeface="Arial" panose="020B0604020202020204" pitchFamily="34" charset="0"/>
                <a:cs typeface="Arial" panose="020B0604020202020204" pitchFamily="34" charset="0"/>
              </a:rPr>
              <a:t>10</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is the same as</a:t>
            </a:r>
            <a:r>
              <a:rPr lang="en-US" sz="2200" b="1" dirty="0">
                <a:latin typeface="Arial" panose="020B0604020202020204" pitchFamily="34" charset="0"/>
                <a:cs typeface="Arial" panose="020B0604020202020204" pitchFamily="34" charset="0"/>
              </a:rPr>
              <a:t> three plus one equals four</a:t>
            </a:r>
            <a:br>
              <a:rPr lang="en-US" sz="2200" dirty="0">
                <a:latin typeface="Arial" panose="020B0604020202020204" pitchFamily="34" charset="0"/>
                <a:cs typeface="Arial" panose="020B0604020202020204" pitchFamily="34" charset="0"/>
              </a:rPr>
            </a:br>
            <a:endParaRPr sz="2200" dirty="0">
              <a:latin typeface="Arial" panose="020B0604020202020204" pitchFamily="34" charset="0"/>
              <a:cs typeface="Arial" panose="020B0604020202020204" pitchFamily="34" charset="0"/>
            </a:endParaRPr>
          </a:p>
          <a:p>
            <a:pPr marL="228600" lvl="0" indent="-177800" algn="l" rtl="0">
              <a:lnSpc>
                <a:spcPct val="115000"/>
              </a:lnSpc>
              <a:spcBef>
                <a:spcPts val="960"/>
              </a:spcBef>
              <a:spcAft>
                <a:spcPts val="0"/>
              </a:spcAft>
              <a:buSzPts val="2200"/>
              <a:buChar char="•"/>
            </a:pPr>
            <a:r>
              <a:rPr lang="en-US" sz="2200" dirty="0"/>
              <a:t>This is not always required, but can be useful when the numeral systems are mixed in the same context.</a:t>
            </a:r>
            <a:endParaRPr sz="2200" dirty="0"/>
          </a:p>
          <a:p>
            <a:pPr marL="0" lvl="0" indent="0" algn="l" rtl="0">
              <a:lnSpc>
                <a:spcPct val="115000"/>
              </a:lnSpc>
              <a:spcBef>
                <a:spcPts val="960"/>
              </a:spcBef>
              <a:spcAft>
                <a:spcPts val="0"/>
              </a:spcAft>
              <a:buNone/>
            </a:pPr>
            <a:endParaRPr sz="3200" dirty="0"/>
          </a:p>
        </p:txBody>
      </p:sp>
      <p:sp>
        <p:nvSpPr>
          <p:cNvPr id="207" name="Google Shape;207;ge88ad4d517_0_11"/>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The Binary System</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e88ad4d517_0_21"/>
          <p:cNvSpPr txBox="1">
            <a:spLocks noGrp="1"/>
          </p:cNvSpPr>
          <p:nvPr>
            <p:ph type="body" idx="1"/>
          </p:nvPr>
        </p:nvSpPr>
        <p:spPr>
          <a:xfrm>
            <a:off x="789575" y="1813475"/>
            <a:ext cx="10515600" cy="4351200"/>
          </a:xfrm>
          <a:prstGeom prst="rect">
            <a:avLst/>
          </a:prstGeom>
          <a:noFill/>
          <a:ln>
            <a:noFill/>
          </a:ln>
        </p:spPr>
        <p:txBody>
          <a:bodyPr spcFirstLastPara="1" wrap="square" lIns="91425" tIns="45700" rIns="91425" bIns="45700" anchor="t" anchorCtr="0">
            <a:normAutofit fontScale="92500" lnSpcReduction="20000"/>
          </a:bodyPr>
          <a:lstStyle/>
          <a:p>
            <a:pPr marL="228600" lvl="0" indent="-210820" algn="l" rtl="0">
              <a:lnSpc>
                <a:spcPct val="115000"/>
              </a:lnSpc>
              <a:spcBef>
                <a:spcPts val="960"/>
              </a:spcBef>
              <a:spcAft>
                <a:spcPts val="0"/>
              </a:spcAft>
              <a:buSzPct val="100000"/>
              <a:buChar char="•"/>
            </a:pPr>
            <a:r>
              <a:rPr lang="en-US" sz="3200" dirty="0"/>
              <a:t>Note: binary and decimal are not the only possible numeral systems. All that distinguishes numeral systems is the number of symbols you agree to use to represent numbers -- there are infinite possible numeral systems!</a:t>
            </a:r>
            <a:endParaRPr sz="3200" dirty="0"/>
          </a:p>
          <a:p>
            <a:pPr marL="0" lvl="0" indent="0" algn="l" rtl="0">
              <a:lnSpc>
                <a:spcPct val="115000"/>
              </a:lnSpc>
              <a:spcBef>
                <a:spcPts val="960"/>
              </a:spcBef>
              <a:spcAft>
                <a:spcPts val="0"/>
              </a:spcAft>
              <a:buNone/>
            </a:pPr>
            <a:endParaRPr sz="3200" dirty="0"/>
          </a:p>
          <a:p>
            <a:pPr marL="0" lvl="0" indent="0" algn="l" rtl="0">
              <a:lnSpc>
                <a:spcPct val="115000"/>
              </a:lnSpc>
              <a:spcBef>
                <a:spcPts val="960"/>
              </a:spcBef>
              <a:spcAft>
                <a:spcPts val="0"/>
              </a:spcAft>
              <a:buNone/>
            </a:pPr>
            <a:endParaRPr sz="3200" dirty="0"/>
          </a:p>
          <a:p>
            <a:pPr marL="228600" lvl="0" indent="-210820" algn="l" rtl="0">
              <a:lnSpc>
                <a:spcPct val="115000"/>
              </a:lnSpc>
              <a:spcBef>
                <a:spcPts val="960"/>
              </a:spcBef>
              <a:spcAft>
                <a:spcPts val="0"/>
              </a:spcAft>
              <a:buSzPct val="100000"/>
              <a:buChar char="•"/>
            </a:pPr>
            <a:r>
              <a:rPr lang="en-US" sz="3200" dirty="0"/>
              <a:t>Hexadecimal is another useful numeral system (16 symbols, or </a:t>
            </a:r>
            <a:r>
              <a:rPr lang="en-US" sz="3200" b="1" dirty="0"/>
              <a:t>base 16</a:t>
            </a:r>
            <a:r>
              <a:rPr lang="en-US" sz="3200" dirty="0"/>
              <a:t>) which we will discuss later</a:t>
            </a:r>
            <a:endParaRPr sz="3200" dirty="0"/>
          </a:p>
          <a:p>
            <a:pPr marL="0" lvl="0" indent="0" algn="l" rtl="0">
              <a:lnSpc>
                <a:spcPct val="115000"/>
              </a:lnSpc>
              <a:spcBef>
                <a:spcPts val="960"/>
              </a:spcBef>
              <a:spcAft>
                <a:spcPts val="0"/>
              </a:spcAft>
              <a:buNone/>
            </a:pPr>
            <a:endParaRPr sz="3200" dirty="0"/>
          </a:p>
        </p:txBody>
      </p:sp>
      <p:sp>
        <p:nvSpPr>
          <p:cNvPr id="213" name="Google Shape;213;ge88ad4d517_0_21"/>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The Binary System</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BIT – </a:t>
            </a:r>
            <a:r>
              <a:rPr lang="en-US" b="1" u="sng" dirty="0" err="1"/>
              <a:t>BI</a:t>
            </a:r>
            <a:r>
              <a:rPr lang="en-US" dirty="0" err="1"/>
              <a:t>nary</a:t>
            </a:r>
            <a:r>
              <a:rPr lang="en-US" dirty="0"/>
              <a:t> </a:t>
            </a:r>
            <a:r>
              <a:rPr lang="en-US" dirty="0" err="1"/>
              <a:t>digi</a:t>
            </a:r>
            <a:r>
              <a:rPr lang="en-US" b="1" u="sng" dirty="0" err="1"/>
              <a:t>T</a:t>
            </a:r>
            <a:endParaRPr dirty="0"/>
          </a:p>
        </p:txBody>
      </p:sp>
      <p:sp>
        <p:nvSpPr>
          <p:cNvPr id="220" name="Google Shape;220;p6"/>
          <p:cNvSpPr txBox="1">
            <a:spLocks noGrp="1"/>
          </p:cNvSpPr>
          <p:nvPr>
            <p:ph type="body" idx="1"/>
          </p:nvPr>
        </p:nvSpPr>
        <p:spPr>
          <a:xfrm>
            <a:off x="838200" y="1759458"/>
            <a:ext cx="10943492" cy="471256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b="1" dirty="0">
                <a:solidFill>
                  <a:srgbClr val="7F7F7F"/>
                </a:solidFill>
              </a:rPr>
              <a:t>So what does Binary have to do with computers?</a:t>
            </a:r>
            <a:endParaRPr sz="2400" b="1" dirty="0">
              <a:solidFill>
                <a:srgbClr val="7F7F7F"/>
              </a:solidFill>
            </a:endParaRPr>
          </a:p>
          <a:p>
            <a:pPr marL="228600" lvl="0" indent="0" algn="l" rtl="0">
              <a:lnSpc>
                <a:spcPct val="90000"/>
              </a:lnSpc>
              <a:spcBef>
                <a:spcPts val="0"/>
              </a:spcBef>
              <a:spcAft>
                <a:spcPts val="0"/>
              </a:spcAft>
              <a:buNone/>
            </a:pPr>
            <a:endParaRPr sz="2400" b="1" dirty="0">
              <a:solidFill>
                <a:srgbClr val="0055A4"/>
              </a:solidFill>
            </a:endParaRPr>
          </a:p>
          <a:p>
            <a:pPr marL="228600" lvl="0" indent="-228600" algn="l" rtl="0">
              <a:lnSpc>
                <a:spcPct val="90000"/>
              </a:lnSpc>
              <a:spcBef>
                <a:spcPts val="0"/>
              </a:spcBef>
              <a:spcAft>
                <a:spcPts val="0"/>
              </a:spcAft>
              <a:buClr>
                <a:srgbClr val="0055A4"/>
              </a:buClr>
              <a:buSzPts val="2400"/>
              <a:buChar char="•"/>
            </a:pPr>
            <a:r>
              <a:rPr lang="en-US" sz="2400" b="1" dirty="0">
                <a:solidFill>
                  <a:srgbClr val="0055A4"/>
                </a:solidFill>
              </a:rPr>
              <a:t>Bit</a:t>
            </a:r>
            <a:r>
              <a:rPr lang="en-US" sz="2400" dirty="0"/>
              <a:t> (Binary Digit) is the basic unit of information </a:t>
            </a:r>
            <a:r>
              <a:rPr lang="en-US" sz="2400" dirty="0">
                <a:solidFill>
                  <a:srgbClr val="0055A4"/>
                </a:solidFill>
              </a:rPr>
              <a:t>representing one of two discrete states.</a:t>
            </a:r>
            <a:endParaRPr dirty="0"/>
          </a:p>
          <a:p>
            <a:pPr marL="685800" lvl="1" indent="-228600" algn="l" rtl="0">
              <a:lnSpc>
                <a:spcPct val="90000"/>
              </a:lnSpc>
              <a:spcBef>
                <a:spcPts val="600"/>
              </a:spcBef>
              <a:spcAft>
                <a:spcPts val="0"/>
              </a:spcAft>
              <a:buClr>
                <a:srgbClr val="7F7F7F"/>
              </a:buClr>
              <a:buSzPts val="2000"/>
              <a:buChar char="•"/>
            </a:pPr>
            <a:r>
              <a:rPr lang="en-US" sz="2000" dirty="0">
                <a:latin typeface="Arial" panose="020B0604020202020204" pitchFamily="34" charset="0"/>
                <a:cs typeface="Arial" panose="020B0604020202020204" pitchFamily="34" charset="0"/>
              </a:rPr>
              <a:t>The smallest unit of information within the computer.  </a:t>
            </a:r>
            <a:endParaRPr dirty="0">
              <a:latin typeface="Arial" panose="020B0604020202020204" pitchFamily="34" charset="0"/>
              <a:cs typeface="Arial" panose="020B0604020202020204" pitchFamily="34" charset="0"/>
            </a:endParaRPr>
          </a:p>
          <a:p>
            <a:pPr marL="0" lvl="0" indent="0" algn="l" rtl="0">
              <a:lnSpc>
                <a:spcPct val="90000"/>
              </a:lnSpc>
              <a:spcBef>
                <a:spcPts val="720"/>
              </a:spcBef>
              <a:spcAft>
                <a:spcPts val="0"/>
              </a:spcAft>
              <a:buClr>
                <a:srgbClr val="7F7F7F"/>
              </a:buClr>
              <a:buSzPts val="2400"/>
              <a:buNone/>
            </a:pPr>
            <a:endParaRPr sz="2400" dirty="0"/>
          </a:p>
          <a:p>
            <a:pPr marL="228600" lvl="0" indent="-228600" algn="l" rtl="0">
              <a:lnSpc>
                <a:spcPct val="90000"/>
              </a:lnSpc>
              <a:spcBef>
                <a:spcPts val="720"/>
              </a:spcBef>
              <a:spcAft>
                <a:spcPts val="0"/>
              </a:spcAft>
              <a:buClr>
                <a:srgbClr val="7F7F7F"/>
              </a:buClr>
              <a:buSzPts val="2400"/>
              <a:buChar char="•"/>
            </a:pPr>
            <a:r>
              <a:rPr lang="en-US" sz="2400" dirty="0"/>
              <a:t>Bit has one of two values:  </a:t>
            </a:r>
            <a:endParaRPr dirty="0"/>
          </a:p>
          <a:p>
            <a:pPr marL="685800" lvl="1" indent="-228600" algn="l" rtl="0">
              <a:lnSpc>
                <a:spcPct val="90000"/>
              </a:lnSpc>
              <a:spcBef>
                <a:spcPts val="720"/>
              </a:spcBef>
              <a:spcAft>
                <a:spcPts val="0"/>
              </a:spcAft>
              <a:buClr>
                <a:srgbClr val="7F7F7F"/>
              </a:buClr>
              <a:buSzPts val="2400"/>
              <a:buChar char="•"/>
            </a:pPr>
            <a:r>
              <a:rPr lang="en-US" sz="2400" u="sng" dirty="0">
                <a:latin typeface="Arial" panose="020B0604020202020204" pitchFamily="34" charset="0"/>
                <a:cs typeface="Arial" panose="020B0604020202020204" pitchFamily="34" charset="0"/>
              </a:rPr>
              <a:t>0 (off) or 1 (on)</a:t>
            </a:r>
            <a:endParaRPr dirty="0">
              <a:latin typeface="Arial" panose="020B0604020202020204" pitchFamily="34" charset="0"/>
              <a:cs typeface="Arial" panose="020B0604020202020204" pitchFamily="34" charset="0"/>
            </a:endParaRPr>
          </a:p>
          <a:p>
            <a:pPr marL="685800" lvl="1" indent="-228600" algn="l" rtl="0">
              <a:lnSpc>
                <a:spcPct val="90000"/>
              </a:lnSpc>
              <a:spcBef>
                <a:spcPts val="720"/>
              </a:spcBef>
              <a:spcAft>
                <a:spcPts val="0"/>
              </a:spcAft>
              <a:buClr>
                <a:srgbClr val="7F7F7F"/>
              </a:buClr>
              <a:buSzPts val="2400"/>
              <a:buChar char="•"/>
            </a:pPr>
            <a:r>
              <a:rPr lang="en-US" sz="2400" u="sng" dirty="0">
                <a:latin typeface="Arial" panose="020B0604020202020204" pitchFamily="34" charset="0"/>
                <a:cs typeface="Arial" panose="020B0604020202020204" pitchFamily="34" charset="0"/>
              </a:rPr>
              <a:t>0 (False) or 1 (True)</a:t>
            </a:r>
            <a:endParaRPr dirty="0">
              <a:latin typeface="Arial" panose="020B0604020202020204" pitchFamily="34" charset="0"/>
              <a:cs typeface="Arial" panose="020B0604020202020204" pitchFamily="34" charset="0"/>
            </a:endParaRPr>
          </a:p>
        </p:txBody>
      </p:sp>
      <p:pic>
        <p:nvPicPr>
          <p:cNvPr id="221" name="Google Shape;221;p6" descr="A close up of a cell phone&#10;&#10;Description generated with high confidence"/>
          <p:cNvPicPr preferRelativeResize="0"/>
          <p:nvPr/>
        </p:nvPicPr>
        <p:blipFill rotWithShape="1">
          <a:blip r:embed="rId3">
            <a:alphaModFix/>
          </a:blip>
          <a:srcRect/>
          <a:stretch/>
        </p:blipFill>
        <p:spPr>
          <a:xfrm>
            <a:off x="8462745" y="4508474"/>
            <a:ext cx="2618064" cy="196354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22" name="Google Shape;222;p6"/>
          <p:cNvPicPr preferRelativeResize="0"/>
          <p:nvPr/>
        </p:nvPicPr>
        <p:blipFill rotWithShape="1">
          <a:blip r:embed="rId4">
            <a:alphaModFix/>
          </a:blip>
          <a:srcRect b="52844"/>
          <a:stretch/>
        </p:blipFill>
        <p:spPr>
          <a:xfrm>
            <a:off x="8462745" y="2704234"/>
            <a:ext cx="2614219" cy="12308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How are Bits Represented in a Computer?</a:t>
            </a:r>
            <a:endParaRPr dirty="0"/>
          </a:p>
        </p:txBody>
      </p:sp>
      <p:sp>
        <p:nvSpPr>
          <p:cNvPr id="228" name="Google Shape;228;p10"/>
          <p:cNvSpPr txBox="1">
            <a:spLocks noGrp="1"/>
          </p:cNvSpPr>
          <p:nvPr>
            <p:ph type="body" idx="1"/>
          </p:nvPr>
        </p:nvSpPr>
        <p:spPr>
          <a:xfrm>
            <a:off x="788376" y="1852001"/>
            <a:ext cx="10826261" cy="4759813"/>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20000"/>
              </a:lnSpc>
              <a:spcBef>
                <a:spcPts val="0"/>
              </a:spcBef>
              <a:spcAft>
                <a:spcPts val="0"/>
              </a:spcAft>
              <a:buClr>
                <a:srgbClr val="7F7F7F"/>
              </a:buClr>
              <a:buSzPct val="100000"/>
              <a:buChar char="•"/>
            </a:pPr>
            <a:r>
              <a:rPr lang="en-US" sz="2400" dirty="0"/>
              <a:t>A transistor that is switched on or off</a:t>
            </a:r>
            <a:endParaRPr dirty="0"/>
          </a:p>
          <a:p>
            <a:pPr marL="228600" lvl="0" indent="-228600" algn="l" rtl="0">
              <a:lnSpc>
                <a:spcPct val="120000"/>
              </a:lnSpc>
              <a:spcBef>
                <a:spcPts val="666"/>
              </a:spcBef>
              <a:spcAft>
                <a:spcPts val="0"/>
              </a:spcAft>
              <a:buClr>
                <a:srgbClr val="7F7F7F"/>
              </a:buClr>
              <a:buSzPct val="100000"/>
              <a:buChar char="•"/>
            </a:pPr>
            <a:r>
              <a:rPr lang="en-US" sz="2400" dirty="0"/>
              <a:t>A capacitor that is charged or discharged.</a:t>
            </a:r>
            <a:endParaRPr dirty="0"/>
          </a:p>
          <a:p>
            <a:pPr marL="0" lvl="0" indent="0" algn="l" rtl="0">
              <a:lnSpc>
                <a:spcPct val="120000"/>
              </a:lnSpc>
              <a:spcBef>
                <a:spcPts val="666"/>
              </a:spcBef>
              <a:spcAft>
                <a:spcPts val="0"/>
              </a:spcAft>
              <a:buClr>
                <a:srgbClr val="7F7F7F"/>
              </a:buClr>
              <a:buSzPct val="100000"/>
              <a:buNone/>
            </a:pPr>
            <a:endParaRPr sz="2400" dirty="0"/>
          </a:p>
          <a:p>
            <a:pPr marL="0" lvl="0" indent="0" algn="l" rtl="0">
              <a:lnSpc>
                <a:spcPct val="120000"/>
              </a:lnSpc>
              <a:spcBef>
                <a:spcPts val="666"/>
              </a:spcBef>
              <a:spcAft>
                <a:spcPts val="0"/>
              </a:spcAft>
              <a:buClr>
                <a:srgbClr val="7F7F7F"/>
              </a:buClr>
              <a:buSzPct val="100000"/>
              <a:buNone/>
            </a:pPr>
            <a:endParaRPr sz="2400" dirty="0"/>
          </a:p>
          <a:p>
            <a:pPr marL="228600" lvl="0" indent="-87629" algn="l" rtl="0">
              <a:lnSpc>
                <a:spcPct val="120000"/>
              </a:lnSpc>
              <a:spcBef>
                <a:spcPts val="666"/>
              </a:spcBef>
              <a:spcAft>
                <a:spcPts val="0"/>
              </a:spcAft>
              <a:buClr>
                <a:srgbClr val="7F7F7F"/>
              </a:buClr>
              <a:buSzPct val="100000"/>
              <a:buNone/>
            </a:pPr>
            <a:endParaRPr sz="2400" dirty="0"/>
          </a:p>
          <a:p>
            <a:pPr marL="228600" lvl="0" indent="-228600" algn="l" rtl="0">
              <a:lnSpc>
                <a:spcPct val="120000"/>
              </a:lnSpc>
              <a:spcBef>
                <a:spcPts val="666"/>
              </a:spcBef>
              <a:spcAft>
                <a:spcPts val="0"/>
              </a:spcAft>
              <a:buClr>
                <a:srgbClr val="7F7F7F"/>
              </a:buClr>
              <a:buSzPct val="100000"/>
              <a:buChar char="•"/>
            </a:pPr>
            <a:r>
              <a:rPr lang="en-US" sz="2400" dirty="0"/>
              <a:t>On magnetic disks bits are represented by direction of the magnetic field (N-S, S-N).</a:t>
            </a:r>
            <a:endParaRPr dirty="0"/>
          </a:p>
          <a:p>
            <a:pPr marL="228600" lvl="0" indent="-228600" algn="l" rtl="0">
              <a:lnSpc>
                <a:spcPct val="120000"/>
              </a:lnSpc>
              <a:spcBef>
                <a:spcPts val="666"/>
              </a:spcBef>
              <a:spcAft>
                <a:spcPts val="0"/>
              </a:spcAft>
              <a:buClr>
                <a:srgbClr val="7F7F7F"/>
              </a:buClr>
              <a:buSzPct val="100000"/>
              <a:buChar char="•"/>
            </a:pPr>
            <a:r>
              <a:rPr lang="en-US" sz="2400" dirty="0"/>
              <a:t>Optical discs store bits optically (a bit on the surface is either shiny or not shiny).</a:t>
            </a:r>
            <a:endParaRPr dirty="0"/>
          </a:p>
          <a:p>
            <a:pPr marL="228600" lvl="0" indent="-228600" algn="l" rtl="0">
              <a:lnSpc>
                <a:spcPct val="120000"/>
              </a:lnSpc>
              <a:spcBef>
                <a:spcPts val="666"/>
              </a:spcBef>
              <a:spcAft>
                <a:spcPts val="0"/>
              </a:spcAft>
              <a:buClr>
                <a:srgbClr val="7F7F7F"/>
              </a:buClr>
              <a:buSzPct val="100000"/>
              <a:buChar char="•"/>
            </a:pPr>
            <a:r>
              <a:rPr lang="en-US" sz="2400" dirty="0"/>
              <a:t>Data is transmitted over telephone line or radio link using high- and low-pitched tones. </a:t>
            </a:r>
            <a:endParaRPr dirty="0"/>
          </a:p>
        </p:txBody>
      </p:sp>
      <p:grpSp>
        <p:nvGrpSpPr>
          <p:cNvPr id="229" name="Google Shape;229;p10"/>
          <p:cNvGrpSpPr/>
          <p:nvPr/>
        </p:nvGrpSpPr>
        <p:grpSpPr>
          <a:xfrm>
            <a:off x="1565031" y="2880518"/>
            <a:ext cx="8297863" cy="1096963"/>
            <a:chOff x="457200" y="2209800"/>
            <a:chExt cx="8297863" cy="1096963"/>
          </a:xfrm>
        </p:grpSpPr>
        <p:pic>
          <p:nvPicPr>
            <p:cNvPr id="230" name="Google Shape;230;p10"/>
            <p:cNvPicPr preferRelativeResize="0"/>
            <p:nvPr/>
          </p:nvPicPr>
          <p:blipFill rotWithShape="1">
            <a:blip r:embed="rId3">
              <a:alphaModFix/>
            </a:blip>
            <a:srcRect/>
            <a:stretch/>
          </p:blipFill>
          <p:spPr>
            <a:xfrm>
              <a:off x="457200" y="2667000"/>
              <a:ext cx="8297863" cy="639763"/>
            </a:xfrm>
            <a:prstGeom prst="rect">
              <a:avLst/>
            </a:prstGeom>
            <a:noFill/>
            <a:ln>
              <a:noFill/>
            </a:ln>
          </p:spPr>
        </p:pic>
        <p:sp>
          <p:nvSpPr>
            <p:cNvPr id="231" name="Google Shape;231;p10"/>
            <p:cNvSpPr txBox="1"/>
            <p:nvPr/>
          </p:nvSpPr>
          <p:spPr>
            <a:xfrm>
              <a:off x="4572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accent2"/>
                  </a:solidFill>
                  <a:latin typeface="Arial"/>
                  <a:ea typeface="Arial"/>
                  <a:cs typeface="Arial"/>
                  <a:sym typeface="Arial"/>
                </a:rPr>
                <a:t>0</a:t>
              </a:r>
              <a:endParaRPr/>
            </a:p>
          </p:txBody>
        </p:sp>
        <p:sp>
          <p:nvSpPr>
            <p:cNvPr id="232" name="Google Shape;232;p10"/>
            <p:cNvSpPr txBox="1"/>
            <p:nvPr/>
          </p:nvSpPr>
          <p:spPr>
            <a:xfrm>
              <a:off x="20574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accent2"/>
                  </a:solidFill>
                  <a:latin typeface="Arial"/>
                  <a:ea typeface="Arial"/>
                  <a:cs typeface="Arial"/>
                  <a:sym typeface="Arial"/>
                </a:rPr>
                <a:t>0</a:t>
              </a:r>
              <a:endParaRPr/>
            </a:p>
          </p:txBody>
        </p:sp>
        <p:sp>
          <p:nvSpPr>
            <p:cNvPr id="233" name="Google Shape;233;p10"/>
            <p:cNvSpPr txBox="1"/>
            <p:nvPr/>
          </p:nvSpPr>
          <p:spPr>
            <a:xfrm>
              <a:off x="31242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accent2"/>
                  </a:solidFill>
                  <a:latin typeface="Arial"/>
                  <a:ea typeface="Arial"/>
                  <a:cs typeface="Arial"/>
                  <a:sym typeface="Arial"/>
                </a:rPr>
                <a:t>0</a:t>
              </a:r>
              <a:endParaRPr/>
            </a:p>
          </p:txBody>
        </p:sp>
        <p:sp>
          <p:nvSpPr>
            <p:cNvPr id="234" name="Google Shape;234;p10"/>
            <p:cNvSpPr txBox="1"/>
            <p:nvPr/>
          </p:nvSpPr>
          <p:spPr>
            <a:xfrm>
              <a:off x="36576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accent2"/>
                  </a:solidFill>
                  <a:latin typeface="Arial"/>
                  <a:ea typeface="Arial"/>
                  <a:cs typeface="Arial"/>
                  <a:sym typeface="Arial"/>
                </a:rPr>
                <a:t>0</a:t>
              </a:r>
              <a:endParaRPr/>
            </a:p>
          </p:txBody>
        </p:sp>
        <p:sp>
          <p:nvSpPr>
            <p:cNvPr id="235" name="Google Shape;235;p10"/>
            <p:cNvSpPr txBox="1"/>
            <p:nvPr/>
          </p:nvSpPr>
          <p:spPr>
            <a:xfrm>
              <a:off x="41910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accent2"/>
                  </a:solidFill>
                  <a:latin typeface="Arial"/>
                  <a:ea typeface="Arial"/>
                  <a:cs typeface="Arial"/>
                  <a:sym typeface="Arial"/>
                </a:rPr>
                <a:t>0</a:t>
              </a:r>
              <a:endParaRPr/>
            </a:p>
          </p:txBody>
        </p:sp>
        <p:sp>
          <p:nvSpPr>
            <p:cNvPr id="236" name="Google Shape;236;p10"/>
            <p:cNvSpPr txBox="1"/>
            <p:nvPr/>
          </p:nvSpPr>
          <p:spPr>
            <a:xfrm>
              <a:off x="51816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accent2"/>
                  </a:solidFill>
                  <a:latin typeface="Arial"/>
                  <a:ea typeface="Arial"/>
                  <a:cs typeface="Arial"/>
                  <a:sym typeface="Arial"/>
                </a:rPr>
                <a:t>0</a:t>
              </a:r>
              <a:endParaRPr/>
            </a:p>
          </p:txBody>
        </p:sp>
        <p:sp>
          <p:nvSpPr>
            <p:cNvPr id="237" name="Google Shape;237;p10"/>
            <p:cNvSpPr txBox="1"/>
            <p:nvPr/>
          </p:nvSpPr>
          <p:spPr>
            <a:xfrm>
              <a:off x="67818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accent2"/>
                  </a:solidFill>
                  <a:latin typeface="Arial"/>
                  <a:ea typeface="Arial"/>
                  <a:cs typeface="Arial"/>
                  <a:sym typeface="Arial"/>
                </a:rPr>
                <a:t>0</a:t>
              </a:r>
              <a:endParaRPr/>
            </a:p>
          </p:txBody>
        </p:sp>
        <p:sp>
          <p:nvSpPr>
            <p:cNvPr id="238" name="Google Shape;238;p10"/>
            <p:cNvSpPr txBox="1"/>
            <p:nvPr/>
          </p:nvSpPr>
          <p:spPr>
            <a:xfrm>
              <a:off x="78486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accent2"/>
                  </a:solidFill>
                  <a:latin typeface="Arial"/>
                  <a:ea typeface="Arial"/>
                  <a:cs typeface="Arial"/>
                  <a:sym typeface="Arial"/>
                </a:rPr>
                <a:t>0</a:t>
              </a:r>
              <a:endParaRPr/>
            </a:p>
          </p:txBody>
        </p:sp>
        <p:sp>
          <p:nvSpPr>
            <p:cNvPr id="239" name="Google Shape;239;p10"/>
            <p:cNvSpPr txBox="1"/>
            <p:nvPr/>
          </p:nvSpPr>
          <p:spPr>
            <a:xfrm>
              <a:off x="9906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1</a:t>
              </a:r>
              <a:endParaRPr/>
            </a:p>
          </p:txBody>
        </p:sp>
        <p:sp>
          <p:nvSpPr>
            <p:cNvPr id="240" name="Google Shape;240;p10"/>
            <p:cNvSpPr txBox="1"/>
            <p:nvPr/>
          </p:nvSpPr>
          <p:spPr>
            <a:xfrm>
              <a:off x="15240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1</a:t>
              </a:r>
              <a:endParaRPr/>
            </a:p>
          </p:txBody>
        </p:sp>
        <p:sp>
          <p:nvSpPr>
            <p:cNvPr id="241" name="Google Shape;241;p10"/>
            <p:cNvSpPr txBox="1"/>
            <p:nvPr/>
          </p:nvSpPr>
          <p:spPr>
            <a:xfrm>
              <a:off x="25908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1</a:t>
              </a:r>
              <a:endParaRPr/>
            </a:p>
          </p:txBody>
        </p:sp>
        <p:sp>
          <p:nvSpPr>
            <p:cNvPr id="242" name="Google Shape;242;p10"/>
            <p:cNvSpPr txBox="1"/>
            <p:nvPr/>
          </p:nvSpPr>
          <p:spPr>
            <a:xfrm>
              <a:off x="46482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1</a:t>
              </a:r>
              <a:endParaRPr/>
            </a:p>
          </p:txBody>
        </p:sp>
        <p:sp>
          <p:nvSpPr>
            <p:cNvPr id="243" name="Google Shape;243;p10"/>
            <p:cNvSpPr txBox="1"/>
            <p:nvPr/>
          </p:nvSpPr>
          <p:spPr>
            <a:xfrm>
              <a:off x="57150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1</a:t>
              </a:r>
              <a:endParaRPr/>
            </a:p>
          </p:txBody>
        </p:sp>
        <p:sp>
          <p:nvSpPr>
            <p:cNvPr id="244" name="Google Shape;244;p10"/>
            <p:cNvSpPr txBox="1"/>
            <p:nvPr/>
          </p:nvSpPr>
          <p:spPr>
            <a:xfrm>
              <a:off x="62484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1</a:t>
              </a:r>
              <a:endParaRPr/>
            </a:p>
          </p:txBody>
        </p:sp>
        <p:sp>
          <p:nvSpPr>
            <p:cNvPr id="245" name="Google Shape;245;p10"/>
            <p:cNvSpPr txBox="1"/>
            <p:nvPr/>
          </p:nvSpPr>
          <p:spPr>
            <a:xfrm>
              <a:off x="73152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1</a:t>
              </a:r>
              <a:endParaRPr/>
            </a:p>
          </p:txBody>
        </p:sp>
        <p:sp>
          <p:nvSpPr>
            <p:cNvPr id="246" name="Google Shape;246;p10"/>
            <p:cNvSpPr txBox="1"/>
            <p:nvPr/>
          </p:nvSpPr>
          <p:spPr>
            <a:xfrm>
              <a:off x="8305800" y="2209800"/>
              <a:ext cx="381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F0000"/>
                  </a:solidFill>
                  <a:latin typeface="Arial"/>
                  <a:ea typeface="Arial"/>
                  <a:cs typeface="Arial"/>
                  <a:sym typeface="Arial"/>
                </a:rPr>
                <a:t>1</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Byte</a:t>
            </a:r>
            <a:endParaRPr dirty="0"/>
          </a:p>
        </p:txBody>
      </p:sp>
      <p:pic>
        <p:nvPicPr>
          <p:cNvPr id="252" name="Google Shape;252;p7"/>
          <p:cNvPicPr preferRelativeResize="0"/>
          <p:nvPr/>
        </p:nvPicPr>
        <p:blipFill rotWithShape="1">
          <a:blip r:embed="rId3">
            <a:alphaModFix/>
          </a:blip>
          <a:srcRect b="9976"/>
          <a:stretch/>
        </p:blipFill>
        <p:spPr>
          <a:xfrm>
            <a:off x="7603397" y="4001294"/>
            <a:ext cx="2857500" cy="2143693"/>
          </a:xfrm>
          <a:prstGeom prst="rect">
            <a:avLst/>
          </a:prstGeom>
          <a:noFill/>
          <a:ln>
            <a:noFill/>
          </a:ln>
        </p:spPr>
      </p:pic>
      <p:sp>
        <p:nvSpPr>
          <p:cNvPr id="253" name="Google Shape;25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A Byte is a collection of bits known as the unit of digital information.</a:t>
            </a:r>
            <a:br>
              <a:rPr lang="en-US" dirty="0"/>
            </a:br>
            <a:endParaRPr dirty="0"/>
          </a:p>
          <a:p>
            <a:pPr marL="228600" lvl="0" indent="-228600" algn="l" rtl="0">
              <a:lnSpc>
                <a:spcPct val="90000"/>
              </a:lnSpc>
              <a:spcBef>
                <a:spcPts val="900"/>
              </a:spcBef>
              <a:spcAft>
                <a:spcPts val="0"/>
              </a:spcAft>
              <a:buClr>
                <a:srgbClr val="7F7F7F"/>
              </a:buClr>
              <a:buSzPts val="3000"/>
              <a:buChar char="•"/>
            </a:pPr>
            <a:r>
              <a:rPr lang="en-US" dirty="0"/>
              <a:t>1 Byte = 8 bits</a:t>
            </a:r>
            <a:br>
              <a:rPr lang="en-US" dirty="0"/>
            </a:br>
            <a:endParaRPr dirty="0"/>
          </a:p>
          <a:p>
            <a:pPr marL="228600" lvl="0" indent="-228600" algn="l" rtl="0">
              <a:lnSpc>
                <a:spcPct val="90000"/>
              </a:lnSpc>
              <a:spcBef>
                <a:spcPts val="900"/>
              </a:spcBef>
              <a:spcAft>
                <a:spcPts val="0"/>
              </a:spcAft>
              <a:buClr>
                <a:srgbClr val="7F7F7F"/>
              </a:buClr>
              <a:buSzPts val="3000"/>
              <a:buChar char="•"/>
            </a:pPr>
            <a:r>
              <a:rPr lang="en-US" dirty="0"/>
              <a:t>Abbreviation: </a:t>
            </a:r>
            <a:r>
              <a:rPr lang="en-US" b="1" dirty="0">
                <a:solidFill>
                  <a:srgbClr val="0055A4"/>
                </a:solidFill>
              </a:rPr>
              <a:t>B</a:t>
            </a:r>
            <a:endParaRPr b="1" dirty="0">
              <a:solidFill>
                <a:srgbClr val="0055A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Byte History</a:t>
            </a:r>
            <a:endParaRPr dirty="0"/>
          </a:p>
        </p:txBody>
      </p:sp>
      <p:sp>
        <p:nvSpPr>
          <p:cNvPr id="259" name="Google Shape;25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14312" algn="l" rtl="0">
              <a:lnSpc>
                <a:spcPct val="115000"/>
              </a:lnSpc>
              <a:spcBef>
                <a:spcPts val="0"/>
              </a:spcBef>
              <a:spcAft>
                <a:spcPts val="0"/>
              </a:spcAft>
              <a:buClr>
                <a:srgbClr val="7F7F7F"/>
              </a:buClr>
              <a:buSzPct val="100000"/>
              <a:buChar char="•"/>
            </a:pPr>
            <a:r>
              <a:rPr lang="en-US" dirty="0"/>
              <a:t>The byte represents the number of bits used to encode one </a:t>
            </a:r>
            <a:r>
              <a:rPr lang="en-US" b="1" dirty="0"/>
              <a:t>character</a:t>
            </a:r>
            <a:r>
              <a:rPr lang="en-US" dirty="0"/>
              <a:t> in a computer and hence it is the smallest addressable unit of memory in several computer architectures. </a:t>
            </a:r>
            <a:endParaRPr dirty="0"/>
          </a:p>
          <a:p>
            <a:pPr marL="228600" lvl="0" indent="-52387" algn="l" rtl="0">
              <a:lnSpc>
                <a:spcPct val="115000"/>
              </a:lnSpc>
              <a:spcBef>
                <a:spcPts val="833"/>
              </a:spcBef>
              <a:spcAft>
                <a:spcPts val="0"/>
              </a:spcAft>
              <a:buClr>
                <a:srgbClr val="7F7F7F"/>
              </a:buClr>
              <a:buSzPct val="100000"/>
              <a:buNone/>
            </a:pPr>
            <a:endParaRPr dirty="0"/>
          </a:p>
          <a:p>
            <a:pPr marL="228600" lvl="0" indent="-214312" algn="l" rtl="0">
              <a:lnSpc>
                <a:spcPct val="115000"/>
              </a:lnSpc>
              <a:spcBef>
                <a:spcPts val="833"/>
              </a:spcBef>
              <a:spcAft>
                <a:spcPts val="0"/>
              </a:spcAft>
              <a:buClr>
                <a:srgbClr val="7F7F7F"/>
              </a:buClr>
              <a:buSzPct val="100000"/>
              <a:buChar char="•"/>
            </a:pPr>
            <a:r>
              <a:rPr lang="en-US" dirty="0"/>
              <a:t>Size of a byte has been hardware dependent and no definitive standards existed that mandated the size. </a:t>
            </a:r>
            <a:endParaRPr dirty="0"/>
          </a:p>
          <a:p>
            <a:pPr marL="228600" lvl="0" indent="-52387" algn="l" rtl="0">
              <a:lnSpc>
                <a:spcPct val="115000"/>
              </a:lnSpc>
              <a:spcBef>
                <a:spcPts val="833"/>
              </a:spcBef>
              <a:spcAft>
                <a:spcPts val="0"/>
              </a:spcAft>
              <a:buClr>
                <a:srgbClr val="7F7F7F"/>
              </a:buClr>
              <a:buSzPct val="100000"/>
              <a:buNone/>
            </a:pPr>
            <a:endParaRPr dirty="0"/>
          </a:p>
          <a:p>
            <a:pPr marL="228600" lvl="0" indent="-214312" algn="l" rtl="0">
              <a:lnSpc>
                <a:spcPct val="115000"/>
              </a:lnSpc>
              <a:spcBef>
                <a:spcPts val="833"/>
              </a:spcBef>
              <a:spcAft>
                <a:spcPts val="0"/>
              </a:spcAft>
              <a:buClr>
                <a:srgbClr val="7F7F7F"/>
              </a:buClr>
              <a:buSzPct val="100000"/>
              <a:buChar char="•"/>
            </a:pPr>
            <a:r>
              <a:rPr lang="en-US" dirty="0"/>
              <a:t>A standard was introduced in 1993 that is common now.</a:t>
            </a:r>
            <a:endParaRPr dirty="0"/>
          </a:p>
          <a:p>
            <a:pPr marL="685800" lvl="1" indent="-216217" algn="l" rtl="0">
              <a:lnSpc>
                <a:spcPct val="115000"/>
              </a:lnSpc>
              <a:spcBef>
                <a:spcPts val="722"/>
              </a:spcBef>
              <a:spcAft>
                <a:spcPts val="0"/>
              </a:spcAft>
              <a:buClr>
                <a:srgbClr val="7F7F7F"/>
              </a:buClr>
              <a:buSzPct val="100000"/>
              <a:buChar char="•"/>
            </a:pPr>
            <a:r>
              <a:rPr lang="en-US" dirty="0">
                <a:latin typeface="Arial" panose="020B0604020202020204" pitchFamily="34" charset="0"/>
                <a:cs typeface="Arial" panose="020B0604020202020204" pitchFamily="34" charset="0"/>
              </a:rPr>
              <a:t>1 byte = 8 bits</a:t>
            </a:r>
            <a:endParaRPr dirty="0">
              <a:latin typeface="Arial" panose="020B0604020202020204" pitchFamily="34" charset="0"/>
              <a:cs typeface="Arial" panose="020B0604020202020204" pitchFamily="34" charset="0"/>
            </a:endParaRPr>
          </a:p>
          <a:p>
            <a:pPr marL="228600" lvl="0" indent="-52387" algn="l" rtl="0">
              <a:lnSpc>
                <a:spcPct val="90000"/>
              </a:lnSpc>
              <a:spcBef>
                <a:spcPts val="833"/>
              </a:spcBef>
              <a:spcAft>
                <a:spcPts val="0"/>
              </a:spcAft>
              <a:buClr>
                <a:srgbClr val="7F7F7F"/>
              </a:buClr>
              <a:buSzPct val="1000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Byte Sizes</a:t>
            </a:r>
            <a:endParaRPr dirty="0"/>
          </a:p>
        </p:txBody>
      </p:sp>
      <p:sp>
        <p:nvSpPr>
          <p:cNvPr id="265" name="Google Shape;26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7F7F7F"/>
              </a:buClr>
              <a:buSzPct val="100000"/>
              <a:buNone/>
            </a:pPr>
            <a:r>
              <a:rPr lang="en-US" dirty="0"/>
              <a:t>1 byte (</a:t>
            </a:r>
            <a:r>
              <a:rPr lang="en-US" b="1" dirty="0"/>
              <a:t>B</a:t>
            </a:r>
            <a:r>
              <a:rPr lang="en-US" dirty="0"/>
              <a:t>)</a:t>
            </a:r>
            <a:endParaRPr dirty="0"/>
          </a:p>
          <a:p>
            <a:pPr marL="228600" lvl="0" indent="-228600" algn="l" rtl="0">
              <a:lnSpc>
                <a:spcPct val="90000"/>
              </a:lnSpc>
              <a:spcBef>
                <a:spcPts val="698"/>
              </a:spcBef>
              <a:spcAft>
                <a:spcPts val="0"/>
              </a:spcAft>
              <a:buClr>
                <a:srgbClr val="7F7F7F"/>
              </a:buClr>
              <a:buSzPct val="100000"/>
              <a:buNone/>
            </a:pPr>
            <a:endParaRPr dirty="0"/>
          </a:p>
          <a:p>
            <a:pPr marL="228600" lvl="0" indent="-228600" algn="l" rtl="0">
              <a:lnSpc>
                <a:spcPct val="90000"/>
              </a:lnSpc>
              <a:spcBef>
                <a:spcPts val="698"/>
              </a:spcBef>
              <a:spcAft>
                <a:spcPts val="0"/>
              </a:spcAft>
              <a:buClr>
                <a:srgbClr val="7F7F7F"/>
              </a:buClr>
              <a:buSzPct val="100000"/>
              <a:buChar char="•"/>
            </a:pPr>
            <a:r>
              <a:rPr lang="en-US" dirty="0"/>
              <a:t>Kilobyte (KB) = 1,024 bytes (2</a:t>
            </a:r>
            <a:r>
              <a:rPr lang="en-US" baseline="30000" dirty="0"/>
              <a:t>10</a:t>
            </a:r>
            <a:r>
              <a:rPr lang="en-US" dirty="0"/>
              <a:t>)  </a:t>
            </a:r>
            <a:endParaRPr dirty="0"/>
          </a:p>
          <a:p>
            <a:pPr marL="685800" lvl="1" indent="-228600" algn="l" rtl="0">
              <a:lnSpc>
                <a:spcPct val="9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“one </a:t>
            </a:r>
            <a:r>
              <a:rPr lang="en-US" u="sng" dirty="0">
                <a:latin typeface="Arial" panose="020B0604020202020204" pitchFamily="34" charset="0"/>
                <a:cs typeface="Arial" panose="020B0604020202020204" pitchFamily="34" charset="0"/>
              </a:rPr>
              <a:t>thousand</a:t>
            </a:r>
            <a:r>
              <a:rPr lang="en-US" dirty="0">
                <a:latin typeface="Arial" panose="020B0604020202020204" pitchFamily="34" charset="0"/>
                <a:cs typeface="Arial" panose="020B0604020202020204" pitchFamily="34" charset="0"/>
              </a:rPr>
              <a:t> bytes” </a:t>
            </a:r>
            <a:endParaRPr dirty="0">
              <a:latin typeface="Arial" panose="020B0604020202020204" pitchFamily="34" charset="0"/>
              <a:cs typeface="Arial" panose="020B0604020202020204" pitchFamily="34" charset="0"/>
            </a:endParaRPr>
          </a:p>
          <a:p>
            <a:pPr marL="685800" lvl="1" indent="-228600" algn="l" rtl="0">
              <a:lnSpc>
                <a:spcPct val="9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1,024 = 2 * 2 * 2 * 2 * 2 * 2 * 2 * 2 * 2 * 2 </a:t>
            </a:r>
            <a:endParaRPr dirty="0">
              <a:latin typeface="Arial" panose="020B0604020202020204" pitchFamily="34" charset="0"/>
              <a:cs typeface="Arial" panose="020B0604020202020204" pitchFamily="34" charset="0"/>
            </a:endParaRPr>
          </a:p>
          <a:p>
            <a:pPr marL="228600" lvl="0" indent="-228600" algn="l" rtl="0">
              <a:lnSpc>
                <a:spcPct val="90000"/>
              </a:lnSpc>
              <a:spcBef>
                <a:spcPts val="698"/>
              </a:spcBef>
              <a:spcAft>
                <a:spcPts val="0"/>
              </a:spcAft>
              <a:buClr>
                <a:srgbClr val="7F7F7F"/>
              </a:buClr>
              <a:buSzPct val="100000"/>
              <a:buNone/>
            </a:pPr>
            <a:endParaRPr dirty="0"/>
          </a:p>
          <a:p>
            <a:pPr marL="228600" lvl="0" indent="-228600" algn="l" rtl="0">
              <a:lnSpc>
                <a:spcPct val="90000"/>
              </a:lnSpc>
              <a:spcBef>
                <a:spcPts val="698"/>
              </a:spcBef>
              <a:spcAft>
                <a:spcPts val="0"/>
              </a:spcAft>
              <a:buClr>
                <a:srgbClr val="7F7F7F"/>
              </a:buClr>
              <a:buSzPct val="100000"/>
              <a:buChar char="•"/>
            </a:pPr>
            <a:r>
              <a:rPr lang="en-US" dirty="0"/>
              <a:t>Megabyte (MB) = 1,048,576 bytes (2</a:t>
            </a:r>
            <a:r>
              <a:rPr lang="en-US" baseline="30000" dirty="0"/>
              <a:t>20</a:t>
            </a:r>
            <a:r>
              <a:rPr lang="en-US" dirty="0"/>
              <a:t>) </a:t>
            </a:r>
            <a:endParaRPr dirty="0"/>
          </a:p>
          <a:p>
            <a:pPr marL="685800" lvl="1" indent="-228600" algn="l" rtl="0">
              <a:lnSpc>
                <a:spcPct val="9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“one </a:t>
            </a:r>
            <a:r>
              <a:rPr lang="en-US" u="sng" dirty="0">
                <a:latin typeface="Arial" panose="020B0604020202020204" pitchFamily="34" charset="0"/>
                <a:cs typeface="Arial" panose="020B0604020202020204" pitchFamily="34" charset="0"/>
              </a:rPr>
              <a:t>million</a:t>
            </a:r>
            <a:r>
              <a:rPr lang="en-US" dirty="0">
                <a:latin typeface="Arial" panose="020B0604020202020204" pitchFamily="34" charset="0"/>
                <a:cs typeface="Arial" panose="020B0604020202020204" pitchFamily="34" charset="0"/>
              </a:rPr>
              <a:t> bytes”</a:t>
            </a:r>
            <a:endParaRPr dirty="0">
              <a:latin typeface="Arial" panose="020B0604020202020204" pitchFamily="34" charset="0"/>
              <a:cs typeface="Arial" panose="020B0604020202020204" pitchFamily="34" charset="0"/>
            </a:endParaRPr>
          </a:p>
          <a:p>
            <a:pPr marL="228600" lvl="0" indent="-228600" algn="l" rtl="0">
              <a:lnSpc>
                <a:spcPct val="90000"/>
              </a:lnSpc>
              <a:spcBef>
                <a:spcPts val="698"/>
              </a:spcBef>
              <a:spcAft>
                <a:spcPts val="0"/>
              </a:spcAft>
              <a:buClr>
                <a:srgbClr val="7F7F7F"/>
              </a:buClr>
              <a:buSzPct val="100000"/>
              <a:buNone/>
            </a:pPr>
            <a:endParaRPr dirty="0"/>
          </a:p>
          <a:p>
            <a:pPr marL="228600" lvl="0" indent="-228600" algn="l" rtl="0">
              <a:lnSpc>
                <a:spcPct val="90000"/>
              </a:lnSpc>
              <a:spcBef>
                <a:spcPts val="698"/>
              </a:spcBef>
              <a:spcAft>
                <a:spcPts val="0"/>
              </a:spcAft>
              <a:buClr>
                <a:srgbClr val="7F7F7F"/>
              </a:buClr>
              <a:buSzPct val="100000"/>
              <a:buChar char="•"/>
            </a:pPr>
            <a:r>
              <a:rPr lang="en-US" dirty="0"/>
              <a:t>Gigabyte (GB) = 1,073,741,824 bytes (2</a:t>
            </a:r>
            <a:r>
              <a:rPr lang="en-US" baseline="30000" dirty="0"/>
              <a:t>30</a:t>
            </a:r>
            <a:r>
              <a:rPr lang="en-US" dirty="0"/>
              <a:t>) </a:t>
            </a:r>
            <a:endParaRPr dirty="0"/>
          </a:p>
          <a:p>
            <a:pPr marL="685800" lvl="1" indent="-228600" algn="l" rtl="0">
              <a:lnSpc>
                <a:spcPct val="9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“one </a:t>
            </a:r>
            <a:r>
              <a:rPr lang="en-US" u="sng" dirty="0">
                <a:latin typeface="Arial" panose="020B0604020202020204" pitchFamily="34" charset="0"/>
                <a:cs typeface="Arial" panose="020B0604020202020204" pitchFamily="34" charset="0"/>
              </a:rPr>
              <a:t>billion</a:t>
            </a:r>
            <a:r>
              <a:rPr lang="en-US" dirty="0">
                <a:latin typeface="Arial" panose="020B0604020202020204" pitchFamily="34" charset="0"/>
                <a:cs typeface="Arial" panose="020B0604020202020204" pitchFamily="34" charset="0"/>
              </a:rPr>
              <a:t> bytes”</a:t>
            </a:r>
            <a:endParaRPr dirty="0">
              <a:latin typeface="Arial" panose="020B0604020202020204" pitchFamily="34" charset="0"/>
              <a:cs typeface="Arial" panose="020B0604020202020204" pitchFamily="34" charset="0"/>
            </a:endParaRPr>
          </a:p>
          <a:p>
            <a:pPr marL="228600" lvl="0" indent="-80962" algn="l" rtl="0">
              <a:lnSpc>
                <a:spcPct val="90000"/>
              </a:lnSpc>
              <a:spcBef>
                <a:spcPts val="698"/>
              </a:spcBef>
              <a:spcAft>
                <a:spcPts val="0"/>
              </a:spcAft>
              <a:buClr>
                <a:srgbClr val="7F7F7F"/>
              </a:buClr>
              <a:buSzPct val="100000"/>
              <a:buNone/>
            </a:pPr>
            <a:endParaRPr dirty="0"/>
          </a:p>
          <a:p>
            <a:pPr marL="0" lvl="0" indent="0" algn="r" rtl="0">
              <a:lnSpc>
                <a:spcPct val="90000"/>
              </a:lnSpc>
              <a:spcBef>
                <a:spcPts val="419"/>
              </a:spcBef>
              <a:spcAft>
                <a:spcPts val="0"/>
              </a:spcAft>
              <a:buClr>
                <a:srgbClr val="7F7F7F"/>
              </a:buClr>
              <a:buSzPct val="100000"/>
              <a:buNone/>
            </a:pPr>
            <a:r>
              <a:rPr lang="en-US" sz="1800" dirty="0"/>
              <a:t>https://en.wikipedia.org/wiki/Byte</a:t>
            </a:r>
            <a:endParaRPr dirty="0"/>
          </a:p>
        </p:txBody>
      </p:sp>
      <p:pic>
        <p:nvPicPr>
          <p:cNvPr id="266" name="Google Shape;266;p9"/>
          <p:cNvPicPr preferRelativeResize="0"/>
          <p:nvPr/>
        </p:nvPicPr>
        <p:blipFill rotWithShape="1">
          <a:blip r:embed="rId3">
            <a:alphaModFix/>
          </a:blip>
          <a:srcRect/>
          <a:stretch/>
        </p:blipFill>
        <p:spPr>
          <a:xfrm>
            <a:off x="8523705" y="2149678"/>
            <a:ext cx="2704750" cy="33368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ec49ac6325_0_6"/>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dirty="0">
                <a:latin typeface="+mj-lt"/>
              </a:rPr>
              <a:t>Video: Taking A Computer Apart </a:t>
            </a:r>
            <a:endParaRPr dirty="0">
              <a:latin typeface="+mj-lt"/>
            </a:endParaRPr>
          </a:p>
        </p:txBody>
      </p:sp>
      <p:sp>
        <p:nvSpPr>
          <p:cNvPr id="134" name="Google Shape;134;gec49ac6325_0_6"/>
          <p:cNvSpPr txBox="1"/>
          <p:nvPr/>
        </p:nvSpPr>
        <p:spPr>
          <a:xfrm>
            <a:off x="9330475" y="5203394"/>
            <a:ext cx="1600500" cy="5124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2"/>
                </a:solidFill>
                <a:latin typeface="+mj-lt"/>
                <a:ea typeface="Quattrocento Sans"/>
                <a:cs typeface="Arial" panose="020B0604020202020204" pitchFamily="34" charset="0"/>
                <a:sym typeface="Quattrocento Sans"/>
              </a:rPr>
              <a:t>(28 mins)</a:t>
            </a:r>
            <a:endParaRPr sz="2400" b="0" i="0" u="none" strike="noStrike" cap="none" dirty="0">
              <a:solidFill>
                <a:schemeClr val="dk2"/>
              </a:solidFill>
              <a:latin typeface="+mj-lt"/>
              <a:ea typeface="Quattrocento Sans"/>
              <a:cs typeface="Arial" panose="020B0604020202020204" pitchFamily="34" charset="0"/>
              <a:sym typeface="Quattrocento Sans"/>
            </a:endParaRPr>
          </a:p>
        </p:txBody>
      </p:sp>
      <p:pic>
        <p:nvPicPr>
          <p:cNvPr id="135" name="Google Shape;135;gec49ac6325_0_6" descr="http://www.cteskills.com  Computer Hardware&#10;&#10;A desktop computer is comprised of many diverse components. This video will identify each piece of hardware that makes up a computer. We will demonstrate how to open it up, take it apart and discuss the make up of the mother board, and then put it back together." title="Computer Basics">
            <a:hlinkClick r:id="rId3"/>
          </p:cNvPr>
          <p:cNvPicPr preferRelativeResize="0">
            <a:picLocks noGrp="1"/>
          </p:cNvPicPr>
          <p:nvPr>
            <p:ph type="body" idx="1"/>
          </p:nvPr>
        </p:nvPicPr>
        <p:blipFill rotWithShape="1">
          <a:blip r:embed="rId4">
            <a:alphaModFix/>
          </a:blip>
          <a:srcRect/>
          <a:stretch/>
        </p:blipFill>
        <p:spPr>
          <a:xfrm>
            <a:off x="3810000" y="2286794"/>
            <a:ext cx="4572000" cy="342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ec49ac6325_0_415"/>
          <p:cNvSpPr txBox="1">
            <a:spLocks noGrp="1"/>
          </p:cNvSpPr>
          <p:nvPr>
            <p:ph type="title"/>
          </p:nvPr>
        </p:nvSpPr>
        <p:spPr>
          <a:xfrm>
            <a:off x="838201" y="2402238"/>
            <a:ext cx="10515600" cy="2187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Representing Numbers in Binary</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ec49ac6325_0_419"/>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Converting Decimal Number to Binary</a:t>
            </a:r>
            <a:endParaRPr dirty="0"/>
          </a:p>
        </p:txBody>
      </p:sp>
      <p:sp>
        <p:nvSpPr>
          <p:cNvPr id="277" name="Google Shape;277;gec49ac6325_0_419"/>
          <p:cNvSpPr txBox="1">
            <a:spLocks noGrp="1"/>
          </p:cNvSpPr>
          <p:nvPr>
            <p:ph type="body" idx="1"/>
          </p:nvPr>
        </p:nvSpPr>
        <p:spPr>
          <a:xfrm>
            <a:off x="838200" y="1825625"/>
            <a:ext cx="11065800" cy="4351200"/>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rgbClr val="7F7F7F"/>
              </a:buClr>
              <a:buSzPts val="2800"/>
              <a:buFont typeface="Quattrocento Sans"/>
              <a:buAutoNum type="arabicPeriod"/>
            </a:pPr>
            <a:r>
              <a:rPr lang="en-US" sz="2800" dirty="0"/>
              <a:t>Divide a given decimal number by 2 using long division.</a:t>
            </a:r>
            <a:endParaRPr dirty="0"/>
          </a:p>
          <a:p>
            <a:pPr marL="514350" lvl="0" indent="-514350" algn="l" rtl="0">
              <a:lnSpc>
                <a:spcPct val="90000"/>
              </a:lnSpc>
              <a:spcBef>
                <a:spcPts val="840"/>
              </a:spcBef>
              <a:spcAft>
                <a:spcPts val="0"/>
              </a:spcAft>
              <a:buClr>
                <a:srgbClr val="7F7F7F"/>
              </a:buClr>
              <a:buSzPts val="2800"/>
              <a:buFont typeface="Quattrocento Sans"/>
              <a:buAutoNum type="arabicPeriod"/>
            </a:pPr>
            <a:r>
              <a:rPr lang="en-US" sz="2800" dirty="0"/>
              <a:t>Note down the </a:t>
            </a:r>
            <a:r>
              <a:rPr lang="en-US" sz="2800" dirty="0">
                <a:solidFill>
                  <a:srgbClr val="0055A4"/>
                </a:solidFill>
              </a:rPr>
              <a:t>outcome</a:t>
            </a:r>
            <a:r>
              <a:rPr lang="en-US" sz="2800" dirty="0"/>
              <a:t> and </a:t>
            </a:r>
            <a:r>
              <a:rPr lang="en-US" sz="2800" dirty="0">
                <a:solidFill>
                  <a:srgbClr val="0055A4"/>
                </a:solidFill>
              </a:rPr>
              <a:t>remainder</a:t>
            </a:r>
            <a:r>
              <a:rPr lang="en-US" sz="2800" dirty="0"/>
              <a:t> of the division on the side.</a:t>
            </a:r>
            <a:endParaRPr dirty="0"/>
          </a:p>
          <a:p>
            <a:pPr marL="514350" lvl="0" indent="-514350" algn="l" rtl="0">
              <a:lnSpc>
                <a:spcPct val="90000"/>
              </a:lnSpc>
              <a:spcBef>
                <a:spcPts val="840"/>
              </a:spcBef>
              <a:spcAft>
                <a:spcPts val="0"/>
              </a:spcAft>
              <a:buClr>
                <a:srgbClr val="7F7F7F"/>
              </a:buClr>
              <a:buSzPts val="2800"/>
              <a:buFont typeface="Quattrocento Sans"/>
              <a:buAutoNum type="arabicPeriod"/>
            </a:pPr>
            <a:r>
              <a:rPr lang="en-US" sz="2800" dirty="0"/>
              <a:t>Repeat steps 1 and 2 on the outcome until the outcome becomes zero. </a:t>
            </a:r>
            <a:endParaRPr dirty="0"/>
          </a:p>
          <a:p>
            <a:pPr marL="514350" lvl="0" indent="-514350" algn="l" rtl="0">
              <a:lnSpc>
                <a:spcPct val="90000"/>
              </a:lnSpc>
              <a:spcBef>
                <a:spcPts val="840"/>
              </a:spcBef>
              <a:spcAft>
                <a:spcPts val="0"/>
              </a:spcAft>
              <a:buClr>
                <a:srgbClr val="7F7F7F"/>
              </a:buClr>
              <a:buSzPts val="2800"/>
              <a:buFont typeface="Quattrocento Sans"/>
              <a:buAutoNum type="arabicPeriod"/>
            </a:pPr>
            <a:r>
              <a:rPr lang="en-US" sz="2800" dirty="0"/>
              <a:t>The binary number will be the series of the remainders in the step 2.</a:t>
            </a:r>
            <a:endParaRPr dirty="0"/>
          </a:p>
          <a:p>
            <a:pPr marL="514350" lvl="0" indent="-336550" algn="l" rtl="0">
              <a:lnSpc>
                <a:spcPct val="90000"/>
              </a:lnSpc>
              <a:spcBef>
                <a:spcPts val="840"/>
              </a:spcBef>
              <a:spcAft>
                <a:spcPts val="0"/>
              </a:spcAft>
              <a:buClr>
                <a:srgbClr val="7F7F7F"/>
              </a:buClr>
              <a:buSzPts val="2800"/>
              <a:buFont typeface="Quattrocento Sans"/>
              <a:buNone/>
            </a:pPr>
            <a:endParaRPr sz="2800" dirty="0"/>
          </a:p>
          <a:p>
            <a:pPr marL="514350" lvl="0" indent="-336550" algn="l" rtl="0">
              <a:lnSpc>
                <a:spcPct val="90000"/>
              </a:lnSpc>
              <a:spcBef>
                <a:spcPts val="840"/>
              </a:spcBef>
              <a:spcAft>
                <a:spcPts val="0"/>
              </a:spcAft>
              <a:buClr>
                <a:srgbClr val="7F7F7F"/>
              </a:buClr>
              <a:buSzPts val="2800"/>
              <a:buFont typeface="Quattrocento Sans"/>
              <a:buNone/>
            </a:pPr>
            <a:endParaRPr sz="2800" dirty="0"/>
          </a:p>
          <a:p>
            <a:pPr marL="0" lvl="0" indent="0" algn="l" rtl="0">
              <a:lnSpc>
                <a:spcPct val="90000"/>
              </a:lnSpc>
              <a:spcBef>
                <a:spcPts val="840"/>
              </a:spcBef>
              <a:spcAft>
                <a:spcPts val="0"/>
              </a:spcAft>
              <a:buClr>
                <a:srgbClr val="7F7F7F"/>
              </a:buClr>
              <a:buSzPts val="2800"/>
              <a:buNone/>
            </a:pPr>
            <a:endParaRPr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ec49ac6325_0_431"/>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Exercise: Converting Decimal Number to Binary</a:t>
            </a:r>
            <a:endParaRPr dirty="0"/>
          </a:p>
        </p:txBody>
      </p:sp>
      <p:sp>
        <p:nvSpPr>
          <p:cNvPr id="291" name="Google Shape;291;gec49ac6325_0_431"/>
          <p:cNvSpPr txBox="1">
            <a:spLocks noGrp="1"/>
          </p:cNvSpPr>
          <p:nvPr>
            <p:ph type="body" idx="1"/>
          </p:nvPr>
        </p:nvSpPr>
        <p:spPr>
          <a:xfrm>
            <a:off x="838200" y="1483743"/>
            <a:ext cx="10515600" cy="4693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Convert 107 to binary.</a:t>
            </a:r>
            <a:endParaRPr dirty="0"/>
          </a:p>
        </p:txBody>
      </p:sp>
      <p:graphicFrame>
        <p:nvGraphicFramePr>
          <p:cNvPr id="292" name="Google Shape;292;gec49ac6325_0_431"/>
          <p:cNvGraphicFramePr/>
          <p:nvPr/>
        </p:nvGraphicFramePr>
        <p:xfrm>
          <a:off x="2776029" y="2407537"/>
          <a:ext cx="6411375" cy="3337650"/>
        </p:xfrm>
        <a:graphic>
          <a:graphicData uri="http://schemas.openxmlformats.org/drawingml/2006/table">
            <a:tbl>
              <a:tblPr firstRow="1" bandRow="1">
                <a:noFill/>
              </a:tblPr>
              <a:tblGrid>
                <a:gridCol w="2137125">
                  <a:extLst>
                    <a:ext uri="{9D8B030D-6E8A-4147-A177-3AD203B41FA5}">
                      <a16:colId xmlns:a16="http://schemas.microsoft.com/office/drawing/2014/main" val="20000"/>
                    </a:ext>
                  </a:extLst>
                </a:gridCol>
                <a:gridCol w="2137125">
                  <a:extLst>
                    <a:ext uri="{9D8B030D-6E8A-4147-A177-3AD203B41FA5}">
                      <a16:colId xmlns:a16="http://schemas.microsoft.com/office/drawing/2014/main" val="20001"/>
                    </a:ext>
                  </a:extLst>
                </a:gridCol>
                <a:gridCol w="2137125">
                  <a:extLst>
                    <a:ext uri="{9D8B030D-6E8A-4147-A177-3AD203B41FA5}">
                      <a16:colId xmlns:a16="http://schemas.microsoft.com/office/drawing/2014/main" val="20002"/>
                    </a:ext>
                  </a:extLst>
                </a:gridCol>
              </a:tblGrid>
              <a:tr h="370850">
                <a:tc>
                  <a:txBody>
                    <a:bodyPr/>
                    <a:lstStyle/>
                    <a:p>
                      <a:pPr marL="0" marR="0" lvl="0" indent="0" algn="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r"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7"/>
                  </a:ext>
                </a:extLst>
              </a:tr>
              <a:tr h="370850">
                <a:tc gridSpan="3">
                  <a:txBody>
                    <a:bodyPr/>
                    <a:lstStyle/>
                    <a:p>
                      <a:pPr marL="0" marR="0" lvl="0" indent="0" algn="ctr" rtl="0">
                        <a:spcBef>
                          <a:spcPts val="0"/>
                        </a:spcBef>
                        <a:spcAft>
                          <a:spcPts val="0"/>
                        </a:spcAft>
                        <a:buNone/>
                      </a:pPr>
                      <a:r>
                        <a:rPr lang="en-US" sz="1800" b="1"/>
                        <a:t>double check you have the correct answer! google “107 in binary”</a:t>
                      </a:r>
                      <a:endParaRPr sz="1800" b="1"/>
                    </a:p>
                  </a:txBody>
                  <a:tcPr marL="91450" marR="91450" marT="45725" marB="45725"/>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EA2576-647B-5EB9-BC8A-608D4DC84CA4}"/>
              </a:ext>
            </a:extLst>
          </p:cNvPr>
          <p:cNvSpPr>
            <a:spLocks noGrp="1"/>
          </p:cNvSpPr>
          <p:nvPr>
            <p:ph type="title"/>
          </p:nvPr>
        </p:nvSpPr>
        <p:spPr/>
        <p:txBody>
          <a:bodyPr/>
          <a:lstStyle/>
          <a:p>
            <a:r>
              <a:rPr lang="en-US" dirty="0"/>
              <a:t>Recap Questions</a:t>
            </a:r>
            <a:endParaRPr lang="fr-CA" dirty="0"/>
          </a:p>
        </p:txBody>
      </p:sp>
      <p:sp>
        <p:nvSpPr>
          <p:cNvPr id="3" name="Espace réservé du texte 2">
            <a:extLst>
              <a:ext uri="{FF2B5EF4-FFF2-40B4-BE49-F238E27FC236}">
                <a16:creationId xmlns:a16="http://schemas.microsoft.com/office/drawing/2014/main" id="{BF0128D5-034A-DEA8-4F33-E9D03F823670}"/>
              </a:ext>
            </a:extLst>
          </p:cNvPr>
          <p:cNvSpPr>
            <a:spLocks noGrp="1"/>
          </p:cNvSpPr>
          <p:nvPr>
            <p:ph type="body" idx="1"/>
          </p:nvPr>
        </p:nvSpPr>
        <p:spPr/>
        <p:txBody>
          <a:bodyPr/>
          <a:lstStyle/>
          <a:p>
            <a:r>
              <a:rPr lang="en-US" dirty="0"/>
              <a:t>True or False, expansion slots allow to expand the functionality by mainly plugging multiple motherboards together?</a:t>
            </a:r>
          </a:p>
          <a:p>
            <a:r>
              <a:rPr lang="en-US" dirty="0"/>
              <a:t>Two bridges compose the chipset on the motherboard, how are they called?</a:t>
            </a:r>
          </a:p>
          <a:p>
            <a:r>
              <a:rPr lang="en-US" dirty="0"/>
              <a:t>Buses are to bits as highways are to … and the buses speed is analogous to …?</a:t>
            </a:r>
          </a:p>
          <a:p>
            <a:endParaRPr lang="fr-CA" dirty="0"/>
          </a:p>
        </p:txBody>
      </p:sp>
    </p:spTree>
    <p:extLst>
      <p:ext uri="{BB962C8B-B14F-4D97-AF65-F5344CB8AC3E}">
        <p14:creationId xmlns:p14="http://schemas.microsoft.com/office/powerpoint/2010/main" val="1343464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1D104F-F40C-4F71-1B53-F0161394605E}"/>
              </a:ext>
            </a:extLst>
          </p:cNvPr>
          <p:cNvSpPr>
            <a:spLocks noGrp="1"/>
          </p:cNvSpPr>
          <p:nvPr>
            <p:ph type="title"/>
          </p:nvPr>
        </p:nvSpPr>
        <p:spPr/>
        <p:txBody>
          <a:bodyPr/>
          <a:lstStyle/>
          <a:p>
            <a:r>
              <a:rPr lang="en-US" dirty="0"/>
              <a:t>Recap Questions </a:t>
            </a:r>
            <a:endParaRPr lang="fr-CA" dirty="0"/>
          </a:p>
        </p:txBody>
      </p:sp>
      <p:sp>
        <p:nvSpPr>
          <p:cNvPr id="3" name="Espace réservé du texte 2">
            <a:extLst>
              <a:ext uri="{FF2B5EF4-FFF2-40B4-BE49-F238E27FC236}">
                <a16:creationId xmlns:a16="http://schemas.microsoft.com/office/drawing/2014/main" id="{F60B185A-0446-F8AB-7129-EDA2F6094B8D}"/>
              </a:ext>
            </a:extLst>
          </p:cNvPr>
          <p:cNvSpPr>
            <a:spLocks noGrp="1"/>
          </p:cNvSpPr>
          <p:nvPr>
            <p:ph type="body" idx="1"/>
          </p:nvPr>
        </p:nvSpPr>
        <p:spPr>
          <a:xfrm>
            <a:off x="838201" y="1825625"/>
            <a:ext cx="6596270" cy="4351338"/>
          </a:xfrm>
        </p:spPr>
        <p:txBody>
          <a:bodyPr>
            <a:normAutofit fontScale="92500" lnSpcReduction="20000"/>
          </a:bodyPr>
          <a:lstStyle/>
          <a:p>
            <a:r>
              <a:rPr lang="en-US" dirty="0"/>
              <a:t>True or False, the CPU is a peripheral device connected to the motherboard through an expansion slot?</a:t>
            </a:r>
          </a:p>
          <a:p>
            <a:r>
              <a:rPr lang="en-US" dirty="0"/>
              <a:t>The CPU takes at least </a:t>
            </a:r>
            <a:r>
              <a:rPr lang="en-US" b="1" dirty="0"/>
              <a:t>X</a:t>
            </a:r>
            <a:r>
              <a:rPr lang="en-US" dirty="0"/>
              <a:t> stages to do a task, what is </a:t>
            </a:r>
            <a:r>
              <a:rPr lang="en-US" b="1" dirty="0"/>
              <a:t>X</a:t>
            </a:r>
            <a:r>
              <a:rPr lang="en-US" dirty="0"/>
              <a:t>?</a:t>
            </a:r>
          </a:p>
          <a:p>
            <a:r>
              <a:rPr lang="en-US" dirty="0"/>
              <a:t>True or False, these pipelines can fail, so some CPUs have parallel pipelines for backup?</a:t>
            </a:r>
          </a:p>
          <a:p>
            <a:r>
              <a:rPr lang="en-US" dirty="0"/>
              <a:t>How do we call the wire that turns on/off to indicate to the CPU to move to the next task?</a:t>
            </a:r>
          </a:p>
          <a:p>
            <a:endParaRPr lang="en-US" dirty="0"/>
          </a:p>
          <a:p>
            <a:endParaRPr lang="en-US" dirty="0"/>
          </a:p>
          <a:p>
            <a:endParaRPr lang="fr-CA" dirty="0"/>
          </a:p>
        </p:txBody>
      </p:sp>
      <p:pic>
        <p:nvPicPr>
          <p:cNvPr id="5" name="Google Shape;165;gec49ac6325_0_147" descr="https://lh3.googleusercontent.com/_wM5v4nrSto_qrnc9xYRO-jDdnxdImaErzwUjdaPinQtEM-2SAYRsVy4Dsiz3basYGzswHKJ3FuqNbHVw-IC9kQdC1NQNPd1h34K48ciJyeK9-gTvUUHZf0Y3OiJhGVHWo-CmlMT2Q">
            <a:extLst>
              <a:ext uri="{FF2B5EF4-FFF2-40B4-BE49-F238E27FC236}">
                <a16:creationId xmlns:a16="http://schemas.microsoft.com/office/drawing/2014/main" id="{D486CF2E-540C-3F84-2338-6FDD89AD3A41}"/>
              </a:ext>
            </a:extLst>
          </p:cNvPr>
          <p:cNvPicPr preferRelativeResize="0"/>
          <p:nvPr/>
        </p:nvPicPr>
        <p:blipFill rotWithShape="1">
          <a:blip r:embed="rId3">
            <a:alphaModFix/>
          </a:blip>
          <a:srcRect/>
          <a:stretch/>
        </p:blipFill>
        <p:spPr>
          <a:xfrm>
            <a:off x="7905750" y="2759824"/>
            <a:ext cx="4286250" cy="1724025"/>
          </a:xfrm>
          <a:prstGeom prst="rect">
            <a:avLst/>
          </a:prstGeom>
          <a:noFill/>
          <a:ln w="9525" cap="flat" cmpd="sng">
            <a:solidFill>
              <a:schemeClr val="accent1"/>
            </a:solidFill>
            <a:prstDash val="solid"/>
            <a:round/>
            <a:headEnd type="none" w="sm" len="sm"/>
            <a:tailEnd type="none" w="sm" len="sm"/>
          </a:ln>
        </p:spPr>
      </p:pic>
    </p:spTree>
    <p:extLst>
      <p:ext uri="{BB962C8B-B14F-4D97-AF65-F5344CB8AC3E}">
        <p14:creationId xmlns:p14="http://schemas.microsoft.com/office/powerpoint/2010/main" val="2949866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7023CE-797A-3B04-6105-3434A7B196EA}"/>
              </a:ext>
            </a:extLst>
          </p:cNvPr>
          <p:cNvSpPr>
            <a:spLocks noGrp="1"/>
          </p:cNvSpPr>
          <p:nvPr>
            <p:ph type="title"/>
          </p:nvPr>
        </p:nvSpPr>
        <p:spPr/>
        <p:txBody>
          <a:bodyPr/>
          <a:lstStyle/>
          <a:p>
            <a:r>
              <a:rPr lang="en-US" dirty="0"/>
              <a:t>Recap Binary</a:t>
            </a:r>
            <a:endParaRPr lang="fr-CA" dirty="0"/>
          </a:p>
        </p:txBody>
      </p:sp>
      <p:sp>
        <p:nvSpPr>
          <p:cNvPr id="3" name="Espace réservé du texte 2">
            <a:extLst>
              <a:ext uri="{FF2B5EF4-FFF2-40B4-BE49-F238E27FC236}">
                <a16:creationId xmlns:a16="http://schemas.microsoft.com/office/drawing/2014/main" id="{633F3D8C-6947-EA9C-4DF1-C34DFB341372}"/>
              </a:ext>
            </a:extLst>
          </p:cNvPr>
          <p:cNvSpPr>
            <a:spLocks noGrp="1"/>
          </p:cNvSpPr>
          <p:nvPr>
            <p:ph type="body" idx="1"/>
          </p:nvPr>
        </p:nvSpPr>
        <p:spPr/>
        <p:txBody>
          <a:bodyPr>
            <a:normAutofit fontScale="85000" lnSpcReduction="20000"/>
          </a:bodyPr>
          <a:lstStyle/>
          <a:p>
            <a:r>
              <a:rPr lang="en-US" dirty="0"/>
              <a:t>Computers “think” in binary (1/0) </a:t>
            </a:r>
          </a:p>
          <a:p>
            <a:r>
              <a:rPr lang="en-US" dirty="0"/>
              <a:t>Bit vs Byte</a:t>
            </a:r>
          </a:p>
          <a:p>
            <a:pPr marL="228600" lvl="0" indent="-228600" algn="l" rtl="0">
              <a:lnSpc>
                <a:spcPct val="90000"/>
              </a:lnSpc>
              <a:spcBef>
                <a:spcPts val="698"/>
              </a:spcBef>
              <a:spcAft>
                <a:spcPts val="0"/>
              </a:spcAft>
              <a:buClr>
                <a:srgbClr val="7F7F7F"/>
              </a:buClr>
              <a:buSzPct val="100000"/>
              <a:buNone/>
            </a:pPr>
            <a:endParaRPr lang="en-US" dirty="0"/>
          </a:p>
          <a:p>
            <a:pPr marL="228600" lvl="0" indent="-228600" algn="l" rtl="0">
              <a:lnSpc>
                <a:spcPct val="90000"/>
              </a:lnSpc>
              <a:spcBef>
                <a:spcPts val="698"/>
              </a:spcBef>
              <a:spcAft>
                <a:spcPts val="0"/>
              </a:spcAft>
              <a:buClr>
                <a:srgbClr val="7F7F7F"/>
              </a:buClr>
              <a:buSzPct val="100000"/>
              <a:buChar char="•"/>
            </a:pPr>
            <a:r>
              <a:rPr lang="en-US" dirty="0"/>
              <a:t>Kilobyte (KB) = 1,024 bytes (2</a:t>
            </a:r>
            <a:r>
              <a:rPr lang="en-US" baseline="30000" dirty="0"/>
              <a:t>10</a:t>
            </a:r>
            <a:r>
              <a:rPr lang="en-US" dirty="0"/>
              <a:t>)  </a:t>
            </a:r>
          </a:p>
          <a:p>
            <a:pPr marL="685800" lvl="1" indent="-228600" algn="l" rtl="0">
              <a:lnSpc>
                <a:spcPct val="9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“one </a:t>
            </a:r>
            <a:r>
              <a:rPr lang="en-US" u="sng" dirty="0">
                <a:latin typeface="Arial" panose="020B0604020202020204" pitchFamily="34" charset="0"/>
                <a:cs typeface="Arial" panose="020B0604020202020204" pitchFamily="34" charset="0"/>
              </a:rPr>
              <a:t>thousand</a:t>
            </a:r>
            <a:r>
              <a:rPr lang="en-US" dirty="0">
                <a:latin typeface="Arial" panose="020B0604020202020204" pitchFamily="34" charset="0"/>
                <a:cs typeface="Arial" panose="020B0604020202020204" pitchFamily="34" charset="0"/>
              </a:rPr>
              <a:t> bytes” </a:t>
            </a:r>
          </a:p>
          <a:p>
            <a:pPr marL="685800" lvl="1" indent="-228600" algn="l" rtl="0">
              <a:lnSpc>
                <a:spcPct val="9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1,024 = 2 * 2 * 2 * 2 * 2 * 2 * 2 * 2 * 2 * 2 </a:t>
            </a:r>
          </a:p>
          <a:p>
            <a:pPr marL="228600" lvl="0" indent="-228600" algn="l" rtl="0">
              <a:lnSpc>
                <a:spcPct val="90000"/>
              </a:lnSpc>
              <a:spcBef>
                <a:spcPts val="698"/>
              </a:spcBef>
              <a:spcAft>
                <a:spcPts val="0"/>
              </a:spcAft>
              <a:buClr>
                <a:srgbClr val="7F7F7F"/>
              </a:buClr>
              <a:buSzPct val="100000"/>
              <a:buNone/>
            </a:pPr>
            <a:endParaRPr lang="en-US" dirty="0"/>
          </a:p>
          <a:p>
            <a:pPr marL="228600" lvl="0" indent="-228600" algn="l" rtl="0">
              <a:lnSpc>
                <a:spcPct val="90000"/>
              </a:lnSpc>
              <a:spcBef>
                <a:spcPts val="698"/>
              </a:spcBef>
              <a:spcAft>
                <a:spcPts val="0"/>
              </a:spcAft>
              <a:buClr>
                <a:srgbClr val="7F7F7F"/>
              </a:buClr>
              <a:buSzPct val="100000"/>
              <a:buChar char="•"/>
            </a:pPr>
            <a:r>
              <a:rPr lang="en-US" dirty="0"/>
              <a:t>Megabyte (MB) = 1,048,576 bytes (2</a:t>
            </a:r>
            <a:r>
              <a:rPr lang="en-US" baseline="30000" dirty="0"/>
              <a:t>20</a:t>
            </a:r>
            <a:r>
              <a:rPr lang="en-US" dirty="0"/>
              <a:t>) </a:t>
            </a:r>
          </a:p>
          <a:p>
            <a:pPr marL="685800" lvl="1" indent="-228600" algn="l" rtl="0">
              <a:lnSpc>
                <a:spcPct val="9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“one </a:t>
            </a:r>
            <a:r>
              <a:rPr lang="en-US" u="sng" dirty="0">
                <a:latin typeface="Arial" panose="020B0604020202020204" pitchFamily="34" charset="0"/>
                <a:cs typeface="Arial" panose="020B0604020202020204" pitchFamily="34" charset="0"/>
              </a:rPr>
              <a:t>million</a:t>
            </a:r>
            <a:r>
              <a:rPr lang="en-US" dirty="0">
                <a:latin typeface="Arial" panose="020B0604020202020204" pitchFamily="34" charset="0"/>
                <a:cs typeface="Arial" panose="020B0604020202020204" pitchFamily="34" charset="0"/>
              </a:rPr>
              <a:t> bytes”</a:t>
            </a:r>
          </a:p>
          <a:p>
            <a:pPr marL="228600" lvl="0" indent="-228600" algn="l" rtl="0">
              <a:lnSpc>
                <a:spcPct val="90000"/>
              </a:lnSpc>
              <a:spcBef>
                <a:spcPts val="698"/>
              </a:spcBef>
              <a:spcAft>
                <a:spcPts val="0"/>
              </a:spcAft>
              <a:buClr>
                <a:srgbClr val="7F7F7F"/>
              </a:buClr>
              <a:buSzPct val="100000"/>
              <a:buNone/>
            </a:pPr>
            <a:endParaRPr lang="en-US" dirty="0"/>
          </a:p>
          <a:p>
            <a:pPr marL="228600" lvl="0" indent="-228600" algn="l" rtl="0">
              <a:lnSpc>
                <a:spcPct val="90000"/>
              </a:lnSpc>
              <a:spcBef>
                <a:spcPts val="698"/>
              </a:spcBef>
              <a:spcAft>
                <a:spcPts val="0"/>
              </a:spcAft>
              <a:buClr>
                <a:srgbClr val="7F7F7F"/>
              </a:buClr>
              <a:buSzPct val="100000"/>
              <a:buChar char="•"/>
            </a:pPr>
            <a:r>
              <a:rPr lang="en-US" dirty="0"/>
              <a:t>Gigabyte (GB) = 1,073,741,824 bytes (2</a:t>
            </a:r>
            <a:r>
              <a:rPr lang="en-US" baseline="30000" dirty="0"/>
              <a:t>30</a:t>
            </a:r>
            <a:r>
              <a:rPr lang="en-US" dirty="0"/>
              <a:t>) </a:t>
            </a:r>
          </a:p>
          <a:p>
            <a:pPr marL="685800" lvl="1" indent="-228600" algn="l" rtl="0">
              <a:lnSpc>
                <a:spcPct val="9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“one </a:t>
            </a:r>
            <a:r>
              <a:rPr lang="en-US" u="sng" dirty="0">
                <a:latin typeface="Arial" panose="020B0604020202020204" pitchFamily="34" charset="0"/>
                <a:cs typeface="Arial" panose="020B0604020202020204" pitchFamily="34" charset="0"/>
              </a:rPr>
              <a:t>billion</a:t>
            </a:r>
            <a:r>
              <a:rPr lang="en-US" dirty="0">
                <a:latin typeface="Arial" panose="020B0604020202020204" pitchFamily="34" charset="0"/>
                <a:cs typeface="Arial" panose="020B0604020202020204" pitchFamily="34" charset="0"/>
              </a:rPr>
              <a:t> bytes”</a:t>
            </a:r>
          </a:p>
          <a:p>
            <a:endParaRPr lang="fr-CA" dirty="0"/>
          </a:p>
        </p:txBody>
      </p:sp>
      <p:pic>
        <p:nvPicPr>
          <p:cNvPr id="5" name="Google Shape;252;p7">
            <a:extLst>
              <a:ext uri="{FF2B5EF4-FFF2-40B4-BE49-F238E27FC236}">
                <a16:creationId xmlns:a16="http://schemas.microsoft.com/office/drawing/2014/main" id="{76E7D1C1-B8C6-E09E-C138-B3822766E013}"/>
              </a:ext>
            </a:extLst>
          </p:cNvPr>
          <p:cNvPicPr preferRelativeResize="0"/>
          <p:nvPr/>
        </p:nvPicPr>
        <p:blipFill rotWithShape="1">
          <a:blip r:embed="rId2">
            <a:alphaModFix/>
          </a:blip>
          <a:srcRect b="9976"/>
          <a:stretch/>
        </p:blipFill>
        <p:spPr>
          <a:xfrm>
            <a:off x="8496300" y="1857601"/>
            <a:ext cx="2857500" cy="2143693"/>
          </a:xfrm>
          <a:prstGeom prst="rect">
            <a:avLst/>
          </a:prstGeom>
          <a:noFill/>
          <a:ln>
            <a:noFill/>
          </a:ln>
        </p:spPr>
      </p:pic>
    </p:spTree>
    <p:extLst>
      <p:ext uri="{BB962C8B-B14F-4D97-AF65-F5344CB8AC3E}">
        <p14:creationId xmlns:p14="http://schemas.microsoft.com/office/powerpoint/2010/main" val="127419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ec49ac6325_0_424"/>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Recap Binary</a:t>
            </a:r>
            <a:endParaRPr dirty="0"/>
          </a:p>
        </p:txBody>
      </p:sp>
      <p:sp>
        <p:nvSpPr>
          <p:cNvPr id="283" name="Google Shape;283;gec49ac6325_0_424"/>
          <p:cNvSpPr txBox="1">
            <a:spLocks noGrp="1"/>
          </p:cNvSpPr>
          <p:nvPr>
            <p:ph type="body" idx="1"/>
          </p:nvPr>
        </p:nvSpPr>
        <p:spPr>
          <a:xfrm>
            <a:off x="838200" y="1483743"/>
            <a:ext cx="10515600" cy="4693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Covert 25 to binary.</a:t>
            </a:r>
            <a:endParaRPr dirty="0"/>
          </a:p>
          <a:p>
            <a:pPr marL="0" lvl="0" indent="0" algn="l" rtl="0">
              <a:lnSpc>
                <a:spcPct val="90000"/>
              </a:lnSpc>
              <a:spcBef>
                <a:spcPts val="900"/>
              </a:spcBef>
              <a:spcAft>
                <a:spcPts val="0"/>
              </a:spcAft>
              <a:buClr>
                <a:srgbClr val="7F7F7F"/>
              </a:buClr>
              <a:buSzPts val="3000"/>
              <a:buNone/>
            </a:pPr>
            <a:r>
              <a:rPr lang="en-US" dirty="0"/>
              <a:t>Long Division (divide the Outcome by 2 at every step): </a:t>
            </a:r>
            <a:endParaRPr dirty="0"/>
          </a:p>
        </p:txBody>
      </p:sp>
      <p:graphicFrame>
        <p:nvGraphicFramePr>
          <p:cNvPr id="284" name="Google Shape;284;gec49ac6325_0_424"/>
          <p:cNvGraphicFramePr/>
          <p:nvPr/>
        </p:nvGraphicFramePr>
        <p:xfrm>
          <a:off x="2890329" y="2532412"/>
          <a:ext cx="6411375" cy="3687190"/>
        </p:xfrm>
        <a:graphic>
          <a:graphicData uri="http://schemas.openxmlformats.org/drawingml/2006/table">
            <a:tbl>
              <a:tblPr firstRow="1" bandRow="1">
                <a:noFill/>
              </a:tblPr>
              <a:tblGrid>
                <a:gridCol w="2137125">
                  <a:extLst>
                    <a:ext uri="{9D8B030D-6E8A-4147-A177-3AD203B41FA5}">
                      <a16:colId xmlns:a16="http://schemas.microsoft.com/office/drawing/2014/main" val="20000"/>
                    </a:ext>
                  </a:extLst>
                </a:gridCol>
                <a:gridCol w="2137125">
                  <a:extLst>
                    <a:ext uri="{9D8B030D-6E8A-4147-A177-3AD203B41FA5}">
                      <a16:colId xmlns:a16="http://schemas.microsoft.com/office/drawing/2014/main" val="20001"/>
                    </a:ext>
                  </a:extLst>
                </a:gridCol>
                <a:gridCol w="2137125">
                  <a:extLst>
                    <a:ext uri="{9D8B030D-6E8A-4147-A177-3AD203B41FA5}">
                      <a16:colId xmlns:a16="http://schemas.microsoft.com/office/drawing/2014/main" val="20002"/>
                    </a:ext>
                  </a:extLst>
                </a:gridCol>
              </a:tblGrid>
              <a:tr h="435300">
                <a:tc>
                  <a:txBody>
                    <a:bodyPr/>
                    <a:lstStyle/>
                    <a:p>
                      <a:pPr marL="0" marR="0" lvl="0" indent="0" algn="ctr" rtl="0">
                        <a:spcBef>
                          <a:spcPts val="0"/>
                        </a:spcBef>
                        <a:spcAft>
                          <a:spcPts val="0"/>
                        </a:spcAft>
                        <a:buNone/>
                      </a:pPr>
                      <a:r>
                        <a:rPr lang="en-US" sz="1800" b="1" u="none" strike="noStrike" cap="none"/>
                        <a:t>Steps</a:t>
                      </a:r>
                      <a:endParaRPr/>
                    </a:p>
                  </a:txBody>
                  <a:tcPr marL="91450" marR="91450" marT="45725" marB="45725"/>
                </a:tc>
                <a:tc>
                  <a:txBody>
                    <a:bodyPr/>
                    <a:lstStyle/>
                    <a:p>
                      <a:pPr marL="0" marR="0" lvl="0" indent="0" algn="l" rtl="0">
                        <a:spcBef>
                          <a:spcPts val="0"/>
                        </a:spcBef>
                        <a:spcAft>
                          <a:spcPts val="0"/>
                        </a:spcAft>
                        <a:buNone/>
                      </a:pPr>
                      <a:r>
                        <a:rPr lang="en-US" sz="1800" b="1" u="none" strike="noStrike" cap="none"/>
                        <a:t>Outcome</a:t>
                      </a:r>
                      <a:endParaRPr/>
                    </a:p>
                  </a:txBody>
                  <a:tcPr marL="91450" marR="91450" marT="45725" marB="45725"/>
                </a:tc>
                <a:tc>
                  <a:txBody>
                    <a:bodyPr/>
                    <a:lstStyle/>
                    <a:p>
                      <a:pPr marL="0" marR="0" lvl="0" indent="0" algn="ctr" rtl="0">
                        <a:spcBef>
                          <a:spcPts val="0"/>
                        </a:spcBef>
                        <a:spcAft>
                          <a:spcPts val="0"/>
                        </a:spcAft>
                        <a:buNone/>
                      </a:pPr>
                      <a:r>
                        <a:rPr lang="en-US" sz="1800" b="1"/>
                        <a:t>Remainder</a:t>
                      </a:r>
                      <a:endParaRPr/>
                    </a:p>
                  </a:txBody>
                  <a:tcPr marL="91450" marR="91450" marT="45725" marB="45725"/>
                </a:tc>
                <a:extLst>
                  <a:ext uri="{0D108BD9-81ED-4DB2-BD59-A6C34878D82A}">
                    <a16:rowId xmlns:a16="http://schemas.microsoft.com/office/drawing/2014/main" val="10000"/>
                  </a:ext>
                </a:extLst>
              </a:tr>
              <a:tr h="435300">
                <a:tc>
                  <a:txBody>
                    <a:bodyPr/>
                    <a:lstStyle/>
                    <a:p>
                      <a:pPr marL="0" marR="0" lvl="0" indent="0" algn="ctr"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25 </a:t>
                      </a:r>
                      <a:endParaRPr/>
                    </a:p>
                  </a:txBody>
                  <a:tcPr marL="91450" marR="91450" marT="45725" marB="45725"/>
                </a:tc>
                <a:tc>
                  <a:txBody>
                    <a:bodyPr/>
                    <a:lstStyle/>
                    <a:p>
                      <a:pPr marL="0" marR="0" lvl="0" indent="0" algn="ctr" rtl="0">
                        <a:spcBef>
                          <a:spcPts val="0"/>
                        </a:spcBef>
                        <a:spcAft>
                          <a:spcPts val="0"/>
                        </a:spcAft>
                        <a:buNone/>
                      </a:pPr>
                      <a:r>
                        <a:rPr lang="en-US" sz="1800"/>
                        <a:t>1</a:t>
                      </a:r>
                      <a:endParaRPr/>
                    </a:p>
                  </a:txBody>
                  <a:tcPr marL="91450" marR="91450" marT="45725" marB="45725"/>
                </a:tc>
                <a:extLst>
                  <a:ext uri="{0D108BD9-81ED-4DB2-BD59-A6C34878D82A}">
                    <a16:rowId xmlns:a16="http://schemas.microsoft.com/office/drawing/2014/main" val="10001"/>
                  </a:ext>
                </a:extLst>
              </a:tr>
              <a:tr h="435300">
                <a:tc>
                  <a:txBody>
                    <a:bodyPr/>
                    <a:lstStyle/>
                    <a:p>
                      <a:pPr marL="0" marR="0" lvl="0" indent="0" algn="ctr"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12 </a:t>
                      </a:r>
                      <a:endParaRPr/>
                    </a:p>
                  </a:txBody>
                  <a:tcPr marL="91450" marR="91450" marT="45725" marB="45725"/>
                </a:tc>
                <a:tc>
                  <a:txBody>
                    <a:bodyPr/>
                    <a:lstStyle/>
                    <a:p>
                      <a:pPr marL="0" marR="0" lvl="0" indent="0" algn="ctr" rtl="0">
                        <a:spcBef>
                          <a:spcPts val="0"/>
                        </a:spcBef>
                        <a:spcAft>
                          <a:spcPts val="0"/>
                        </a:spcAft>
                        <a:buNone/>
                      </a:pPr>
                      <a:r>
                        <a:rPr lang="en-US" sz="1800"/>
                        <a:t>0</a:t>
                      </a:r>
                      <a:endParaRPr/>
                    </a:p>
                  </a:txBody>
                  <a:tcPr marL="91450" marR="91450" marT="45725" marB="45725"/>
                </a:tc>
                <a:extLst>
                  <a:ext uri="{0D108BD9-81ED-4DB2-BD59-A6C34878D82A}">
                    <a16:rowId xmlns:a16="http://schemas.microsoft.com/office/drawing/2014/main" val="10002"/>
                  </a:ext>
                </a:extLst>
              </a:tr>
              <a:tr h="435300">
                <a:tc>
                  <a:txBody>
                    <a:bodyPr/>
                    <a:lstStyle/>
                    <a:p>
                      <a:pPr marL="0" marR="0" lvl="0" indent="0" algn="ctr"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 </a:t>
                      </a:r>
                      <a:endParaRPr/>
                    </a:p>
                  </a:txBody>
                  <a:tcPr marL="91450" marR="91450" marT="45725" marB="45725"/>
                </a:tc>
                <a:tc>
                  <a:txBody>
                    <a:bodyPr/>
                    <a:lstStyle/>
                    <a:p>
                      <a:pPr marL="0" marR="0" lvl="0" indent="0" algn="ctr" rtl="0">
                        <a:spcBef>
                          <a:spcPts val="0"/>
                        </a:spcBef>
                        <a:spcAft>
                          <a:spcPts val="0"/>
                        </a:spcAft>
                        <a:buNone/>
                      </a:pPr>
                      <a:r>
                        <a:rPr lang="en-US" sz="1800"/>
                        <a:t>0</a:t>
                      </a:r>
                      <a:endParaRPr/>
                    </a:p>
                  </a:txBody>
                  <a:tcPr marL="91450" marR="91450" marT="45725" marB="45725"/>
                </a:tc>
                <a:extLst>
                  <a:ext uri="{0D108BD9-81ED-4DB2-BD59-A6C34878D82A}">
                    <a16:rowId xmlns:a16="http://schemas.microsoft.com/office/drawing/2014/main" val="10003"/>
                  </a:ext>
                </a:extLst>
              </a:tr>
              <a:tr h="435300">
                <a:tc>
                  <a:txBody>
                    <a:bodyPr/>
                    <a:lstStyle/>
                    <a:p>
                      <a:pPr marL="0" marR="0" lvl="0" indent="0" algn="ctr"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 </a:t>
                      </a:r>
                      <a:endParaRPr/>
                    </a:p>
                  </a:txBody>
                  <a:tcPr marL="91450" marR="91450" marT="45725" marB="45725"/>
                </a:tc>
                <a:tc>
                  <a:txBody>
                    <a:bodyPr/>
                    <a:lstStyle/>
                    <a:p>
                      <a:pPr marL="0" marR="0" lvl="0" indent="0" algn="ctr" rtl="0">
                        <a:spcBef>
                          <a:spcPts val="0"/>
                        </a:spcBef>
                        <a:spcAft>
                          <a:spcPts val="0"/>
                        </a:spcAft>
                        <a:buNone/>
                      </a:pPr>
                      <a:r>
                        <a:rPr lang="en-US" sz="1800"/>
                        <a:t>1</a:t>
                      </a:r>
                      <a:endParaRPr/>
                    </a:p>
                  </a:txBody>
                  <a:tcPr marL="91450" marR="91450" marT="45725" marB="45725"/>
                </a:tc>
                <a:extLst>
                  <a:ext uri="{0D108BD9-81ED-4DB2-BD59-A6C34878D82A}">
                    <a16:rowId xmlns:a16="http://schemas.microsoft.com/office/drawing/2014/main" val="10004"/>
                  </a:ext>
                </a:extLst>
              </a:tr>
              <a:tr h="435300">
                <a:tc>
                  <a:txBody>
                    <a:bodyPr/>
                    <a:lstStyle/>
                    <a:p>
                      <a:pPr marL="0" marR="0" lvl="0" indent="0" algn="ctr"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 </a:t>
                      </a:r>
                      <a:endParaRPr/>
                    </a:p>
                  </a:txBody>
                  <a:tcPr marL="91450" marR="91450" marT="45725" marB="45725"/>
                </a:tc>
                <a:tc>
                  <a:txBody>
                    <a:bodyPr/>
                    <a:lstStyle/>
                    <a:p>
                      <a:pPr marL="0" marR="0" lvl="0" indent="0" algn="ctr" rtl="0">
                        <a:spcBef>
                          <a:spcPts val="0"/>
                        </a:spcBef>
                        <a:spcAft>
                          <a:spcPts val="0"/>
                        </a:spcAft>
                        <a:buNone/>
                      </a:pPr>
                      <a:r>
                        <a:rPr lang="en-US" sz="1800"/>
                        <a:t>1</a:t>
                      </a:r>
                      <a:endParaRPr/>
                    </a:p>
                  </a:txBody>
                  <a:tcPr marL="91450" marR="91450" marT="45725" marB="45725"/>
                </a:tc>
                <a:extLst>
                  <a:ext uri="{0D108BD9-81ED-4DB2-BD59-A6C34878D82A}">
                    <a16:rowId xmlns:a16="http://schemas.microsoft.com/office/drawing/2014/main" val="10005"/>
                  </a:ext>
                </a:extLst>
              </a:tr>
              <a:tr h="435300">
                <a:tc>
                  <a:txBody>
                    <a:bodyPr/>
                    <a:lstStyle/>
                    <a:p>
                      <a:pPr marL="0" marR="0" lvl="0" indent="0" algn="ctr" rtl="0">
                        <a:lnSpc>
                          <a:spcPct val="100000"/>
                        </a:lnSpc>
                        <a:spcBef>
                          <a:spcPts val="0"/>
                        </a:spcBef>
                        <a:spcAft>
                          <a:spcPts val="0"/>
                        </a:spcAft>
                        <a:buClr>
                          <a:schemeClr val="dk1"/>
                        </a:buClr>
                        <a:buSzPts val="1800"/>
                        <a:buFont typeface="Quattrocento Sans"/>
                        <a:buNone/>
                      </a:pPr>
                      <a:r>
                        <a:rPr lang="en-US" sz="1800"/>
                        <a:t>Stop</a:t>
                      </a:r>
                      <a:endParaRPr/>
                    </a:p>
                  </a:txBody>
                  <a:tcPr marL="91450" marR="91450" marT="45725" marB="45725"/>
                </a:tc>
                <a:tc>
                  <a:txBody>
                    <a:bodyPr/>
                    <a:lstStyle/>
                    <a:p>
                      <a:pPr marL="0" marR="0" lvl="0" indent="0" algn="l" rtl="0">
                        <a:spcBef>
                          <a:spcPts val="0"/>
                        </a:spcBef>
                        <a:spcAft>
                          <a:spcPts val="0"/>
                        </a:spcAft>
                        <a:buNone/>
                      </a:pPr>
                      <a:r>
                        <a:rPr lang="en-US" sz="1800"/>
                        <a:t>0</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6"/>
                  </a:ext>
                </a:extLst>
              </a:tr>
              <a:tr h="435300">
                <a:tc gridSpan="3">
                  <a:txBody>
                    <a:bodyPr/>
                    <a:lstStyle/>
                    <a:p>
                      <a:pPr marL="0" marR="0" lvl="0" indent="0" algn="ctr" rtl="0">
                        <a:spcBef>
                          <a:spcPts val="0"/>
                        </a:spcBef>
                        <a:spcAft>
                          <a:spcPts val="0"/>
                        </a:spcAft>
                        <a:buNone/>
                      </a:pPr>
                      <a:r>
                        <a:rPr lang="en-US" sz="3600" b="1"/>
                        <a:t>(25)</a:t>
                      </a:r>
                      <a:r>
                        <a:rPr lang="en-US" sz="3600" b="1" baseline="-25000"/>
                        <a:t>10 </a:t>
                      </a:r>
                      <a:r>
                        <a:rPr lang="en-US" sz="3600" b="1"/>
                        <a:t>= (11001)</a:t>
                      </a:r>
                      <a:r>
                        <a:rPr lang="en-US" sz="3600" b="1" baseline="-25000"/>
                        <a:t>2</a:t>
                      </a:r>
                      <a:endParaRPr/>
                    </a:p>
                  </a:txBody>
                  <a:tcPr marL="91450" marR="91450" marT="45725" marB="45725"/>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7"/>
                  </a:ext>
                </a:extLst>
              </a:tr>
            </a:tbl>
          </a:graphicData>
        </a:graphic>
      </p:graphicFrame>
      <p:cxnSp>
        <p:nvCxnSpPr>
          <p:cNvPr id="285" name="Google Shape;285;gec49ac6325_0_424"/>
          <p:cNvCxnSpPr/>
          <p:nvPr/>
        </p:nvCxnSpPr>
        <p:spPr>
          <a:xfrm rot="10800000">
            <a:off x="9034943" y="3045350"/>
            <a:ext cx="0" cy="1946100"/>
          </a:xfrm>
          <a:prstGeom prst="straightConnector1">
            <a:avLst/>
          </a:prstGeom>
          <a:noFill/>
          <a:ln w="57150" cap="flat" cmpd="sng">
            <a:solidFill>
              <a:srgbClr val="0055A4"/>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ec49ac6325_0_437"/>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Exercises: Converting Decimal to Binary</a:t>
            </a:r>
            <a:endParaRPr dirty="0"/>
          </a:p>
        </p:txBody>
      </p:sp>
      <p:sp>
        <p:nvSpPr>
          <p:cNvPr id="298" name="Google Shape;298;gec49ac6325_0_43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Convert the following into binary:</a:t>
            </a:r>
            <a:endParaRPr dirty="0"/>
          </a:p>
          <a:p>
            <a:pPr marL="228600" lvl="0" indent="-38100" algn="l" rtl="0">
              <a:lnSpc>
                <a:spcPct val="90000"/>
              </a:lnSpc>
              <a:spcBef>
                <a:spcPts val="900"/>
              </a:spcBef>
              <a:spcAft>
                <a:spcPts val="0"/>
              </a:spcAft>
              <a:buClr>
                <a:srgbClr val="7F7F7F"/>
              </a:buClr>
              <a:buSzPts val="3000"/>
              <a:buNone/>
            </a:pPr>
            <a:endParaRPr dirty="0"/>
          </a:p>
          <a:p>
            <a:pPr marL="228600" lvl="0" indent="-228600" algn="l" rtl="0">
              <a:lnSpc>
                <a:spcPct val="90000"/>
              </a:lnSpc>
              <a:spcBef>
                <a:spcPts val="900"/>
              </a:spcBef>
              <a:spcAft>
                <a:spcPts val="0"/>
              </a:spcAft>
              <a:buClr>
                <a:srgbClr val="7F7F7F"/>
              </a:buClr>
              <a:buSzPts val="3000"/>
              <a:buChar char="•"/>
            </a:pPr>
            <a:r>
              <a:rPr lang="en-US" dirty="0"/>
              <a:t>10</a:t>
            </a:r>
            <a:endParaRPr dirty="0"/>
          </a:p>
          <a:p>
            <a:pPr marL="228600" lvl="0" indent="-228600" algn="l" rtl="0">
              <a:lnSpc>
                <a:spcPct val="90000"/>
              </a:lnSpc>
              <a:spcBef>
                <a:spcPts val="900"/>
              </a:spcBef>
              <a:spcAft>
                <a:spcPts val="0"/>
              </a:spcAft>
              <a:buClr>
                <a:srgbClr val="7F7F7F"/>
              </a:buClr>
              <a:buSzPts val="3000"/>
              <a:buChar char="•"/>
            </a:pPr>
            <a:r>
              <a:rPr lang="en-US" dirty="0"/>
              <a:t>64</a:t>
            </a:r>
            <a:endParaRPr dirty="0"/>
          </a:p>
          <a:p>
            <a:pPr marL="228600" lvl="0" indent="-228600" algn="l" rtl="0">
              <a:lnSpc>
                <a:spcPct val="90000"/>
              </a:lnSpc>
              <a:spcBef>
                <a:spcPts val="900"/>
              </a:spcBef>
              <a:spcAft>
                <a:spcPts val="0"/>
              </a:spcAft>
              <a:buClr>
                <a:srgbClr val="7F7F7F"/>
              </a:buClr>
              <a:buSzPts val="3000"/>
              <a:buChar char="•"/>
            </a:pPr>
            <a:r>
              <a:rPr lang="en-US" dirty="0"/>
              <a:t>128</a:t>
            </a:r>
            <a:endParaRPr dirty="0"/>
          </a:p>
          <a:p>
            <a:pPr marL="228600" lvl="0" indent="-228600" algn="l" rtl="0">
              <a:lnSpc>
                <a:spcPct val="90000"/>
              </a:lnSpc>
              <a:spcBef>
                <a:spcPts val="900"/>
              </a:spcBef>
              <a:spcAft>
                <a:spcPts val="0"/>
              </a:spcAft>
              <a:buClr>
                <a:srgbClr val="7F7F7F"/>
              </a:buClr>
              <a:buSzPts val="3000"/>
              <a:buChar char="•"/>
            </a:pPr>
            <a:r>
              <a:rPr lang="en-US" dirty="0"/>
              <a:t>146</a:t>
            </a:r>
            <a:endParaRPr dirty="0"/>
          </a:p>
          <a:p>
            <a:pPr marL="228600" lvl="0" indent="-228600" algn="l" rtl="0">
              <a:lnSpc>
                <a:spcPct val="90000"/>
              </a:lnSpc>
              <a:spcBef>
                <a:spcPts val="900"/>
              </a:spcBef>
              <a:spcAft>
                <a:spcPts val="0"/>
              </a:spcAft>
              <a:buClr>
                <a:srgbClr val="7F7F7F"/>
              </a:buClr>
              <a:buSzPts val="3000"/>
              <a:buChar char="•"/>
            </a:pPr>
            <a:r>
              <a:rPr lang="en-US" dirty="0"/>
              <a:t>300</a:t>
            </a:r>
            <a:endParaRPr dirty="0"/>
          </a:p>
        </p:txBody>
      </p:sp>
      <p:cxnSp>
        <p:nvCxnSpPr>
          <p:cNvPr id="3" name="Connecteur droit avec flèche 2">
            <a:extLst>
              <a:ext uri="{FF2B5EF4-FFF2-40B4-BE49-F238E27FC236}">
                <a16:creationId xmlns:a16="http://schemas.microsoft.com/office/drawing/2014/main" id="{ED776D50-6B05-05D9-1E12-E3948405D7CF}"/>
              </a:ext>
            </a:extLst>
          </p:cNvPr>
          <p:cNvCxnSpPr/>
          <p:nvPr/>
        </p:nvCxnSpPr>
        <p:spPr>
          <a:xfrm>
            <a:off x="2951923" y="4001225"/>
            <a:ext cx="824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ZoneTexte 3">
            <a:extLst>
              <a:ext uri="{FF2B5EF4-FFF2-40B4-BE49-F238E27FC236}">
                <a16:creationId xmlns:a16="http://schemas.microsoft.com/office/drawing/2014/main" id="{3258C166-6AEB-BBAA-9284-A1DE095AA7AE}"/>
              </a:ext>
            </a:extLst>
          </p:cNvPr>
          <p:cNvSpPr txBox="1"/>
          <p:nvPr/>
        </p:nvSpPr>
        <p:spPr>
          <a:xfrm>
            <a:off x="3118996" y="3312365"/>
            <a:ext cx="312906" cy="369332"/>
          </a:xfrm>
          <a:prstGeom prst="rect">
            <a:avLst/>
          </a:prstGeom>
          <a:noFill/>
        </p:spPr>
        <p:txBody>
          <a:bodyPr wrap="none" rtlCol="0">
            <a:spAutoFit/>
          </a:bodyPr>
          <a:lstStyle/>
          <a:p>
            <a:r>
              <a:rPr lang="fr-CA" sz="1800" dirty="0">
                <a:solidFill>
                  <a:schemeClr val="tx2">
                    <a:lumMod val="50000"/>
                  </a:schemeClr>
                </a:solidFill>
              </a:rPr>
              <a:t>?</a:t>
            </a:r>
          </a:p>
        </p:txBody>
      </p:sp>
      <p:sp>
        <p:nvSpPr>
          <p:cNvPr id="5" name="ZoneTexte 4">
            <a:extLst>
              <a:ext uri="{FF2B5EF4-FFF2-40B4-BE49-F238E27FC236}">
                <a16:creationId xmlns:a16="http://schemas.microsoft.com/office/drawing/2014/main" id="{BCB36BEF-CF77-4CF2-AE51-F28B9853D105}"/>
              </a:ext>
            </a:extLst>
          </p:cNvPr>
          <p:cNvSpPr txBox="1"/>
          <p:nvPr/>
        </p:nvSpPr>
        <p:spPr>
          <a:xfrm>
            <a:off x="5712698" y="2965486"/>
            <a:ext cx="870751" cy="461665"/>
          </a:xfrm>
          <a:prstGeom prst="rect">
            <a:avLst/>
          </a:prstGeom>
          <a:noFill/>
        </p:spPr>
        <p:txBody>
          <a:bodyPr wrap="none" rtlCol="0">
            <a:spAutoFit/>
          </a:bodyPr>
          <a:lstStyle/>
          <a:p>
            <a:r>
              <a:rPr lang="fr-CA" sz="2400" dirty="0"/>
              <a:t>1010</a:t>
            </a:r>
          </a:p>
        </p:txBody>
      </p:sp>
      <p:sp>
        <p:nvSpPr>
          <p:cNvPr id="7" name="ZoneTexte 6">
            <a:extLst>
              <a:ext uri="{FF2B5EF4-FFF2-40B4-BE49-F238E27FC236}">
                <a16:creationId xmlns:a16="http://schemas.microsoft.com/office/drawing/2014/main" id="{84ADE213-A443-5704-2D7D-83D2060644A3}"/>
              </a:ext>
            </a:extLst>
          </p:cNvPr>
          <p:cNvSpPr txBox="1"/>
          <p:nvPr/>
        </p:nvSpPr>
        <p:spPr>
          <a:xfrm>
            <a:off x="5249429" y="3497031"/>
            <a:ext cx="1385316" cy="461665"/>
          </a:xfrm>
          <a:prstGeom prst="rect">
            <a:avLst/>
          </a:prstGeom>
          <a:noFill/>
        </p:spPr>
        <p:txBody>
          <a:bodyPr wrap="none" rtlCol="0">
            <a:spAutoFit/>
          </a:bodyPr>
          <a:lstStyle/>
          <a:p>
            <a:r>
              <a:rPr lang="fr-CA" sz="2400" dirty="0"/>
              <a:t>1000000</a:t>
            </a:r>
          </a:p>
        </p:txBody>
      </p:sp>
      <p:sp>
        <p:nvSpPr>
          <p:cNvPr id="9" name="ZoneTexte 8">
            <a:extLst>
              <a:ext uri="{FF2B5EF4-FFF2-40B4-BE49-F238E27FC236}">
                <a16:creationId xmlns:a16="http://schemas.microsoft.com/office/drawing/2014/main" id="{F090F696-BE1B-42D9-7392-4DFC3BA05B3B}"/>
              </a:ext>
            </a:extLst>
          </p:cNvPr>
          <p:cNvSpPr txBox="1"/>
          <p:nvPr/>
        </p:nvSpPr>
        <p:spPr>
          <a:xfrm>
            <a:off x="5077909" y="4001225"/>
            <a:ext cx="1556836" cy="461665"/>
          </a:xfrm>
          <a:prstGeom prst="rect">
            <a:avLst/>
          </a:prstGeom>
          <a:noFill/>
        </p:spPr>
        <p:txBody>
          <a:bodyPr wrap="none" rtlCol="0">
            <a:spAutoFit/>
          </a:bodyPr>
          <a:lstStyle/>
          <a:p>
            <a:r>
              <a:rPr lang="fr-CA" sz="2400" dirty="0"/>
              <a:t>10000000</a:t>
            </a:r>
          </a:p>
        </p:txBody>
      </p:sp>
      <p:sp>
        <p:nvSpPr>
          <p:cNvPr id="11" name="ZoneTexte 10">
            <a:extLst>
              <a:ext uri="{FF2B5EF4-FFF2-40B4-BE49-F238E27FC236}">
                <a16:creationId xmlns:a16="http://schemas.microsoft.com/office/drawing/2014/main" id="{DD96C7C4-12D3-11AD-0532-7ED15C197C33}"/>
              </a:ext>
            </a:extLst>
          </p:cNvPr>
          <p:cNvSpPr txBox="1"/>
          <p:nvPr/>
        </p:nvSpPr>
        <p:spPr>
          <a:xfrm>
            <a:off x="5094707" y="4543720"/>
            <a:ext cx="1556836" cy="461665"/>
          </a:xfrm>
          <a:prstGeom prst="rect">
            <a:avLst/>
          </a:prstGeom>
          <a:noFill/>
        </p:spPr>
        <p:txBody>
          <a:bodyPr wrap="none" rtlCol="0">
            <a:spAutoFit/>
          </a:bodyPr>
          <a:lstStyle/>
          <a:p>
            <a:r>
              <a:rPr lang="fr-CA" sz="2400" dirty="0"/>
              <a:t>10010010</a:t>
            </a:r>
          </a:p>
        </p:txBody>
      </p:sp>
      <p:sp>
        <p:nvSpPr>
          <p:cNvPr id="15" name="ZoneTexte 14">
            <a:extLst>
              <a:ext uri="{FF2B5EF4-FFF2-40B4-BE49-F238E27FC236}">
                <a16:creationId xmlns:a16="http://schemas.microsoft.com/office/drawing/2014/main" id="{ABAFA61A-5A8A-F10C-2779-D7F02DBF6EE5}"/>
              </a:ext>
            </a:extLst>
          </p:cNvPr>
          <p:cNvSpPr txBox="1"/>
          <p:nvPr/>
        </p:nvSpPr>
        <p:spPr>
          <a:xfrm>
            <a:off x="4923185" y="4975143"/>
            <a:ext cx="1728358" cy="461665"/>
          </a:xfrm>
          <a:prstGeom prst="rect">
            <a:avLst/>
          </a:prstGeom>
          <a:noFill/>
        </p:spPr>
        <p:txBody>
          <a:bodyPr wrap="none" rtlCol="0">
            <a:spAutoFit/>
          </a:bodyPr>
          <a:lstStyle/>
          <a:p>
            <a:r>
              <a:rPr lang="fr-CA" sz="2400" dirty="0"/>
              <a:t>100101100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1"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ec49ac6325_0_442"/>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Recap Binary</a:t>
            </a:r>
            <a:endParaRPr dirty="0"/>
          </a:p>
        </p:txBody>
      </p:sp>
      <p:sp>
        <p:nvSpPr>
          <p:cNvPr id="304" name="Google Shape;304;gec49ac6325_0_442"/>
          <p:cNvSpPr txBox="1">
            <a:spLocks noGrp="1"/>
          </p:cNvSpPr>
          <p:nvPr>
            <p:ph type="body" idx="1"/>
          </p:nvPr>
        </p:nvSpPr>
        <p:spPr>
          <a:xfrm>
            <a:off x="838200" y="1526798"/>
            <a:ext cx="10515600" cy="25218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15000"/>
              </a:lnSpc>
              <a:spcBef>
                <a:spcPts val="0"/>
              </a:spcBef>
              <a:spcAft>
                <a:spcPts val="0"/>
              </a:spcAft>
              <a:buNone/>
            </a:pPr>
            <a:endParaRPr dirty="0"/>
          </a:p>
          <a:p>
            <a:pPr marL="514350" lvl="0" indent="-457200" algn="l" rtl="0">
              <a:lnSpc>
                <a:spcPct val="115000"/>
              </a:lnSpc>
              <a:spcBef>
                <a:spcPts val="900"/>
              </a:spcBef>
              <a:spcAft>
                <a:spcPts val="0"/>
              </a:spcAft>
              <a:buClr>
                <a:srgbClr val="7F7F7F"/>
              </a:buClr>
              <a:buSzPct val="100000"/>
              <a:buFont typeface="Quattrocento Sans"/>
              <a:buAutoNum type="arabicPeriod"/>
            </a:pPr>
            <a:r>
              <a:rPr lang="en-US" dirty="0"/>
              <a:t>Find the power of  2 value for each bit of the binary number, starting from 0.</a:t>
            </a:r>
            <a:br>
              <a:rPr lang="en-US" dirty="0"/>
            </a:br>
            <a:r>
              <a:rPr lang="en-US" dirty="0"/>
              <a:t>(e.g., the power of 2 value for the 5th bit of a binary number: 2</a:t>
            </a:r>
            <a:r>
              <a:rPr lang="en-US" baseline="30000" dirty="0"/>
              <a:t>5</a:t>
            </a:r>
            <a:r>
              <a:rPr lang="en-US" dirty="0"/>
              <a:t>=32, etc.)</a:t>
            </a:r>
            <a:endParaRPr dirty="0"/>
          </a:p>
          <a:p>
            <a:pPr marL="514350" lvl="0" indent="-457200" algn="l" rtl="0">
              <a:lnSpc>
                <a:spcPct val="115000"/>
              </a:lnSpc>
              <a:spcBef>
                <a:spcPts val="900"/>
              </a:spcBef>
              <a:spcAft>
                <a:spcPts val="0"/>
              </a:spcAft>
              <a:buClr>
                <a:srgbClr val="7F7F7F"/>
              </a:buClr>
              <a:buSzPct val="100000"/>
              <a:buFont typeface="Quattrocento Sans"/>
              <a:buAutoNum type="arabicPeriod"/>
            </a:pPr>
            <a:r>
              <a:rPr lang="en-US" dirty="0"/>
              <a:t>Add all the powers of two </a:t>
            </a:r>
            <a:r>
              <a:rPr lang="en-US" b="1" dirty="0"/>
              <a:t>wherever there is a 1</a:t>
            </a:r>
            <a:r>
              <a:rPr lang="en-US" dirty="0"/>
              <a:t> in the bit of the binary number</a:t>
            </a:r>
            <a:endParaRPr dirty="0"/>
          </a:p>
          <a:p>
            <a:pPr marL="514350" lvl="0" indent="-457200" algn="l" rtl="0">
              <a:lnSpc>
                <a:spcPct val="115000"/>
              </a:lnSpc>
              <a:spcBef>
                <a:spcPts val="900"/>
              </a:spcBef>
              <a:spcAft>
                <a:spcPts val="0"/>
              </a:spcAft>
              <a:buSzPct val="100000"/>
              <a:buAutoNum type="arabicPeriod"/>
            </a:pPr>
            <a:r>
              <a:rPr lang="en-US" dirty="0"/>
              <a:t>The sum of the powers of two above is the value of the binary number in decimal!</a:t>
            </a:r>
            <a:endParaRPr dirty="0"/>
          </a:p>
          <a:p>
            <a:pPr marL="0" lvl="0" indent="0" algn="l" rtl="0">
              <a:lnSpc>
                <a:spcPct val="115000"/>
              </a:lnSpc>
              <a:spcBef>
                <a:spcPts val="900"/>
              </a:spcBef>
              <a:spcAft>
                <a:spcPts val="0"/>
              </a:spcAft>
              <a:buClr>
                <a:srgbClr val="7F7F7F"/>
              </a:buClr>
              <a:buSzPct val="100000"/>
              <a:buNone/>
            </a:pPr>
            <a:endParaRPr dirty="0"/>
          </a:p>
        </p:txBody>
      </p:sp>
      <p:graphicFrame>
        <p:nvGraphicFramePr>
          <p:cNvPr id="305" name="Google Shape;305;gec49ac6325_0_442"/>
          <p:cNvGraphicFramePr/>
          <p:nvPr/>
        </p:nvGraphicFramePr>
        <p:xfrm>
          <a:off x="928382" y="4256573"/>
          <a:ext cx="10153500" cy="2286050"/>
        </p:xfrm>
        <a:graphic>
          <a:graphicData uri="http://schemas.openxmlformats.org/drawingml/2006/table">
            <a:tbl>
              <a:tblPr firstRow="1" bandRow="1">
                <a:noFill/>
              </a:tblPr>
              <a:tblGrid>
                <a:gridCol w="6086100">
                  <a:extLst>
                    <a:ext uri="{9D8B030D-6E8A-4147-A177-3AD203B41FA5}">
                      <a16:colId xmlns:a16="http://schemas.microsoft.com/office/drawing/2014/main" val="20000"/>
                    </a:ext>
                  </a:extLst>
                </a:gridCol>
                <a:gridCol w="913125">
                  <a:extLst>
                    <a:ext uri="{9D8B030D-6E8A-4147-A177-3AD203B41FA5}">
                      <a16:colId xmlns:a16="http://schemas.microsoft.com/office/drawing/2014/main" val="20001"/>
                    </a:ext>
                  </a:extLst>
                </a:gridCol>
                <a:gridCol w="738225">
                  <a:extLst>
                    <a:ext uri="{9D8B030D-6E8A-4147-A177-3AD203B41FA5}">
                      <a16:colId xmlns:a16="http://schemas.microsoft.com/office/drawing/2014/main" val="20002"/>
                    </a:ext>
                  </a:extLst>
                </a:gridCol>
                <a:gridCol w="864075">
                  <a:extLst>
                    <a:ext uri="{9D8B030D-6E8A-4147-A177-3AD203B41FA5}">
                      <a16:colId xmlns:a16="http://schemas.microsoft.com/office/drawing/2014/main" val="20003"/>
                    </a:ext>
                  </a:extLst>
                </a:gridCol>
                <a:gridCol w="763400">
                  <a:extLst>
                    <a:ext uri="{9D8B030D-6E8A-4147-A177-3AD203B41FA5}">
                      <a16:colId xmlns:a16="http://schemas.microsoft.com/office/drawing/2014/main" val="20004"/>
                    </a:ext>
                  </a:extLst>
                </a:gridCol>
                <a:gridCol w="788575">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2400"/>
                        <a:t>Binary Number</a:t>
                      </a:r>
                      <a:endParaRPr/>
                    </a:p>
                  </a:txBody>
                  <a:tcPr marL="91450" marR="91450" marT="45725" marB="45725"/>
                </a:tc>
                <a:tc>
                  <a:txBody>
                    <a:bodyPr/>
                    <a:lstStyle/>
                    <a:p>
                      <a:pPr marL="0" marR="0" lvl="0" indent="0" algn="ctr" rtl="0">
                        <a:spcBef>
                          <a:spcPts val="0"/>
                        </a:spcBef>
                        <a:spcAft>
                          <a:spcPts val="0"/>
                        </a:spcAft>
                        <a:buNone/>
                      </a:pPr>
                      <a:r>
                        <a:rPr lang="en-US" sz="2400"/>
                        <a:t>1</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2400"/>
                        <a:t>1</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2400"/>
                        <a:t>0</a:t>
                      </a:r>
                      <a:endParaRPr/>
                    </a:p>
                  </a:txBody>
                  <a:tcPr marL="91450" marR="91450" marT="45725" marB="45725">
                    <a:solidFill>
                      <a:srgbClr val="FF0000"/>
                    </a:solidFill>
                  </a:tcPr>
                </a:tc>
                <a:tc>
                  <a:txBody>
                    <a:bodyPr/>
                    <a:lstStyle/>
                    <a:p>
                      <a:pPr marL="0" marR="0" lvl="0" indent="0" algn="ctr" rtl="0">
                        <a:spcBef>
                          <a:spcPts val="0"/>
                        </a:spcBef>
                        <a:spcAft>
                          <a:spcPts val="0"/>
                        </a:spcAft>
                        <a:buNone/>
                      </a:pPr>
                      <a:r>
                        <a:rPr lang="en-US" sz="2400"/>
                        <a:t>0</a:t>
                      </a:r>
                      <a:endParaRPr/>
                    </a:p>
                  </a:txBody>
                  <a:tcPr marL="91450" marR="91450" marT="45725" marB="45725">
                    <a:solidFill>
                      <a:srgbClr val="FF0000"/>
                    </a:solidFill>
                  </a:tcPr>
                </a:tc>
                <a:tc>
                  <a:txBody>
                    <a:bodyPr/>
                    <a:lstStyle/>
                    <a:p>
                      <a:pPr marL="0" marR="0" lvl="0" indent="0" algn="ctr" rtl="0">
                        <a:spcBef>
                          <a:spcPts val="0"/>
                        </a:spcBef>
                        <a:spcAft>
                          <a:spcPts val="0"/>
                        </a:spcAft>
                        <a:buNone/>
                      </a:pPr>
                      <a:r>
                        <a:rPr lang="en-US" sz="2400"/>
                        <a:t>1</a:t>
                      </a:r>
                      <a:endParaRPr/>
                    </a:p>
                  </a:txBody>
                  <a:tcPr marL="91450" marR="91450" marT="45725" marB="45725">
                    <a:solidFill>
                      <a:schemeClr val="accent2"/>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400"/>
                        <a:t>Step 1</a:t>
                      </a:r>
                      <a:endParaRPr/>
                    </a:p>
                  </a:txBody>
                  <a:tcPr marL="91450" marR="91450" marT="45725" marB="45725"/>
                </a:tc>
                <a:tc>
                  <a:txBody>
                    <a:bodyPr/>
                    <a:lstStyle/>
                    <a:p>
                      <a:pPr marL="0" marR="0" lvl="0" indent="0" algn="ctr" rtl="0">
                        <a:spcBef>
                          <a:spcPts val="0"/>
                        </a:spcBef>
                        <a:spcAft>
                          <a:spcPts val="0"/>
                        </a:spcAft>
                        <a:buNone/>
                      </a:pPr>
                      <a:r>
                        <a:rPr lang="en-US" sz="2400"/>
                        <a:t>4</a:t>
                      </a:r>
                      <a:endParaRPr/>
                    </a:p>
                  </a:txBody>
                  <a:tcPr marL="91450" marR="91450" marT="45725" marB="45725"/>
                </a:tc>
                <a:tc>
                  <a:txBody>
                    <a:bodyPr/>
                    <a:lstStyle/>
                    <a:p>
                      <a:pPr marL="0" marR="0" lvl="0" indent="0" algn="ctr" rtl="0">
                        <a:spcBef>
                          <a:spcPts val="0"/>
                        </a:spcBef>
                        <a:spcAft>
                          <a:spcPts val="0"/>
                        </a:spcAft>
                        <a:buNone/>
                      </a:pPr>
                      <a:r>
                        <a:rPr lang="en-US" sz="2400"/>
                        <a:t>3</a:t>
                      </a:r>
                      <a:endParaRPr/>
                    </a:p>
                  </a:txBody>
                  <a:tcPr marL="91450" marR="91450" marT="45725" marB="45725"/>
                </a:tc>
                <a:tc>
                  <a:txBody>
                    <a:bodyPr/>
                    <a:lstStyle/>
                    <a:p>
                      <a:pPr marL="0" marR="0" lvl="0" indent="0" algn="ctr" rtl="0">
                        <a:spcBef>
                          <a:spcPts val="0"/>
                        </a:spcBef>
                        <a:spcAft>
                          <a:spcPts val="0"/>
                        </a:spcAft>
                        <a:buNone/>
                      </a:pPr>
                      <a:r>
                        <a:rPr lang="en-US" sz="2400"/>
                        <a:t>2</a:t>
                      </a:r>
                      <a:endParaRPr/>
                    </a:p>
                  </a:txBody>
                  <a:tcPr marL="91450" marR="91450" marT="45725" marB="45725"/>
                </a:tc>
                <a:tc>
                  <a:txBody>
                    <a:bodyPr/>
                    <a:lstStyle/>
                    <a:p>
                      <a:pPr marL="0" marR="0" lvl="0" indent="0" algn="ctr" rtl="0">
                        <a:spcBef>
                          <a:spcPts val="0"/>
                        </a:spcBef>
                        <a:spcAft>
                          <a:spcPts val="0"/>
                        </a:spcAft>
                        <a:buNone/>
                      </a:pPr>
                      <a:r>
                        <a:rPr lang="en-US" sz="2400"/>
                        <a:t>1</a:t>
                      </a:r>
                      <a:endParaRPr/>
                    </a:p>
                  </a:txBody>
                  <a:tcPr marL="91450" marR="91450" marT="45725" marB="45725"/>
                </a:tc>
                <a:tc>
                  <a:txBody>
                    <a:bodyPr/>
                    <a:lstStyle/>
                    <a:p>
                      <a:pPr marL="0" marR="0" lvl="0" indent="0" algn="ctr" rtl="0">
                        <a:spcBef>
                          <a:spcPts val="0"/>
                        </a:spcBef>
                        <a:spcAft>
                          <a:spcPts val="0"/>
                        </a:spcAft>
                        <a:buNone/>
                      </a:pPr>
                      <a:r>
                        <a:rPr lang="en-US" sz="2400"/>
                        <a:t>0</a:t>
                      </a:r>
                      <a:endParaRPr/>
                    </a:p>
                  </a:txBody>
                  <a:tcPr marL="91450" marR="91450" marT="45725" marB="45725"/>
                </a:tc>
                <a:extLst>
                  <a:ext uri="{0D108BD9-81ED-4DB2-BD59-A6C34878D82A}">
                    <a16:rowId xmlns:a16="http://schemas.microsoft.com/office/drawing/2014/main" val="10001"/>
                  </a:ext>
                </a:extLst>
              </a:tr>
              <a:tr h="370850">
                <a:tc rowSpan="2">
                  <a:txBody>
                    <a:bodyPr/>
                    <a:lstStyle/>
                    <a:p>
                      <a:pPr marL="0" marR="0" lvl="0" indent="0" algn="l" rtl="0">
                        <a:spcBef>
                          <a:spcPts val="0"/>
                        </a:spcBef>
                        <a:spcAft>
                          <a:spcPts val="0"/>
                        </a:spcAft>
                        <a:buNone/>
                      </a:pPr>
                      <a:r>
                        <a:rPr lang="en-US" sz="2400"/>
                        <a:t>Step 2</a:t>
                      </a:r>
                      <a:endParaRPr/>
                    </a:p>
                  </a:txBody>
                  <a:tcPr marL="91450" marR="91450" marT="45725" marB="45725"/>
                </a:tc>
                <a:tc>
                  <a:txBody>
                    <a:bodyPr/>
                    <a:lstStyle/>
                    <a:p>
                      <a:pPr marL="0" marR="0" lvl="0" indent="0" algn="ctr" rtl="0">
                        <a:spcBef>
                          <a:spcPts val="0"/>
                        </a:spcBef>
                        <a:spcAft>
                          <a:spcPts val="0"/>
                        </a:spcAft>
                        <a:buNone/>
                      </a:pPr>
                      <a:r>
                        <a:rPr lang="en-US" sz="2400"/>
                        <a:t>2</a:t>
                      </a:r>
                      <a:r>
                        <a:rPr lang="en-US" sz="2400" baseline="30000"/>
                        <a:t>4</a:t>
                      </a:r>
                      <a:endParaRPr sz="2400"/>
                    </a:p>
                  </a:txBody>
                  <a:tcPr marL="91450" marR="91450" marT="45725" marB="45725"/>
                </a:tc>
                <a:tc>
                  <a:txBody>
                    <a:bodyPr/>
                    <a:lstStyle/>
                    <a:p>
                      <a:pPr marL="0" marR="0" lvl="0" indent="0" algn="ctr" rtl="0">
                        <a:spcBef>
                          <a:spcPts val="0"/>
                        </a:spcBef>
                        <a:spcAft>
                          <a:spcPts val="0"/>
                        </a:spcAft>
                        <a:buNone/>
                      </a:pPr>
                      <a:r>
                        <a:rPr lang="en-US" sz="2400"/>
                        <a:t>2</a:t>
                      </a:r>
                      <a:r>
                        <a:rPr lang="en-US" sz="2400" baseline="30000"/>
                        <a:t>3</a:t>
                      </a:r>
                      <a:endParaRPr sz="2400"/>
                    </a:p>
                  </a:txBody>
                  <a:tcPr marL="91450" marR="91450" marT="45725" marB="45725"/>
                </a:tc>
                <a:tc>
                  <a:txBody>
                    <a:bodyPr/>
                    <a:lstStyle/>
                    <a:p>
                      <a:pPr marL="0" marR="0" lvl="0" indent="0" algn="ctr" rtl="0">
                        <a:spcBef>
                          <a:spcPts val="0"/>
                        </a:spcBef>
                        <a:spcAft>
                          <a:spcPts val="0"/>
                        </a:spcAft>
                        <a:buNone/>
                      </a:pPr>
                      <a:r>
                        <a:rPr lang="en-US" sz="2400"/>
                        <a:t>2</a:t>
                      </a:r>
                      <a:r>
                        <a:rPr lang="en-US" sz="2400" baseline="30000"/>
                        <a:t>2</a:t>
                      </a:r>
                      <a:endParaRPr sz="2400"/>
                    </a:p>
                  </a:txBody>
                  <a:tcPr marL="91450" marR="91450" marT="45725" marB="45725"/>
                </a:tc>
                <a:tc>
                  <a:txBody>
                    <a:bodyPr/>
                    <a:lstStyle/>
                    <a:p>
                      <a:pPr marL="0" marR="0" lvl="0" indent="0" algn="ctr" rtl="0">
                        <a:spcBef>
                          <a:spcPts val="0"/>
                        </a:spcBef>
                        <a:spcAft>
                          <a:spcPts val="0"/>
                        </a:spcAft>
                        <a:buNone/>
                      </a:pPr>
                      <a:r>
                        <a:rPr lang="en-US" sz="2400"/>
                        <a:t>2</a:t>
                      </a:r>
                      <a:r>
                        <a:rPr lang="en-US" sz="2400" baseline="30000"/>
                        <a:t>1</a:t>
                      </a:r>
                      <a:endParaRPr sz="2400"/>
                    </a:p>
                  </a:txBody>
                  <a:tcPr marL="91450" marR="91450" marT="45725" marB="45725"/>
                </a:tc>
                <a:tc>
                  <a:txBody>
                    <a:bodyPr/>
                    <a:lstStyle/>
                    <a:p>
                      <a:pPr marL="0" marR="0" lvl="0" indent="0" algn="ctr" rtl="0">
                        <a:spcBef>
                          <a:spcPts val="0"/>
                        </a:spcBef>
                        <a:spcAft>
                          <a:spcPts val="0"/>
                        </a:spcAft>
                        <a:buNone/>
                      </a:pPr>
                      <a:r>
                        <a:rPr lang="en-US" sz="2400"/>
                        <a:t>2</a:t>
                      </a:r>
                      <a:r>
                        <a:rPr lang="en-US" sz="2400" baseline="30000"/>
                        <a:t>0</a:t>
                      </a:r>
                      <a:r>
                        <a:rPr lang="en-US" sz="2400"/>
                        <a:t> </a:t>
                      </a:r>
                      <a:endParaRPr sz="2400"/>
                    </a:p>
                  </a:txBody>
                  <a:tcPr marL="91450" marR="91450" marT="45725" marB="45725"/>
                </a:tc>
                <a:extLst>
                  <a:ext uri="{0D108BD9-81ED-4DB2-BD59-A6C34878D82A}">
                    <a16:rowId xmlns:a16="http://schemas.microsoft.com/office/drawing/2014/main" val="10002"/>
                  </a:ext>
                </a:extLst>
              </a:tr>
              <a:tr h="370850">
                <a:tc vMerge="1">
                  <a:txBody>
                    <a:bodyPr/>
                    <a:lstStyle/>
                    <a:p>
                      <a:endParaRPr lang="fr-FR"/>
                    </a:p>
                  </a:txBody>
                  <a:tcPr/>
                </a:tc>
                <a:tc>
                  <a:txBody>
                    <a:bodyPr/>
                    <a:lstStyle/>
                    <a:p>
                      <a:pPr marL="0" marR="0" lvl="0" indent="0" algn="ctr" rtl="0">
                        <a:spcBef>
                          <a:spcPts val="0"/>
                        </a:spcBef>
                        <a:spcAft>
                          <a:spcPts val="0"/>
                        </a:spcAft>
                        <a:buNone/>
                      </a:pPr>
                      <a:r>
                        <a:rPr lang="en-US" sz="2400"/>
                        <a:t>16</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2400"/>
                        <a:t>8</a:t>
                      </a:r>
                      <a:endParaRPr/>
                    </a:p>
                  </a:txBody>
                  <a:tcPr marL="91450" marR="91450" marT="45725" marB="45725">
                    <a:solidFill>
                      <a:schemeClr val="accent2"/>
                    </a:solidFill>
                  </a:tcPr>
                </a:tc>
                <a:tc>
                  <a:txBody>
                    <a:bodyPr/>
                    <a:lstStyle/>
                    <a:p>
                      <a:pPr marL="0" marR="0" lvl="0" indent="0" algn="ctr" rtl="0">
                        <a:spcBef>
                          <a:spcPts val="0"/>
                        </a:spcBef>
                        <a:spcAft>
                          <a:spcPts val="0"/>
                        </a:spcAft>
                        <a:buNone/>
                      </a:pPr>
                      <a:r>
                        <a:rPr lang="en-US" sz="2400"/>
                        <a:t>4</a:t>
                      </a:r>
                      <a:endParaRPr/>
                    </a:p>
                  </a:txBody>
                  <a:tcPr marL="91450" marR="91450" marT="45725" marB="45725">
                    <a:solidFill>
                      <a:srgbClr val="FF0000"/>
                    </a:solidFill>
                  </a:tcPr>
                </a:tc>
                <a:tc>
                  <a:txBody>
                    <a:bodyPr/>
                    <a:lstStyle/>
                    <a:p>
                      <a:pPr marL="0" marR="0" lvl="0" indent="0" algn="ctr" rtl="0">
                        <a:spcBef>
                          <a:spcPts val="0"/>
                        </a:spcBef>
                        <a:spcAft>
                          <a:spcPts val="0"/>
                        </a:spcAft>
                        <a:buNone/>
                      </a:pPr>
                      <a:r>
                        <a:rPr lang="en-US" sz="2400"/>
                        <a:t>2</a:t>
                      </a:r>
                      <a:endParaRPr/>
                    </a:p>
                  </a:txBody>
                  <a:tcPr marL="91450" marR="91450" marT="45725" marB="45725">
                    <a:solidFill>
                      <a:srgbClr val="FF0000"/>
                    </a:solidFill>
                  </a:tcPr>
                </a:tc>
                <a:tc>
                  <a:txBody>
                    <a:bodyPr/>
                    <a:lstStyle/>
                    <a:p>
                      <a:pPr marL="0" marR="0" lvl="0" indent="0" algn="ctr" rtl="0">
                        <a:spcBef>
                          <a:spcPts val="0"/>
                        </a:spcBef>
                        <a:spcAft>
                          <a:spcPts val="0"/>
                        </a:spcAft>
                        <a:buNone/>
                      </a:pPr>
                      <a:r>
                        <a:rPr lang="en-US" sz="2400"/>
                        <a:t>1</a:t>
                      </a:r>
                      <a:endParaRPr/>
                    </a:p>
                  </a:txBody>
                  <a:tcPr marL="91450" marR="91450" marT="45725" marB="45725">
                    <a:solidFill>
                      <a:schemeClr val="accent2"/>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400"/>
                        <a:t>Step 3</a:t>
                      </a:r>
                      <a:endParaRPr/>
                    </a:p>
                  </a:txBody>
                  <a:tcPr marL="91450" marR="91450" marT="45725" marB="45725"/>
                </a:tc>
                <a:tc gridSpan="5">
                  <a:txBody>
                    <a:bodyPr/>
                    <a:lstStyle/>
                    <a:p>
                      <a:pPr marL="0" marR="0" lvl="0" indent="0" algn="ctr" rtl="0">
                        <a:spcBef>
                          <a:spcPts val="0"/>
                        </a:spcBef>
                        <a:spcAft>
                          <a:spcPts val="0"/>
                        </a:spcAft>
                        <a:buNone/>
                      </a:pPr>
                      <a:r>
                        <a:rPr lang="en-US" sz="2400"/>
                        <a:t>16 + 8 + 1 = 25</a:t>
                      </a:r>
                      <a:endParaRPr/>
                    </a:p>
                  </a:txBody>
                  <a:tcPr marL="91450" marR="91450" marT="45725" marB="45725"/>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ec49ac6325_0_448"/>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Exercise: Converting Binary to Decimal</a:t>
            </a:r>
            <a:endParaRPr dirty="0"/>
          </a:p>
        </p:txBody>
      </p:sp>
      <p:sp>
        <p:nvSpPr>
          <p:cNvPr id="311" name="Google Shape;311;gec49ac6325_0_448"/>
          <p:cNvSpPr txBox="1">
            <a:spLocks noGrp="1"/>
          </p:cNvSpPr>
          <p:nvPr>
            <p:ph type="body" idx="1"/>
          </p:nvPr>
        </p:nvSpPr>
        <p:spPr>
          <a:xfrm>
            <a:off x="838200" y="181165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Convert the following binary numbers to decimal:</a:t>
            </a:r>
            <a:endParaRPr dirty="0"/>
          </a:p>
          <a:p>
            <a:pPr marL="228600" lvl="0" indent="-38100" algn="l" rtl="0">
              <a:lnSpc>
                <a:spcPct val="90000"/>
              </a:lnSpc>
              <a:spcBef>
                <a:spcPts val="900"/>
              </a:spcBef>
              <a:spcAft>
                <a:spcPts val="0"/>
              </a:spcAft>
              <a:buClr>
                <a:srgbClr val="7F7F7F"/>
              </a:buClr>
              <a:buSzPts val="3000"/>
              <a:buNone/>
            </a:pPr>
            <a:endParaRPr dirty="0"/>
          </a:p>
          <a:p>
            <a:pPr marL="0" lvl="0" indent="0" algn="l" rtl="0">
              <a:lnSpc>
                <a:spcPct val="90000"/>
              </a:lnSpc>
              <a:spcBef>
                <a:spcPts val="900"/>
              </a:spcBef>
              <a:spcAft>
                <a:spcPts val="0"/>
              </a:spcAft>
              <a:buClr>
                <a:srgbClr val="7F7F7F"/>
              </a:buClr>
              <a:buSzPts val="3000"/>
              <a:buNone/>
            </a:pPr>
            <a:r>
              <a:rPr lang="en-US" dirty="0"/>
              <a:t>1001</a:t>
            </a:r>
            <a:endParaRPr dirty="0"/>
          </a:p>
          <a:p>
            <a:pPr marL="0" lvl="0" indent="0" algn="l" rtl="0">
              <a:lnSpc>
                <a:spcPct val="90000"/>
              </a:lnSpc>
              <a:spcBef>
                <a:spcPts val="900"/>
              </a:spcBef>
              <a:spcAft>
                <a:spcPts val="0"/>
              </a:spcAft>
              <a:buClr>
                <a:srgbClr val="7F7F7F"/>
              </a:buClr>
              <a:buSzPts val="3000"/>
              <a:buNone/>
            </a:pPr>
            <a:r>
              <a:rPr lang="en-US" dirty="0"/>
              <a:t>1101101</a:t>
            </a:r>
            <a:endParaRPr dirty="0"/>
          </a:p>
          <a:p>
            <a:pPr marL="0" lvl="0" indent="0" algn="l" rtl="0">
              <a:lnSpc>
                <a:spcPct val="90000"/>
              </a:lnSpc>
              <a:spcBef>
                <a:spcPts val="900"/>
              </a:spcBef>
              <a:spcAft>
                <a:spcPts val="0"/>
              </a:spcAft>
              <a:buClr>
                <a:srgbClr val="7F7F7F"/>
              </a:buClr>
              <a:buSzPts val="3000"/>
              <a:buNone/>
            </a:pPr>
            <a:r>
              <a:rPr lang="en-US" dirty="0"/>
              <a:t>1000001</a:t>
            </a:r>
            <a:endParaRPr dirty="0"/>
          </a:p>
          <a:p>
            <a:pPr marL="0" lvl="0" indent="0" algn="l" rtl="0">
              <a:lnSpc>
                <a:spcPct val="90000"/>
              </a:lnSpc>
              <a:spcBef>
                <a:spcPts val="900"/>
              </a:spcBef>
              <a:spcAft>
                <a:spcPts val="0"/>
              </a:spcAft>
              <a:buClr>
                <a:srgbClr val="7F7F7F"/>
              </a:buClr>
              <a:buSzPts val="3000"/>
              <a:buNone/>
            </a:pPr>
            <a:r>
              <a:rPr lang="en-US" dirty="0"/>
              <a:t>1111111</a:t>
            </a:r>
            <a:endParaRPr dirty="0"/>
          </a:p>
          <a:p>
            <a:pPr marL="0" lvl="0" indent="0" algn="l" rtl="0">
              <a:lnSpc>
                <a:spcPct val="90000"/>
              </a:lnSpc>
              <a:spcBef>
                <a:spcPts val="900"/>
              </a:spcBef>
              <a:spcAft>
                <a:spcPts val="0"/>
              </a:spcAft>
              <a:buClr>
                <a:srgbClr val="7F7F7F"/>
              </a:buClr>
              <a:buSzPts val="3000"/>
              <a:buNone/>
            </a:pPr>
            <a:r>
              <a:rPr lang="en-US" dirty="0"/>
              <a:t>100000011000001</a:t>
            </a:r>
            <a:endParaRPr dirty="0"/>
          </a:p>
        </p:txBody>
      </p:sp>
      <p:cxnSp>
        <p:nvCxnSpPr>
          <p:cNvPr id="2" name="Connecteur droit avec flèche 1">
            <a:extLst>
              <a:ext uri="{FF2B5EF4-FFF2-40B4-BE49-F238E27FC236}">
                <a16:creationId xmlns:a16="http://schemas.microsoft.com/office/drawing/2014/main" id="{F429B68A-34CE-A85F-71A0-CA0418EE6E23}"/>
              </a:ext>
            </a:extLst>
          </p:cNvPr>
          <p:cNvCxnSpPr/>
          <p:nvPr/>
        </p:nvCxnSpPr>
        <p:spPr>
          <a:xfrm>
            <a:off x="3084035" y="3810005"/>
            <a:ext cx="8249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AE941813-5F0C-6ECB-AD3B-3636FB24B96F}"/>
              </a:ext>
            </a:extLst>
          </p:cNvPr>
          <p:cNvSpPr txBox="1"/>
          <p:nvPr/>
        </p:nvSpPr>
        <p:spPr>
          <a:xfrm>
            <a:off x="3250021" y="3125039"/>
            <a:ext cx="312906" cy="369332"/>
          </a:xfrm>
          <a:prstGeom prst="rect">
            <a:avLst/>
          </a:prstGeom>
          <a:noFill/>
        </p:spPr>
        <p:txBody>
          <a:bodyPr wrap="none" rtlCol="0">
            <a:spAutoFit/>
          </a:bodyPr>
          <a:lstStyle/>
          <a:p>
            <a:r>
              <a:rPr lang="fr-CA" sz="1800" dirty="0">
                <a:solidFill>
                  <a:schemeClr val="tx2">
                    <a:lumMod val="50000"/>
                  </a:schemeClr>
                </a:solidFill>
              </a:rPr>
              <a:t>?</a:t>
            </a:r>
          </a:p>
        </p:txBody>
      </p:sp>
      <p:sp>
        <p:nvSpPr>
          <p:cNvPr id="9" name="ZoneTexte 8">
            <a:extLst>
              <a:ext uri="{FF2B5EF4-FFF2-40B4-BE49-F238E27FC236}">
                <a16:creationId xmlns:a16="http://schemas.microsoft.com/office/drawing/2014/main" id="{D9C8E47A-50CE-F9D4-92C5-8C99F1CD2F55}"/>
              </a:ext>
            </a:extLst>
          </p:cNvPr>
          <p:cNvSpPr txBox="1"/>
          <p:nvPr/>
        </p:nvSpPr>
        <p:spPr>
          <a:xfrm>
            <a:off x="4330708" y="2855898"/>
            <a:ext cx="6611105" cy="954107"/>
          </a:xfrm>
          <a:prstGeom prst="rect">
            <a:avLst/>
          </a:prstGeom>
          <a:noFill/>
        </p:spPr>
        <p:txBody>
          <a:bodyPr wrap="none" rtlCol="0">
            <a:spAutoFit/>
          </a:bodyPr>
          <a:lstStyle/>
          <a:p>
            <a:r>
              <a:rPr lang="en-US" sz="2800" dirty="0">
                <a:solidFill>
                  <a:schemeClr val="tx2">
                    <a:lumMod val="50000"/>
                  </a:schemeClr>
                </a:solidFill>
              </a:rPr>
              <a:t>1001= 1</a:t>
            </a:r>
            <a:r>
              <a:rPr lang="en-US" sz="2800" dirty="0">
                <a:solidFill>
                  <a:schemeClr val="tx1"/>
                </a:solidFill>
              </a:rPr>
              <a:t>x</a:t>
            </a:r>
            <a:r>
              <a:rPr lang="en-US" sz="2800" dirty="0">
                <a:solidFill>
                  <a:schemeClr val="tx2">
                    <a:lumMod val="50000"/>
                  </a:schemeClr>
                </a:solidFill>
              </a:rPr>
              <a:t> </a:t>
            </a:r>
            <a:r>
              <a:rPr lang="fr-CA" sz="2800" dirty="0"/>
              <a:t>2</a:t>
            </a:r>
            <a:r>
              <a:rPr lang="fr-CA" sz="2800" baseline="30000" dirty="0"/>
              <a:t>3</a:t>
            </a:r>
            <a:r>
              <a:rPr lang="en-US" sz="2800" dirty="0">
                <a:solidFill>
                  <a:schemeClr val="tx2">
                    <a:lumMod val="50000"/>
                  </a:schemeClr>
                </a:solidFill>
              </a:rPr>
              <a:t> </a:t>
            </a:r>
            <a:r>
              <a:rPr lang="en-US" sz="2800" dirty="0">
                <a:solidFill>
                  <a:schemeClr val="tx1"/>
                </a:solidFill>
              </a:rPr>
              <a:t>+</a:t>
            </a:r>
            <a:r>
              <a:rPr lang="en-US" sz="2800" dirty="0">
                <a:solidFill>
                  <a:schemeClr val="tx2">
                    <a:lumMod val="50000"/>
                  </a:schemeClr>
                </a:solidFill>
              </a:rPr>
              <a:t> 0 </a:t>
            </a:r>
            <a:r>
              <a:rPr lang="en-US" sz="2800" dirty="0">
                <a:solidFill>
                  <a:schemeClr val="tx1"/>
                </a:solidFill>
              </a:rPr>
              <a:t>x</a:t>
            </a:r>
            <a:r>
              <a:rPr lang="en-US" sz="2800" dirty="0">
                <a:solidFill>
                  <a:schemeClr val="tx2">
                    <a:lumMod val="50000"/>
                  </a:schemeClr>
                </a:solidFill>
              </a:rPr>
              <a:t> </a:t>
            </a:r>
            <a:r>
              <a:rPr lang="fr-CA" sz="2800" dirty="0"/>
              <a:t>2</a:t>
            </a:r>
            <a:r>
              <a:rPr lang="fr-CA" sz="2800" baseline="30000" dirty="0"/>
              <a:t>2 </a:t>
            </a:r>
            <a:r>
              <a:rPr lang="en-US" sz="2800" dirty="0">
                <a:solidFill>
                  <a:schemeClr val="tx1"/>
                </a:solidFill>
              </a:rPr>
              <a:t>+ </a:t>
            </a:r>
            <a:r>
              <a:rPr lang="en-US" sz="2800" dirty="0">
                <a:solidFill>
                  <a:schemeClr val="tx2">
                    <a:lumMod val="50000"/>
                  </a:schemeClr>
                </a:solidFill>
              </a:rPr>
              <a:t>0 </a:t>
            </a:r>
            <a:r>
              <a:rPr lang="en-US" sz="2800" dirty="0">
                <a:solidFill>
                  <a:schemeClr val="tx1"/>
                </a:solidFill>
              </a:rPr>
              <a:t>x</a:t>
            </a:r>
            <a:r>
              <a:rPr lang="en-US" sz="2800" dirty="0">
                <a:solidFill>
                  <a:schemeClr val="tx2">
                    <a:lumMod val="50000"/>
                  </a:schemeClr>
                </a:solidFill>
              </a:rPr>
              <a:t> </a:t>
            </a:r>
            <a:r>
              <a:rPr lang="fr-CA" sz="2800" dirty="0"/>
              <a:t>2</a:t>
            </a:r>
            <a:r>
              <a:rPr lang="fr-CA" sz="2800" baseline="30000" dirty="0"/>
              <a:t>1 </a:t>
            </a:r>
            <a:r>
              <a:rPr lang="en-US" sz="2800" dirty="0">
                <a:solidFill>
                  <a:schemeClr val="tx1"/>
                </a:solidFill>
              </a:rPr>
              <a:t>+ </a:t>
            </a:r>
            <a:r>
              <a:rPr lang="en-US" sz="2800" dirty="0">
                <a:solidFill>
                  <a:schemeClr val="tx2">
                    <a:lumMod val="50000"/>
                  </a:schemeClr>
                </a:solidFill>
              </a:rPr>
              <a:t>1</a:t>
            </a:r>
            <a:r>
              <a:rPr lang="en-US" sz="2800" dirty="0">
                <a:solidFill>
                  <a:schemeClr val="tx1"/>
                </a:solidFill>
              </a:rPr>
              <a:t>x</a:t>
            </a:r>
            <a:r>
              <a:rPr lang="en-US" sz="2800" dirty="0">
                <a:solidFill>
                  <a:schemeClr val="tx2">
                    <a:lumMod val="50000"/>
                  </a:schemeClr>
                </a:solidFill>
              </a:rPr>
              <a:t> </a:t>
            </a:r>
            <a:r>
              <a:rPr lang="fr-CA" sz="2800" dirty="0"/>
              <a:t>2</a:t>
            </a:r>
            <a:r>
              <a:rPr lang="fr-CA" sz="2800" baseline="30000" dirty="0"/>
              <a:t>0 </a:t>
            </a:r>
            <a:r>
              <a:rPr lang="fr-CA" sz="2800" dirty="0"/>
              <a:t>= </a:t>
            </a:r>
            <a:r>
              <a:rPr lang="fr-CA" sz="2800" b="1" dirty="0"/>
              <a:t>9</a:t>
            </a:r>
            <a:r>
              <a:rPr lang="fr-CA" sz="2800" baseline="30000" dirty="0"/>
              <a:t>  </a:t>
            </a:r>
            <a:endParaRPr lang="fr-CA" sz="2800" dirty="0"/>
          </a:p>
          <a:p>
            <a:endParaRPr lang="en-US" sz="2800" dirty="0">
              <a:solidFill>
                <a:schemeClr val="tx2">
                  <a:lumMod val="50000"/>
                </a:schemeClr>
              </a:solidFill>
            </a:endParaRPr>
          </a:p>
        </p:txBody>
      </p:sp>
      <p:sp>
        <p:nvSpPr>
          <p:cNvPr id="24" name="ZoneTexte 23">
            <a:extLst>
              <a:ext uri="{FF2B5EF4-FFF2-40B4-BE49-F238E27FC236}">
                <a16:creationId xmlns:a16="http://schemas.microsoft.com/office/drawing/2014/main" id="{12274F1F-E9CD-C5BE-C127-7B98AF4D6004}"/>
              </a:ext>
            </a:extLst>
          </p:cNvPr>
          <p:cNvSpPr txBox="1"/>
          <p:nvPr/>
        </p:nvSpPr>
        <p:spPr>
          <a:xfrm>
            <a:off x="4330708" y="3422766"/>
            <a:ext cx="6816184" cy="1384995"/>
          </a:xfrm>
          <a:prstGeom prst="rect">
            <a:avLst/>
          </a:prstGeom>
          <a:noFill/>
        </p:spPr>
        <p:txBody>
          <a:bodyPr wrap="square" rtlCol="0">
            <a:spAutoFit/>
          </a:bodyPr>
          <a:lstStyle/>
          <a:p>
            <a:r>
              <a:rPr lang="en-US" sz="2800" dirty="0">
                <a:solidFill>
                  <a:schemeClr val="tx2">
                    <a:lumMod val="50000"/>
                  </a:schemeClr>
                </a:solidFill>
              </a:rPr>
              <a:t>1101101= 1 </a:t>
            </a:r>
            <a:r>
              <a:rPr lang="en-US" sz="2800" dirty="0">
                <a:solidFill>
                  <a:schemeClr val="tx1"/>
                </a:solidFill>
              </a:rPr>
              <a:t>x</a:t>
            </a:r>
            <a:r>
              <a:rPr lang="en-US" sz="2800" dirty="0">
                <a:solidFill>
                  <a:schemeClr val="tx2">
                    <a:lumMod val="50000"/>
                  </a:schemeClr>
                </a:solidFill>
              </a:rPr>
              <a:t> </a:t>
            </a:r>
            <a:r>
              <a:rPr lang="fr-CA" sz="2800" dirty="0">
                <a:solidFill>
                  <a:schemeClr val="tx1"/>
                </a:solidFill>
              </a:rPr>
              <a:t>64</a:t>
            </a:r>
            <a:r>
              <a:rPr lang="fr-CA" sz="2800" baseline="30000" dirty="0">
                <a:solidFill>
                  <a:schemeClr val="tx1"/>
                </a:solidFill>
              </a:rPr>
              <a:t> </a:t>
            </a:r>
            <a:r>
              <a:rPr lang="en-US" sz="2800" dirty="0">
                <a:solidFill>
                  <a:schemeClr val="tx1"/>
                </a:solidFill>
              </a:rPr>
              <a:t>+</a:t>
            </a:r>
            <a:r>
              <a:rPr lang="en-US" sz="2800" dirty="0">
                <a:solidFill>
                  <a:schemeClr val="tx2">
                    <a:lumMod val="50000"/>
                  </a:schemeClr>
                </a:solidFill>
              </a:rPr>
              <a:t> 1 </a:t>
            </a:r>
            <a:r>
              <a:rPr lang="en-US" sz="2800" dirty="0">
                <a:solidFill>
                  <a:schemeClr val="tx1"/>
                </a:solidFill>
              </a:rPr>
              <a:t>x</a:t>
            </a:r>
            <a:r>
              <a:rPr lang="en-US" sz="2800" dirty="0">
                <a:solidFill>
                  <a:schemeClr val="tx2">
                    <a:lumMod val="50000"/>
                  </a:schemeClr>
                </a:solidFill>
              </a:rPr>
              <a:t> </a:t>
            </a:r>
            <a:r>
              <a:rPr lang="fr-CA" sz="2800" dirty="0">
                <a:solidFill>
                  <a:schemeClr val="tx1"/>
                </a:solidFill>
              </a:rPr>
              <a:t>32</a:t>
            </a:r>
            <a:r>
              <a:rPr lang="fr-CA" sz="2800" baseline="30000" dirty="0">
                <a:solidFill>
                  <a:schemeClr val="tx1"/>
                </a:solidFill>
              </a:rPr>
              <a:t> </a:t>
            </a:r>
            <a:r>
              <a:rPr lang="en-US" sz="2800" dirty="0">
                <a:solidFill>
                  <a:schemeClr val="tx1"/>
                </a:solidFill>
              </a:rPr>
              <a:t>+</a:t>
            </a:r>
            <a:r>
              <a:rPr lang="en-US" sz="2800" dirty="0">
                <a:solidFill>
                  <a:schemeClr val="tx2">
                    <a:lumMod val="50000"/>
                  </a:schemeClr>
                </a:solidFill>
              </a:rPr>
              <a:t> 1</a:t>
            </a:r>
            <a:r>
              <a:rPr lang="en-US" sz="2800" dirty="0">
                <a:solidFill>
                  <a:schemeClr val="tx1"/>
                </a:solidFill>
              </a:rPr>
              <a:t>x</a:t>
            </a:r>
            <a:r>
              <a:rPr lang="en-US" sz="2800" dirty="0">
                <a:solidFill>
                  <a:schemeClr val="tx2">
                    <a:lumMod val="50000"/>
                  </a:schemeClr>
                </a:solidFill>
              </a:rPr>
              <a:t> </a:t>
            </a:r>
            <a:r>
              <a:rPr lang="fr-CA" sz="2800" dirty="0"/>
              <a:t>8</a:t>
            </a:r>
            <a:r>
              <a:rPr lang="en-US" sz="2800" dirty="0">
                <a:solidFill>
                  <a:schemeClr val="tx2">
                    <a:lumMod val="50000"/>
                  </a:schemeClr>
                </a:solidFill>
              </a:rPr>
              <a:t> </a:t>
            </a:r>
            <a:r>
              <a:rPr lang="en-US" sz="2800" dirty="0">
                <a:solidFill>
                  <a:schemeClr val="tx1"/>
                </a:solidFill>
              </a:rPr>
              <a:t>+ </a:t>
            </a:r>
            <a:r>
              <a:rPr lang="en-US" sz="2800" dirty="0">
                <a:solidFill>
                  <a:schemeClr val="tx2">
                    <a:lumMod val="50000"/>
                  </a:schemeClr>
                </a:solidFill>
              </a:rPr>
              <a:t>1 </a:t>
            </a:r>
            <a:r>
              <a:rPr lang="en-US" sz="2800" dirty="0">
                <a:solidFill>
                  <a:schemeClr val="tx1"/>
                </a:solidFill>
              </a:rPr>
              <a:t>x</a:t>
            </a:r>
            <a:r>
              <a:rPr lang="en-US" sz="2800" dirty="0">
                <a:solidFill>
                  <a:schemeClr val="tx2">
                    <a:lumMod val="50000"/>
                  </a:schemeClr>
                </a:solidFill>
              </a:rPr>
              <a:t> </a:t>
            </a:r>
            <a:r>
              <a:rPr lang="fr-CA" sz="2800" dirty="0"/>
              <a:t>4</a:t>
            </a:r>
            <a:r>
              <a:rPr lang="fr-CA" sz="2800" baseline="30000" dirty="0"/>
              <a:t> </a:t>
            </a:r>
            <a:r>
              <a:rPr lang="en-US" sz="2800" dirty="0">
                <a:solidFill>
                  <a:schemeClr val="tx1"/>
                </a:solidFill>
              </a:rPr>
              <a:t>+</a:t>
            </a:r>
            <a:r>
              <a:rPr lang="en-US" sz="2800" dirty="0">
                <a:solidFill>
                  <a:schemeClr val="tx2">
                    <a:lumMod val="50000"/>
                  </a:schemeClr>
                </a:solidFill>
              </a:rPr>
              <a:t>1</a:t>
            </a:r>
            <a:r>
              <a:rPr lang="en-US" sz="2800" dirty="0">
                <a:solidFill>
                  <a:schemeClr val="tx1"/>
                </a:solidFill>
              </a:rPr>
              <a:t>x</a:t>
            </a:r>
            <a:r>
              <a:rPr lang="en-US" sz="2800" dirty="0">
                <a:solidFill>
                  <a:schemeClr val="tx2">
                    <a:lumMod val="50000"/>
                  </a:schemeClr>
                </a:solidFill>
              </a:rPr>
              <a:t> </a:t>
            </a:r>
            <a:r>
              <a:rPr lang="fr-CA" sz="2800" dirty="0"/>
              <a:t>1 = </a:t>
            </a:r>
            <a:r>
              <a:rPr lang="fr-CA" sz="2800" b="1" dirty="0"/>
              <a:t>109</a:t>
            </a:r>
          </a:p>
          <a:p>
            <a:r>
              <a:rPr lang="fr-CA" sz="2800" dirty="0"/>
              <a:t> </a:t>
            </a:r>
            <a:r>
              <a:rPr lang="en-US" sz="2800" dirty="0">
                <a:solidFill>
                  <a:schemeClr val="tx2">
                    <a:lumMod val="50000"/>
                  </a:schemeClr>
                </a:solidFill>
              </a:rPr>
              <a:t>1000001 = 1 x 1 + 1 x 64 = 65</a:t>
            </a:r>
          </a:p>
        </p:txBody>
      </p:sp>
      <p:sp>
        <p:nvSpPr>
          <p:cNvPr id="26" name="ZoneTexte 25">
            <a:extLst>
              <a:ext uri="{FF2B5EF4-FFF2-40B4-BE49-F238E27FC236}">
                <a16:creationId xmlns:a16="http://schemas.microsoft.com/office/drawing/2014/main" id="{698D1684-EB93-7986-AC88-1D2D00842AC4}"/>
              </a:ext>
            </a:extLst>
          </p:cNvPr>
          <p:cNvSpPr txBox="1"/>
          <p:nvPr/>
        </p:nvSpPr>
        <p:spPr>
          <a:xfrm>
            <a:off x="4330708" y="4807761"/>
            <a:ext cx="6096000" cy="1815882"/>
          </a:xfrm>
          <a:prstGeom prst="rect">
            <a:avLst/>
          </a:prstGeom>
          <a:noFill/>
        </p:spPr>
        <p:txBody>
          <a:bodyPr wrap="square">
            <a:spAutoFit/>
          </a:bodyPr>
          <a:lstStyle/>
          <a:p>
            <a:r>
              <a:rPr lang="en-US" sz="2800" dirty="0">
                <a:solidFill>
                  <a:schemeClr val="tx2">
                    <a:lumMod val="50000"/>
                  </a:schemeClr>
                </a:solidFill>
              </a:rPr>
              <a:t>1111111 = 1 </a:t>
            </a:r>
            <a:r>
              <a:rPr lang="en-US" sz="2800" dirty="0">
                <a:solidFill>
                  <a:schemeClr val="tx1"/>
                </a:solidFill>
              </a:rPr>
              <a:t>x 1 </a:t>
            </a:r>
            <a:r>
              <a:rPr lang="en-US" sz="2800" dirty="0">
                <a:solidFill>
                  <a:schemeClr val="tx2">
                    <a:lumMod val="50000"/>
                  </a:schemeClr>
                </a:solidFill>
              </a:rPr>
              <a:t>+ 1 </a:t>
            </a:r>
            <a:r>
              <a:rPr lang="en-US" sz="2800" dirty="0">
                <a:solidFill>
                  <a:schemeClr val="tx1"/>
                </a:solidFill>
              </a:rPr>
              <a:t>x 2</a:t>
            </a:r>
            <a:r>
              <a:rPr lang="en-US" sz="2800" dirty="0">
                <a:solidFill>
                  <a:schemeClr val="tx2">
                    <a:lumMod val="50000"/>
                  </a:schemeClr>
                </a:solidFill>
              </a:rPr>
              <a:t> + 1 </a:t>
            </a:r>
            <a:r>
              <a:rPr lang="en-US" sz="2800" dirty="0">
                <a:solidFill>
                  <a:schemeClr val="tx1"/>
                </a:solidFill>
              </a:rPr>
              <a:t>x 4</a:t>
            </a:r>
            <a:r>
              <a:rPr lang="en-US" sz="2800" dirty="0">
                <a:solidFill>
                  <a:schemeClr val="tx2">
                    <a:lumMod val="50000"/>
                  </a:schemeClr>
                </a:solidFill>
              </a:rPr>
              <a:t>+ 1 </a:t>
            </a:r>
            <a:r>
              <a:rPr lang="en-US" sz="2800" dirty="0">
                <a:solidFill>
                  <a:schemeClr val="tx1"/>
                </a:solidFill>
              </a:rPr>
              <a:t>x 8</a:t>
            </a:r>
            <a:r>
              <a:rPr lang="en-US" sz="2800" dirty="0">
                <a:solidFill>
                  <a:schemeClr val="tx2">
                    <a:lumMod val="50000"/>
                  </a:schemeClr>
                </a:solidFill>
              </a:rPr>
              <a:t> + 1 </a:t>
            </a:r>
            <a:r>
              <a:rPr lang="en-US" sz="2800" dirty="0">
                <a:solidFill>
                  <a:schemeClr val="tx1"/>
                </a:solidFill>
              </a:rPr>
              <a:t>x 16 </a:t>
            </a:r>
            <a:r>
              <a:rPr lang="en-US" sz="2800" dirty="0">
                <a:solidFill>
                  <a:schemeClr val="tx2">
                    <a:lumMod val="50000"/>
                  </a:schemeClr>
                </a:solidFill>
              </a:rPr>
              <a:t>+ 1 </a:t>
            </a:r>
            <a:r>
              <a:rPr lang="en-US" sz="2800" dirty="0">
                <a:solidFill>
                  <a:schemeClr val="tx1"/>
                </a:solidFill>
              </a:rPr>
              <a:t>x 32 </a:t>
            </a:r>
            <a:r>
              <a:rPr lang="en-US" sz="2800" dirty="0">
                <a:solidFill>
                  <a:schemeClr val="tx2">
                    <a:lumMod val="50000"/>
                  </a:schemeClr>
                </a:solidFill>
              </a:rPr>
              <a:t>+ 1 </a:t>
            </a:r>
            <a:r>
              <a:rPr lang="en-US" sz="2800" dirty="0">
                <a:solidFill>
                  <a:schemeClr val="tx1"/>
                </a:solidFill>
              </a:rPr>
              <a:t>x 64 </a:t>
            </a:r>
            <a:r>
              <a:rPr lang="en-US" sz="2800" dirty="0">
                <a:solidFill>
                  <a:schemeClr val="tx2">
                    <a:lumMod val="50000"/>
                  </a:schemeClr>
                </a:solidFill>
              </a:rPr>
              <a:t>= </a:t>
            </a:r>
            <a:r>
              <a:rPr lang="en-US" sz="2800" b="1" dirty="0">
                <a:solidFill>
                  <a:schemeClr val="tx2">
                    <a:lumMod val="50000"/>
                  </a:schemeClr>
                </a:solidFill>
              </a:rPr>
              <a:t>127*</a:t>
            </a:r>
          </a:p>
          <a:p>
            <a:r>
              <a:rPr lang="en-US" sz="2800" dirty="0">
                <a:solidFill>
                  <a:schemeClr val="tx2">
                    <a:lumMod val="50000"/>
                  </a:schemeClr>
                </a:solidFill>
              </a:rPr>
              <a:t>16577 = 1 x 1 + 1 x 64 + 1 x 128 + 2</a:t>
            </a:r>
            <a:r>
              <a:rPr lang="en-US" sz="2800" baseline="30000" dirty="0">
                <a:solidFill>
                  <a:schemeClr val="tx2">
                    <a:lumMod val="50000"/>
                  </a:schemeClr>
                </a:solidFill>
              </a:rPr>
              <a:t>14 </a:t>
            </a:r>
            <a:r>
              <a:rPr lang="en-US" sz="2800" dirty="0">
                <a:solidFill>
                  <a:schemeClr val="tx2">
                    <a:lumMod val="50000"/>
                  </a:schemeClr>
                </a:solidFill>
              </a:rPr>
              <a:t>= 255 +16384 = </a:t>
            </a:r>
            <a:r>
              <a:rPr lang="en-US" sz="2800" b="1" dirty="0">
                <a:solidFill>
                  <a:schemeClr val="tx2">
                    <a:lumMod val="50000"/>
                  </a:schemeClr>
                </a:solidFill>
              </a:rPr>
              <a:t>16 639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24"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ec49ac6325_0_134"/>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dirty="0">
                <a:latin typeface="+mj-lt"/>
              </a:rPr>
              <a:t>CPU Core Components: Activity</a:t>
            </a:r>
            <a:endParaRPr dirty="0">
              <a:latin typeface="+mj-lt"/>
            </a:endParaRPr>
          </a:p>
        </p:txBody>
      </p:sp>
      <p:sp>
        <p:nvSpPr>
          <p:cNvPr id="141" name="Google Shape;141;gec49ac6325_0_13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latin typeface="+mj-lt"/>
              </a:rPr>
              <a:t>Using the following codebook, </a:t>
            </a:r>
            <a:br>
              <a:rPr lang="en-US" dirty="0">
                <a:latin typeface="+mj-lt"/>
              </a:rPr>
            </a:br>
            <a:r>
              <a:rPr lang="en-US" dirty="0">
                <a:latin typeface="+mj-lt"/>
              </a:rPr>
              <a:t>ask the “Man in a box” to calculate </a:t>
            </a:r>
            <a:br>
              <a:rPr lang="en-US" dirty="0">
                <a:latin typeface="+mj-lt"/>
              </a:rPr>
            </a:br>
            <a:r>
              <a:rPr lang="en-US" dirty="0">
                <a:latin typeface="+mj-lt"/>
              </a:rPr>
              <a:t>2+3</a:t>
            </a:r>
            <a:endParaRPr dirty="0">
              <a:latin typeface="+mj-lt"/>
            </a:endParaRPr>
          </a:p>
          <a:p>
            <a:pPr marL="228600" lvl="0" indent="-228600" algn="l" rtl="0">
              <a:lnSpc>
                <a:spcPct val="90000"/>
              </a:lnSpc>
              <a:spcBef>
                <a:spcPts val="900"/>
              </a:spcBef>
              <a:spcAft>
                <a:spcPts val="0"/>
              </a:spcAft>
              <a:buClr>
                <a:srgbClr val="7F7F7F"/>
              </a:buClr>
              <a:buSzPts val="3000"/>
              <a:buChar char="•"/>
            </a:pPr>
            <a:r>
              <a:rPr lang="en-US" dirty="0">
                <a:latin typeface="+mj-lt"/>
              </a:rPr>
              <a:t>You must send a series of commands</a:t>
            </a:r>
            <a:br>
              <a:rPr lang="en-US" dirty="0">
                <a:latin typeface="+mj-lt"/>
              </a:rPr>
            </a:br>
            <a:r>
              <a:rPr lang="en-US" dirty="0">
                <a:latin typeface="+mj-lt"/>
              </a:rPr>
              <a:t>to the CPU. The CPU will act on each </a:t>
            </a:r>
            <a:br>
              <a:rPr lang="en-US" dirty="0">
                <a:latin typeface="+mj-lt"/>
              </a:rPr>
            </a:br>
            <a:r>
              <a:rPr lang="en-US" dirty="0">
                <a:latin typeface="+mj-lt"/>
              </a:rPr>
              <a:t>command and give you an answer.</a:t>
            </a:r>
            <a:endParaRPr dirty="0">
              <a:latin typeface="+mj-lt"/>
            </a:endParaRPr>
          </a:p>
          <a:p>
            <a:pPr marL="0" lvl="0" indent="0" algn="l" rtl="0">
              <a:lnSpc>
                <a:spcPct val="90000"/>
              </a:lnSpc>
              <a:spcBef>
                <a:spcPts val="900"/>
              </a:spcBef>
              <a:spcAft>
                <a:spcPts val="0"/>
              </a:spcAft>
              <a:buClr>
                <a:srgbClr val="7F7F7F"/>
              </a:buClr>
              <a:buSzPts val="3000"/>
              <a:buNone/>
            </a:pPr>
            <a:br>
              <a:rPr lang="en-US" dirty="0">
                <a:latin typeface="+mj-lt"/>
              </a:rPr>
            </a:br>
            <a:endParaRPr dirty="0">
              <a:latin typeface="+mj-lt"/>
            </a:endParaRPr>
          </a:p>
        </p:txBody>
      </p:sp>
      <p:pic>
        <p:nvPicPr>
          <p:cNvPr id="142" name="Google Shape;142;gec49ac6325_0_134" descr="https://lh3.googleusercontent.com/w4YxRfJav6FGL_fsQZkrEWGSnDB29KUw2nkdHil7oqhnLHgOOZK4mSHDDteUtsTmk5e0ckykZp5lR43vhS_MYdLQcbzCSoWNrbUBXvjSh5EsfieGBq-fkNK7tSxnItkhnft_tvDgBUw"/>
          <p:cNvPicPr preferRelativeResize="0"/>
          <p:nvPr/>
        </p:nvPicPr>
        <p:blipFill rotWithShape="1">
          <a:blip r:embed="rId3">
            <a:alphaModFix/>
          </a:blip>
          <a:srcRect/>
          <a:stretch/>
        </p:blipFill>
        <p:spPr>
          <a:xfrm>
            <a:off x="7497969" y="1667859"/>
            <a:ext cx="3947572" cy="4666869"/>
          </a:xfrm>
          <a:prstGeom prst="rect">
            <a:avLst/>
          </a:prstGeom>
          <a:noFill/>
          <a:ln w="9525" cap="flat" cmpd="sng">
            <a:solidFill>
              <a:schemeClr val="accent1"/>
            </a:solidFill>
            <a:prstDash val="solid"/>
            <a:round/>
            <a:headEnd type="none" w="sm" len="sm"/>
            <a:tailEnd type="none" w="sm" len="sm"/>
          </a:ln>
        </p:spPr>
      </p:pic>
      <p:sp>
        <p:nvSpPr>
          <p:cNvPr id="143" name="Google Shape;143;gec49ac6325_0_134"/>
          <p:cNvSpPr txBox="1">
            <a:spLocks noGrp="1"/>
          </p:cNvSpPr>
          <p:nvPr>
            <p:ph type="sldNum" idx="12"/>
          </p:nvPr>
        </p:nvSpPr>
        <p:spPr>
          <a:xfrm>
            <a:off x="8077200" y="6356352"/>
            <a:ext cx="3276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mj-lt"/>
              </a:rPr>
              <a:t>3</a:t>
            </a:fld>
            <a:endParaRPr>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gec49ac6325_0_453"/>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How many Numbers can I represent?</a:t>
            </a:r>
            <a:endParaRPr dirty="0"/>
          </a:p>
        </p:txBody>
      </p:sp>
      <p:sp>
        <p:nvSpPr>
          <p:cNvPr id="317" name="Google Shape;317;gec49ac6325_0_453"/>
          <p:cNvSpPr txBox="1">
            <a:spLocks noGrp="1"/>
          </p:cNvSpPr>
          <p:nvPr>
            <p:ph type="body" idx="1"/>
          </p:nvPr>
        </p:nvSpPr>
        <p:spPr>
          <a:xfrm>
            <a:off x="838200" y="1825625"/>
            <a:ext cx="10814100" cy="4351200"/>
          </a:xfrm>
          <a:prstGeom prst="rect">
            <a:avLst/>
          </a:prstGeom>
          <a:noFill/>
          <a:ln>
            <a:noFill/>
          </a:ln>
        </p:spPr>
        <p:txBody>
          <a:bodyPr spcFirstLastPara="1" wrap="square" lIns="91425" tIns="45700" rIns="91425" bIns="45700" anchor="t" anchorCtr="0">
            <a:normAutofit/>
          </a:bodyPr>
          <a:lstStyle/>
          <a:p>
            <a:pPr marL="228600" lvl="0" indent="-185737" algn="l" rtl="0">
              <a:lnSpc>
                <a:spcPct val="90000"/>
              </a:lnSpc>
              <a:spcBef>
                <a:spcPts val="0"/>
              </a:spcBef>
              <a:spcAft>
                <a:spcPts val="0"/>
              </a:spcAft>
              <a:buClr>
                <a:srgbClr val="7F7F7F"/>
              </a:buClr>
              <a:buSzPct val="100000"/>
              <a:buChar char="•"/>
            </a:pPr>
            <a:r>
              <a:rPr lang="en-US" dirty="0"/>
              <a:t>1 bit 🡪 can represent 2 numbers</a:t>
            </a:r>
            <a:endParaRPr dirty="0"/>
          </a:p>
          <a:p>
            <a:pPr marL="685800" lvl="1" indent="-191452" algn="l" rtl="0">
              <a:lnSpc>
                <a:spcPct val="90000"/>
              </a:lnSpc>
              <a:spcBef>
                <a:spcPts val="780"/>
              </a:spcBef>
              <a:spcAft>
                <a:spcPts val="0"/>
              </a:spcAft>
              <a:buClr>
                <a:srgbClr val="7F7F7F"/>
              </a:buClr>
              <a:buSzPct val="100000"/>
              <a:buChar char="•"/>
            </a:pPr>
            <a:r>
              <a:rPr lang="en-US" dirty="0">
                <a:latin typeface="Courier New"/>
                <a:ea typeface="Courier New"/>
                <a:cs typeface="Courier New"/>
                <a:sym typeface="Courier New"/>
              </a:rPr>
              <a:t>(0)</a:t>
            </a:r>
            <a:r>
              <a:rPr lang="en-US" baseline="-25000" dirty="0">
                <a:latin typeface="Courier New"/>
                <a:ea typeface="Courier New"/>
                <a:cs typeface="Courier New"/>
                <a:sym typeface="Courier New"/>
              </a:rPr>
              <a:t>2</a:t>
            </a:r>
            <a:r>
              <a:rPr lang="en-US" dirty="0">
                <a:latin typeface="Courier New"/>
                <a:ea typeface="Courier New"/>
                <a:cs typeface="Courier New"/>
                <a:sym typeface="Courier New"/>
              </a:rPr>
              <a:t> = (0)</a:t>
            </a:r>
            <a:r>
              <a:rPr lang="en-US" baseline="-25000" dirty="0">
                <a:latin typeface="Courier New"/>
                <a:ea typeface="Courier New"/>
                <a:cs typeface="Courier New"/>
                <a:sym typeface="Courier New"/>
              </a:rPr>
              <a:t>10</a:t>
            </a:r>
            <a:endParaRPr dirty="0">
              <a:latin typeface="Courier New"/>
              <a:ea typeface="Courier New"/>
              <a:cs typeface="Courier New"/>
              <a:sym typeface="Courier New"/>
            </a:endParaRPr>
          </a:p>
          <a:p>
            <a:pPr marL="685800" lvl="1" indent="-191452" algn="l" rtl="0">
              <a:lnSpc>
                <a:spcPct val="90000"/>
              </a:lnSpc>
              <a:spcBef>
                <a:spcPts val="780"/>
              </a:spcBef>
              <a:spcAft>
                <a:spcPts val="0"/>
              </a:spcAft>
              <a:buClr>
                <a:srgbClr val="7F7F7F"/>
              </a:buClr>
              <a:buSzPct val="100000"/>
              <a:buChar char="•"/>
            </a:pPr>
            <a:r>
              <a:rPr lang="en-US" dirty="0">
                <a:latin typeface="Courier New"/>
                <a:ea typeface="Courier New"/>
                <a:cs typeface="Courier New"/>
                <a:sym typeface="Courier New"/>
              </a:rPr>
              <a:t>(1)</a:t>
            </a:r>
            <a:r>
              <a:rPr lang="en-US" baseline="-25000" dirty="0">
                <a:latin typeface="Courier New"/>
                <a:ea typeface="Courier New"/>
                <a:cs typeface="Courier New"/>
                <a:sym typeface="Courier New"/>
              </a:rPr>
              <a:t>2</a:t>
            </a:r>
            <a:r>
              <a:rPr lang="en-US" dirty="0">
                <a:latin typeface="Courier New"/>
                <a:ea typeface="Courier New"/>
                <a:cs typeface="Courier New"/>
                <a:sym typeface="Courier New"/>
              </a:rPr>
              <a:t> = (1)</a:t>
            </a:r>
            <a:r>
              <a:rPr lang="en-US" baseline="-25000" dirty="0">
                <a:latin typeface="Courier New"/>
                <a:ea typeface="Courier New"/>
                <a:cs typeface="Courier New"/>
                <a:sym typeface="Courier New"/>
              </a:rPr>
              <a:t>10</a:t>
            </a:r>
            <a:endParaRPr dirty="0">
              <a:latin typeface="Courier New"/>
              <a:ea typeface="Courier New"/>
              <a:cs typeface="Courier New"/>
              <a:sym typeface="Courier New"/>
            </a:endParaRPr>
          </a:p>
          <a:p>
            <a:pPr marL="228600" lvl="0" indent="-185737" algn="l" rtl="0">
              <a:lnSpc>
                <a:spcPct val="90000"/>
              </a:lnSpc>
              <a:spcBef>
                <a:spcPts val="900"/>
              </a:spcBef>
              <a:spcAft>
                <a:spcPts val="0"/>
              </a:spcAft>
              <a:buClr>
                <a:srgbClr val="7F7F7F"/>
              </a:buClr>
              <a:buSzPct val="100000"/>
              <a:buChar char="•"/>
            </a:pPr>
            <a:r>
              <a:rPr lang="en-US" dirty="0"/>
              <a:t>2 bits 🡪 can represent 4 numbers</a:t>
            </a:r>
            <a:endParaRPr dirty="0"/>
          </a:p>
          <a:p>
            <a:pPr marL="685800" lvl="1" indent="-191452" algn="l" rtl="0">
              <a:lnSpc>
                <a:spcPct val="90000"/>
              </a:lnSpc>
              <a:spcBef>
                <a:spcPts val="780"/>
              </a:spcBef>
              <a:spcAft>
                <a:spcPts val="0"/>
              </a:spcAft>
              <a:buClr>
                <a:srgbClr val="7F7F7F"/>
              </a:buClr>
              <a:buSzPct val="100000"/>
              <a:buChar char="•"/>
            </a:pPr>
            <a:r>
              <a:rPr lang="en-US" dirty="0">
                <a:latin typeface="Courier New"/>
                <a:ea typeface="Courier New"/>
                <a:cs typeface="Courier New"/>
                <a:sym typeface="Courier New"/>
              </a:rPr>
              <a:t>(00)</a:t>
            </a:r>
            <a:r>
              <a:rPr lang="en-US" baseline="-25000" dirty="0">
                <a:latin typeface="Courier New"/>
                <a:ea typeface="Courier New"/>
                <a:cs typeface="Courier New"/>
                <a:sym typeface="Courier New"/>
              </a:rPr>
              <a:t>2	</a:t>
            </a:r>
            <a:r>
              <a:rPr lang="en-US" dirty="0">
                <a:latin typeface="Courier New"/>
                <a:ea typeface="Courier New"/>
                <a:cs typeface="Courier New"/>
                <a:sym typeface="Courier New"/>
              </a:rPr>
              <a:t>= (0)</a:t>
            </a:r>
            <a:r>
              <a:rPr lang="en-US" baseline="-25000" dirty="0">
                <a:latin typeface="Courier New"/>
                <a:ea typeface="Courier New"/>
                <a:cs typeface="Courier New"/>
                <a:sym typeface="Courier New"/>
              </a:rPr>
              <a:t>10</a:t>
            </a:r>
            <a:endParaRPr dirty="0">
              <a:latin typeface="Courier New"/>
              <a:ea typeface="Courier New"/>
              <a:cs typeface="Courier New"/>
              <a:sym typeface="Courier New"/>
            </a:endParaRPr>
          </a:p>
          <a:p>
            <a:pPr marL="685800" lvl="1" indent="-191452" algn="l" rtl="0">
              <a:lnSpc>
                <a:spcPct val="90000"/>
              </a:lnSpc>
              <a:spcBef>
                <a:spcPts val="780"/>
              </a:spcBef>
              <a:spcAft>
                <a:spcPts val="0"/>
              </a:spcAft>
              <a:buClr>
                <a:srgbClr val="7F7F7F"/>
              </a:buClr>
              <a:buSzPct val="100000"/>
              <a:buChar char="•"/>
            </a:pPr>
            <a:r>
              <a:rPr lang="en-US" dirty="0">
                <a:latin typeface="Courier New"/>
                <a:ea typeface="Courier New"/>
                <a:cs typeface="Courier New"/>
                <a:sym typeface="Courier New"/>
              </a:rPr>
              <a:t>(01)</a:t>
            </a:r>
            <a:r>
              <a:rPr lang="en-US" baseline="-25000" dirty="0">
                <a:latin typeface="Courier New"/>
                <a:ea typeface="Courier New"/>
                <a:cs typeface="Courier New"/>
                <a:sym typeface="Courier New"/>
              </a:rPr>
              <a:t>2</a:t>
            </a:r>
            <a:r>
              <a:rPr lang="en-US" dirty="0">
                <a:latin typeface="Courier New"/>
                <a:ea typeface="Courier New"/>
                <a:cs typeface="Courier New"/>
                <a:sym typeface="Courier New"/>
              </a:rPr>
              <a:t> 	= (1)</a:t>
            </a:r>
            <a:r>
              <a:rPr lang="en-US" baseline="-25000" dirty="0">
                <a:latin typeface="Courier New"/>
                <a:ea typeface="Courier New"/>
                <a:cs typeface="Courier New"/>
                <a:sym typeface="Courier New"/>
              </a:rPr>
              <a:t>10</a:t>
            </a:r>
            <a:endParaRPr dirty="0">
              <a:latin typeface="Courier New"/>
              <a:ea typeface="Courier New"/>
              <a:cs typeface="Courier New"/>
              <a:sym typeface="Courier New"/>
            </a:endParaRPr>
          </a:p>
          <a:p>
            <a:pPr marL="685800" lvl="1" indent="-191452" algn="l" rtl="0">
              <a:lnSpc>
                <a:spcPct val="90000"/>
              </a:lnSpc>
              <a:spcBef>
                <a:spcPts val="780"/>
              </a:spcBef>
              <a:spcAft>
                <a:spcPts val="0"/>
              </a:spcAft>
              <a:buClr>
                <a:srgbClr val="7F7F7F"/>
              </a:buClr>
              <a:buSzPct val="100000"/>
              <a:buChar char="•"/>
            </a:pPr>
            <a:r>
              <a:rPr lang="en-US" dirty="0">
                <a:latin typeface="Courier New"/>
                <a:ea typeface="Courier New"/>
                <a:cs typeface="Courier New"/>
                <a:sym typeface="Courier New"/>
              </a:rPr>
              <a:t>(10)</a:t>
            </a:r>
            <a:r>
              <a:rPr lang="en-US" baseline="-25000" dirty="0">
                <a:latin typeface="Courier New"/>
                <a:ea typeface="Courier New"/>
                <a:cs typeface="Courier New"/>
                <a:sym typeface="Courier New"/>
              </a:rPr>
              <a:t>2</a:t>
            </a:r>
            <a:r>
              <a:rPr lang="en-US" dirty="0">
                <a:latin typeface="Courier New"/>
                <a:ea typeface="Courier New"/>
                <a:cs typeface="Courier New"/>
                <a:sym typeface="Courier New"/>
              </a:rPr>
              <a:t> = (2)</a:t>
            </a:r>
            <a:r>
              <a:rPr lang="en-US" baseline="-25000" dirty="0">
                <a:latin typeface="Courier New"/>
                <a:ea typeface="Courier New"/>
                <a:cs typeface="Courier New"/>
                <a:sym typeface="Courier New"/>
              </a:rPr>
              <a:t>10</a:t>
            </a:r>
            <a:endParaRPr dirty="0">
              <a:latin typeface="Courier New"/>
              <a:ea typeface="Courier New"/>
              <a:cs typeface="Courier New"/>
              <a:sym typeface="Courier New"/>
            </a:endParaRPr>
          </a:p>
          <a:p>
            <a:pPr marL="685800" lvl="1" indent="-191452" algn="l" rtl="0">
              <a:lnSpc>
                <a:spcPct val="90000"/>
              </a:lnSpc>
              <a:spcBef>
                <a:spcPts val="780"/>
              </a:spcBef>
              <a:spcAft>
                <a:spcPts val="0"/>
              </a:spcAft>
              <a:buClr>
                <a:srgbClr val="7F7F7F"/>
              </a:buClr>
              <a:buSzPct val="100000"/>
              <a:buChar char="•"/>
            </a:pPr>
            <a:r>
              <a:rPr lang="en-US" dirty="0">
                <a:latin typeface="Courier New"/>
                <a:ea typeface="Courier New"/>
                <a:cs typeface="Courier New"/>
                <a:sym typeface="Courier New"/>
              </a:rPr>
              <a:t>(11)</a:t>
            </a:r>
            <a:r>
              <a:rPr lang="en-US" baseline="-25000" dirty="0">
                <a:latin typeface="Courier New"/>
                <a:ea typeface="Courier New"/>
                <a:cs typeface="Courier New"/>
                <a:sym typeface="Courier New"/>
              </a:rPr>
              <a:t>2</a:t>
            </a:r>
            <a:r>
              <a:rPr lang="en-US" dirty="0">
                <a:latin typeface="Courier New"/>
                <a:ea typeface="Courier New"/>
                <a:cs typeface="Courier New"/>
                <a:sym typeface="Courier New"/>
              </a:rPr>
              <a:t> = (3)</a:t>
            </a:r>
            <a:r>
              <a:rPr lang="en-US" baseline="-25000" dirty="0">
                <a:latin typeface="Courier New"/>
                <a:ea typeface="Courier New"/>
                <a:cs typeface="Courier New"/>
                <a:sym typeface="Courier New"/>
              </a:rPr>
              <a:t>10</a:t>
            </a:r>
            <a:endParaRPr dirty="0">
              <a:latin typeface="Courier New"/>
              <a:ea typeface="Courier New"/>
              <a:cs typeface="Courier New"/>
              <a:sym typeface="Courier New"/>
            </a:endParaRPr>
          </a:p>
          <a:p>
            <a:pPr marL="685800" lvl="1" indent="-191452" algn="l" rtl="0">
              <a:lnSpc>
                <a:spcPct val="90000"/>
              </a:lnSpc>
              <a:spcBef>
                <a:spcPts val="780"/>
              </a:spcBef>
              <a:spcAft>
                <a:spcPts val="0"/>
              </a:spcAft>
              <a:buClr>
                <a:srgbClr val="7F7F7F"/>
              </a:buClr>
              <a:buSzPct val="100000"/>
              <a:buChar char="•"/>
            </a:pPr>
            <a:r>
              <a:rPr lang="en-US" dirty="0">
                <a:latin typeface="Courier New"/>
                <a:ea typeface="Courier New"/>
                <a:cs typeface="Courier New"/>
                <a:sym typeface="Courier New"/>
              </a:rPr>
              <a:t>Values: 0 to 3 in decimal.</a:t>
            </a:r>
            <a:endParaRPr dirty="0">
              <a:latin typeface="Arial" panose="020B0604020202020204" pitchFamily="34" charset="0"/>
              <a:cs typeface="Arial" panose="020B0604020202020204" pitchFamily="34" charset="0"/>
            </a:endParaRPr>
          </a:p>
          <a:p>
            <a:pPr marL="685800" lvl="1" indent="-63500" algn="l" rtl="0">
              <a:lnSpc>
                <a:spcPct val="90000"/>
              </a:lnSpc>
              <a:spcBef>
                <a:spcPts val="780"/>
              </a:spcBef>
              <a:spcAft>
                <a:spcPts val="0"/>
              </a:spcAft>
              <a:buClr>
                <a:srgbClr val="7F7F7F"/>
              </a:buClr>
              <a:buSzPct val="100000"/>
              <a:buNone/>
            </a:pPr>
            <a:endParaRPr dirty="0">
              <a:latin typeface="Courier New"/>
              <a:ea typeface="Courier New"/>
              <a:cs typeface="Courier New"/>
              <a:sym typeface="Courier New"/>
            </a:endParaRPr>
          </a:p>
          <a:p>
            <a:pPr marL="685800" lvl="1" indent="-63500" algn="l" rtl="0">
              <a:lnSpc>
                <a:spcPct val="90000"/>
              </a:lnSpc>
              <a:spcBef>
                <a:spcPts val="780"/>
              </a:spcBef>
              <a:spcAft>
                <a:spcPts val="0"/>
              </a:spcAft>
              <a:buClr>
                <a:srgbClr val="7F7F7F"/>
              </a:buClr>
              <a:buSzPct val="100000"/>
              <a:buNone/>
            </a:pPr>
            <a:endParaRPr dirty="0">
              <a:latin typeface="Arial" panose="020B0604020202020204" pitchFamily="34" charset="0"/>
              <a:cs typeface="Arial" panose="020B0604020202020204" pitchFamily="34" charset="0"/>
            </a:endParaRPr>
          </a:p>
          <a:p>
            <a:pPr marL="685800" lvl="1" indent="-63500" algn="l" rtl="0">
              <a:lnSpc>
                <a:spcPct val="90000"/>
              </a:lnSpc>
              <a:spcBef>
                <a:spcPts val="780"/>
              </a:spcBef>
              <a:spcAft>
                <a:spcPts val="0"/>
              </a:spcAft>
              <a:buClr>
                <a:srgbClr val="7F7F7F"/>
              </a:buClr>
              <a:buSzPct val="100000"/>
              <a:buNone/>
            </a:pPr>
            <a:endParaRPr dirty="0">
              <a:latin typeface="Arial" panose="020B0604020202020204" pitchFamily="34" charset="0"/>
              <a:cs typeface="Arial" panose="020B0604020202020204" pitchFamily="34" charset="0"/>
            </a:endParaRPr>
          </a:p>
          <a:p>
            <a:pPr marL="685800" lvl="1" indent="-63500" algn="l" rtl="0">
              <a:lnSpc>
                <a:spcPct val="90000"/>
              </a:lnSpc>
              <a:spcBef>
                <a:spcPts val="780"/>
              </a:spcBef>
              <a:spcAft>
                <a:spcPts val="0"/>
              </a:spcAft>
              <a:buClr>
                <a:srgbClr val="7F7F7F"/>
              </a:buClr>
              <a:buSzPct val="100000"/>
              <a:buNone/>
            </a:pPr>
            <a:endParaRPr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xEl>
                                              <p:pRg st="0" end="0"/>
                                            </p:txEl>
                                          </p:spTgt>
                                        </p:tgtEl>
                                        <p:attrNameLst>
                                          <p:attrName>style.visibility</p:attrName>
                                        </p:attrNameLst>
                                      </p:cBhvr>
                                      <p:to>
                                        <p:strVal val="visible"/>
                                      </p:to>
                                    </p:set>
                                    <p:animEffect transition="in" filter="fade">
                                      <p:cBhvr>
                                        <p:cTn id="7" dur="500"/>
                                        <p:tgtEl>
                                          <p:spTgt spid="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7">
                                            <p:txEl>
                                              <p:pRg st="1" end="1"/>
                                            </p:txEl>
                                          </p:spTgt>
                                        </p:tgtEl>
                                        <p:attrNameLst>
                                          <p:attrName>style.visibility</p:attrName>
                                        </p:attrNameLst>
                                      </p:cBhvr>
                                      <p:to>
                                        <p:strVal val="visible"/>
                                      </p:to>
                                    </p:set>
                                    <p:animEffect transition="in" filter="fade">
                                      <p:cBhvr>
                                        <p:cTn id="12" dur="500"/>
                                        <p:tgtEl>
                                          <p:spTgt spid="3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7">
                                            <p:txEl>
                                              <p:pRg st="2" end="2"/>
                                            </p:txEl>
                                          </p:spTgt>
                                        </p:tgtEl>
                                        <p:attrNameLst>
                                          <p:attrName>style.visibility</p:attrName>
                                        </p:attrNameLst>
                                      </p:cBhvr>
                                      <p:to>
                                        <p:strVal val="visible"/>
                                      </p:to>
                                    </p:set>
                                    <p:animEffect transition="in" filter="fade">
                                      <p:cBhvr>
                                        <p:cTn id="17" dur="500"/>
                                        <p:tgtEl>
                                          <p:spTgt spid="3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7">
                                            <p:txEl>
                                              <p:pRg st="3" end="3"/>
                                            </p:txEl>
                                          </p:spTgt>
                                        </p:tgtEl>
                                        <p:attrNameLst>
                                          <p:attrName>style.visibility</p:attrName>
                                        </p:attrNameLst>
                                      </p:cBhvr>
                                      <p:to>
                                        <p:strVal val="visible"/>
                                      </p:to>
                                    </p:set>
                                    <p:animEffect transition="in" filter="fade">
                                      <p:cBhvr>
                                        <p:cTn id="22" dur="500"/>
                                        <p:tgtEl>
                                          <p:spTgt spid="3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7">
                                            <p:txEl>
                                              <p:pRg st="4" end="4"/>
                                            </p:txEl>
                                          </p:spTgt>
                                        </p:tgtEl>
                                        <p:attrNameLst>
                                          <p:attrName>style.visibility</p:attrName>
                                        </p:attrNameLst>
                                      </p:cBhvr>
                                      <p:to>
                                        <p:strVal val="visible"/>
                                      </p:to>
                                    </p:set>
                                    <p:animEffect transition="in" filter="fade">
                                      <p:cBhvr>
                                        <p:cTn id="27" dur="500"/>
                                        <p:tgtEl>
                                          <p:spTgt spid="3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7">
                                            <p:txEl>
                                              <p:pRg st="5" end="5"/>
                                            </p:txEl>
                                          </p:spTgt>
                                        </p:tgtEl>
                                        <p:attrNameLst>
                                          <p:attrName>style.visibility</p:attrName>
                                        </p:attrNameLst>
                                      </p:cBhvr>
                                      <p:to>
                                        <p:strVal val="visible"/>
                                      </p:to>
                                    </p:set>
                                    <p:animEffect transition="in" filter="fade">
                                      <p:cBhvr>
                                        <p:cTn id="32" dur="500"/>
                                        <p:tgtEl>
                                          <p:spTgt spid="3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7">
                                            <p:txEl>
                                              <p:pRg st="6" end="6"/>
                                            </p:txEl>
                                          </p:spTgt>
                                        </p:tgtEl>
                                        <p:attrNameLst>
                                          <p:attrName>style.visibility</p:attrName>
                                        </p:attrNameLst>
                                      </p:cBhvr>
                                      <p:to>
                                        <p:strVal val="visible"/>
                                      </p:to>
                                    </p:set>
                                    <p:animEffect transition="in" filter="fade">
                                      <p:cBhvr>
                                        <p:cTn id="37" dur="500"/>
                                        <p:tgtEl>
                                          <p:spTgt spid="3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7">
                                            <p:txEl>
                                              <p:pRg st="7" end="7"/>
                                            </p:txEl>
                                          </p:spTgt>
                                        </p:tgtEl>
                                        <p:attrNameLst>
                                          <p:attrName>style.visibility</p:attrName>
                                        </p:attrNameLst>
                                      </p:cBhvr>
                                      <p:to>
                                        <p:strVal val="visible"/>
                                      </p:to>
                                    </p:set>
                                    <p:animEffect transition="in" filter="fade">
                                      <p:cBhvr>
                                        <p:cTn id="42" dur="500"/>
                                        <p:tgtEl>
                                          <p:spTgt spid="3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7">
                                            <p:txEl>
                                              <p:pRg st="8" end="8"/>
                                            </p:txEl>
                                          </p:spTgt>
                                        </p:tgtEl>
                                        <p:attrNameLst>
                                          <p:attrName>style.visibility</p:attrName>
                                        </p:attrNameLst>
                                      </p:cBhvr>
                                      <p:to>
                                        <p:strVal val="visible"/>
                                      </p:to>
                                    </p:set>
                                    <p:animEffect transition="in" filter="fade">
                                      <p:cBhvr>
                                        <p:cTn id="47" dur="500"/>
                                        <p:tgtEl>
                                          <p:spTgt spid="3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17">
                                            <p:txEl>
                                              <p:pRg st="9" end="9"/>
                                            </p:txEl>
                                          </p:spTgt>
                                        </p:tgtEl>
                                        <p:attrNameLst>
                                          <p:attrName>style.visibility</p:attrName>
                                        </p:attrNameLst>
                                      </p:cBhvr>
                                      <p:to>
                                        <p:strVal val="visible"/>
                                      </p:to>
                                    </p:set>
                                    <p:animEffect transition="in" filter="fade">
                                      <p:cBhvr>
                                        <p:cTn id="52" dur="500"/>
                                        <p:tgtEl>
                                          <p:spTgt spid="31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17">
                                            <p:txEl>
                                              <p:pRg st="10" end="10"/>
                                            </p:txEl>
                                          </p:spTgt>
                                        </p:tgtEl>
                                        <p:attrNameLst>
                                          <p:attrName>style.visibility</p:attrName>
                                        </p:attrNameLst>
                                      </p:cBhvr>
                                      <p:to>
                                        <p:strVal val="visible"/>
                                      </p:to>
                                    </p:set>
                                    <p:animEffect transition="in" filter="fade">
                                      <p:cBhvr>
                                        <p:cTn id="57" dur="500"/>
                                        <p:tgtEl>
                                          <p:spTgt spid="31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17">
                                            <p:txEl>
                                              <p:pRg st="11" end="11"/>
                                            </p:txEl>
                                          </p:spTgt>
                                        </p:tgtEl>
                                        <p:attrNameLst>
                                          <p:attrName>style.visibility</p:attrName>
                                        </p:attrNameLst>
                                      </p:cBhvr>
                                      <p:to>
                                        <p:strVal val="visible"/>
                                      </p:to>
                                    </p:set>
                                    <p:animEffect transition="in" filter="fade">
                                      <p:cBhvr>
                                        <p:cTn id="62" dur="500"/>
                                        <p:tgtEl>
                                          <p:spTgt spid="31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17">
                                            <p:txEl>
                                              <p:pRg st="12" end="12"/>
                                            </p:txEl>
                                          </p:spTgt>
                                        </p:tgtEl>
                                        <p:attrNameLst>
                                          <p:attrName>style.visibility</p:attrName>
                                        </p:attrNameLst>
                                      </p:cBhvr>
                                      <p:to>
                                        <p:strVal val="visible"/>
                                      </p:to>
                                    </p:set>
                                    <p:animEffect transition="in" filter="fade">
                                      <p:cBhvr>
                                        <p:cTn id="67" dur="500"/>
                                        <p:tgtEl>
                                          <p:spTgt spid="31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ec49ac6325_0_458"/>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n Bits ⬄ How many Numbers</a:t>
            </a:r>
            <a:endParaRPr dirty="0"/>
          </a:p>
        </p:txBody>
      </p:sp>
      <p:sp>
        <p:nvSpPr>
          <p:cNvPr id="323" name="Google Shape;323;gec49ac6325_0_458"/>
          <p:cNvSpPr txBox="1">
            <a:spLocks noGrp="1"/>
          </p:cNvSpPr>
          <p:nvPr>
            <p:ph type="body" idx="1"/>
          </p:nvPr>
        </p:nvSpPr>
        <p:spPr>
          <a:xfrm>
            <a:off x="838200" y="1825625"/>
            <a:ext cx="10814100" cy="4351200"/>
          </a:xfrm>
          <a:prstGeom prst="rect">
            <a:avLst/>
          </a:prstGeom>
          <a:noFill/>
          <a:ln>
            <a:noFill/>
          </a:ln>
        </p:spPr>
        <p:txBody>
          <a:bodyPr spcFirstLastPara="1" wrap="square" lIns="91425" tIns="45700" rIns="91425" bIns="45700" anchor="t" anchorCtr="0">
            <a:normAutofit/>
          </a:bodyPr>
          <a:lstStyle/>
          <a:p>
            <a:pPr marL="228600" lvl="0" indent="-214312" algn="l" rtl="0">
              <a:lnSpc>
                <a:spcPct val="90000"/>
              </a:lnSpc>
              <a:spcBef>
                <a:spcPts val="0"/>
              </a:spcBef>
              <a:spcAft>
                <a:spcPts val="0"/>
              </a:spcAft>
              <a:buClr>
                <a:srgbClr val="0055A4"/>
              </a:buClr>
              <a:buSzPct val="100000"/>
              <a:buChar char="•"/>
            </a:pPr>
            <a:r>
              <a:rPr lang="en-US" b="1" dirty="0">
                <a:solidFill>
                  <a:srgbClr val="0055A4"/>
                </a:solidFill>
              </a:rPr>
              <a:t>n bits </a:t>
            </a:r>
            <a:endParaRPr dirty="0"/>
          </a:p>
          <a:p>
            <a:pPr marL="228600" lvl="0" indent="-214312" algn="l" rtl="0">
              <a:lnSpc>
                <a:spcPct val="90000"/>
              </a:lnSpc>
              <a:spcBef>
                <a:spcPts val="900"/>
              </a:spcBef>
              <a:spcAft>
                <a:spcPts val="0"/>
              </a:spcAft>
              <a:buClr>
                <a:srgbClr val="0055A4"/>
              </a:buClr>
              <a:buSzPct val="100000"/>
              <a:buFont typeface="Noto Sans Symbols"/>
              <a:buChar char="🡪"/>
            </a:pPr>
            <a:r>
              <a:rPr lang="en-US" b="1" dirty="0">
                <a:solidFill>
                  <a:srgbClr val="0055A4"/>
                </a:solidFill>
              </a:rPr>
              <a:t> Can represent 2</a:t>
            </a:r>
            <a:r>
              <a:rPr lang="en-US" b="1" baseline="30000" dirty="0">
                <a:solidFill>
                  <a:srgbClr val="0055A4"/>
                </a:solidFill>
              </a:rPr>
              <a:t>n</a:t>
            </a:r>
            <a:r>
              <a:rPr lang="en-US" b="1" dirty="0">
                <a:solidFill>
                  <a:srgbClr val="0055A4"/>
                </a:solidFill>
              </a:rPr>
              <a:t> numbers </a:t>
            </a:r>
            <a:endParaRPr dirty="0"/>
          </a:p>
          <a:p>
            <a:pPr marL="228600" lvl="0" indent="-214312" algn="l" rtl="0">
              <a:lnSpc>
                <a:spcPct val="90000"/>
              </a:lnSpc>
              <a:spcBef>
                <a:spcPts val="900"/>
              </a:spcBef>
              <a:spcAft>
                <a:spcPts val="0"/>
              </a:spcAft>
              <a:buClr>
                <a:srgbClr val="0055A4"/>
              </a:buClr>
              <a:buSzPct val="100000"/>
              <a:buFont typeface="Noto Sans Symbols"/>
              <a:buChar char="🡪"/>
            </a:pPr>
            <a:r>
              <a:rPr lang="en-US" b="1" dirty="0">
                <a:solidFill>
                  <a:srgbClr val="0055A4"/>
                </a:solidFill>
              </a:rPr>
              <a:t> Values: from 0 to (2</a:t>
            </a:r>
            <a:r>
              <a:rPr lang="en-US" b="1" baseline="30000" dirty="0">
                <a:solidFill>
                  <a:srgbClr val="0055A4"/>
                </a:solidFill>
              </a:rPr>
              <a:t>n</a:t>
            </a:r>
            <a:r>
              <a:rPr lang="en-US" b="1" dirty="0">
                <a:solidFill>
                  <a:srgbClr val="0055A4"/>
                </a:solidFill>
              </a:rPr>
              <a:t> -1)</a:t>
            </a:r>
            <a:endParaRPr dirty="0"/>
          </a:p>
          <a:p>
            <a:pPr marL="0" lvl="0" indent="0" algn="l" rtl="0">
              <a:lnSpc>
                <a:spcPct val="90000"/>
              </a:lnSpc>
              <a:spcBef>
                <a:spcPts val="900"/>
              </a:spcBef>
              <a:spcAft>
                <a:spcPts val="0"/>
              </a:spcAft>
              <a:buClr>
                <a:srgbClr val="7F7F7F"/>
              </a:buClr>
              <a:buSzPct val="100000"/>
              <a:buNone/>
            </a:pPr>
            <a:endParaRPr dirty="0">
              <a:latin typeface="Courier New"/>
              <a:ea typeface="Courier New"/>
              <a:cs typeface="Courier New"/>
              <a:sym typeface="Courier New"/>
            </a:endParaRPr>
          </a:p>
          <a:p>
            <a:pPr marL="0" lvl="0" indent="0" algn="l" rtl="0">
              <a:lnSpc>
                <a:spcPct val="90000"/>
              </a:lnSpc>
              <a:spcBef>
                <a:spcPts val="900"/>
              </a:spcBef>
              <a:spcAft>
                <a:spcPts val="0"/>
              </a:spcAft>
              <a:buClr>
                <a:srgbClr val="7F7F7F"/>
              </a:buClr>
              <a:buSzPct val="100000"/>
              <a:buNone/>
            </a:pPr>
            <a:r>
              <a:rPr lang="en-US" dirty="0">
                <a:latin typeface="Courier New"/>
                <a:ea typeface="Courier New"/>
                <a:cs typeface="Courier New"/>
                <a:sym typeface="Courier New"/>
              </a:rPr>
              <a:t>1 Byte 🡪 8 bit 🡪 2</a:t>
            </a:r>
            <a:r>
              <a:rPr lang="en-US" baseline="30000" dirty="0">
                <a:latin typeface="Courier New"/>
                <a:ea typeface="Courier New"/>
                <a:cs typeface="Courier New"/>
                <a:sym typeface="Courier New"/>
              </a:rPr>
              <a:t>8</a:t>
            </a:r>
            <a:r>
              <a:rPr lang="en-US" dirty="0">
                <a:latin typeface="Courier New"/>
                <a:ea typeface="Courier New"/>
                <a:cs typeface="Courier New"/>
                <a:sym typeface="Courier New"/>
              </a:rPr>
              <a:t> numbers (256)</a:t>
            </a:r>
            <a:endParaRPr dirty="0"/>
          </a:p>
          <a:p>
            <a:pPr marL="0" lvl="0" indent="0" algn="l" rtl="0">
              <a:lnSpc>
                <a:spcPct val="90000"/>
              </a:lnSpc>
              <a:spcBef>
                <a:spcPts val="900"/>
              </a:spcBef>
              <a:spcAft>
                <a:spcPts val="0"/>
              </a:spcAft>
              <a:buClr>
                <a:srgbClr val="7F7F7F"/>
              </a:buClr>
              <a:buSzPct val="100000"/>
              <a:buNone/>
            </a:pPr>
            <a:r>
              <a:rPr lang="en-US" b="1" dirty="0">
                <a:latin typeface="Courier New"/>
                <a:ea typeface="Courier New"/>
                <a:cs typeface="Courier New"/>
                <a:sym typeface="Courier New"/>
              </a:rPr>
              <a:t>First Number </a:t>
            </a:r>
            <a:r>
              <a:rPr lang="en-US" dirty="0">
                <a:latin typeface="Courier New"/>
                <a:ea typeface="Courier New"/>
                <a:cs typeface="Courier New"/>
                <a:sym typeface="Courier New"/>
              </a:rPr>
              <a:t>	0000 0000</a:t>
            </a:r>
            <a:r>
              <a:rPr lang="en-US" baseline="-25000" dirty="0">
                <a:latin typeface="Courier New"/>
                <a:ea typeface="Courier New"/>
                <a:cs typeface="Courier New"/>
                <a:sym typeface="Courier New"/>
              </a:rPr>
              <a:t>2</a:t>
            </a:r>
            <a:r>
              <a:rPr lang="en-US" dirty="0">
                <a:latin typeface="Courier New"/>
                <a:ea typeface="Courier New"/>
                <a:cs typeface="Courier New"/>
                <a:sym typeface="Courier New"/>
              </a:rPr>
              <a:t> = (0)</a:t>
            </a:r>
            <a:r>
              <a:rPr lang="en-US" baseline="-25000" dirty="0">
                <a:latin typeface="Courier New"/>
                <a:ea typeface="Courier New"/>
                <a:cs typeface="Courier New"/>
                <a:sym typeface="Courier New"/>
              </a:rPr>
              <a:t>10</a:t>
            </a:r>
            <a:r>
              <a:rPr lang="en-US" dirty="0">
                <a:latin typeface="Courier New"/>
                <a:ea typeface="Courier New"/>
                <a:cs typeface="Courier New"/>
                <a:sym typeface="Courier New"/>
              </a:rPr>
              <a:t> to </a:t>
            </a:r>
            <a:endParaRPr dirty="0"/>
          </a:p>
          <a:p>
            <a:pPr marL="0" lvl="0" indent="0" algn="l" rtl="0">
              <a:lnSpc>
                <a:spcPct val="90000"/>
              </a:lnSpc>
              <a:spcBef>
                <a:spcPts val="900"/>
              </a:spcBef>
              <a:spcAft>
                <a:spcPts val="0"/>
              </a:spcAft>
              <a:buClr>
                <a:srgbClr val="7F7F7F"/>
              </a:buClr>
              <a:buSzPct val="100000"/>
              <a:buNone/>
            </a:pPr>
            <a:r>
              <a:rPr lang="en-US" b="1" dirty="0">
                <a:latin typeface="Courier New"/>
                <a:ea typeface="Courier New"/>
                <a:cs typeface="Courier New"/>
                <a:sym typeface="Courier New"/>
              </a:rPr>
              <a:t>Last Number</a:t>
            </a:r>
            <a:r>
              <a:rPr lang="en-US" dirty="0">
                <a:latin typeface="Courier New"/>
                <a:ea typeface="Courier New"/>
                <a:cs typeface="Courier New"/>
                <a:sym typeface="Courier New"/>
              </a:rPr>
              <a:t>		1111 1111</a:t>
            </a:r>
            <a:r>
              <a:rPr lang="en-US" baseline="-25000" dirty="0">
                <a:latin typeface="Courier New"/>
                <a:ea typeface="Courier New"/>
                <a:cs typeface="Courier New"/>
                <a:sym typeface="Courier New"/>
              </a:rPr>
              <a:t>2</a:t>
            </a:r>
            <a:r>
              <a:rPr lang="en-US" dirty="0">
                <a:latin typeface="Courier New"/>
                <a:ea typeface="Courier New"/>
                <a:cs typeface="Courier New"/>
                <a:sym typeface="Courier New"/>
              </a:rPr>
              <a:t> = 2</a:t>
            </a:r>
            <a:r>
              <a:rPr lang="en-US" baseline="30000" dirty="0">
                <a:latin typeface="Courier New"/>
                <a:ea typeface="Courier New"/>
                <a:cs typeface="Courier New"/>
                <a:sym typeface="Courier New"/>
              </a:rPr>
              <a:t>8</a:t>
            </a:r>
            <a:r>
              <a:rPr lang="en-US" dirty="0">
                <a:latin typeface="Courier New"/>
                <a:ea typeface="Courier New"/>
                <a:cs typeface="Courier New"/>
                <a:sym typeface="Courier New"/>
              </a:rPr>
              <a:t>-1 = (255)</a:t>
            </a:r>
            <a:r>
              <a:rPr lang="en-US" baseline="-25000" dirty="0">
                <a:latin typeface="Courier New"/>
                <a:ea typeface="Courier New"/>
                <a:cs typeface="Courier New"/>
                <a:sym typeface="Courier New"/>
              </a:rPr>
              <a:t>10</a:t>
            </a:r>
            <a:endParaRPr dirty="0">
              <a:latin typeface="Courier New"/>
              <a:ea typeface="Courier New"/>
              <a:cs typeface="Courier New"/>
              <a:sym typeface="Courier New"/>
            </a:endParaRPr>
          </a:p>
          <a:p>
            <a:pPr marL="685800" lvl="1" indent="-63500" algn="l" rtl="0">
              <a:lnSpc>
                <a:spcPct val="90000"/>
              </a:lnSpc>
              <a:spcBef>
                <a:spcPts val="780"/>
              </a:spcBef>
              <a:spcAft>
                <a:spcPts val="0"/>
              </a:spcAft>
              <a:buClr>
                <a:srgbClr val="7F7F7F"/>
              </a:buClr>
              <a:buSzPct val="100000"/>
              <a:buNone/>
            </a:pPr>
            <a:endParaRPr dirty="0">
              <a:latin typeface="Courier New"/>
              <a:ea typeface="Courier New"/>
              <a:cs typeface="Courier New"/>
              <a:sym typeface="Courier New"/>
            </a:endParaRPr>
          </a:p>
          <a:p>
            <a:pPr marL="685800" lvl="1" indent="-63500" algn="l" rtl="0">
              <a:lnSpc>
                <a:spcPct val="90000"/>
              </a:lnSpc>
              <a:spcBef>
                <a:spcPts val="780"/>
              </a:spcBef>
              <a:spcAft>
                <a:spcPts val="0"/>
              </a:spcAft>
              <a:buClr>
                <a:srgbClr val="7F7F7F"/>
              </a:buClr>
              <a:buSzPct val="100000"/>
              <a:buNone/>
            </a:pPr>
            <a:endParaRPr dirty="0">
              <a:latin typeface="Arial" panose="020B0604020202020204" pitchFamily="34" charset="0"/>
              <a:cs typeface="Arial" panose="020B0604020202020204" pitchFamily="34" charset="0"/>
            </a:endParaRPr>
          </a:p>
          <a:p>
            <a:pPr marL="685800" lvl="1" indent="-63500" algn="l" rtl="0">
              <a:lnSpc>
                <a:spcPct val="90000"/>
              </a:lnSpc>
              <a:spcBef>
                <a:spcPts val="780"/>
              </a:spcBef>
              <a:spcAft>
                <a:spcPts val="0"/>
              </a:spcAft>
              <a:buClr>
                <a:srgbClr val="7F7F7F"/>
              </a:buClr>
              <a:buSzPct val="100000"/>
              <a:buNone/>
            </a:pPr>
            <a:endParaRPr dirty="0">
              <a:latin typeface="Arial" panose="020B0604020202020204" pitchFamily="34" charset="0"/>
              <a:cs typeface="Arial" panose="020B0604020202020204" pitchFamily="34" charset="0"/>
            </a:endParaRPr>
          </a:p>
          <a:p>
            <a:pPr marL="685800" lvl="1" indent="-63500" algn="l" rtl="0">
              <a:lnSpc>
                <a:spcPct val="90000"/>
              </a:lnSpc>
              <a:spcBef>
                <a:spcPts val="780"/>
              </a:spcBef>
              <a:spcAft>
                <a:spcPts val="0"/>
              </a:spcAft>
              <a:buClr>
                <a:srgbClr val="7F7F7F"/>
              </a:buClr>
              <a:buSzPct val="100000"/>
              <a:buNone/>
            </a:pPr>
            <a:endParaRPr dirty="0">
              <a:latin typeface="Arial" panose="020B0604020202020204" pitchFamily="34" charset="0"/>
              <a:cs typeface="Arial" panose="020B0604020202020204" pitchFamily="34" charset="0"/>
            </a:endParaRPr>
          </a:p>
        </p:txBody>
      </p:sp>
      <p:sp>
        <p:nvSpPr>
          <p:cNvPr id="324" name="Google Shape;324;gec49ac6325_0_458"/>
          <p:cNvSpPr/>
          <p:nvPr/>
        </p:nvSpPr>
        <p:spPr>
          <a:xfrm>
            <a:off x="6828639" y="1653051"/>
            <a:ext cx="5089500" cy="1228500"/>
          </a:xfrm>
          <a:prstGeom prst="wedgeRoundRectCallout">
            <a:avLst>
              <a:gd name="adj1" fmla="val -20833"/>
              <a:gd name="adj2" fmla="val 62500"/>
              <a:gd name="adj3" fmla="val 0"/>
            </a:avLst>
          </a:prstGeom>
          <a:solidFill>
            <a:schemeClr val="lt1"/>
          </a:solidFill>
          <a:ln w="28575" cap="flat" cmpd="sng">
            <a:solidFill>
              <a:srgbClr val="56565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800" b="1" dirty="0">
                <a:solidFill>
                  <a:srgbClr val="565655"/>
                </a:solidFill>
                <a:latin typeface="Arial" panose="020B0604020202020204" pitchFamily="34" charset="0"/>
                <a:ea typeface="Quattrocento Sans"/>
                <a:cs typeface="Arial" panose="020B0604020202020204" pitchFamily="34" charset="0"/>
                <a:sym typeface="Quattrocento Sans"/>
              </a:rPr>
              <a:t>Exercise</a:t>
            </a:r>
            <a:endParaRPr dirty="0"/>
          </a:p>
          <a:p>
            <a:pPr marL="0" marR="0" lvl="0" indent="0" algn="just" rtl="0">
              <a:spcBef>
                <a:spcPts val="0"/>
              </a:spcBef>
              <a:spcAft>
                <a:spcPts val="0"/>
              </a:spcAft>
              <a:buNone/>
            </a:pPr>
            <a:r>
              <a:rPr lang="en-US" sz="1800" dirty="0">
                <a:solidFill>
                  <a:srgbClr val="565655"/>
                </a:solidFill>
                <a:latin typeface="Arial" panose="020B0604020202020204" pitchFamily="34" charset="0"/>
                <a:ea typeface="Quattrocento Sans"/>
                <a:cs typeface="Arial" panose="020B0604020202020204" pitchFamily="34" charset="0"/>
                <a:sym typeface="Quattrocento Sans"/>
              </a:rPr>
              <a:t>How many numbers can I represent in 4 bytes? What is the first and last number?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ec49ac6325_0_465"/>
          <p:cNvSpPr txBox="1">
            <a:spLocks noGrp="1"/>
          </p:cNvSpPr>
          <p:nvPr>
            <p:ph type="title"/>
          </p:nvPr>
        </p:nvSpPr>
        <p:spPr>
          <a:xfrm>
            <a:off x="838201" y="2402238"/>
            <a:ext cx="10515600" cy="2187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Binary Math &amp; Representing Negative Numbers</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ec8f5a66c3_1_0"/>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Decimal Math: Addition</a:t>
            </a:r>
            <a:endParaRPr dirty="0"/>
          </a:p>
        </p:txBody>
      </p:sp>
      <p:sp>
        <p:nvSpPr>
          <p:cNvPr id="335" name="Google Shape;335;gec8f5a66c3_1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r" rtl="0">
              <a:lnSpc>
                <a:spcPct val="90000"/>
              </a:lnSpc>
              <a:spcBef>
                <a:spcPts val="0"/>
              </a:spcBef>
              <a:spcAft>
                <a:spcPts val="0"/>
              </a:spcAft>
              <a:buClr>
                <a:srgbClr val="7F7F7F"/>
              </a:buClr>
              <a:buSzPts val="3200"/>
              <a:buNone/>
            </a:pPr>
            <a:r>
              <a:rPr lang="en-US" sz="3200" b="1" u="sng" dirty="0">
                <a:latin typeface="Courier New"/>
                <a:ea typeface="Courier New"/>
                <a:cs typeface="Courier New"/>
                <a:sym typeface="Courier New"/>
              </a:rPr>
              <a:t>10,000’s</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1,000’s</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100’s</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10’s</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1’s</a:t>
            </a:r>
            <a:endParaRPr dirty="0"/>
          </a:p>
          <a:p>
            <a:pPr marL="228600" lvl="0" indent="-228600" algn="r" rtl="0">
              <a:lnSpc>
                <a:spcPct val="90000"/>
              </a:lnSpc>
              <a:spcBef>
                <a:spcPts val="960"/>
              </a:spcBef>
              <a:spcAft>
                <a:spcPts val="0"/>
              </a:spcAft>
              <a:buClr>
                <a:srgbClr val="7F7F7F"/>
              </a:buClr>
              <a:buSzPts val="3200"/>
              <a:buNone/>
            </a:pPr>
            <a:endParaRPr sz="3200" b="1" dirty="0">
              <a:latin typeface="Courier New"/>
              <a:ea typeface="Courier New"/>
              <a:cs typeface="Courier New"/>
              <a:sym typeface="Courier New"/>
            </a:endParaRPr>
          </a:p>
          <a:p>
            <a:pPr marL="228600" lvl="0" indent="-228600" algn="r" rtl="0">
              <a:lnSpc>
                <a:spcPct val="90000"/>
              </a:lnSpc>
              <a:spcBef>
                <a:spcPts val="960"/>
              </a:spcBef>
              <a:spcAft>
                <a:spcPts val="0"/>
              </a:spcAft>
              <a:buClr>
                <a:srgbClr val="7F7F7F"/>
              </a:buClr>
              <a:buSzPts val="3200"/>
              <a:buNone/>
            </a:pPr>
            <a:r>
              <a:rPr lang="en-US" sz="3200" b="1" dirty="0">
                <a:latin typeface="Courier New"/>
                <a:ea typeface="Courier New"/>
                <a:cs typeface="Courier New"/>
                <a:sym typeface="Courier New"/>
              </a:rPr>
              <a:t>1       6      5     1     0</a:t>
            </a:r>
            <a:endParaRPr dirty="0"/>
          </a:p>
          <a:p>
            <a:pPr marL="228600" lvl="0" indent="-228600" algn="r" rtl="0">
              <a:lnSpc>
                <a:spcPct val="90000"/>
              </a:lnSpc>
              <a:spcBef>
                <a:spcPts val="960"/>
              </a:spcBef>
              <a:spcAft>
                <a:spcPts val="0"/>
              </a:spcAft>
              <a:buClr>
                <a:srgbClr val="7F7F7F"/>
              </a:buClr>
              <a:buSzPts val="3200"/>
              <a:buNone/>
            </a:pPr>
            <a:r>
              <a:rPr lang="en-US" sz="3200" b="1" dirty="0">
                <a:latin typeface="Courier New"/>
                <a:ea typeface="Courier New"/>
                <a:cs typeface="Courier New"/>
                <a:sym typeface="Courier New"/>
              </a:rPr>
              <a:t>+        1       6      5     9     5</a:t>
            </a:r>
            <a:endParaRPr dirty="0"/>
          </a:p>
          <a:p>
            <a:pPr marL="228600" lvl="0" indent="-228600" algn="r" rtl="0">
              <a:lnSpc>
                <a:spcPct val="90000"/>
              </a:lnSpc>
              <a:spcBef>
                <a:spcPts val="960"/>
              </a:spcBef>
              <a:spcAft>
                <a:spcPts val="0"/>
              </a:spcAft>
              <a:buClr>
                <a:srgbClr val="7F7F7F"/>
              </a:buClr>
              <a:buSzPts val="3200"/>
              <a:buNone/>
            </a:pPr>
            <a:r>
              <a:rPr lang="en-US" sz="3200" b="1" dirty="0">
                <a:latin typeface="Courier New"/>
                <a:ea typeface="Courier New"/>
                <a:cs typeface="Courier New"/>
                <a:sym typeface="Courier New"/>
              </a:rPr>
              <a:t>-----------------------------</a:t>
            </a:r>
            <a:endParaRPr dirty="0"/>
          </a:p>
          <a:p>
            <a:pPr marL="0" lvl="0" indent="0" algn="r" rtl="0">
              <a:lnSpc>
                <a:spcPct val="90000"/>
              </a:lnSpc>
              <a:spcBef>
                <a:spcPts val="960"/>
              </a:spcBef>
              <a:spcAft>
                <a:spcPts val="0"/>
              </a:spcAft>
              <a:buClr>
                <a:srgbClr val="7F7F7F"/>
              </a:buClr>
              <a:buSzPts val="3200"/>
              <a:buNone/>
            </a:pPr>
            <a:r>
              <a:rPr lang="en-US" sz="3200" b="1" dirty="0">
                <a:latin typeface="Courier New"/>
                <a:ea typeface="Courier New"/>
                <a:cs typeface="Courier New"/>
                <a:sym typeface="Courier New"/>
              </a:rPr>
              <a:t>3       3      1     0     5</a:t>
            </a:r>
            <a:endParaRPr sz="2800" b="1" dirty="0">
              <a:latin typeface="Courier New"/>
              <a:ea typeface="Courier New"/>
              <a:cs typeface="Courier New"/>
              <a:sym typeface="Courier New"/>
            </a:endParaRPr>
          </a:p>
          <a:p>
            <a:pPr marL="0" lvl="0" indent="0" algn="r" rtl="0">
              <a:lnSpc>
                <a:spcPct val="90000"/>
              </a:lnSpc>
              <a:spcBef>
                <a:spcPts val="900"/>
              </a:spcBef>
              <a:spcAft>
                <a:spcPts val="0"/>
              </a:spcAft>
              <a:buClr>
                <a:srgbClr val="7F7F7F"/>
              </a:buClr>
              <a:buSzPts val="3000"/>
              <a:buNone/>
            </a:pPr>
            <a:endParaRPr dirty="0"/>
          </a:p>
        </p:txBody>
      </p:sp>
      <p:sp>
        <p:nvSpPr>
          <p:cNvPr id="336" name="Google Shape;336;gec8f5a66c3_1_0"/>
          <p:cNvSpPr txBox="1"/>
          <p:nvPr/>
        </p:nvSpPr>
        <p:spPr>
          <a:xfrm>
            <a:off x="4093821" y="2626382"/>
            <a:ext cx="40560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D24726"/>
                </a:solidFill>
                <a:latin typeface="Courier New"/>
                <a:ea typeface="Courier New"/>
                <a:cs typeface="Courier New"/>
                <a:sym typeface="Courier New"/>
              </a:rPr>
              <a:t>1          1        1</a:t>
            </a:r>
            <a:endParaRPr sz="2400" dirty="0">
              <a:solidFill>
                <a:srgbClr val="D24726"/>
              </a:solidFill>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ec8f5a66c3_1_6"/>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Binary Math: Addition</a:t>
            </a:r>
            <a:endParaRPr dirty="0"/>
          </a:p>
        </p:txBody>
      </p:sp>
      <p:sp>
        <p:nvSpPr>
          <p:cNvPr id="342" name="Google Shape;342;gec8f5a66c3_1_6"/>
          <p:cNvSpPr txBox="1">
            <a:spLocks noGrp="1"/>
          </p:cNvSpPr>
          <p:nvPr>
            <p:ph type="body" idx="1"/>
          </p:nvPr>
        </p:nvSpPr>
        <p:spPr>
          <a:xfrm>
            <a:off x="838199" y="1825625"/>
            <a:ext cx="8415000" cy="4351200"/>
          </a:xfrm>
          <a:prstGeom prst="rect">
            <a:avLst/>
          </a:prstGeom>
          <a:noFill/>
          <a:ln>
            <a:noFill/>
          </a:ln>
        </p:spPr>
        <p:txBody>
          <a:bodyPr spcFirstLastPara="1" wrap="square" lIns="91425" tIns="45700" rIns="91425" bIns="45700" anchor="t" anchorCtr="0">
            <a:normAutofit/>
          </a:bodyPr>
          <a:lstStyle/>
          <a:p>
            <a:pPr marL="228600" lvl="0" indent="-228600" algn="r" rtl="0">
              <a:lnSpc>
                <a:spcPct val="90000"/>
              </a:lnSpc>
              <a:spcBef>
                <a:spcPts val="0"/>
              </a:spcBef>
              <a:spcAft>
                <a:spcPts val="0"/>
              </a:spcAft>
              <a:buClr>
                <a:srgbClr val="7F7F7F"/>
              </a:buClr>
              <a:buSzPts val="2400"/>
              <a:buNone/>
            </a:pPr>
            <a:r>
              <a:rPr lang="en-US" sz="2400" b="1" u="sng" dirty="0">
                <a:latin typeface="Courier New"/>
                <a:ea typeface="Courier New"/>
                <a:cs typeface="Courier New"/>
                <a:sym typeface="Courier New"/>
              </a:rPr>
              <a:t>64’s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32’s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16’s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8’s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4’s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2’s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1’s</a:t>
            </a:r>
            <a:endParaRPr dirty="0"/>
          </a:p>
          <a:p>
            <a:pPr marL="228600" lvl="0" indent="-228600" algn="r" rtl="0">
              <a:lnSpc>
                <a:spcPct val="90000"/>
              </a:lnSpc>
              <a:spcBef>
                <a:spcPts val="720"/>
              </a:spcBef>
              <a:spcAft>
                <a:spcPts val="0"/>
              </a:spcAft>
              <a:buClr>
                <a:srgbClr val="7F7F7F"/>
              </a:buClr>
              <a:buSzPts val="2400"/>
              <a:buNone/>
            </a:pPr>
            <a:endParaRPr sz="2400" b="1" dirty="0">
              <a:latin typeface="Courier New"/>
              <a:ea typeface="Courier New"/>
              <a:cs typeface="Courier New"/>
              <a:sym typeface="Courier New"/>
            </a:endParaRPr>
          </a:p>
          <a:p>
            <a:pPr marL="228600" lvl="0" indent="-228600" algn="r" rtl="0">
              <a:lnSpc>
                <a:spcPct val="90000"/>
              </a:lnSpc>
              <a:spcBef>
                <a:spcPts val="840"/>
              </a:spcBef>
              <a:spcAft>
                <a:spcPts val="0"/>
              </a:spcAft>
              <a:buClr>
                <a:srgbClr val="7F7F7F"/>
              </a:buClr>
              <a:buSzPts val="2800"/>
              <a:buNone/>
            </a:pPr>
            <a:r>
              <a:rPr lang="en-US" sz="2800" b="1" dirty="0">
                <a:latin typeface="Courier New"/>
                <a:ea typeface="Courier New"/>
                <a:cs typeface="Courier New"/>
                <a:sym typeface="Courier New"/>
              </a:rPr>
              <a:t>1    1    1    0    1    0</a:t>
            </a:r>
            <a:endParaRPr dirty="0"/>
          </a:p>
          <a:p>
            <a:pPr marL="228600" lvl="0" indent="-228600" algn="r" rtl="0">
              <a:lnSpc>
                <a:spcPct val="90000"/>
              </a:lnSpc>
              <a:spcBef>
                <a:spcPts val="840"/>
              </a:spcBef>
              <a:spcAft>
                <a:spcPts val="0"/>
              </a:spcAft>
              <a:buClr>
                <a:srgbClr val="7F7F7F"/>
              </a:buClr>
              <a:buSzPts val="2800"/>
              <a:buNone/>
            </a:pPr>
            <a:r>
              <a:rPr lang="en-US" sz="2800" b="1" dirty="0">
                <a:latin typeface="Courier New"/>
                <a:ea typeface="Courier New"/>
                <a:cs typeface="Courier New"/>
                <a:sym typeface="Courier New"/>
              </a:rPr>
              <a:t>+               1    1    0    1    1</a:t>
            </a:r>
            <a:endParaRPr dirty="0"/>
          </a:p>
          <a:p>
            <a:pPr marL="228600" lvl="0" indent="-228600" algn="r" rtl="0">
              <a:lnSpc>
                <a:spcPct val="90000"/>
              </a:lnSpc>
              <a:spcBef>
                <a:spcPts val="840"/>
              </a:spcBef>
              <a:spcAft>
                <a:spcPts val="0"/>
              </a:spcAft>
              <a:buClr>
                <a:srgbClr val="7F7F7F"/>
              </a:buClr>
              <a:buSzPts val="2800"/>
              <a:buNone/>
            </a:pPr>
            <a:r>
              <a:rPr lang="en-US" sz="2800" b="1" dirty="0">
                <a:latin typeface="Courier New"/>
                <a:ea typeface="Courier New"/>
                <a:cs typeface="Courier New"/>
                <a:sym typeface="Courier New"/>
              </a:rPr>
              <a:t>-----------------------------</a:t>
            </a:r>
            <a:endParaRPr dirty="0"/>
          </a:p>
          <a:p>
            <a:pPr marL="0" lvl="0" indent="0" algn="r" rtl="0">
              <a:lnSpc>
                <a:spcPct val="90000"/>
              </a:lnSpc>
              <a:spcBef>
                <a:spcPts val="840"/>
              </a:spcBef>
              <a:spcAft>
                <a:spcPts val="0"/>
              </a:spcAft>
              <a:buClr>
                <a:srgbClr val="7F7F7F"/>
              </a:buClr>
              <a:buSzPts val="2800"/>
              <a:buNone/>
            </a:pPr>
            <a:r>
              <a:rPr lang="en-US" sz="2800" b="1" dirty="0">
                <a:latin typeface="Courier New"/>
                <a:ea typeface="Courier New"/>
                <a:cs typeface="Courier New"/>
                <a:sym typeface="Courier New"/>
              </a:rPr>
              <a:t>		1   0    1    0    1    0    1</a:t>
            </a:r>
            <a:endParaRPr dirty="0"/>
          </a:p>
          <a:p>
            <a:pPr marL="0" lvl="0" indent="0" algn="r" rtl="0">
              <a:lnSpc>
                <a:spcPct val="90000"/>
              </a:lnSpc>
              <a:spcBef>
                <a:spcPts val="840"/>
              </a:spcBef>
              <a:spcAft>
                <a:spcPts val="0"/>
              </a:spcAft>
              <a:buClr>
                <a:srgbClr val="7F7F7F"/>
              </a:buClr>
              <a:buSzPts val="2800"/>
              <a:buNone/>
            </a:pPr>
            <a:endParaRPr sz="2800" b="1" dirty="0">
              <a:latin typeface="Courier New"/>
              <a:ea typeface="Courier New"/>
              <a:cs typeface="Courier New"/>
              <a:sym typeface="Courier New"/>
            </a:endParaRPr>
          </a:p>
          <a:p>
            <a:pPr marL="228600" lvl="0" indent="-228600" algn="l" rtl="0">
              <a:lnSpc>
                <a:spcPct val="90000"/>
              </a:lnSpc>
              <a:spcBef>
                <a:spcPts val="840"/>
              </a:spcBef>
              <a:spcAft>
                <a:spcPts val="0"/>
              </a:spcAft>
              <a:buClr>
                <a:srgbClr val="7F7F7F"/>
              </a:buClr>
              <a:buSzPts val="2800"/>
              <a:buChar char="•"/>
            </a:pPr>
            <a:r>
              <a:rPr lang="en-US" sz="2800" dirty="0"/>
              <a:t>Double check using the decimal numbers.</a:t>
            </a:r>
            <a:endParaRPr sz="2800" dirty="0"/>
          </a:p>
        </p:txBody>
      </p:sp>
      <p:sp>
        <p:nvSpPr>
          <p:cNvPr id="343" name="Google Shape;343;gec8f5a66c3_1_6"/>
          <p:cNvSpPr txBox="1">
            <a:spLocks noGrp="1"/>
          </p:cNvSpPr>
          <p:nvPr>
            <p:ph type="body" idx="2"/>
          </p:nvPr>
        </p:nvSpPr>
        <p:spPr>
          <a:xfrm>
            <a:off x="9580228" y="1825625"/>
            <a:ext cx="1773600" cy="4351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D24726"/>
              </a:buClr>
              <a:buSzPts val="2800"/>
              <a:buNone/>
            </a:pPr>
            <a:r>
              <a:rPr lang="en-US" sz="2800" b="1" u="sng" dirty="0">
                <a:solidFill>
                  <a:srgbClr val="D24726"/>
                </a:solidFill>
                <a:latin typeface="Courier New"/>
                <a:ea typeface="Courier New"/>
                <a:cs typeface="Courier New"/>
                <a:sym typeface="Courier New"/>
              </a:rPr>
              <a:t>Dec</a:t>
            </a:r>
            <a:endParaRPr dirty="0"/>
          </a:p>
          <a:p>
            <a:pPr marL="0" lvl="0" indent="0" algn="ctr" rtl="0">
              <a:lnSpc>
                <a:spcPct val="90000"/>
              </a:lnSpc>
              <a:spcBef>
                <a:spcPts val="840"/>
              </a:spcBef>
              <a:spcAft>
                <a:spcPts val="0"/>
              </a:spcAft>
              <a:buClr>
                <a:srgbClr val="7F7F7F"/>
              </a:buClr>
              <a:buSzPts val="2800"/>
              <a:buNone/>
            </a:pPr>
            <a:endParaRPr sz="2800" b="1" dirty="0">
              <a:solidFill>
                <a:srgbClr val="D24726"/>
              </a:solidFill>
              <a:latin typeface="Courier New"/>
              <a:ea typeface="Courier New"/>
              <a:cs typeface="Courier New"/>
              <a:sym typeface="Courier New"/>
            </a:endParaRPr>
          </a:p>
          <a:p>
            <a:pPr marL="0" lvl="0" indent="0" algn="ctr" rtl="0">
              <a:lnSpc>
                <a:spcPct val="90000"/>
              </a:lnSpc>
              <a:spcBef>
                <a:spcPts val="840"/>
              </a:spcBef>
              <a:spcAft>
                <a:spcPts val="0"/>
              </a:spcAft>
              <a:buClr>
                <a:srgbClr val="D24726"/>
              </a:buClr>
              <a:buSzPts val="2800"/>
              <a:buNone/>
            </a:pPr>
            <a:r>
              <a:rPr lang="en-US" sz="2800" b="1" dirty="0">
                <a:solidFill>
                  <a:srgbClr val="D24726"/>
                </a:solidFill>
                <a:latin typeface="Courier New"/>
                <a:ea typeface="Courier New"/>
                <a:cs typeface="Courier New"/>
                <a:sym typeface="Courier New"/>
              </a:rPr>
              <a:t>  58</a:t>
            </a:r>
            <a:endParaRPr dirty="0"/>
          </a:p>
          <a:p>
            <a:pPr marL="0" lvl="0" indent="0" algn="ctr" rtl="0">
              <a:lnSpc>
                <a:spcPct val="90000"/>
              </a:lnSpc>
              <a:spcBef>
                <a:spcPts val="840"/>
              </a:spcBef>
              <a:spcAft>
                <a:spcPts val="0"/>
              </a:spcAft>
              <a:buClr>
                <a:srgbClr val="D24726"/>
              </a:buClr>
              <a:buSzPts val="2800"/>
              <a:buNone/>
            </a:pPr>
            <a:r>
              <a:rPr lang="en-US" sz="2800" b="1" dirty="0">
                <a:solidFill>
                  <a:srgbClr val="D24726"/>
                </a:solidFill>
                <a:latin typeface="Courier New"/>
                <a:ea typeface="Courier New"/>
                <a:cs typeface="Courier New"/>
                <a:sym typeface="Courier New"/>
              </a:rPr>
              <a:t>+ 27</a:t>
            </a:r>
            <a:br>
              <a:rPr lang="en-US" sz="2800" b="1" dirty="0">
                <a:solidFill>
                  <a:srgbClr val="D24726"/>
                </a:solidFill>
                <a:latin typeface="Courier New"/>
                <a:ea typeface="Courier New"/>
                <a:cs typeface="Courier New"/>
                <a:sym typeface="Courier New"/>
              </a:rPr>
            </a:br>
            <a:r>
              <a:rPr lang="en-US" sz="2800" b="1" dirty="0">
                <a:solidFill>
                  <a:srgbClr val="D24726"/>
                </a:solidFill>
                <a:latin typeface="Courier New"/>
                <a:ea typeface="Courier New"/>
                <a:cs typeface="Courier New"/>
                <a:sym typeface="Courier New"/>
              </a:rPr>
              <a:t>-------</a:t>
            </a:r>
            <a:endParaRPr dirty="0"/>
          </a:p>
          <a:p>
            <a:pPr marL="0" lvl="0" indent="0" algn="ctr" rtl="0">
              <a:lnSpc>
                <a:spcPct val="90000"/>
              </a:lnSpc>
              <a:spcBef>
                <a:spcPts val="840"/>
              </a:spcBef>
              <a:spcAft>
                <a:spcPts val="0"/>
              </a:spcAft>
              <a:buClr>
                <a:srgbClr val="D24726"/>
              </a:buClr>
              <a:buSzPts val="2800"/>
              <a:buNone/>
            </a:pPr>
            <a:r>
              <a:rPr lang="en-US" sz="2800" b="1" dirty="0">
                <a:solidFill>
                  <a:srgbClr val="D24726"/>
                </a:solidFill>
                <a:latin typeface="Courier New"/>
                <a:ea typeface="Courier New"/>
                <a:cs typeface="Courier New"/>
                <a:sym typeface="Courier New"/>
              </a:rPr>
              <a:t>  85</a:t>
            </a:r>
            <a:endParaRPr dirty="0"/>
          </a:p>
        </p:txBody>
      </p:sp>
      <p:sp>
        <p:nvSpPr>
          <p:cNvPr id="344" name="Google Shape;344;gec8f5a66c3_1_6"/>
          <p:cNvSpPr txBox="1"/>
          <p:nvPr/>
        </p:nvSpPr>
        <p:spPr>
          <a:xfrm>
            <a:off x="2676082" y="2391490"/>
            <a:ext cx="4240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D24726"/>
                </a:solidFill>
                <a:latin typeface="Courier New"/>
                <a:ea typeface="Courier New"/>
                <a:cs typeface="Courier New"/>
                <a:sym typeface="Courier New"/>
              </a:rPr>
              <a:t>1   1    1           1</a:t>
            </a:r>
            <a:endParaRPr sz="2400" dirty="0">
              <a:solidFill>
                <a:srgbClr val="D24726"/>
              </a:solidFill>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ec49ac6325_0_469"/>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Negative Numbers</a:t>
            </a:r>
            <a:endParaRPr dirty="0"/>
          </a:p>
        </p:txBody>
      </p:sp>
      <p:sp>
        <p:nvSpPr>
          <p:cNvPr id="350" name="Google Shape;350;gec49ac6325_0_469"/>
          <p:cNvSpPr txBox="1">
            <a:spLocks noGrp="1"/>
          </p:cNvSpPr>
          <p:nvPr>
            <p:ph type="body" idx="1"/>
          </p:nvPr>
        </p:nvSpPr>
        <p:spPr>
          <a:xfrm>
            <a:off x="838200" y="1825625"/>
            <a:ext cx="105792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Not all numbers are positive.</a:t>
            </a:r>
            <a:endParaRPr dirty="0"/>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Winter weather temperatures in Canada ☹</a:t>
            </a:r>
            <a:endParaRPr dirty="0">
              <a:latin typeface="Arial" panose="020B0604020202020204" pitchFamily="34" charset="0"/>
              <a:cs typeface="Arial" panose="020B0604020202020204" pitchFamily="34" charset="0"/>
            </a:endParaRPr>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Bank accounts … ☹☹☹</a:t>
            </a:r>
            <a:endParaRPr dirty="0">
              <a:latin typeface="Arial" panose="020B0604020202020204" pitchFamily="34" charset="0"/>
              <a:cs typeface="Arial" panose="020B0604020202020204" pitchFamily="34" charset="0"/>
            </a:endParaRPr>
          </a:p>
          <a:p>
            <a:pPr marL="228600" lvl="0" indent="-38100" algn="l" rtl="0">
              <a:lnSpc>
                <a:spcPct val="90000"/>
              </a:lnSpc>
              <a:spcBef>
                <a:spcPts val="900"/>
              </a:spcBef>
              <a:spcAft>
                <a:spcPts val="0"/>
              </a:spcAft>
              <a:buClr>
                <a:srgbClr val="7F7F7F"/>
              </a:buClr>
              <a:buSzPts val="3000"/>
              <a:buNone/>
            </a:pPr>
            <a:endParaRPr dirty="0"/>
          </a:p>
          <a:p>
            <a:pPr marL="228600" lvl="0" indent="-38100" algn="l" rtl="0">
              <a:lnSpc>
                <a:spcPct val="90000"/>
              </a:lnSpc>
              <a:spcBef>
                <a:spcPts val="900"/>
              </a:spcBef>
              <a:spcAft>
                <a:spcPts val="0"/>
              </a:spcAft>
              <a:buClr>
                <a:srgbClr val="7F7F7F"/>
              </a:buClr>
              <a:buSzPts val="3000"/>
              <a:buNone/>
            </a:pPr>
            <a:endParaRPr dirty="0"/>
          </a:p>
          <a:p>
            <a:pPr marL="228600" lvl="0" indent="-228600" algn="l" rtl="0">
              <a:lnSpc>
                <a:spcPct val="90000"/>
              </a:lnSpc>
              <a:spcBef>
                <a:spcPts val="900"/>
              </a:spcBef>
              <a:spcAft>
                <a:spcPts val="0"/>
              </a:spcAft>
              <a:buClr>
                <a:srgbClr val="7F7F7F"/>
              </a:buClr>
              <a:buSzPts val="3000"/>
              <a:buChar char="•"/>
            </a:pPr>
            <a:r>
              <a:rPr lang="en-US" dirty="0"/>
              <a:t>Computers need to represent both</a:t>
            </a:r>
            <a:br>
              <a:rPr lang="en-US" dirty="0"/>
            </a:br>
            <a:r>
              <a:rPr lang="en-US" dirty="0"/>
              <a:t>positive and negative numbers.</a:t>
            </a:r>
            <a:endParaRPr dirty="0"/>
          </a:p>
          <a:p>
            <a:pPr marL="228600" lvl="0" indent="-38100" algn="l" rtl="0">
              <a:lnSpc>
                <a:spcPct val="90000"/>
              </a:lnSpc>
              <a:spcBef>
                <a:spcPts val="900"/>
              </a:spcBef>
              <a:spcAft>
                <a:spcPts val="0"/>
              </a:spcAft>
              <a:buClr>
                <a:srgbClr val="7F7F7F"/>
              </a:buClr>
              <a:buSzPts val="3000"/>
              <a:buNone/>
            </a:pPr>
            <a:endParaRPr dirty="0"/>
          </a:p>
        </p:txBody>
      </p:sp>
      <p:pic>
        <p:nvPicPr>
          <p:cNvPr id="351" name="Google Shape;351;gec49ac6325_0_469" descr="A screenshot of a cell phone&#10;&#10;Description generated with very high confidence"/>
          <p:cNvPicPr preferRelativeResize="0"/>
          <p:nvPr/>
        </p:nvPicPr>
        <p:blipFill rotWithShape="1">
          <a:blip r:embed="rId3">
            <a:alphaModFix/>
          </a:blip>
          <a:srcRect/>
          <a:stretch/>
        </p:blipFill>
        <p:spPr>
          <a:xfrm>
            <a:off x="9110444" y="2654766"/>
            <a:ext cx="2662805" cy="1993824"/>
          </a:xfrm>
          <a:prstGeom prst="rect">
            <a:avLst/>
          </a:prstGeom>
          <a:noFill/>
          <a:ln>
            <a:noFill/>
          </a:ln>
        </p:spPr>
      </p:pic>
      <p:pic>
        <p:nvPicPr>
          <p:cNvPr id="352" name="Google Shape;352;gec49ac6325_0_469" descr="A picture containing outdoor, device, person, skiing&#10;&#10;Description generated with very high confidence"/>
          <p:cNvPicPr preferRelativeResize="0"/>
          <p:nvPr/>
        </p:nvPicPr>
        <p:blipFill rotWithShape="1">
          <a:blip r:embed="rId4">
            <a:alphaModFix/>
          </a:blip>
          <a:srcRect l="8425" r="40821"/>
          <a:stretch/>
        </p:blipFill>
        <p:spPr>
          <a:xfrm>
            <a:off x="7826928" y="3496065"/>
            <a:ext cx="2567031" cy="2305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ec49ac6325_0_476"/>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Negative Numbers</a:t>
            </a:r>
            <a:endParaRPr dirty="0"/>
          </a:p>
        </p:txBody>
      </p:sp>
      <p:sp>
        <p:nvSpPr>
          <p:cNvPr id="358" name="Google Shape;358;gec49ac6325_0_4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In computers, an integer number is represented using </a:t>
            </a:r>
            <a:endParaRPr dirty="0"/>
          </a:p>
          <a:p>
            <a:pPr marL="0" lvl="0" indent="0" algn="ctr" rtl="0">
              <a:lnSpc>
                <a:spcPct val="90000"/>
              </a:lnSpc>
              <a:spcBef>
                <a:spcPts val="900"/>
              </a:spcBef>
              <a:spcAft>
                <a:spcPts val="0"/>
              </a:spcAft>
              <a:buClr>
                <a:srgbClr val="0055A4"/>
              </a:buClr>
              <a:buSzPts val="3000"/>
              <a:buNone/>
            </a:pPr>
            <a:r>
              <a:rPr lang="en-US" dirty="0">
                <a:solidFill>
                  <a:srgbClr val="0055A4"/>
                </a:solidFill>
              </a:rPr>
              <a:t>32 bits (4 bytes)</a:t>
            </a:r>
            <a:endParaRPr dirty="0"/>
          </a:p>
          <a:p>
            <a:pPr marL="228600" lvl="0" indent="-228600" algn="l" rtl="0">
              <a:lnSpc>
                <a:spcPct val="90000"/>
              </a:lnSpc>
              <a:spcBef>
                <a:spcPts val="900"/>
              </a:spcBef>
              <a:spcAft>
                <a:spcPts val="0"/>
              </a:spcAft>
              <a:buClr>
                <a:srgbClr val="7F7F7F"/>
              </a:buClr>
              <a:buSzPts val="3000"/>
              <a:buChar char="•"/>
            </a:pPr>
            <a:r>
              <a:rPr lang="en-US" dirty="0"/>
              <a:t>32 bits can represent: 2</a:t>
            </a:r>
            <a:r>
              <a:rPr lang="en-US" baseline="30000" dirty="0"/>
              <a:t>32</a:t>
            </a:r>
            <a:r>
              <a:rPr lang="en-US" dirty="0"/>
              <a:t> - 1 = 4,294,967,295 numbers</a:t>
            </a:r>
            <a:endParaRPr dirty="0"/>
          </a:p>
          <a:p>
            <a:pPr marL="228600" lvl="0" indent="-38100" algn="l" rtl="0">
              <a:lnSpc>
                <a:spcPct val="90000"/>
              </a:lnSpc>
              <a:spcBef>
                <a:spcPts val="900"/>
              </a:spcBef>
              <a:spcAft>
                <a:spcPts val="0"/>
              </a:spcAft>
              <a:buClr>
                <a:srgbClr val="7F7F7F"/>
              </a:buClr>
              <a:buSzPts val="3000"/>
              <a:buNone/>
            </a:pPr>
            <a:endParaRPr dirty="0"/>
          </a:p>
          <a:p>
            <a:pPr marL="228600" lvl="0" indent="-228600" algn="l" rtl="0">
              <a:lnSpc>
                <a:spcPct val="90000"/>
              </a:lnSpc>
              <a:spcBef>
                <a:spcPts val="900"/>
              </a:spcBef>
              <a:spcAft>
                <a:spcPts val="0"/>
              </a:spcAft>
              <a:buClr>
                <a:srgbClr val="7F7F7F"/>
              </a:buClr>
              <a:buSzPts val="3000"/>
              <a:buChar char="•"/>
            </a:pPr>
            <a:r>
              <a:rPr lang="en-US" dirty="0"/>
              <a:t>Most computers use the first bit for the sign:</a:t>
            </a:r>
            <a:endParaRPr dirty="0"/>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1 for negative</a:t>
            </a:r>
            <a:endParaRPr dirty="0">
              <a:latin typeface="Arial" panose="020B0604020202020204" pitchFamily="34" charset="0"/>
              <a:cs typeface="Arial" panose="020B0604020202020204" pitchFamily="34" charset="0"/>
            </a:endParaRPr>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0 for positive</a:t>
            </a:r>
            <a:endParaRPr dirty="0">
              <a:latin typeface="Arial" panose="020B0604020202020204" pitchFamily="34" charset="0"/>
              <a:cs typeface="Arial" panose="020B0604020202020204" pitchFamily="34" charset="0"/>
            </a:endParaRPr>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Use the remaining 31 bits for the number itself</a:t>
            </a:r>
            <a:endParaRPr dirty="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ec49ac6325_0_481"/>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Simple Way</a:t>
            </a:r>
            <a:endParaRPr dirty="0"/>
          </a:p>
        </p:txBody>
      </p:sp>
      <p:sp>
        <p:nvSpPr>
          <p:cNvPr id="364" name="Google Shape;364;gec49ac6325_0_48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32 bits </a:t>
            </a:r>
            <a:endParaRPr dirty="0"/>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1 bit for the sign</a:t>
            </a:r>
            <a:endParaRPr dirty="0">
              <a:latin typeface="Arial" panose="020B0604020202020204" pitchFamily="34" charset="0"/>
              <a:cs typeface="Arial" panose="020B0604020202020204" pitchFamily="34" charset="0"/>
            </a:endParaRPr>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31 bits = 2</a:t>
            </a:r>
            <a:r>
              <a:rPr lang="en-US" baseline="30000" dirty="0">
                <a:latin typeface="Arial" panose="020B0604020202020204" pitchFamily="34" charset="0"/>
                <a:cs typeface="Arial" panose="020B0604020202020204" pitchFamily="34" charset="0"/>
              </a:rPr>
              <a:t>31</a:t>
            </a:r>
            <a:r>
              <a:rPr lang="en-US" dirty="0">
                <a:latin typeface="Arial" panose="020B0604020202020204" pitchFamily="34" charset="0"/>
                <a:cs typeface="Arial" panose="020B0604020202020204" pitchFamily="34" charset="0"/>
              </a:rPr>
              <a:t> - 1 = 2,147,483,648 numbers</a:t>
            </a:r>
            <a:endParaRPr dirty="0">
              <a:latin typeface="Arial" panose="020B0604020202020204" pitchFamily="34" charset="0"/>
              <a:cs typeface="Arial" panose="020B0604020202020204" pitchFamily="34" charset="0"/>
            </a:endParaRPr>
          </a:p>
          <a:p>
            <a:pPr marL="228600" lvl="0" indent="-228600" algn="l" rtl="0">
              <a:lnSpc>
                <a:spcPct val="90000"/>
              </a:lnSpc>
              <a:spcBef>
                <a:spcPts val="900"/>
              </a:spcBef>
              <a:spcAft>
                <a:spcPts val="0"/>
              </a:spcAft>
              <a:buClr>
                <a:srgbClr val="7F7F7F"/>
              </a:buClr>
              <a:buSzPts val="3000"/>
              <a:buChar char="•"/>
            </a:pPr>
            <a:r>
              <a:rPr lang="en-US" dirty="0"/>
              <a:t>Example:</a:t>
            </a:r>
            <a:endParaRPr dirty="0"/>
          </a:p>
          <a:p>
            <a:pPr marL="0" lvl="0" indent="0" algn="l" rtl="0">
              <a:lnSpc>
                <a:spcPct val="90000"/>
              </a:lnSpc>
              <a:spcBef>
                <a:spcPts val="900"/>
              </a:spcBef>
              <a:spcAft>
                <a:spcPts val="0"/>
              </a:spcAft>
              <a:buClr>
                <a:srgbClr val="7F7F7F"/>
              </a:buClr>
              <a:buSzPts val="3000"/>
              <a:buNone/>
            </a:pPr>
            <a:r>
              <a:rPr lang="en-US" u="sng" dirty="0"/>
              <a:t>Decimal</a:t>
            </a:r>
            <a:r>
              <a:rPr lang="en-US" dirty="0"/>
              <a:t>	</a:t>
            </a:r>
            <a:r>
              <a:rPr lang="en-US" u="sng" dirty="0"/>
              <a:t>Binary</a:t>
            </a:r>
            <a:endParaRPr dirty="0"/>
          </a:p>
          <a:p>
            <a:pPr marL="0" lvl="0" indent="0" algn="l" rtl="0">
              <a:lnSpc>
                <a:spcPct val="90000"/>
              </a:lnSpc>
              <a:spcBef>
                <a:spcPts val="840"/>
              </a:spcBef>
              <a:spcAft>
                <a:spcPts val="0"/>
              </a:spcAft>
              <a:buClr>
                <a:srgbClr val="7F7F7F"/>
              </a:buClr>
              <a:buSzPts val="2800"/>
              <a:buNone/>
            </a:pPr>
            <a:r>
              <a:rPr lang="en-US" sz="2800" dirty="0">
                <a:latin typeface="Courier New"/>
                <a:ea typeface="Courier New"/>
                <a:cs typeface="Courier New"/>
                <a:sym typeface="Courier New"/>
              </a:rPr>
              <a:t>173		</a:t>
            </a:r>
            <a:r>
              <a:rPr lang="en-US" sz="2800" dirty="0">
                <a:solidFill>
                  <a:srgbClr val="C00000"/>
                </a:solidFill>
                <a:latin typeface="Courier New"/>
                <a:ea typeface="Courier New"/>
                <a:cs typeface="Courier New"/>
                <a:sym typeface="Courier New"/>
              </a:rPr>
              <a:t>0</a:t>
            </a:r>
            <a:r>
              <a:rPr lang="en-US" sz="2800" dirty="0">
                <a:latin typeface="Courier New"/>
                <a:ea typeface="Courier New"/>
                <a:cs typeface="Courier New"/>
                <a:sym typeface="Courier New"/>
              </a:rPr>
              <a:t>0000000 00000000 00000000 10101101</a:t>
            </a:r>
            <a:endParaRPr dirty="0"/>
          </a:p>
          <a:p>
            <a:pPr marL="0" lvl="0" indent="0" algn="l" rtl="0">
              <a:lnSpc>
                <a:spcPct val="90000"/>
              </a:lnSpc>
              <a:spcBef>
                <a:spcPts val="840"/>
              </a:spcBef>
              <a:spcAft>
                <a:spcPts val="0"/>
              </a:spcAft>
              <a:buClr>
                <a:srgbClr val="7F7F7F"/>
              </a:buClr>
              <a:buSzPts val="2800"/>
              <a:buNone/>
            </a:pPr>
            <a:r>
              <a:rPr lang="en-US" sz="2800" dirty="0">
                <a:latin typeface="Courier New"/>
                <a:ea typeface="Courier New"/>
                <a:cs typeface="Courier New"/>
                <a:sym typeface="Courier New"/>
              </a:rPr>
              <a:t>-173		</a:t>
            </a:r>
            <a:r>
              <a:rPr lang="en-US" sz="2800" dirty="0">
                <a:solidFill>
                  <a:srgbClr val="C00000"/>
                </a:solidFill>
                <a:latin typeface="Courier New"/>
                <a:ea typeface="Courier New"/>
                <a:cs typeface="Courier New"/>
                <a:sym typeface="Courier New"/>
              </a:rPr>
              <a:t>1</a:t>
            </a:r>
            <a:r>
              <a:rPr lang="en-US" sz="2800" dirty="0">
                <a:latin typeface="Courier New"/>
                <a:ea typeface="Courier New"/>
                <a:cs typeface="Courier New"/>
                <a:sym typeface="Courier New"/>
              </a:rPr>
              <a:t>0000000 00000000 00000000 10101101</a:t>
            </a:r>
            <a:endParaRPr dirty="0"/>
          </a:p>
          <a:p>
            <a:pPr marL="0" lvl="0" indent="0" algn="l" rtl="0">
              <a:lnSpc>
                <a:spcPct val="90000"/>
              </a:lnSpc>
              <a:spcBef>
                <a:spcPts val="900"/>
              </a:spcBef>
              <a:spcAft>
                <a:spcPts val="0"/>
              </a:spcAft>
              <a:buClr>
                <a:srgbClr val="7F7F7F"/>
              </a:buClr>
              <a:buSzPts val="3000"/>
              <a:buNone/>
            </a:pPr>
            <a:endParaRPr dirty="0">
              <a:latin typeface="Courier New"/>
              <a:ea typeface="Courier New"/>
              <a:cs typeface="Courier New"/>
              <a:sym typeface="Courier New"/>
            </a:endParaRPr>
          </a:p>
          <a:p>
            <a:pPr marL="0" lvl="0" indent="0" algn="l" rtl="0">
              <a:lnSpc>
                <a:spcPct val="90000"/>
              </a:lnSpc>
              <a:spcBef>
                <a:spcPts val="900"/>
              </a:spcBef>
              <a:spcAft>
                <a:spcPts val="0"/>
              </a:spcAft>
              <a:buClr>
                <a:srgbClr val="7F7F7F"/>
              </a:buClr>
              <a:buSzPts val="3000"/>
              <a:buNone/>
            </a:pPr>
            <a:endParaRPr dirty="0">
              <a:latin typeface="Courier New"/>
              <a:ea typeface="Courier New"/>
              <a:cs typeface="Courier New"/>
              <a:sym typeface="Courier New"/>
            </a:endParaRPr>
          </a:p>
          <a:p>
            <a:pPr marL="0" lvl="0" indent="0" algn="l" rtl="0">
              <a:lnSpc>
                <a:spcPct val="90000"/>
              </a:lnSpc>
              <a:spcBef>
                <a:spcPts val="900"/>
              </a:spcBef>
              <a:spcAft>
                <a:spcPts val="0"/>
              </a:spcAft>
              <a:buClr>
                <a:srgbClr val="7F7F7F"/>
              </a:buClr>
              <a:buSzPts val="3000"/>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ec49ac6325_0_486"/>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Simple Way: Representation with 4 bits</a:t>
            </a:r>
            <a:endParaRPr dirty="0"/>
          </a:p>
        </p:txBody>
      </p:sp>
      <p:sp>
        <p:nvSpPr>
          <p:cNvPr id="370" name="Google Shape;370;gec49ac6325_0_486"/>
          <p:cNvSpPr txBox="1">
            <a:spLocks noGrp="1"/>
          </p:cNvSpPr>
          <p:nvPr>
            <p:ph type="body" idx="1"/>
          </p:nvPr>
        </p:nvSpPr>
        <p:spPr>
          <a:xfrm>
            <a:off x="609600" y="2242525"/>
            <a:ext cx="5181600" cy="43512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rgbClr val="7F7F7F"/>
              </a:buClr>
              <a:buSzPct val="100000"/>
              <a:buNone/>
            </a:pPr>
            <a:r>
              <a:rPr lang="en-US" dirty="0"/>
              <a:t>1 1 1 1		-7</a:t>
            </a:r>
            <a:endParaRPr dirty="0"/>
          </a:p>
          <a:p>
            <a:pPr marL="0" lvl="0" indent="0" algn="l" rtl="0">
              <a:lnSpc>
                <a:spcPct val="90000"/>
              </a:lnSpc>
              <a:spcBef>
                <a:spcPts val="511"/>
              </a:spcBef>
              <a:spcAft>
                <a:spcPts val="0"/>
              </a:spcAft>
              <a:buClr>
                <a:srgbClr val="7F7F7F"/>
              </a:buClr>
              <a:buSzPct val="100000"/>
              <a:buNone/>
            </a:pPr>
            <a:r>
              <a:rPr lang="en-US" dirty="0"/>
              <a:t>1 1 1 0		-6</a:t>
            </a:r>
            <a:endParaRPr dirty="0"/>
          </a:p>
          <a:p>
            <a:pPr marL="0" lvl="0" indent="0" algn="l" rtl="0">
              <a:lnSpc>
                <a:spcPct val="90000"/>
              </a:lnSpc>
              <a:spcBef>
                <a:spcPts val="511"/>
              </a:spcBef>
              <a:spcAft>
                <a:spcPts val="0"/>
              </a:spcAft>
              <a:buClr>
                <a:srgbClr val="7F7F7F"/>
              </a:buClr>
              <a:buSzPct val="100000"/>
              <a:buNone/>
            </a:pPr>
            <a:r>
              <a:rPr lang="en-US" dirty="0"/>
              <a:t>1 1 0 1		-5</a:t>
            </a:r>
            <a:endParaRPr dirty="0"/>
          </a:p>
          <a:p>
            <a:pPr marL="0" lvl="0" indent="0" algn="l" rtl="0">
              <a:lnSpc>
                <a:spcPct val="90000"/>
              </a:lnSpc>
              <a:spcBef>
                <a:spcPts val="511"/>
              </a:spcBef>
              <a:spcAft>
                <a:spcPts val="0"/>
              </a:spcAft>
              <a:buClr>
                <a:srgbClr val="7F7F7F"/>
              </a:buClr>
              <a:buSzPct val="100000"/>
              <a:buNone/>
            </a:pPr>
            <a:r>
              <a:rPr lang="en-US" dirty="0"/>
              <a:t>1 1 0 0		-4</a:t>
            </a:r>
            <a:endParaRPr dirty="0"/>
          </a:p>
          <a:p>
            <a:pPr marL="0" lvl="0" indent="0" algn="l" rtl="0">
              <a:lnSpc>
                <a:spcPct val="90000"/>
              </a:lnSpc>
              <a:spcBef>
                <a:spcPts val="511"/>
              </a:spcBef>
              <a:spcAft>
                <a:spcPts val="0"/>
              </a:spcAft>
              <a:buClr>
                <a:srgbClr val="7F7F7F"/>
              </a:buClr>
              <a:buSzPct val="100000"/>
              <a:buNone/>
            </a:pPr>
            <a:r>
              <a:rPr lang="en-US" dirty="0"/>
              <a:t>1 0 1 1		-3</a:t>
            </a:r>
            <a:endParaRPr dirty="0"/>
          </a:p>
          <a:p>
            <a:pPr marL="0" lvl="0" indent="0" algn="l" rtl="0">
              <a:lnSpc>
                <a:spcPct val="90000"/>
              </a:lnSpc>
              <a:spcBef>
                <a:spcPts val="511"/>
              </a:spcBef>
              <a:spcAft>
                <a:spcPts val="0"/>
              </a:spcAft>
              <a:buClr>
                <a:srgbClr val="7F7F7F"/>
              </a:buClr>
              <a:buSzPct val="100000"/>
              <a:buNone/>
            </a:pPr>
            <a:r>
              <a:rPr lang="en-US" dirty="0"/>
              <a:t>1 0 1 0		-2</a:t>
            </a:r>
            <a:endParaRPr dirty="0"/>
          </a:p>
          <a:p>
            <a:pPr marL="0" lvl="0" indent="0" algn="l" rtl="0">
              <a:lnSpc>
                <a:spcPct val="90000"/>
              </a:lnSpc>
              <a:spcBef>
                <a:spcPts val="511"/>
              </a:spcBef>
              <a:spcAft>
                <a:spcPts val="0"/>
              </a:spcAft>
              <a:buClr>
                <a:srgbClr val="7F7F7F"/>
              </a:buClr>
              <a:buSzPct val="100000"/>
              <a:buNone/>
            </a:pPr>
            <a:r>
              <a:rPr lang="en-US" dirty="0"/>
              <a:t>1 0 0 1		-1</a:t>
            </a:r>
            <a:endParaRPr dirty="0"/>
          </a:p>
          <a:p>
            <a:pPr marL="0" lvl="0" indent="0" algn="l" rtl="0">
              <a:lnSpc>
                <a:spcPct val="90000"/>
              </a:lnSpc>
              <a:spcBef>
                <a:spcPts val="511"/>
              </a:spcBef>
              <a:spcAft>
                <a:spcPts val="0"/>
              </a:spcAft>
              <a:buClr>
                <a:srgbClr val="0055A4"/>
              </a:buClr>
              <a:buSzPct val="100000"/>
              <a:buNone/>
            </a:pPr>
            <a:r>
              <a:rPr lang="en-US" b="1" dirty="0">
                <a:solidFill>
                  <a:srgbClr val="0055A4"/>
                </a:solidFill>
              </a:rPr>
              <a:t>1 0 0 0		-0  Negative zero??</a:t>
            </a:r>
            <a:endParaRPr dirty="0"/>
          </a:p>
          <a:p>
            <a:pPr marL="0" lvl="0" indent="0" algn="l" rtl="0">
              <a:lnSpc>
                <a:spcPct val="90000"/>
              </a:lnSpc>
              <a:spcBef>
                <a:spcPts val="511"/>
              </a:spcBef>
              <a:spcAft>
                <a:spcPts val="0"/>
              </a:spcAft>
              <a:buClr>
                <a:srgbClr val="0055A4"/>
              </a:buClr>
              <a:buSzPct val="100000"/>
              <a:buNone/>
            </a:pPr>
            <a:r>
              <a:rPr lang="en-US" b="1" dirty="0">
                <a:solidFill>
                  <a:srgbClr val="0055A4"/>
                </a:solidFill>
              </a:rPr>
              <a:t>0 0 0 0		 0   Zero appears twice!</a:t>
            </a:r>
            <a:endParaRPr dirty="0"/>
          </a:p>
          <a:p>
            <a:pPr marL="0" lvl="0" indent="0" algn="l" rtl="0">
              <a:lnSpc>
                <a:spcPct val="90000"/>
              </a:lnSpc>
              <a:spcBef>
                <a:spcPts val="511"/>
              </a:spcBef>
              <a:spcAft>
                <a:spcPts val="0"/>
              </a:spcAft>
              <a:buClr>
                <a:srgbClr val="7F7F7F"/>
              </a:buClr>
              <a:buSzPct val="100000"/>
              <a:buNone/>
            </a:pPr>
            <a:r>
              <a:rPr lang="en-US" dirty="0"/>
              <a:t>0 0 0 1		 1</a:t>
            </a:r>
            <a:endParaRPr dirty="0"/>
          </a:p>
          <a:p>
            <a:pPr marL="0" lvl="0" indent="0" algn="l" rtl="0">
              <a:lnSpc>
                <a:spcPct val="90000"/>
              </a:lnSpc>
              <a:spcBef>
                <a:spcPts val="511"/>
              </a:spcBef>
              <a:spcAft>
                <a:spcPts val="0"/>
              </a:spcAft>
              <a:buClr>
                <a:srgbClr val="7F7F7F"/>
              </a:buClr>
              <a:buSzPct val="100000"/>
              <a:buNone/>
            </a:pPr>
            <a:r>
              <a:rPr lang="en-US" dirty="0"/>
              <a:t>0 0 1 0		 2</a:t>
            </a:r>
            <a:endParaRPr dirty="0"/>
          </a:p>
          <a:p>
            <a:pPr marL="0" lvl="0" indent="0" algn="l" rtl="0">
              <a:lnSpc>
                <a:spcPct val="90000"/>
              </a:lnSpc>
              <a:spcBef>
                <a:spcPts val="511"/>
              </a:spcBef>
              <a:spcAft>
                <a:spcPts val="0"/>
              </a:spcAft>
              <a:buClr>
                <a:srgbClr val="7F7F7F"/>
              </a:buClr>
              <a:buSzPct val="100000"/>
              <a:buNone/>
            </a:pPr>
            <a:r>
              <a:rPr lang="en-US" dirty="0"/>
              <a:t>0 0 1 1		 3</a:t>
            </a:r>
            <a:endParaRPr dirty="0"/>
          </a:p>
          <a:p>
            <a:pPr marL="0" lvl="0" indent="0" algn="l" rtl="0">
              <a:lnSpc>
                <a:spcPct val="90000"/>
              </a:lnSpc>
              <a:spcBef>
                <a:spcPts val="511"/>
              </a:spcBef>
              <a:spcAft>
                <a:spcPts val="0"/>
              </a:spcAft>
              <a:buClr>
                <a:srgbClr val="7F7F7F"/>
              </a:buClr>
              <a:buSzPct val="100000"/>
              <a:buNone/>
            </a:pPr>
            <a:r>
              <a:rPr lang="en-US" dirty="0"/>
              <a:t>0 1 0 0		 4</a:t>
            </a:r>
            <a:endParaRPr dirty="0"/>
          </a:p>
          <a:p>
            <a:pPr marL="0" lvl="0" indent="0" algn="l" rtl="0">
              <a:lnSpc>
                <a:spcPct val="90000"/>
              </a:lnSpc>
              <a:spcBef>
                <a:spcPts val="511"/>
              </a:spcBef>
              <a:spcAft>
                <a:spcPts val="0"/>
              </a:spcAft>
              <a:buClr>
                <a:srgbClr val="7F7F7F"/>
              </a:buClr>
              <a:buSzPct val="100000"/>
              <a:buNone/>
            </a:pPr>
            <a:r>
              <a:rPr lang="en-US" dirty="0"/>
              <a:t>0 1 0 1		 5</a:t>
            </a:r>
            <a:endParaRPr dirty="0"/>
          </a:p>
          <a:p>
            <a:pPr marL="0" lvl="0" indent="0" algn="l" rtl="0">
              <a:lnSpc>
                <a:spcPct val="90000"/>
              </a:lnSpc>
              <a:spcBef>
                <a:spcPts val="511"/>
              </a:spcBef>
              <a:spcAft>
                <a:spcPts val="0"/>
              </a:spcAft>
              <a:buClr>
                <a:srgbClr val="7F7F7F"/>
              </a:buClr>
              <a:buSzPct val="100000"/>
              <a:buNone/>
            </a:pPr>
            <a:r>
              <a:rPr lang="en-US" dirty="0"/>
              <a:t>0 1 1 0		 6</a:t>
            </a:r>
            <a:endParaRPr dirty="0"/>
          </a:p>
          <a:p>
            <a:pPr marL="0" lvl="0" indent="0" algn="l" rtl="0">
              <a:lnSpc>
                <a:spcPct val="90000"/>
              </a:lnSpc>
              <a:spcBef>
                <a:spcPts val="511"/>
              </a:spcBef>
              <a:spcAft>
                <a:spcPts val="0"/>
              </a:spcAft>
              <a:buClr>
                <a:srgbClr val="7F7F7F"/>
              </a:buClr>
              <a:buSzPct val="100000"/>
              <a:buNone/>
            </a:pPr>
            <a:r>
              <a:rPr lang="en-US" dirty="0"/>
              <a:t>0 1 1 1 		 7</a:t>
            </a:r>
            <a:endParaRPr dirty="0"/>
          </a:p>
        </p:txBody>
      </p:sp>
      <p:sp>
        <p:nvSpPr>
          <p:cNvPr id="371" name="Google Shape;371;gec49ac6325_0_486"/>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fontScale="85000" lnSpcReduction="20000"/>
          </a:bodyPr>
          <a:lstStyle/>
          <a:p>
            <a:pPr marL="228600" lvl="0" indent="-260032" algn="l" rtl="0">
              <a:lnSpc>
                <a:spcPct val="90000"/>
              </a:lnSpc>
              <a:spcBef>
                <a:spcPts val="0"/>
              </a:spcBef>
              <a:spcAft>
                <a:spcPts val="0"/>
              </a:spcAft>
              <a:buClr>
                <a:srgbClr val="7F7F7F"/>
              </a:buClr>
              <a:buSzPts val="2200"/>
              <a:buChar char="•"/>
            </a:pPr>
            <a:r>
              <a:rPr lang="en-US" dirty="0"/>
              <a:t>What happens when we do math?</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  5 )</a:t>
            </a:r>
            <a:endParaRPr dirty="0"/>
          </a:p>
          <a:p>
            <a:pPr marL="0" lvl="0" indent="0" algn="l" rtl="0">
              <a:lnSpc>
                <a:spcPct val="90000"/>
              </a:lnSpc>
              <a:spcBef>
                <a:spcPts val="511"/>
              </a:spcBef>
              <a:spcAft>
                <a:spcPts val="0"/>
              </a:spcAft>
              <a:buClr>
                <a:srgbClr val="7F7F7F"/>
              </a:buClr>
              <a:buSzPts val="2200"/>
              <a:buNone/>
            </a:pPr>
            <a:r>
              <a:rPr lang="en-US" dirty="0"/>
              <a:t>               + ( -5 )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  6 )</a:t>
            </a:r>
            <a:endParaRPr dirty="0"/>
          </a:p>
          <a:p>
            <a:pPr marL="0" lvl="0" indent="0" algn="l" rtl="0">
              <a:lnSpc>
                <a:spcPct val="90000"/>
              </a:lnSpc>
              <a:spcBef>
                <a:spcPts val="511"/>
              </a:spcBef>
              <a:spcAft>
                <a:spcPts val="0"/>
              </a:spcAft>
              <a:buClr>
                <a:srgbClr val="7F7F7F"/>
              </a:buClr>
              <a:buSzPts val="2200"/>
              <a:buNone/>
            </a:pPr>
            <a:r>
              <a:rPr lang="en-US" dirty="0"/>
              <a:t>               + ( -2 )</a:t>
            </a:r>
            <a:endParaRPr dirty="0"/>
          </a:p>
          <a:p>
            <a:pPr marL="0" lvl="0" indent="0" algn="l" rtl="0">
              <a:lnSpc>
                <a:spcPct val="90000"/>
              </a:lnSpc>
              <a:spcBef>
                <a:spcPts val="511"/>
              </a:spcBef>
              <a:spcAft>
                <a:spcPts val="0"/>
              </a:spcAft>
              <a:buClr>
                <a:srgbClr val="7F7F7F"/>
              </a:buClr>
              <a:buSzPts val="2200"/>
              <a:buNone/>
            </a:pPr>
            <a:r>
              <a:rPr lang="en-US" dirty="0"/>
              <a:t>             -----------</a:t>
            </a:r>
            <a:endParaRPr dirty="0"/>
          </a:p>
        </p:txBody>
      </p:sp>
      <p:sp>
        <p:nvSpPr>
          <p:cNvPr id="372" name="Google Shape;372;gec49ac6325_0_486"/>
          <p:cNvSpPr txBox="1"/>
          <p:nvPr/>
        </p:nvSpPr>
        <p:spPr>
          <a:xfrm>
            <a:off x="92650" y="1535375"/>
            <a:ext cx="533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Arial" panose="020B0604020202020204" pitchFamily="34" charset="0"/>
                <a:ea typeface="Quattrocento Sans"/>
                <a:cs typeface="Arial" panose="020B0604020202020204" pitchFamily="34" charset="0"/>
                <a:sym typeface="Quattrocento Sans"/>
              </a:rPr>
              <a:t>There are some problems with the “Simple Way”, however....</a:t>
            </a:r>
            <a:endParaRPr dirty="0">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ec49ac6325_0_493"/>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Fixing the “Simple” Method: Two’s Complement</a:t>
            </a:r>
            <a:endParaRPr dirty="0"/>
          </a:p>
        </p:txBody>
      </p:sp>
      <p:sp>
        <p:nvSpPr>
          <p:cNvPr id="378" name="Google Shape;378;gec49ac6325_0_49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7F7F7F"/>
              </a:buClr>
              <a:buSzPts val="2400"/>
              <a:buChar char="•"/>
            </a:pPr>
            <a:r>
              <a:rPr lang="en-US" sz="2400" dirty="0"/>
              <a:t>Two’s complement is another way computers represent negative numbers.</a:t>
            </a:r>
            <a:endParaRPr sz="2400" dirty="0"/>
          </a:p>
          <a:p>
            <a:pPr marL="228600" lvl="0" indent="-228600" algn="l" rtl="0">
              <a:lnSpc>
                <a:spcPct val="115000"/>
              </a:lnSpc>
              <a:spcBef>
                <a:spcPts val="0"/>
              </a:spcBef>
              <a:spcAft>
                <a:spcPts val="0"/>
              </a:spcAft>
              <a:buSzPts val="2400"/>
              <a:buChar char="•"/>
            </a:pPr>
            <a:r>
              <a:rPr lang="en-US" sz="2400" dirty="0"/>
              <a:t>Basic idea: </a:t>
            </a:r>
            <a:endParaRPr sz="2400" dirty="0"/>
          </a:p>
          <a:p>
            <a:pPr marL="685800" lvl="1" indent="-215900" algn="l" rtl="0">
              <a:lnSpc>
                <a:spcPct val="115000"/>
              </a:lnSpc>
              <a:spcBef>
                <a:spcPts val="0"/>
              </a:spcBef>
              <a:spcAft>
                <a:spcPts val="0"/>
              </a:spcAft>
              <a:buSzPts val="2400"/>
              <a:buChar char="•"/>
            </a:pPr>
            <a:r>
              <a:rPr lang="en-US" sz="2400" dirty="0">
                <a:latin typeface="Arial" panose="020B0604020202020204" pitchFamily="34" charset="0"/>
                <a:cs typeface="Arial" panose="020B0604020202020204" pitchFamily="34" charset="0"/>
              </a:rPr>
              <a:t>we still use the left-most bit to indicate whether a number is positive (0) or negative (1)</a:t>
            </a:r>
            <a:endParaRPr sz="2400" dirty="0">
              <a:latin typeface="Arial" panose="020B0604020202020204" pitchFamily="34" charset="0"/>
              <a:cs typeface="Arial" panose="020B0604020202020204" pitchFamily="34" charset="0"/>
            </a:endParaRPr>
          </a:p>
          <a:p>
            <a:pPr marL="685800" lvl="1" indent="-215900" algn="l" rtl="0">
              <a:lnSpc>
                <a:spcPct val="115000"/>
              </a:lnSpc>
              <a:spcBef>
                <a:spcPts val="0"/>
              </a:spcBef>
              <a:spcAft>
                <a:spcPts val="0"/>
              </a:spcAft>
              <a:buSzPts val="2400"/>
              <a:buChar char="•"/>
            </a:pPr>
            <a:r>
              <a:rPr lang="en-US" sz="2400" dirty="0">
                <a:latin typeface="Arial" panose="020B0604020202020204" pitchFamily="34" charset="0"/>
                <a:cs typeface="Arial" panose="020B0604020202020204" pitchFamily="34" charset="0"/>
              </a:rPr>
              <a:t>BUT: we convert the rest of the bits into the “complement” (negative image) of the positive number. For reasons that have to do with “set theory” (i.e. not important for this class), we will be able to perform normal mathematical operations we would expect to do with negative numbers.</a:t>
            </a:r>
            <a:endParaRPr sz="2400" dirty="0">
              <a:latin typeface="Arial" panose="020B0604020202020204" pitchFamily="34" charset="0"/>
              <a:cs typeface="Arial" panose="020B0604020202020204" pitchFamily="34" charset="0"/>
            </a:endParaRPr>
          </a:p>
          <a:p>
            <a:pPr marL="685800" lvl="0" indent="0" algn="l" rtl="0">
              <a:lnSpc>
                <a:spcPct val="115000"/>
              </a:lnSpc>
              <a:spcBef>
                <a:spcPts val="0"/>
              </a:spcBef>
              <a:spcAft>
                <a:spcPts val="0"/>
              </a:spcAft>
              <a:buNone/>
            </a:pPr>
            <a:endParaRPr sz="2400" dirty="0"/>
          </a:p>
          <a:p>
            <a:pPr marL="0" lvl="2" indent="0" algn="l" rtl="0">
              <a:lnSpc>
                <a:spcPct val="115000"/>
              </a:lnSpc>
              <a:spcBef>
                <a:spcPts val="720"/>
              </a:spcBef>
              <a:spcAft>
                <a:spcPts val="0"/>
              </a:spcAft>
              <a:buClr>
                <a:srgbClr val="7F7F7F"/>
              </a:buClr>
              <a:buSzPts val="2400"/>
              <a:buNone/>
            </a:pPr>
            <a:endParaRPr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ec49ac6325_0_141"/>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dirty="0">
                <a:latin typeface="+mj-lt"/>
              </a:rPr>
              <a:t>CPU Core Components: Activity (cont.)</a:t>
            </a:r>
            <a:endParaRPr dirty="0">
              <a:latin typeface="+mj-lt"/>
            </a:endParaRPr>
          </a:p>
        </p:txBody>
      </p:sp>
      <p:sp>
        <p:nvSpPr>
          <p:cNvPr id="149" name="Google Shape;149;gec49ac6325_0_14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20000"/>
              </a:lnSpc>
              <a:spcBef>
                <a:spcPts val="0"/>
              </a:spcBef>
              <a:spcAft>
                <a:spcPts val="0"/>
              </a:spcAft>
              <a:buClr>
                <a:srgbClr val="0055A4"/>
              </a:buClr>
              <a:buSzPct val="100000"/>
              <a:buNone/>
            </a:pPr>
            <a:r>
              <a:rPr lang="en-US" dirty="0">
                <a:solidFill>
                  <a:srgbClr val="0055A4"/>
                </a:solidFill>
                <a:latin typeface="+mj-lt"/>
              </a:rPr>
              <a:t>10000000	</a:t>
            </a:r>
            <a:r>
              <a:rPr lang="en-US" dirty="0">
                <a:latin typeface="+mj-lt"/>
              </a:rPr>
              <a:t>The next line is a number, put it in the AX register</a:t>
            </a:r>
            <a:br>
              <a:rPr lang="en-US" dirty="0">
                <a:latin typeface="+mj-lt"/>
              </a:rPr>
            </a:br>
            <a:r>
              <a:rPr lang="en-US" dirty="0">
                <a:solidFill>
                  <a:srgbClr val="0055A4"/>
                </a:solidFill>
                <a:latin typeface="+mj-lt"/>
              </a:rPr>
              <a:t>00000010</a:t>
            </a:r>
            <a:r>
              <a:rPr lang="en-US" dirty="0">
                <a:latin typeface="+mj-lt"/>
              </a:rPr>
              <a:t> 	The number 2</a:t>
            </a:r>
            <a:br>
              <a:rPr lang="en-US" dirty="0">
                <a:latin typeface="+mj-lt"/>
              </a:rPr>
            </a:br>
            <a:r>
              <a:rPr lang="en-US" dirty="0">
                <a:solidFill>
                  <a:srgbClr val="0055A4"/>
                </a:solidFill>
                <a:latin typeface="+mj-lt"/>
              </a:rPr>
              <a:t>10010000</a:t>
            </a:r>
            <a:r>
              <a:rPr lang="en-US" dirty="0">
                <a:latin typeface="+mj-lt"/>
              </a:rPr>
              <a:t> 	The next line is a number, put it in the BX register</a:t>
            </a:r>
            <a:br>
              <a:rPr lang="en-US" dirty="0">
                <a:latin typeface="+mj-lt"/>
              </a:rPr>
            </a:br>
            <a:r>
              <a:rPr lang="en-US" dirty="0">
                <a:solidFill>
                  <a:srgbClr val="0055A4"/>
                </a:solidFill>
                <a:latin typeface="+mj-lt"/>
              </a:rPr>
              <a:t>00000011</a:t>
            </a:r>
            <a:r>
              <a:rPr lang="en-US" dirty="0">
                <a:latin typeface="+mj-lt"/>
              </a:rPr>
              <a:t> 	The number 3</a:t>
            </a:r>
            <a:br>
              <a:rPr lang="en-US" dirty="0">
                <a:latin typeface="+mj-lt"/>
              </a:rPr>
            </a:br>
            <a:r>
              <a:rPr lang="en-US" dirty="0">
                <a:solidFill>
                  <a:srgbClr val="0055A4"/>
                </a:solidFill>
                <a:latin typeface="+mj-lt"/>
              </a:rPr>
              <a:t>10110000</a:t>
            </a:r>
            <a:r>
              <a:rPr lang="en-US" dirty="0">
                <a:latin typeface="+mj-lt"/>
              </a:rPr>
              <a:t> 	Add AX to BX and put the result in AX</a:t>
            </a:r>
            <a:br>
              <a:rPr lang="en-US" dirty="0">
                <a:latin typeface="+mj-lt"/>
              </a:rPr>
            </a:br>
            <a:r>
              <a:rPr lang="en-US" dirty="0">
                <a:solidFill>
                  <a:srgbClr val="0055A4"/>
                </a:solidFill>
                <a:latin typeface="+mj-lt"/>
              </a:rPr>
              <a:t>11000000</a:t>
            </a:r>
            <a:r>
              <a:rPr lang="en-US" dirty="0">
                <a:latin typeface="+mj-lt"/>
              </a:rPr>
              <a:t> 	Place the value of AX on the external data bus</a:t>
            </a:r>
            <a:endParaRPr dirty="0">
              <a:latin typeface="+mj-lt"/>
            </a:endParaRPr>
          </a:p>
          <a:p>
            <a:pPr marL="0" lvl="0" indent="0" algn="l" rtl="0">
              <a:lnSpc>
                <a:spcPct val="120000"/>
              </a:lnSpc>
              <a:spcBef>
                <a:spcPts val="630"/>
              </a:spcBef>
              <a:spcAft>
                <a:spcPts val="0"/>
              </a:spcAft>
              <a:buClr>
                <a:srgbClr val="7F7F7F"/>
              </a:buClr>
              <a:buSzPct val="100000"/>
              <a:buNone/>
            </a:pPr>
            <a:endParaRPr dirty="0">
              <a:latin typeface="+mj-lt"/>
            </a:endParaRPr>
          </a:p>
          <a:p>
            <a:pPr marL="0" lvl="0" indent="0" algn="l" rtl="0">
              <a:lnSpc>
                <a:spcPct val="120000"/>
              </a:lnSpc>
              <a:spcBef>
                <a:spcPts val="630"/>
              </a:spcBef>
              <a:spcAft>
                <a:spcPts val="0"/>
              </a:spcAft>
              <a:buClr>
                <a:srgbClr val="7F7F7F"/>
              </a:buClr>
              <a:buSzPct val="100000"/>
              <a:buNone/>
            </a:pPr>
            <a:r>
              <a:rPr lang="en-US" dirty="0">
                <a:latin typeface="+mj-lt"/>
              </a:rPr>
              <a:t>A set of commands such as this is called a </a:t>
            </a:r>
            <a:r>
              <a:rPr lang="en-US" dirty="0">
                <a:solidFill>
                  <a:srgbClr val="0055A4"/>
                </a:solidFill>
                <a:latin typeface="+mj-lt"/>
              </a:rPr>
              <a:t>program</a:t>
            </a:r>
            <a:r>
              <a:rPr lang="en-US" dirty="0">
                <a:latin typeface="+mj-lt"/>
              </a:rPr>
              <a:t>.</a:t>
            </a:r>
            <a:br>
              <a:rPr lang="en-US" dirty="0">
                <a:latin typeface="+mj-lt"/>
              </a:rPr>
            </a:br>
            <a:br>
              <a:rPr lang="en-US" dirty="0">
                <a:latin typeface="+mj-lt"/>
              </a:rPr>
            </a:br>
            <a:r>
              <a:rPr lang="en-US" dirty="0">
                <a:latin typeface="+mj-lt"/>
              </a:rPr>
              <a:t>A program is a series of command sent to a CPU in a specific order for the CPU to perform work.</a:t>
            </a:r>
            <a:br>
              <a:rPr lang="en-US" dirty="0">
                <a:latin typeface="+mj-lt"/>
              </a:rPr>
            </a:br>
            <a:endParaRPr dirty="0">
              <a:latin typeface="+mj-lt"/>
            </a:endParaRPr>
          </a:p>
        </p:txBody>
      </p:sp>
      <p:sp>
        <p:nvSpPr>
          <p:cNvPr id="150" name="Google Shape;150;gec49ac6325_0_141"/>
          <p:cNvSpPr txBox="1">
            <a:spLocks noGrp="1"/>
          </p:cNvSpPr>
          <p:nvPr>
            <p:ph type="sldNum" idx="12"/>
          </p:nvPr>
        </p:nvSpPr>
        <p:spPr>
          <a:xfrm>
            <a:off x="8077200" y="6356352"/>
            <a:ext cx="3276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mj-lt"/>
              </a:rPr>
              <a:t>4</a:t>
            </a:fld>
            <a:endParaRPr>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ed5233ef20_0_0"/>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Fixing the “Simple” Method: Two’s Complement</a:t>
            </a:r>
            <a:endParaRPr dirty="0"/>
          </a:p>
        </p:txBody>
      </p:sp>
      <p:sp>
        <p:nvSpPr>
          <p:cNvPr id="384" name="Google Shape;384;ged5233ef20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fontScale="92500"/>
          </a:bodyPr>
          <a:lstStyle/>
          <a:p>
            <a:pPr marL="0" lvl="0" indent="0" algn="l" rtl="0">
              <a:lnSpc>
                <a:spcPct val="115000"/>
              </a:lnSpc>
              <a:spcBef>
                <a:spcPts val="0"/>
              </a:spcBef>
              <a:spcAft>
                <a:spcPts val="0"/>
              </a:spcAft>
              <a:buNone/>
            </a:pPr>
            <a:endParaRPr sz="2400" dirty="0"/>
          </a:p>
          <a:p>
            <a:pPr marL="228600" lvl="0" indent="-228600" algn="l" rtl="0">
              <a:lnSpc>
                <a:spcPct val="115000"/>
              </a:lnSpc>
              <a:spcBef>
                <a:spcPts val="720"/>
              </a:spcBef>
              <a:spcAft>
                <a:spcPts val="0"/>
              </a:spcAft>
              <a:buClr>
                <a:srgbClr val="7F7F7F"/>
              </a:buClr>
              <a:buSzPts val="2400"/>
              <a:buChar char="•"/>
            </a:pPr>
            <a:r>
              <a:rPr lang="en-US" sz="2400" dirty="0"/>
              <a:t>Process: how to represent (-5)</a:t>
            </a:r>
            <a:r>
              <a:rPr lang="en-US" sz="2400" baseline="-25000" dirty="0"/>
              <a:t>10 </a:t>
            </a:r>
            <a:r>
              <a:rPr lang="en-US" sz="2400" dirty="0"/>
              <a:t>in binary using two’s complement:</a:t>
            </a:r>
            <a:endParaRPr dirty="0"/>
          </a:p>
          <a:p>
            <a:pPr marL="971550" lvl="1" indent="-514350" algn="l" rtl="0">
              <a:lnSpc>
                <a:spcPct val="115000"/>
              </a:lnSpc>
              <a:spcBef>
                <a:spcPts val="720"/>
              </a:spcBef>
              <a:spcAft>
                <a:spcPts val="0"/>
              </a:spcAft>
              <a:buClr>
                <a:srgbClr val="7F7F7F"/>
              </a:buClr>
              <a:buSzPts val="2400"/>
              <a:buFont typeface="Quattrocento Sans"/>
              <a:buChar char="•"/>
            </a:pPr>
            <a:r>
              <a:rPr lang="en-US" sz="2400" dirty="0">
                <a:latin typeface="Arial" panose="020B0604020202020204" pitchFamily="34" charset="0"/>
                <a:cs typeface="Arial" panose="020B0604020202020204" pitchFamily="34" charset="0"/>
              </a:rPr>
              <a:t>Find the binary value for the positive value of the given number, using all the bits made available to us (so if there is one byte, use all 8 bits)</a:t>
            </a:r>
            <a:endParaRPr sz="2400" baseline="-25000" dirty="0">
              <a:latin typeface="Arial" panose="020B0604020202020204" pitchFamily="34" charset="0"/>
              <a:cs typeface="Arial" panose="020B0604020202020204" pitchFamily="34" charset="0"/>
            </a:endParaRPr>
          </a:p>
          <a:p>
            <a:pPr marL="914400" lvl="2" indent="0" algn="l" rtl="0">
              <a:lnSpc>
                <a:spcPct val="115000"/>
              </a:lnSpc>
              <a:spcBef>
                <a:spcPts val="720"/>
              </a:spcBef>
              <a:spcAft>
                <a:spcPts val="0"/>
              </a:spcAft>
              <a:buClr>
                <a:srgbClr val="7F7F7F"/>
              </a:buClr>
              <a:buSzPts val="2400"/>
              <a:buNone/>
            </a:pPr>
            <a:r>
              <a:rPr lang="en-US" sz="2400" b="1" dirty="0">
                <a:latin typeface="Courier New"/>
                <a:ea typeface="Courier New"/>
                <a:cs typeface="Courier New"/>
                <a:sym typeface="Courier New"/>
              </a:rPr>
              <a:t>(5)</a:t>
            </a:r>
            <a:r>
              <a:rPr lang="en-US" sz="2400" b="1" baseline="-25000" dirty="0">
                <a:latin typeface="Courier New"/>
                <a:ea typeface="Courier New"/>
                <a:cs typeface="Courier New"/>
                <a:sym typeface="Courier New"/>
              </a:rPr>
              <a:t>10</a:t>
            </a:r>
            <a:r>
              <a:rPr lang="en-US" sz="2400" b="1" dirty="0">
                <a:latin typeface="Courier New"/>
                <a:ea typeface="Courier New"/>
                <a:cs typeface="Courier New"/>
                <a:sym typeface="Courier New"/>
              </a:rPr>
              <a:t> = (0000 0101)</a:t>
            </a:r>
            <a:r>
              <a:rPr lang="en-US" sz="2400" b="1" baseline="-25000" dirty="0">
                <a:latin typeface="Courier New"/>
                <a:ea typeface="Courier New"/>
                <a:cs typeface="Courier New"/>
                <a:sym typeface="Courier New"/>
              </a:rPr>
              <a:t>2</a:t>
            </a:r>
            <a:r>
              <a:rPr lang="en-US" sz="2400" b="1" dirty="0">
                <a:latin typeface="Courier New"/>
                <a:ea typeface="Courier New"/>
                <a:cs typeface="Courier New"/>
                <a:sym typeface="Courier New"/>
              </a:rPr>
              <a:t>   </a:t>
            </a:r>
            <a:endParaRPr sz="2400" dirty="0">
              <a:latin typeface="Arial" panose="020B0604020202020204" pitchFamily="34" charset="0"/>
              <a:cs typeface="Arial" panose="020B0604020202020204" pitchFamily="34" charset="0"/>
            </a:endParaRPr>
          </a:p>
          <a:p>
            <a:pPr marL="971550" lvl="1" indent="-514350" algn="l" rtl="0">
              <a:lnSpc>
                <a:spcPct val="115000"/>
              </a:lnSpc>
              <a:spcBef>
                <a:spcPts val="720"/>
              </a:spcBef>
              <a:spcAft>
                <a:spcPts val="0"/>
              </a:spcAft>
              <a:buClr>
                <a:srgbClr val="7F7F7F"/>
              </a:buClr>
              <a:buSzPts val="2400"/>
              <a:buFont typeface="Quattrocento Sans"/>
              <a:buChar char="•"/>
            </a:pPr>
            <a:r>
              <a:rPr lang="en-US" sz="2400" dirty="0">
                <a:latin typeface="Arial" panose="020B0604020202020204" pitchFamily="34" charset="0"/>
                <a:cs typeface="Arial" panose="020B0604020202020204" pitchFamily="34" charset="0"/>
              </a:rPr>
              <a:t>Invert all the bits in step 1:</a:t>
            </a:r>
            <a:endParaRPr dirty="0">
              <a:latin typeface="Arial" panose="020B0604020202020204" pitchFamily="34" charset="0"/>
              <a:cs typeface="Arial" panose="020B0604020202020204" pitchFamily="34" charset="0"/>
            </a:endParaRPr>
          </a:p>
          <a:p>
            <a:pPr marL="914400" lvl="2" indent="0" algn="l" rtl="0">
              <a:lnSpc>
                <a:spcPct val="115000"/>
              </a:lnSpc>
              <a:spcBef>
                <a:spcPts val="720"/>
              </a:spcBef>
              <a:spcAft>
                <a:spcPts val="0"/>
              </a:spcAft>
              <a:buClr>
                <a:srgbClr val="7F7F7F"/>
              </a:buClr>
              <a:buSzPts val="2400"/>
              <a:buNone/>
            </a:pPr>
            <a:r>
              <a:rPr lang="en-US" sz="2400" b="1" dirty="0">
                <a:latin typeface="Courier New"/>
                <a:ea typeface="Courier New"/>
                <a:cs typeface="Courier New"/>
                <a:sym typeface="Courier New"/>
              </a:rPr>
              <a:t>0000 0101 🡪 invert 🡪 1111 1010</a:t>
            </a:r>
            <a:endParaRPr sz="2400" dirty="0">
              <a:latin typeface="Arial" panose="020B0604020202020204" pitchFamily="34" charset="0"/>
              <a:cs typeface="Arial" panose="020B0604020202020204" pitchFamily="34" charset="0"/>
            </a:endParaRPr>
          </a:p>
          <a:p>
            <a:pPr marL="971550" lvl="1" indent="-514350" algn="l" rtl="0">
              <a:lnSpc>
                <a:spcPct val="115000"/>
              </a:lnSpc>
              <a:spcBef>
                <a:spcPts val="720"/>
              </a:spcBef>
              <a:spcAft>
                <a:spcPts val="0"/>
              </a:spcAft>
              <a:buClr>
                <a:srgbClr val="7F7F7F"/>
              </a:buClr>
              <a:buSzPts val="2400"/>
              <a:buFont typeface="Quattrocento Sans"/>
              <a:buChar char="•"/>
            </a:pPr>
            <a:r>
              <a:rPr lang="en-US" sz="2400" dirty="0">
                <a:latin typeface="Arial" panose="020B0604020202020204" pitchFamily="34" charset="0"/>
                <a:cs typeface="Arial" panose="020B0604020202020204" pitchFamily="34" charset="0"/>
              </a:rPr>
              <a:t>Add 1 to the inverted value</a:t>
            </a:r>
            <a:endParaRPr dirty="0">
              <a:latin typeface="Arial" panose="020B0604020202020204" pitchFamily="34" charset="0"/>
              <a:cs typeface="Arial" panose="020B0604020202020204" pitchFamily="34" charset="0"/>
            </a:endParaRPr>
          </a:p>
          <a:p>
            <a:pPr marL="914400" lvl="2" indent="0" algn="l" rtl="0">
              <a:lnSpc>
                <a:spcPct val="115000"/>
              </a:lnSpc>
              <a:spcBef>
                <a:spcPts val="720"/>
              </a:spcBef>
              <a:spcAft>
                <a:spcPts val="0"/>
              </a:spcAft>
              <a:buClr>
                <a:srgbClr val="7F7F7F"/>
              </a:buClr>
              <a:buSzPts val="2400"/>
              <a:buNone/>
            </a:pPr>
            <a:r>
              <a:rPr lang="en-US" sz="2400" dirty="0">
                <a:latin typeface="Arial" panose="020B0604020202020204" pitchFamily="34" charset="0"/>
                <a:cs typeface="Arial" panose="020B0604020202020204" pitchFamily="34" charset="0"/>
              </a:rPr>
              <a:t>Inverted binary = </a:t>
            </a:r>
            <a:r>
              <a:rPr lang="en-US" sz="2400" dirty="0">
                <a:latin typeface="Courier New"/>
                <a:ea typeface="Courier New"/>
                <a:cs typeface="Courier New"/>
                <a:sym typeface="Courier New"/>
              </a:rPr>
              <a:t>010 + 1</a:t>
            </a:r>
            <a:r>
              <a:rPr lang="en-US" sz="2400" dirty="0">
                <a:latin typeface="Arial" panose="020B0604020202020204" pitchFamily="34" charset="0"/>
                <a:cs typeface="Arial" panose="020B0604020202020204" pitchFamily="34" charset="0"/>
              </a:rPr>
              <a:t> 🡪  </a:t>
            </a:r>
            <a:r>
              <a:rPr lang="en-US" sz="2400" b="1" dirty="0">
                <a:solidFill>
                  <a:srgbClr val="0055A4"/>
                </a:solidFill>
                <a:latin typeface="Courier New"/>
                <a:ea typeface="Courier New"/>
                <a:cs typeface="Courier New"/>
                <a:sym typeface="Courier New"/>
              </a:rPr>
              <a:t>(-5)</a:t>
            </a:r>
            <a:r>
              <a:rPr lang="en-US" sz="2400" b="1" baseline="-25000" dirty="0">
                <a:solidFill>
                  <a:srgbClr val="0055A4"/>
                </a:solidFill>
                <a:latin typeface="Courier New"/>
                <a:ea typeface="Courier New"/>
                <a:cs typeface="Courier New"/>
                <a:sym typeface="Courier New"/>
              </a:rPr>
              <a:t>10</a:t>
            </a:r>
            <a:r>
              <a:rPr lang="en-US" sz="2400" b="1" dirty="0">
                <a:solidFill>
                  <a:srgbClr val="0055A4"/>
                </a:solidFill>
                <a:latin typeface="Courier New"/>
                <a:ea typeface="Courier New"/>
                <a:cs typeface="Courier New"/>
                <a:sym typeface="Courier New"/>
              </a:rPr>
              <a:t> = (1111 1011)</a:t>
            </a:r>
            <a:r>
              <a:rPr lang="en-US" sz="2400" b="1" baseline="-25000" dirty="0">
                <a:solidFill>
                  <a:srgbClr val="0055A4"/>
                </a:solidFill>
                <a:latin typeface="Courier New"/>
                <a:ea typeface="Courier New"/>
                <a:cs typeface="Courier New"/>
                <a:sym typeface="Courier New"/>
              </a:rPr>
              <a:t>2</a:t>
            </a:r>
            <a:r>
              <a:rPr lang="en-US" sz="2400" b="1" dirty="0">
                <a:solidFill>
                  <a:srgbClr val="0055A4"/>
                </a:solidFill>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ec49ac6325_0_498"/>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Two’s Complement: Representation with 4 bits</a:t>
            </a:r>
            <a:endParaRPr dirty="0"/>
          </a:p>
        </p:txBody>
      </p:sp>
      <p:sp>
        <p:nvSpPr>
          <p:cNvPr id="390" name="Google Shape;390;gec49ac6325_0_49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rgbClr val="7F7F7F"/>
              </a:buClr>
              <a:buSzPct val="100000"/>
              <a:buNone/>
            </a:pPr>
            <a:r>
              <a:rPr lang="en-US" dirty="0"/>
              <a:t>1 0 0 0		-8	</a:t>
            </a:r>
            <a:endParaRPr dirty="0"/>
          </a:p>
          <a:p>
            <a:pPr marL="0" lvl="0" indent="0" algn="l" rtl="0">
              <a:lnSpc>
                <a:spcPct val="90000"/>
              </a:lnSpc>
              <a:spcBef>
                <a:spcPts val="511"/>
              </a:spcBef>
              <a:spcAft>
                <a:spcPts val="0"/>
              </a:spcAft>
              <a:buClr>
                <a:srgbClr val="7F7F7F"/>
              </a:buClr>
              <a:buSzPct val="100000"/>
              <a:buNone/>
            </a:pPr>
            <a:r>
              <a:rPr lang="en-US" dirty="0"/>
              <a:t>1 0 0 1 		-7	</a:t>
            </a:r>
            <a:endParaRPr dirty="0"/>
          </a:p>
          <a:p>
            <a:pPr marL="0" lvl="0" indent="0" algn="l" rtl="0">
              <a:lnSpc>
                <a:spcPct val="90000"/>
              </a:lnSpc>
              <a:spcBef>
                <a:spcPts val="511"/>
              </a:spcBef>
              <a:spcAft>
                <a:spcPts val="0"/>
              </a:spcAft>
              <a:buClr>
                <a:srgbClr val="7F7F7F"/>
              </a:buClr>
              <a:buSzPct val="100000"/>
              <a:buNone/>
            </a:pPr>
            <a:r>
              <a:rPr lang="en-US" dirty="0"/>
              <a:t>1 0 1 0		-6	</a:t>
            </a:r>
            <a:endParaRPr dirty="0"/>
          </a:p>
          <a:p>
            <a:pPr marL="0" lvl="0" indent="0" algn="l" rtl="0">
              <a:lnSpc>
                <a:spcPct val="90000"/>
              </a:lnSpc>
              <a:spcBef>
                <a:spcPts val="511"/>
              </a:spcBef>
              <a:spcAft>
                <a:spcPts val="0"/>
              </a:spcAft>
              <a:buClr>
                <a:srgbClr val="7F7F7F"/>
              </a:buClr>
              <a:buSzPct val="100000"/>
              <a:buNone/>
            </a:pPr>
            <a:r>
              <a:rPr lang="en-US" dirty="0"/>
              <a:t>1 0 1 1		-5	</a:t>
            </a:r>
            <a:endParaRPr dirty="0"/>
          </a:p>
          <a:p>
            <a:pPr marL="0" lvl="0" indent="0" algn="l" rtl="0">
              <a:lnSpc>
                <a:spcPct val="90000"/>
              </a:lnSpc>
              <a:spcBef>
                <a:spcPts val="511"/>
              </a:spcBef>
              <a:spcAft>
                <a:spcPts val="0"/>
              </a:spcAft>
              <a:buClr>
                <a:srgbClr val="7F7F7F"/>
              </a:buClr>
              <a:buSzPct val="100000"/>
              <a:buNone/>
            </a:pPr>
            <a:r>
              <a:rPr lang="en-US" dirty="0"/>
              <a:t>1 1 0 0		-4	</a:t>
            </a:r>
            <a:endParaRPr dirty="0"/>
          </a:p>
          <a:p>
            <a:pPr marL="0" lvl="0" indent="0" algn="l" rtl="0">
              <a:lnSpc>
                <a:spcPct val="90000"/>
              </a:lnSpc>
              <a:spcBef>
                <a:spcPts val="511"/>
              </a:spcBef>
              <a:spcAft>
                <a:spcPts val="0"/>
              </a:spcAft>
              <a:buClr>
                <a:srgbClr val="7F7F7F"/>
              </a:buClr>
              <a:buSzPct val="100000"/>
              <a:buNone/>
            </a:pPr>
            <a:r>
              <a:rPr lang="en-US" dirty="0"/>
              <a:t>1 1 0 1		-3	</a:t>
            </a:r>
            <a:endParaRPr dirty="0"/>
          </a:p>
          <a:p>
            <a:pPr marL="0" lvl="0" indent="0" algn="l" rtl="0">
              <a:lnSpc>
                <a:spcPct val="90000"/>
              </a:lnSpc>
              <a:spcBef>
                <a:spcPts val="511"/>
              </a:spcBef>
              <a:spcAft>
                <a:spcPts val="0"/>
              </a:spcAft>
              <a:buClr>
                <a:srgbClr val="7F7F7F"/>
              </a:buClr>
              <a:buSzPct val="100000"/>
              <a:buNone/>
            </a:pPr>
            <a:r>
              <a:rPr lang="en-US" dirty="0"/>
              <a:t>1 1 1 0		-2	</a:t>
            </a:r>
            <a:endParaRPr dirty="0"/>
          </a:p>
          <a:p>
            <a:pPr marL="0" lvl="0" indent="0" algn="l" rtl="0">
              <a:lnSpc>
                <a:spcPct val="90000"/>
              </a:lnSpc>
              <a:spcBef>
                <a:spcPts val="511"/>
              </a:spcBef>
              <a:spcAft>
                <a:spcPts val="0"/>
              </a:spcAft>
              <a:buClr>
                <a:srgbClr val="7F7F7F"/>
              </a:buClr>
              <a:buSzPct val="100000"/>
              <a:buNone/>
            </a:pPr>
            <a:r>
              <a:rPr lang="en-US" dirty="0"/>
              <a:t>1 1 1 1		-1	</a:t>
            </a:r>
            <a:endParaRPr dirty="0"/>
          </a:p>
          <a:p>
            <a:pPr marL="0" lvl="0" indent="0" algn="l" rtl="0">
              <a:lnSpc>
                <a:spcPct val="90000"/>
              </a:lnSpc>
              <a:spcBef>
                <a:spcPts val="511"/>
              </a:spcBef>
              <a:spcAft>
                <a:spcPts val="0"/>
              </a:spcAft>
              <a:buClr>
                <a:srgbClr val="0055A4"/>
              </a:buClr>
              <a:buSzPct val="100000"/>
              <a:buNone/>
            </a:pPr>
            <a:r>
              <a:rPr lang="en-US" b="1" dirty="0">
                <a:solidFill>
                  <a:srgbClr val="0055A4"/>
                </a:solidFill>
              </a:rPr>
              <a:t>0 0 0 0		 0</a:t>
            </a:r>
            <a:endParaRPr dirty="0"/>
          </a:p>
          <a:p>
            <a:pPr marL="0" lvl="0" indent="0" algn="l" rtl="0">
              <a:lnSpc>
                <a:spcPct val="90000"/>
              </a:lnSpc>
              <a:spcBef>
                <a:spcPts val="511"/>
              </a:spcBef>
              <a:spcAft>
                <a:spcPts val="0"/>
              </a:spcAft>
              <a:buClr>
                <a:srgbClr val="7F7F7F"/>
              </a:buClr>
              <a:buSzPct val="100000"/>
              <a:buNone/>
            </a:pPr>
            <a:r>
              <a:rPr lang="en-US" dirty="0"/>
              <a:t>0 0 0 1		 1</a:t>
            </a:r>
            <a:endParaRPr dirty="0"/>
          </a:p>
          <a:p>
            <a:pPr marL="0" lvl="0" indent="0" algn="l" rtl="0">
              <a:lnSpc>
                <a:spcPct val="90000"/>
              </a:lnSpc>
              <a:spcBef>
                <a:spcPts val="511"/>
              </a:spcBef>
              <a:spcAft>
                <a:spcPts val="0"/>
              </a:spcAft>
              <a:buClr>
                <a:srgbClr val="7F7F7F"/>
              </a:buClr>
              <a:buSzPct val="100000"/>
              <a:buNone/>
            </a:pPr>
            <a:r>
              <a:rPr lang="en-US" dirty="0"/>
              <a:t>0 0 1 0		 2</a:t>
            </a:r>
            <a:endParaRPr dirty="0"/>
          </a:p>
          <a:p>
            <a:pPr marL="0" lvl="0" indent="0" algn="l" rtl="0">
              <a:lnSpc>
                <a:spcPct val="90000"/>
              </a:lnSpc>
              <a:spcBef>
                <a:spcPts val="511"/>
              </a:spcBef>
              <a:spcAft>
                <a:spcPts val="0"/>
              </a:spcAft>
              <a:buClr>
                <a:srgbClr val="7F7F7F"/>
              </a:buClr>
              <a:buSzPct val="100000"/>
              <a:buNone/>
            </a:pPr>
            <a:r>
              <a:rPr lang="en-US" dirty="0"/>
              <a:t>0 0 1 1		 3</a:t>
            </a:r>
            <a:endParaRPr dirty="0"/>
          </a:p>
          <a:p>
            <a:pPr marL="0" lvl="0" indent="0" algn="l" rtl="0">
              <a:lnSpc>
                <a:spcPct val="90000"/>
              </a:lnSpc>
              <a:spcBef>
                <a:spcPts val="511"/>
              </a:spcBef>
              <a:spcAft>
                <a:spcPts val="0"/>
              </a:spcAft>
              <a:buClr>
                <a:srgbClr val="7F7F7F"/>
              </a:buClr>
              <a:buSzPct val="100000"/>
              <a:buNone/>
            </a:pPr>
            <a:r>
              <a:rPr lang="en-US" dirty="0"/>
              <a:t>0 1 0 0		 4</a:t>
            </a:r>
            <a:endParaRPr dirty="0"/>
          </a:p>
          <a:p>
            <a:pPr marL="0" lvl="0" indent="0" algn="l" rtl="0">
              <a:lnSpc>
                <a:spcPct val="90000"/>
              </a:lnSpc>
              <a:spcBef>
                <a:spcPts val="511"/>
              </a:spcBef>
              <a:spcAft>
                <a:spcPts val="0"/>
              </a:spcAft>
              <a:buClr>
                <a:srgbClr val="7F7F7F"/>
              </a:buClr>
              <a:buSzPct val="100000"/>
              <a:buNone/>
            </a:pPr>
            <a:r>
              <a:rPr lang="en-US" dirty="0"/>
              <a:t>0 1 0 1		 5</a:t>
            </a:r>
            <a:endParaRPr dirty="0"/>
          </a:p>
          <a:p>
            <a:pPr marL="0" lvl="0" indent="0" algn="l" rtl="0">
              <a:lnSpc>
                <a:spcPct val="90000"/>
              </a:lnSpc>
              <a:spcBef>
                <a:spcPts val="511"/>
              </a:spcBef>
              <a:spcAft>
                <a:spcPts val="0"/>
              </a:spcAft>
              <a:buClr>
                <a:srgbClr val="7F7F7F"/>
              </a:buClr>
              <a:buSzPct val="100000"/>
              <a:buNone/>
            </a:pPr>
            <a:r>
              <a:rPr lang="en-US" dirty="0"/>
              <a:t>0 1 1 0		 6</a:t>
            </a:r>
            <a:endParaRPr dirty="0"/>
          </a:p>
          <a:p>
            <a:pPr marL="0" lvl="0" indent="0" algn="l" rtl="0">
              <a:lnSpc>
                <a:spcPct val="90000"/>
              </a:lnSpc>
              <a:spcBef>
                <a:spcPts val="511"/>
              </a:spcBef>
              <a:spcAft>
                <a:spcPts val="0"/>
              </a:spcAft>
              <a:buClr>
                <a:srgbClr val="7F7F7F"/>
              </a:buClr>
              <a:buSzPct val="100000"/>
              <a:buNone/>
            </a:pPr>
            <a:r>
              <a:rPr lang="en-US" dirty="0"/>
              <a:t>0 1 1 1 		 7</a:t>
            </a:r>
            <a:endParaRPr dirty="0"/>
          </a:p>
        </p:txBody>
      </p:sp>
      <p:sp>
        <p:nvSpPr>
          <p:cNvPr id="391" name="Google Shape;391;gec49ac6325_0_49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fontScale="85000" lnSpcReduction="20000"/>
          </a:bodyPr>
          <a:lstStyle/>
          <a:p>
            <a:pPr marL="228600" lvl="0" indent="-260032" algn="l" rtl="0">
              <a:lnSpc>
                <a:spcPct val="90000"/>
              </a:lnSpc>
              <a:spcBef>
                <a:spcPts val="0"/>
              </a:spcBef>
              <a:spcAft>
                <a:spcPts val="0"/>
              </a:spcAft>
              <a:buClr>
                <a:srgbClr val="7F7F7F"/>
              </a:buClr>
              <a:buSzPts val="2200"/>
              <a:buChar char="•"/>
            </a:pPr>
            <a:r>
              <a:rPr lang="en-US" dirty="0"/>
              <a:t>Let’s do some math operations:</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  5 )</a:t>
            </a:r>
            <a:endParaRPr dirty="0"/>
          </a:p>
          <a:p>
            <a:pPr marL="0" lvl="0" indent="0" algn="l" rtl="0">
              <a:lnSpc>
                <a:spcPct val="90000"/>
              </a:lnSpc>
              <a:spcBef>
                <a:spcPts val="511"/>
              </a:spcBef>
              <a:spcAft>
                <a:spcPts val="0"/>
              </a:spcAft>
              <a:buClr>
                <a:srgbClr val="7F7F7F"/>
              </a:buClr>
              <a:buSzPts val="2200"/>
              <a:buNone/>
            </a:pPr>
            <a:r>
              <a:rPr lang="en-US" dirty="0"/>
              <a:t>               + ( -5 )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a:t>
            </a:r>
            <a:endParaRPr dirty="0"/>
          </a:p>
          <a:p>
            <a:pPr marL="0" lvl="0" indent="0" algn="l" rtl="0">
              <a:lnSpc>
                <a:spcPct val="90000"/>
              </a:lnSpc>
              <a:spcBef>
                <a:spcPts val="511"/>
              </a:spcBef>
              <a:spcAft>
                <a:spcPts val="0"/>
              </a:spcAft>
              <a:buClr>
                <a:srgbClr val="7F7F7F"/>
              </a:buClr>
              <a:buSzPts val="2200"/>
              <a:buNone/>
            </a:pPr>
            <a:r>
              <a:rPr lang="en-US" dirty="0"/>
              <a:t>                  (  6 )</a:t>
            </a:r>
            <a:endParaRPr dirty="0"/>
          </a:p>
          <a:p>
            <a:pPr marL="0" lvl="0" indent="0" algn="l" rtl="0">
              <a:lnSpc>
                <a:spcPct val="90000"/>
              </a:lnSpc>
              <a:spcBef>
                <a:spcPts val="511"/>
              </a:spcBef>
              <a:spcAft>
                <a:spcPts val="0"/>
              </a:spcAft>
              <a:buClr>
                <a:srgbClr val="7F7F7F"/>
              </a:buClr>
              <a:buSzPts val="2200"/>
              <a:buNone/>
            </a:pPr>
            <a:r>
              <a:rPr lang="en-US" dirty="0"/>
              <a:t>               + ( -2 )</a:t>
            </a:r>
            <a:endParaRPr dirty="0"/>
          </a:p>
          <a:p>
            <a:pPr marL="0" lvl="0" indent="0" algn="l" rtl="0">
              <a:lnSpc>
                <a:spcPct val="90000"/>
              </a:lnSpc>
              <a:spcBef>
                <a:spcPts val="511"/>
              </a:spcBef>
              <a:spcAft>
                <a:spcPts val="0"/>
              </a:spcAft>
              <a:buClr>
                <a:srgbClr val="7F7F7F"/>
              </a:buClr>
              <a:buSzPts val="2200"/>
              <a:buNone/>
            </a:pPr>
            <a:r>
              <a:rPr lang="en-US" dirty="0"/>
              <a:t>             -----------</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ec49ac6325_0_504"/>
          <p:cNvSpPr txBox="1">
            <a:spLocks noGrp="1"/>
          </p:cNvSpPr>
          <p:nvPr>
            <p:ph type="title"/>
          </p:nvPr>
        </p:nvSpPr>
        <p:spPr>
          <a:xfrm>
            <a:off x="838201" y="2402238"/>
            <a:ext cx="10515600" cy="2187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Representing Text </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ec49ac6325_0_508"/>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Problem:</a:t>
            </a:r>
            <a:endParaRPr dirty="0"/>
          </a:p>
        </p:txBody>
      </p:sp>
      <p:sp>
        <p:nvSpPr>
          <p:cNvPr id="402" name="Google Shape;402;gec49ac6325_0_50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indent="-228600">
              <a:spcBef>
                <a:spcPts val="0"/>
              </a:spcBef>
            </a:pPr>
            <a:r>
              <a:rPr lang="en-US" dirty="0"/>
              <a:t>I want to write the following message in terms of 0 and 1:</a:t>
            </a:r>
          </a:p>
          <a:p>
            <a:pPr marL="228600" indent="-228600">
              <a:spcBef>
                <a:spcPts val="0"/>
              </a:spcBef>
            </a:pPr>
            <a:endParaRPr lang="en-US" dirty="0"/>
          </a:p>
          <a:p>
            <a:pPr marL="228600" indent="-228600">
              <a:spcBef>
                <a:spcPts val="0"/>
              </a:spcBef>
            </a:pPr>
            <a:endParaRPr lang="en-US" dirty="0"/>
          </a:p>
          <a:p>
            <a:pPr marL="228600" indent="-228600">
              <a:spcBef>
                <a:spcPts val="0"/>
              </a:spcBef>
            </a:pPr>
            <a:r>
              <a:rPr lang="en-US" dirty="0"/>
              <a:t>How would you do it?</a:t>
            </a:r>
          </a:p>
          <a:p>
            <a:pPr marL="0" lvl="0" indent="0" algn="l" rtl="0">
              <a:lnSpc>
                <a:spcPct val="90000"/>
              </a:lnSpc>
              <a:spcBef>
                <a:spcPts val="0"/>
              </a:spcBef>
              <a:spcAft>
                <a:spcPts val="0"/>
              </a:spcAft>
              <a:buClr>
                <a:srgbClr val="7F7F7F"/>
              </a:buClr>
              <a:buSzPts val="3000"/>
              <a:buNone/>
            </a:pPr>
            <a:br>
              <a:rPr lang="en-US" dirty="0"/>
            </a:br>
            <a:endParaRPr dirty="0"/>
          </a:p>
        </p:txBody>
      </p:sp>
      <p:sp>
        <p:nvSpPr>
          <p:cNvPr id="3" name="ZoneTexte 2">
            <a:extLst>
              <a:ext uri="{FF2B5EF4-FFF2-40B4-BE49-F238E27FC236}">
                <a16:creationId xmlns:a16="http://schemas.microsoft.com/office/drawing/2014/main" id="{6FB26CC9-0511-E529-6A5A-C9652DF3F488}"/>
              </a:ext>
            </a:extLst>
          </p:cNvPr>
          <p:cNvSpPr txBox="1"/>
          <p:nvPr/>
        </p:nvSpPr>
        <p:spPr>
          <a:xfrm>
            <a:off x="5084795" y="2441902"/>
            <a:ext cx="1793810" cy="369332"/>
          </a:xfrm>
          <a:prstGeom prst="rect">
            <a:avLst/>
          </a:prstGeom>
          <a:noFill/>
        </p:spPr>
        <p:txBody>
          <a:bodyPr wrap="square">
            <a:spAutoFit/>
          </a:bodyPr>
          <a:lstStyle/>
          <a:p>
            <a:r>
              <a:rPr lang="en-US" b="1" dirty="0">
                <a:latin typeface="Courier New"/>
                <a:cs typeface="Courier New"/>
                <a:sym typeface="Courier New"/>
              </a:rPr>
              <a:t>Hello World</a:t>
            </a:r>
            <a:endParaRPr lang="fr-CA" dirty="0"/>
          </a:p>
        </p:txBody>
      </p:sp>
    </p:spTree>
    <p:extLst>
      <p:ext uri="{BB962C8B-B14F-4D97-AF65-F5344CB8AC3E}">
        <p14:creationId xmlns:p14="http://schemas.microsoft.com/office/powerpoint/2010/main" val="862760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ec49ac6325_0_508"/>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Text in Computers</a:t>
            </a:r>
            <a:endParaRPr dirty="0"/>
          </a:p>
        </p:txBody>
      </p:sp>
      <p:sp>
        <p:nvSpPr>
          <p:cNvPr id="402" name="Google Shape;402;gec49ac6325_0_50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In early years, different computer companies applied the binary system in their own way.</a:t>
            </a:r>
            <a:endParaRPr dirty="0"/>
          </a:p>
          <a:p>
            <a:pPr marL="228600" lvl="0" indent="-38100" algn="l" rtl="0">
              <a:lnSpc>
                <a:spcPct val="90000"/>
              </a:lnSpc>
              <a:spcBef>
                <a:spcPts val="900"/>
              </a:spcBef>
              <a:spcAft>
                <a:spcPts val="0"/>
              </a:spcAft>
              <a:buClr>
                <a:srgbClr val="7F7F7F"/>
              </a:buClr>
              <a:buSzPts val="3000"/>
              <a:buNone/>
            </a:pPr>
            <a:endParaRPr dirty="0"/>
          </a:p>
          <a:p>
            <a:pPr marL="228600" lvl="0" indent="-228600" algn="l" rtl="0">
              <a:lnSpc>
                <a:spcPct val="90000"/>
              </a:lnSpc>
              <a:spcBef>
                <a:spcPts val="900"/>
              </a:spcBef>
              <a:spcAft>
                <a:spcPts val="0"/>
              </a:spcAft>
              <a:buClr>
                <a:srgbClr val="7F7F7F"/>
              </a:buClr>
              <a:buSzPts val="3000"/>
              <a:buChar char="•"/>
            </a:pPr>
            <a:r>
              <a:rPr lang="en-US" dirty="0"/>
              <a:t>The word “cat” would be encoded in binary different on different brands of computers.</a:t>
            </a:r>
            <a:endParaRPr dirty="0"/>
          </a:p>
          <a:p>
            <a:pPr marL="228600" lvl="0" indent="-38100" algn="l" rtl="0">
              <a:lnSpc>
                <a:spcPct val="90000"/>
              </a:lnSpc>
              <a:spcBef>
                <a:spcPts val="900"/>
              </a:spcBef>
              <a:spcAft>
                <a:spcPts val="0"/>
              </a:spcAft>
              <a:buClr>
                <a:srgbClr val="7F7F7F"/>
              </a:buClr>
              <a:buSzPts val="3000"/>
              <a:buNone/>
            </a:pPr>
            <a:endParaRPr dirty="0"/>
          </a:p>
          <a:p>
            <a:pPr marL="228600" lvl="0" indent="-228600" algn="l" rtl="0">
              <a:lnSpc>
                <a:spcPct val="90000"/>
              </a:lnSpc>
              <a:spcBef>
                <a:spcPts val="900"/>
              </a:spcBef>
              <a:spcAft>
                <a:spcPts val="0"/>
              </a:spcAft>
              <a:buClr>
                <a:srgbClr val="7F7F7F"/>
              </a:buClr>
              <a:buSzPts val="3000"/>
              <a:buChar char="•"/>
            </a:pPr>
            <a:r>
              <a:rPr lang="en-US" dirty="0"/>
              <a:t>This made life difficult in terms of being able to transfer data from one system to another. </a:t>
            </a:r>
            <a:br>
              <a:rPr lang="en-US" dirty="0"/>
            </a:b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ec49ac6325_0_513"/>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ASCII</a:t>
            </a:r>
            <a:endParaRPr dirty="0"/>
          </a:p>
        </p:txBody>
      </p:sp>
      <p:sp>
        <p:nvSpPr>
          <p:cNvPr id="408" name="Google Shape;408;gec49ac6325_0_513"/>
          <p:cNvSpPr txBox="1">
            <a:spLocks noGrp="1"/>
          </p:cNvSpPr>
          <p:nvPr>
            <p:ph type="body" idx="1"/>
          </p:nvPr>
        </p:nvSpPr>
        <p:spPr>
          <a:xfrm>
            <a:off x="838200" y="1834014"/>
            <a:ext cx="10830900" cy="4351200"/>
          </a:xfrm>
          <a:prstGeom prst="rect">
            <a:avLst/>
          </a:prstGeom>
          <a:noFill/>
          <a:ln>
            <a:noFill/>
          </a:ln>
        </p:spPr>
        <p:txBody>
          <a:bodyPr spcFirstLastPara="1" wrap="square" lIns="91425" tIns="45700" rIns="91425" bIns="45700" anchor="t" anchorCtr="0">
            <a:normAutofit fontScale="92500" lnSpcReduction="10000"/>
          </a:bodyPr>
          <a:lstStyle/>
          <a:p>
            <a:pPr marL="228600" lvl="0" indent="-213359" algn="l" rtl="0">
              <a:lnSpc>
                <a:spcPct val="115000"/>
              </a:lnSpc>
              <a:spcBef>
                <a:spcPts val="0"/>
              </a:spcBef>
              <a:spcAft>
                <a:spcPts val="0"/>
              </a:spcAft>
              <a:buClr>
                <a:srgbClr val="0055A4"/>
              </a:buClr>
              <a:buSzPct val="100000"/>
              <a:buChar char="•"/>
            </a:pPr>
            <a:r>
              <a:rPr lang="en-US" sz="3200" dirty="0">
                <a:solidFill>
                  <a:srgbClr val="0055A4"/>
                </a:solidFill>
              </a:rPr>
              <a:t>ASCII</a:t>
            </a:r>
            <a:r>
              <a:rPr lang="en-US" sz="3200" dirty="0"/>
              <a:t> (American Standard Code for Information Interchange) </a:t>
            </a:r>
            <a:endParaRPr dirty="0"/>
          </a:p>
          <a:p>
            <a:pPr marL="685800" lvl="1" indent="-215264" algn="l" rtl="0">
              <a:lnSpc>
                <a:spcPct val="115000"/>
              </a:lnSpc>
              <a:spcBef>
                <a:spcPts val="777"/>
              </a:spcBef>
              <a:spcAft>
                <a:spcPts val="0"/>
              </a:spcAft>
              <a:buClr>
                <a:srgbClr val="7F7F7F"/>
              </a:buClr>
              <a:buSzPct val="100000"/>
              <a:buChar char="•"/>
            </a:pPr>
            <a:r>
              <a:rPr lang="en-US" sz="2800" dirty="0">
                <a:latin typeface="Arial" panose="020B0604020202020204" pitchFamily="34" charset="0"/>
                <a:cs typeface="Arial" panose="020B0604020202020204" pitchFamily="34" charset="0"/>
              </a:rPr>
              <a:t>Standard introduced that used a </a:t>
            </a:r>
            <a:r>
              <a:rPr lang="en-US" sz="2800" dirty="0">
                <a:solidFill>
                  <a:srgbClr val="0055A4"/>
                </a:solidFill>
                <a:latin typeface="Arial" panose="020B0604020202020204" pitchFamily="34" charset="0"/>
                <a:cs typeface="Arial" panose="020B0604020202020204" pitchFamily="34" charset="0"/>
              </a:rPr>
              <a:t>7 bit code</a:t>
            </a:r>
            <a:r>
              <a:rPr lang="en-US" sz="2800" dirty="0">
                <a:latin typeface="Arial" panose="020B0604020202020204" pitchFamily="34" charset="0"/>
                <a:cs typeface="Arial" panose="020B0604020202020204" pitchFamily="34" charset="0"/>
              </a:rPr>
              <a:t> with </a:t>
            </a:r>
            <a:r>
              <a:rPr lang="en-US" sz="2800" dirty="0">
                <a:solidFill>
                  <a:srgbClr val="0055A4"/>
                </a:solidFill>
                <a:latin typeface="Arial" panose="020B0604020202020204" pitchFamily="34" charset="0"/>
                <a:cs typeface="Arial" panose="020B0604020202020204" pitchFamily="34" charset="0"/>
              </a:rPr>
              <a:t>128 combinations</a:t>
            </a:r>
            <a:r>
              <a:rPr lang="en-US" sz="2800"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228600" lvl="0" indent="-214312" algn="l" rtl="0">
              <a:lnSpc>
                <a:spcPct val="115000"/>
              </a:lnSpc>
              <a:spcBef>
                <a:spcPts val="833"/>
              </a:spcBef>
              <a:spcAft>
                <a:spcPts val="0"/>
              </a:spcAft>
              <a:buClr>
                <a:srgbClr val="7F7F7F"/>
              </a:buClr>
              <a:buSzPct val="100000"/>
              <a:buChar char="•"/>
            </a:pPr>
            <a:r>
              <a:rPr lang="en-US" dirty="0"/>
              <a:t>Later became 8-bits (256 combinations) – ASCII-8.</a:t>
            </a:r>
            <a:endParaRPr dirty="0"/>
          </a:p>
          <a:p>
            <a:pPr marL="228600" lvl="0" indent="-214312" algn="l" rtl="0">
              <a:lnSpc>
                <a:spcPct val="115000"/>
              </a:lnSpc>
              <a:spcBef>
                <a:spcPts val="833"/>
              </a:spcBef>
              <a:spcAft>
                <a:spcPts val="0"/>
              </a:spcAft>
              <a:buClr>
                <a:srgbClr val="7F7F7F"/>
              </a:buClr>
              <a:buSzPct val="100000"/>
              <a:buChar char="•"/>
            </a:pPr>
            <a:r>
              <a:rPr lang="en-US" dirty="0"/>
              <a:t>Why eight bits?</a:t>
            </a:r>
            <a:endParaRPr dirty="0"/>
          </a:p>
          <a:p>
            <a:pPr marL="685800" lvl="1" indent="-216217" algn="l" rtl="0">
              <a:lnSpc>
                <a:spcPct val="115000"/>
              </a:lnSpc>
              <a:spcBef>
                <a:spcPts val="722"/>
              </a:spcBef>
              <a:spcAft>
                <a:spcPts val="0"/>
              </a:spcAft>
              <a:buClr>
                <a:srgbClr val="7F7F7F"/>
              </a:buClr>
              <a:buSzPct val="100000"/>
              <a:buChar char="•"/>
            </a:pPr>
            <a:r>
              <a:rPr lang="en-US" dirty="0">
                <a:latin typeface="Arial" panose="020B0604020202020204" pitchFamily="34" charset="0"/>
                <a:cs typeface="Arial" panose="020B0604020202020204" pitchFamily="34" charset="0"/>
              </a:rPr>
              <a:t>So each character can be stored in a single byte.</a:t>
            </a:r>
            <a:endParaRPr dirty="0">
              <a:latin typeface="Arial" panose="020B0604020202020204" pitchFamily="34" charset="0"/>
              <a:cs typeface="Arial" panose="020B0604020202020204" pitchFamily="34" charset="0"/>
            </a:endParaRPr>
          </a:p>
          <a:p>
            <a:pPr marL="457200" lvl="1" indent="0" algn="l" rtl="0">
              <a:lnSpc>
                <a:spcPct val="115000"/>
              </a:lnSpc>
              <a:spcBef>
                <a:spcPts val="722"/>
              </a:spcBef>
              <a:spcAft>
                <a:spcPts val="0"/>
              </a:spcAft>
              <a:buClr>
                <a:srgbClr val="7F7F7F"/>
              </a:buClr>
              <a:buSzPct val="100000"/>
              <a:buNone/>
            </a:pPr>
            <a:endParaRPr dirty="0">
              <a:latin typeface="Arial" panose="020B0604020202020204" pitchFamily="34" charset="0"/>
              <a:cs typeface="Arial" panose="020B0604020202020204" pitchFamily="34" charset="0"/>
            </a:endParaRPr>
          </a:p>
          <a:p>
            <a:pPr marL="0" lvl="0" indent="0" algn="l" rtl="0">
              <a:lnSpc>
                <a:spcPct val="115000"/>
              </a:lnSpc>
              <a:spcBef>
                <a:spcPts val="833"/>
              </a:spcBef>
              <a:spcAft>
                <a:spcPts val="0"/>
              </a:spcAft>
              <a:buClr>
                <a:srgbClr val="7F7F7F"/>
              </a:buClr>
              <a:buSzPct val="100000"/>
              <a:buNone/>
            </a:pPr>
            <a:r>
              <a:rPr lang="en-US" dirty="0"/>
              <a:t>CAT	0100 0011  0100 0001  0101 0100</a:t>
            </a:r>
            <a:endParaRPr dirty="0"/>
          </a:p>
          <a:p>
            <a:pPr marL="0" lvl="0" indent="0" algn="l" rtl="0">
              <a:lnSpc>
                <a:spcPct val="115000"/>
              </a:lnSpc>
              <a:spcBef>
                <a:spcPts val="833"/>
              </a:spcBef>
              <a:spcAft>
                <a:spcPts val="0"/>
              </a:spcAft>
              <a:buClr>
                <a:srgbClr val="7F7F7F"/>
              </a:buClr>
              <a:buSzPct val="100000"/>
              <a:buNone/>
            </a:pPr>
            <a:r>
              <a:rPr lang="en-US" dirty="0"/>
              <a:t>cat 	01</a:t>
            </a:r>
            <a:r>
              <a:rPr lang="en-US" u="sng" dirty="0"/>
              <a:t>1</a:t>
            </a:r>
            <a:r>
              <a:rPr lang="en-US" dirty="0"/>
              <a:t>0	0011  01</a:t>
            </a:r>
            <a:r>
              <a:rPr lang="en-US" u="sng" dirty="0"/>
              <a:t>1</a:t>
            </a:r>
            <a:r>
              <a:rPr lang="en-US" dirty="0"/>
              <a:t>0 0001  01</a:t>
            </a:r>
            <a:r>
              <a:rPr lang="en-US" u="sng" dirty="0"/>
              <a:t>1</a:t>
            </a:r>
            <a:r>
              <a:rPr lang="en-US" dirty="0"/>
              <a:t>1 0100</a:t>
            </a:r>
            <a:endParaRPr dirty="0"/>
          </a:p>
          <a:p>
            <a:pPr marL="228600" lvl="0" indent="-52387" algn="l" rtl="0">
              <a:lnSpc>
                <a:spcPct val="115000"/>
              </a:lnSpc>
              <a:spcBef>
                <a:spcPts val="833"/>
              </a:spcBef>
              <a:spcAft>
                <a:spcPts val="0"/>
              </a:spcAft>
              <a:buClr>
                <a:srgbClr val="7F7F7F"/>
              </a:buClr>
              <a:buSzPct val="100000"/>
              <a:buNone/>
            </a:pP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gec49ac6325_0_518"/>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ASCII-8</a:t>
            </a:r>
            <a:endParaRPr dirty="0"/>
          </a:p>
        </p:txBody>
      </p:sp>
      <p:pic>
        <p:nvPicPr>
          <p:cNvPr id="414" name="Google Shape;414;gec49ac6325_0_518"/>
          <p:cNvPicPr preferRelativeResize="0">
            <a:picLocks noGrp="1"/>
          </p:cNvPicPr>
          <p:nvPr>
            <p:ph type="body" idx="1"/>
          </p:nvPr>
        </p:nvPicPr>
        <p:blipFill rotWithShape="1">
          <a:blip r:embed="rId3">
            <a:alphaModFix/>
          </a:blip>
          <a:srcRect/>
          <a:stretch/>
        </p:blipFill>
        <p:spPr>
          <a:xfrm>
            <a:off x="1172889" y="1825625"/>
            <a:ext cx="4512300" cy="4351200"/>
          </a:xfrm>
          <a:prstGeom prst="rect">
            <a:avLst/>
          </a:prstGeom>
          <a:noFill/>
          <a:ln>
            <a:noFill/>
          </a:ln>
        </p:spPr>
      </p:pic>
      <p:sp>
        <p:nvSpPr>
          <p:cNvPr id="415" name="Google Shape;415;gec49ac6325_0_518"/>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dirty="0"/>
              <a:t>Decode the following message</a:t>
            </a:r>
            <a:endParaRPr dirty="0"/>
          </a:p>
          <a:p>
            <a:pPr marL="0" lvl="0" indent="0" algn="l" rtl="0">
              <a:lnSpc>
                <a:spcPct val="90000"/>
              </a:lnSpc>
              <a:spcBef>
                <a:spcPts val="660"/>
              </a:spcBef>
              <a:spcAft>
                <a:spcPts val="0"/>
              </a:spcAft>
              <a:buClr>
                <a:srgbClr val="7F7F7F"/>
              </a:buClr>
              <a:buSzPts val="2200"/>
              <a:buNone/>
            </a:pPr>
            <a:endParaRPr dirty="0"/>
          </a:p>
          <a:p>
            <a:pPr marL="0" lvl="0" indent="0" algn="l" rtl="0">
              <a:lnSpc>
                <a:spcPct val="90000"/>
              </a:lnSpc>
              <a:spcBef>
                <a:spcPts val="660"/>
              </a:spcBef>
              <a:spcAft>
                <a:spcPts val="0"/>
              </a:spcAft>
              <a:buClr>
                <a:srgbClr val="7F7F7F"/>
              </a:buClr>
              <a:buSzPts val="2200"/>
              <a:buNone/>
            </a:pPr>
            <a:r>
              <a:rPr lang="en-US" dirty="0"/>
              <a:t>01000001 01010011 01000011 01001001 01001001 00100000 01101001 01110011 00100000 01101100 01101001 01101101 01101001 01110100 01100101 01100100</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ec49ac6325_0_524"/>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Unicode</a:t>
            </a:r>
            <a:endParaRPr dirty="0"/>
          </a:p>
        </p:txBody>
      </p:sp>
      <p:sp>
        <p:nvSpPr>
          <p:cNvPr id="421" name="Google Shape;421;gec49ac6325_0_5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rgbClr val="7F7F7F"/>
              </a:buClr>
              <a:buSzPts val="2400"/>
              <a:buChar char="•"/>
            </a:pPr>
            <a:r>
              <a:rPr lang="en-US" sz="2400" dirty="0"/>
              <a:t>Although ASCII works fine for English, many other languages need more than 256 characters, including numbers and punctuation.</a:t>
            </a:r>
            <a:endParaRPr dirty="0"/>
          </a:p>
          <a:p>
            <a:pPr marL="228600" lvl="0" indent="-76200" algn="l" rtl="0">
              <a:lnSpc>
                <a:spcPct val="110000"/>
              </a:lnSpc>
              <a:spcBef>
                <a:spcPts val="720"/>
              </a:spcBef>
              <a:spcAft>
                <a:spcPts val="0"/>
              </a:spcAft>
              <a:buClr>
                <a:srgbClr val="7F7F7F"/>
              </a:buClr>
              <a:buSzPts val="2400"/>
              <a:buNone/>
            </a:pPr>
            <a:endParaRPr sz="2400" dirty="0"/>
          </a:p>
          <a:p>
            <a:pPr marL="228600" lvl="0" indent="-228600" algn="l" rtl="0">
              <a:lnSpc>
                <a:spcPct val="110000"/>
              </a:lnSpc>
              <a:spcBef>
                <a:spcPts val="720"/>
              </a:spcBef>
              <a:spcAft>
                <a:spcPts val="0"/>
              </a:spcAft>
              <a:buClr>
                <a:srgbClr val="7F7F7F"/>
              </a:buClr>
              <a:buSzPts val="2400"/>
              <a:buChar char="•"/>
            </a:pPr>
            <a:r>
              <a:rPr lang="en-US" sz="2400" dirty="0"/>
              <a:t>Unicode is a computing industry standard for the consistent encoding, representation, and handling of text expressed in most of the world's writing systems and operating systems. </a:t>
            </a:r>
            <a:endParaRPr dirty="0"/>
          </a:p>
          <a:p>
            <a:pPr marL="228600" lvl="0" indent="-76200" algn="l" rtl="0">
              <a:lnSpc>
                <a:spcPct val="110000"/>
              </a:lnSpc>
              <a:spcBef>
                <a:spcPts val="720"/>
              </a:spcBef>
              <a:spcAft>
                <a:spcPts val="0"/>
              </a:spcAft>
              <a:buClr>
                <a:srgbClr val="7F7F7F"/>
              </a:buClr>
              <a:buSzPts val="2400"/>
              <a:buNone/>
            </a:pPr>
            <a:endParaRPr sz="2400" dirty="0"/>
          </a:p>
          <a:p>
            <a:pPr marL="228600" lvl="0" indent="-228600" algn="l" rtl="0">
              <a:lnSpc>
                <a:spcPct val="110000"/>
              </a:lnSpc>
              <a:spcBef>
                <a:spcPts val="720"/>
              </a:spcBef>
              <a:spcAft>
                <a:spcPts val="0"/>
              </a:spcAft>
              <a:buClr>
                <a:srgbClr val="7F7F7F"/>
              </a:buClr>
              <a:buSzPts val="2400"/>
              <a:buChar char="•"/>
            </a:pPr>
            <a:r>
              <a:rPr lang="en-US" sz="2400" dirty="0"/>
              <a:t>The Unicode standard defines UTF-8, UTF-16, and UTF-32, and several other encodings are in use. </a:t>
            </a:r>
            <a:endParaRPr dirty="0"/>
          </a:p>
          <a:p>
            <a:pPr marL="228600" lvl="0" indent="-76200" algn="l" rtl="0">
              <a:lnSpc>
                <a:spcPct val="110000"/>
              </a:lnSpc>
              <a:spcBef>
                <a:spcPts val="720"/>
              </a:spcBef>
              <a:spcAft>
                <a:spcPts val="0"/>
              </a:spcAft>
              <a:buClr>
                <a:srgbClr val="7F7F7F"/>
              </a:buClr>
              <a:buSzPts val="2400"/>
              <a:buNone/>
            </a:pPr>
            <a:endParaRPr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ec49ac6325_0_529"/>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Unicode</a:t>
            </a:r>
            <a:endParaRPr dirty="0"/>
          </a:p>
        </p:txBody>
      </p:sp>
      <p:pic>
        <p:nvPicPr>
          <p:cNvPr id="427" name="Google Shape;427;gec49ac6325_0_529"/>
          <p:cNvPicPr preferRelativeResize="0">
            <a:picLocks noGrp="1"/>
          </p:cNvPicPr>
          <p:nvPr>
            <p:ph type="body" idx="1"/>
          </p:nvPr>
        </p:nvPicPr>
        <p:blipFill rotWithShape="1">
          <a:blip r:embed="rId3">
            <a:alphaModFix/>
          </a:blip>
          <a:srcRect/>
          <a:stretch/>
        </p:blipFill>
        <p:spPr>
          <a:xfrm>
            <a:off x="1453217" y="1825625"/>
            <a:ext cx="9285600" cy="43512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1"/>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Boolean Logic &amp; Logic Gates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ec49ac6325_0_403"/>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dirty="0">
                <a:latin typeface="+mj-lt"/>
              </a:rPr>
              <a:t>CPU Core Components: Activity (cont.)</a:t>
            </a:r>
            <a:endParaRPr dirty="0">
              <a:latin typeface="+mj-lt"/>
            </a:endParaRPr>
          </a:p>
        </p:txBody>
      </p:sp>
      <p:sp>
        <p:nvSpPr>
          <p:cNvPr id="156" name="Google Shape;156;gec49ac6325_0_403"/>
          <p:cNvSpPr txBox="1">
            <a:spLocks noGrp="1"/>
          </p:cNvSpPr>
          <p:nvPr>
            <p:ph type="body" idx="1"/>
          </p:nvPr>
        </p:nvSpPr>
        <p:spPr>
          <a:xfrm>
            <a:off x="838200" y="1825625"/>
            <a:ext cx="64623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dirty="0">
                <a:latin typeface="+mj-lt"/>
              </a:rPr>
              <a:t>Try it yourself:</a:t>
            </a:r>
            <a:endParaRPr dirty="0">
              <a:latin typeface="+mj-lt"/>
            </a:endParaRPr>
          </a:p>
          <a:p>
            <a:pPr marL="228600" lvl="0" indent="-228600" algn="l" rtl="0">
              <a:lnSpc>
                <a:spcPct val="90000"/>
              </a:lnSpc>
              <a:spcBef>
                <a:spcPts val="0"/>
              </a:spcBef>
              <a:spcAft>
                <a:spcPts val="0"/>
              </a:spcAft>
              <a:buClr>
                <a:srgbClr val="7F7F7F"/>
              </a:buClr>
              <a:buSzPts val="3000"/>
              <a:buChar char="•"/>
            </a:pPr>
            <a:r>
              <a:rPr lang="en-US" dirty="0">
                <a:latin typeface="+mj-lt"/>
              </a:rPr>
              <a:t>Using the following codebook, </a:t>
            </a:r>
            <a:br>
              <a:rPr lang="en-US" dirty="0">
                <a:latin typeface="+mj-lt"/>
              </a:rPr>
            </a:br>
            <a:r>
              <a:rPr lang="en-US" dirty="0">
                <a:latin typeface="+mj-lt"/>
              </a:rPr>
              <a:t>ask the “Man in a box” to calculate </a:t>
            </a:r>
            <a:br>
              <a:rPr lang="en-US" dirty="0">
                <a:latin typeface="+mj-lt"/>
              </a:rPr>
            </a:br>
            <a:r>
              <a:rPr lang="en-US" dirty="0">
                <a:latin typeface="+mj-lt"/>
              </a:rPr>
              <a:t>8 + 7</a:t>
            </a:r>
            <a:endParaRPr dirty="0">
              <a:latin typeface="+mj-lt"/>
            </a:endParaRPr>
          </a:p>
          <a:p>
            <a:pPr marL="228600" lvl="0" indent="-228600" algn="l" rtl="0">
              <a:lnSpc>
                <a:spcPct val="90000"/>
              </a:lnSpc>
              <a:spcBef>
                <a:spcPts val="900"/>
              </a:spcBef>
              <a:spcAft>
                <a:spcPts val="0"/>
              </a:spcAft>
              <a:buClr>
                <a:srgbClr val="7F7F7F"/>
              </a:buClr>
              <a:buSzPts val="3000"/>
              <a:buChar char="•"/>
            </a:pPr>
            <a:r>
              <a:rPr lang="en-US" dirty="0">
                <a:latin typeface="+mj-lt"/>
              </a:rPr>
              <a:t>What parts of the previous program stay the same? What parts of the previous program need to change?</a:t>
            </a:r>
            <a:endParaRPr dirty="0">
              <a:latin typeface="+mj-lt"/>
            </a:endParaRPr>
          </a:p>
          <a:p>
            <a:pPr marL="0" lvl="0" indent="0" algn="l" rtl="0">
              <a:lnSpc>
                <a:spcPct val="90000"/>
              </a:lnSpc>
              <a:spcBef>
                <a:spcPts val="900"/>
              </a:spcBef>
              <a:spcAft>
                <a:spcPts val="0"/>
              </a:spcAft>
              <a:buClr>
                <a:srgbClr val="7F7F7F"/>
              </a:buClr>
              <a:buSzPts val="3000"/>
              <a:buNone/>
            </a:pPr>
            <a:br>
              <a:rPr lang="en-US" dirty="0">
                <a:latin typeface="+mj-lt"/>
              </a:rPr>
            </a:br>
            <a:endParaRPr dirty="0">
              <a:latin typeface="+mj-lt"/>
            </a:endParaRPr>
          </a:p>
        </p:txBody>
      </p:sp>
      <p:pic>
        <p:nvPicPr>
          <p:cNvPr id="157" name="Google Shape;157;gec49ac6325_0_403" descr="https://lh3.googleusercontent.com/w4YxRfJav6FGL_fsQZkrEWGSnDB29KUw2nkdHil7oqhnLHgOOZK4mSHDDteUtsTmk5e0ckykZp5lR43vhS_MYdLQcbzCSoWNrbUBXvjSh5EsfieGBq-fkNK7tSxnItkhnft_tvDgBUw"/>
          <p:cNvPicPr preferRelativeResize="0"/>
          <p:nvPr/>
        </p:nvPicPr>
        <p:blipFill rotWithShape="1">
          <a:blip r:embed="rId3">
            <a:alphaModFix/>
          </a:blip>
          <a:srcRect/>
          <a:stretch/>
        </p:blipFill>
        <p:spPr>
          <a:xfrm>
            <a:off x="7497969" y="1667859"/>
            <a:ext cx="3947572" cy="4666869"/>
          </a:xfrm>
          <a:prstGeom prst="rect">
            <a:avLst/>
          </a:prstGeom>
          <a:noFill/>
          <a:ln w="9525" cap="flat" cmpd="sng">
            <a:solidFill>
              <a:schemeClr val="accent1"/>
            </a:solidFill>
            <a:prstDash val="solid"/>
            <a:round/>
            <a:headEnd type="none" w="sm" len="sm"/>
            <a:tailEnd type="none" w="sm" len="sm"/>
          </a:ln>
        </p:spPr>
      </p:pic>
      <p:sp>
        <p:nvSpPr>
          <p:cNvPr id="158" name="Google Shape;158;gec49ac6325_0_403"/>
          <p:cNvSpPr txBox="1">
            <a:spLocks noGrp="1"/>
          </p:cNvSpPr>
          <p:nvPr>
            <p:ph type="sldNum" idx="12"/>
          </p:nvPr>
        </p:nvSpPr>
        <p:spPr>
          <a:xfrm>
            <a:off x="8077200" y="6356352"/>
            <a:ext cx="3276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mj-lt"/>
              </a:rPr>
              <a:t>5</a:t>
            </a:fld>
            <a:endParaRPr>
              <a:latin typeface="+mj-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Boolean Operations</a:t>
            </a:r>
            <a:endParaRPr dirty="0"/>
          </a:p>
        </p:txBody>
      </p:sp>
      <p:sp>
        <p:nvSpPr>
          <p:cNvPr id="438" name="Google Shape;438;p12"/>
          <p:cNvSpPr txBox="1">
            <a:spLocks noGrp="1"/>
          </p:cNvSpPr>
          <p:nvPr>
            <p:ph type="body" idx="1"/>
          </p:nvPr>
        </p:nvSpPr>
        <p:spPr>
          <a:xfrm>
            <a:off x="838199" y="1825625"/>
            <a:ext cx="1098188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7F7F7F"/>
              </a:buClr>
              <a:buSzPts val="2000"/>
              <a:buChar char="•"/>
            </a:pPr>
            <a:r>
              <a:rPr lang="en-US" sz="2000" dirty="0"/>
              <a:t>Integrated Circuits (microchips)</a:t>
            </a:r>
            <a:r>
              <a:rPr lang="en-US" sz="2000" b="1" dirty="0"/>
              <a:t> </a:t>
            </a:r>
            <a:r>
              <a:rPr lang="en-US" sz="2000" dirty="0"/>
              <a:t>are used to store and manipulate (process) bits.</a:t>
            </a:r>
            <a:endParaRPr dirty="0"/>
          </a:p>
          <a:p>
            <a:pPr marL="228600" lvl="0" indent="-101600" algn="l" rtl="0">
              <a:lnSpc>
                <a:spcPct val="80000"/>
              </a:lnSpc>
              <a:spcBef>
                <a:spcPts val="600"/>
              </a:spcBef>
              <a:spcAft>
                <a:spcPts val="0"/>
              </a:spcAft>
              <a:buClr>
                <a:srgbClr val="7F7F7F"/>
              </a:buClr>
              <a:buSzPts val="2000"/>
              <a:buNone/>
            </a:pPr>
            <a:endParaRPr sz="2000" dirty="0"/>
          </a:p>
          <a:p>
            <a:pPr marL="228600" lvl="0" indent="-228600" algn="l" rtl="0">
              <a:lnSpc>
                <a:spcPct val="80000"/>
              </a:lnSpc>
              <a:spcBef>
                <a:spcPts val="600"/>
              </a:spcBef>
              <a:spcAft>
                <a:spcPts val="0"/>
              </a:spcAft>
              <a:buClr>
                <a:srgbClr val="7F7F7F"/>
              </a:buClr>
              <a:buSzPts val="2000"/>
              <a:buChar char="•"/>
            </a:pPr>
            <a:r>
              <a:rPr lang="en-US" sz="2000" dirty="0"/>
              <a:t>Bits can be manipulated using </a:t>
            </a:r>
            <a:r>
              <a:rPr lang="en-US" sz="2000" dirty="0">
                <a:solidFill>
                  <a:srgbClr val="0055A4"/>
                </a:solidFill>
              </a:rPr>
              <a:t>Boolean Operations.</a:t>
            </a:r>
            <a:endParaRPr sz="2000" dirty="0"/>
          </a:p>
          <a:p>
            <a:pPr marL="228600" lvl="0" indent="-101600" algn="l" rtl="0">
              <a:lnSpc>
                <a:spcPct val="90000"/>
              </a:lnSpc>
              <a:spcBef>
                <a:spcPts val="600"/>
              </a:spcBef>
              <a:spcAft>
                <a:spcPts val="0"/>
              </a:spcAft>
              <a:buClr>
                <a:srgbClr val="7F7F7F"/>
              </a:buClr>
              <a:buSzPts val="2000"/>
              <a:buNone/>
            </a:pPr>
            <a:endParaRPr sz="2000" b="1" dirty="0">
              <a:solidFill>
                <a:srgbClr val="0055A4"/>
              </a:solidFill>
            </a:endParaRPr>
          </a:p>
          <a:p>
            <a:pPr marL="228600" lvl="0" indent="-228600" algn="l" rtl="0">
              <a:lnSpc>
                <a:spcPct val="90000"/>
              </a:lnSpc>
              <a:spcBef>
                <a:spcPts val="600"/>
              </a:spcBef>
              <a:spcAft>
                <a:spcPts val="0"/>
              </a:spcAft>
              <a:buClr>
                <a:srgbClr val="0055A4"/>
              </a:buClr>
              <a:buSzPts val="2000"/>
              <a:buChar char="•"/>
            </a:pPr>
            <a:r>
              <a:rPr lang="en-US" sz="2000" b="1" dirty="0">
                <a:solidFill>
                  <a:srgbClr val="0055A4"/>
                </a:solidFill>
              </a:rPr>
              <a:t>Boolean algebra</a:t>
            </a:r>
            <a:r>
              <a:rPr lang="en-US" sz="2000" dirty="0"/>
              <a:t>: the mathematics of digital logic and Boolean operations.</a:t>
            </a:r>
            <a:endParaRPr dirty="0"/>
          </a:p>
          <a:p>
            <a:pPr marL="685800" lvl="1" indent="-228600" algn="l" rtl="0">
              <a:lnSpc>
                <a:spcPct val="90000"/>
              </a:lnSpc>
              <a:spcBef>
                <a:spcPts val="600"/>
              </a:spcBef>
              <a:spcAft>
                <a:spcPts val="0"/>
              </a:spcAft>
              <a:buClr>
                <a:srgbClr val="7F7F7F"/>
              </a:buClr>
              <a:buSzPts val="2000"/>
              <a:buChar char="•"/>
            </a:pPr>
            <a:r>
              <a:rPr lang="en-US" sz="2000" dirty="0">
                <a:latin typeface="Arial" panose="020B0604020202020204" pitchFamily="34" charset="0"/>
                <a:cs typeface="Arial" panose="020B0604020202020204" pitchFamily="34" charset="0"/>
              </a:rPr>
              <a:t>Name Boolean for mathematician George Boole</a:t>
            </a:r>
            <a:endParaRPr dirty="0">
              <a:latin typeface="Arial" panose="020B0604020202020204" pitchFamily="34" charset="0"/>
              <a:cs typeface="Arial" panose="020B0604020202020204" pitchFamily="34" charset="0"/>
            </a:endParaRPr>
          </a:p>
          <a:p>
            <a:pPr marL="685800" lvl="1" indent="-228600" algn="l" rtl="0">
              <a:lnSpc>
                <a:spcPct val="90000"/>
              </a:lnSpc>
              <a:spcBef>
                <a:spcPts val="600"/>
              </a:spcBef>
              <a:spcAft>
                <a:spcPts val="0"/>
              </a:spcAft>
              <a:buClr>
                <a:srgbClr val="7F7F7F"/>
              </a:buClr>
              <a:buSzPts val="2000"/>
              <a:buChar char="•"/>
            </a:pPr>
            <a:r>
              <a:rPr lang="en-US" sz="2000" dirty="0">
                <a:latin typeface="Arial" panose="020B0604020202020204" pitchFamily="34" charset="0"/>
                <a:cs typeface="Arial" panose="020B0604020202020204" pitchFamily="34" charset="0"/>
              </a:rPr>
              <a:t>Useful in dealing with binary systems where a variable can have a false of 0 or 1 (true or false). </a:t>
            </a:r>
            <a:endParaRPr dirty="0">
              <a:latin typeface="Arial" panose="020B0604020202020204" pitchFamily="34" charset="0"/>
              <a:cs typeface="Arial" panose="020B0604020202020204" pitchFamily="34" charset="0"/>
            </a:endParaRPr>
          </a:p>
          <a:p>
            <a:pPr marL="685800" lvl="1" indent="-228600" algn="l" rtl="0">
              <a:lnSpc>
                <a:spcPct val="90000"/>
              </a:lnSpc>
              <a:spcBef>
                <a:spcPts val="600"/>
              </a:spcBef>
              <a:spcAft>
                <a:spcPts val="0"/>
              </a:spcAft>
              <a:buClr>
                <a:srgbClr val="7F7F7F"/>
              </a:buClr>
              <a:buSzPts val="2000"/>
              <a:buChar char="•"/>
            </a:pPr>
            <a:r>
              <a:rPr lang="en-US" sz="2000" dirty="0">
                <a:latin typeface="Arial" panose="020B0604020202020204" pitchFamily="34" charset="0"/>
                <a:cs typeface="Arial" panose="020B0604020202020204" pitchFamily="34" charset="0"/>
              </a:rPr>
              <a:t>Uses </a:t>
            </a:r>
            <a:r>
              <a:rPr lang="en-US" sz="2000" dirty="0">
                <a:solidFill>
                  <a:srgbClr val="0055A4"/>
                </a:solidFill>
                <a:latin typeface="Arial" panose="020B0604020202020204" pitchFamily="34" charset="0"/>
                <a:cs typeface="Arial" panose="020B0604020202020204" pitchFamily="34" charset="0"/>
              </a:rPr>
              <a:t>Boolean operations </a:t>
            </a:r>
            <a:r>
              <a:rPr lang="en-US" sz="2000" dirty="0">
                <a:latin typeface="Arial" panose="020B0604020202020204" pitchFamily="34" charset="0"/>
                <a:cs typeface="Arial" panose="020B0604020202020204" pitchFamily="34" charset="0"/>
              </a:rPr>
              <a:t>to manipulate one or more Boolean values.</a:t>
            </a:r>
            <a:endParaRPr dirty="0">
              <a:latin typeface="Arial" panose="020B0604020202020204" pitchFamily="34" charset="0"/>
              <a:cs typeface="Arial" panose="020B0604020202020204" pitchFamily="34" charset="0"/>
            </a:endParaRPr>
          </a:p>
          <a:p>
            <a:pPr marL="685800" lvl="1" indent="-228600" algn="l" rtl="0">
              <a:lnSpc>
                <a:spcPct val="90000"/>
              </a:lnSpc>
              <a:spcBef>
                <a:spcPts val="600"/>
              </a:spcBef>
              <a:spcAft>
                <a:spcPts val="0"/>
              </a:spcAft>
              <a:buClr>
                <a:srgbClr val="7F7F7F"/>
              </a:buClr>
              <a:buSzPts val="2000"/>
              <a:buChar char="•"/>
            </a:pPr>
            <a:r>
              <a:rPr lang="en-US" sz="2000" dirty="0">
                <a:latin typeface="Arial" panose="020B0604020202020204" pitchFamily="34" charset="0"/>
                <a:cs typeface="Arial" panose="020B0604020202020204" pitchFamily="34" charset="0"/>
              </a:rPr>
              <a:t>Used in the analysis and synthesis of </a:t>
            </a:r>
            <a:r>
              <a:rPr lang="en-US" sz="2000" b="1" i="1" dirty="0">
                <a:latin typeface="Arial" panose="020B0604020202020204" pitchFamily="34" charset="0"/>
                <a:cs typeface="Arial" panose="020B0604020202020204" pitchFamily="34" charset="0"/>
              </a:rPr>
              <a:t>logical expressions</a:t>
            </a:r>
            <a:r>
              <a:rPr lang="en-US" sz="2000"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1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Logic in Electronics</a:t>
            </a:r>
            <a:endParaRPr dirty="0"/>
          </a:p>
        </p:txBody>
      </p:sp>
      <p:sp>
        <p:nvSpPr>
          <p:cNvPr id="444" name="Google Shape;4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00025" algn="l" rtl="0">
              <a:lnSpc>
                <a:spcPct val="120000"/>
              </a:lnSpc>
              <a:spcBef>
                <a:spcPts val="0"/>
              </a:spcBef>
              <a:spcAft>
                <a:spcPts val="0"/>
              </a:spcAft>
              <a:buClr>
                <a:srgbClr val="0055A4"/>
              </a:buClr>
              <a:buSzPct val="100000"/>
              <a:buChar char="•"/>
            </a:pPr>
            <a:r>
              <a:rPr lang="en-US" dirty="0">
                <a:solidFill>
                  <a:srgbClr val="0055A4"/>
                </a:solidFill>
              </a:rPr>
              <a:t>Electrical circuits</a:t>
            </a:r>
            <a:r>
              <a:rPr lang="en-US" b="1" dirty="0">
                <a:solidFill>
                  <a:srgbClr val="FF0000"/>
                </a:solidFill>
              </a:rPr>
              <a:t> </a:t>
            </a:r>
            <a:r>
              <a:rPr lang="en-US" dirty="0"/>
              <a:t>are</a:t>
            </a:r>
            <a:r>
              <a:rPr lang="en-US" b="1" dirty="0"/>
              <a:t> </a:t>
            </a:r>
            <a:r>
              <a:rPr lang="en-US" dirty="0"/>
              <a:t>designed to </a:t>
            </a:r>
            <a:r>
              <a:rPr lang="en-US" i="1" dirty="0"/>
              <a:t>represent logical expressions </a:t>
            </a:r>
            <a:endParaRPr dirty="0"/>
          </a:p>
          <a:p>
            <a:pPr marL="685800" lvl="1" indent="-203834" algn="l" rtl="0">
              <a:lnSpc>
                <a:spcPct val="12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Known as </a:t>
            </a:r>
            <a:r>
              <a:rPr lang="en-US" dirty="0">
                <a:solidFill>
                  <a:srgbClr val="0055A4"/>
                </a:solidFill>
                <a:latin typeface="Arial" panose="020B0604020202020204" pitchFamily="34" charset="0"/>
                <a:cs typeface="Arial" panose="020B0604020202020204" pitchFamily="34" charset="0"/>
              </a:rPr>
              <a:t>logic circuits</a:t>
            </a:r>
            <a:r>
              <a:rPr lang="en-US" dirty="0">
                <a:latin typeface="Arial" panose="020B0604020202020204" pitchFamily="34" charset="0"/>
                <a:cs typeface="Arial" panose="020B0604020202020204" pitchFamily="34" charset="0"/>
              </a:rPr>
              <a:t>. </a:t>
            </a:r>
            <a:endParaRPr dirty="0">
              <a:latin typeface="Arial" panose="020B0604020202020204" pitchFamily="34" charset="0"/>
              <a:cs typeface="Arial" panose="020B0604020202020204" pitchFamily="34" charset="0"/>
            </a:endParaRPr>
          </a:p>
          <a:p>
            <a:pPr marL="228600" lvl="0" indent="-80962" algn="l" rtl="0">
              <a:lnSpc>
                <a:spcPct val="120000"/>
              </a:lnSpc>
              <a:spcBef>
                <a:spcPts val="698"/>
              </a:spcBef>
              <a:spcAft>
                <a:spcPts val="0"/>
              </a:spcAft>
              <a:buClr>
                <a:srgbClr val="7F7F7F"/>
              </a:buClr>
              <a:buSzPct val="100000"/>
              <a:buNone/>
            </a:pPr>
            <a:endParaRPr dirty="0"/>
          </a:p>
          <a:p>
            <a:pPr marL="228600" lvl="0" indent="-200025" algn="l" rtl="0">
              <a:lnSpc>
                <a:spcPct val="120000"/>
              </a:lnSpc>
              <a:spcBef>
                <a:spcPts val="698"/>
              </a:spcBef>
              <a:spcAft>
                <a:spcPts val="0"/>
              </a:spcAft>
              <a:buClr>
                <a:srgbClr val="7F7F7F"/>
              </a:buClr>
              <a:buSzPct val="100000"/>
              <a:buChar char="•"/>
            </a:pPr>
            <a:r>
              <a:rPr lang="en-US" dirty="0"/>
              <a:t>Used to make important logical decisions in household appliances, computers, communication devices, traffic signals and microprocessors.</a:t>
            </a:r>
            <a:endParaRPr dirty="0"/>
          </a:p>
          <a:p>
            <a:pPr marL="228600" lvl="0" indent="-80962" algn="l" rtl="0">
              <a:lnSpc>
                <a:spcPct val="120000"/>
              </a:lnSpc>
              <a:spcBef>
                <a:spcPts val="698"/>
              </a:spcBef>
              <a:spcAft>
                <a:spcPts val="0"/>
              </a:spcAft>
              <a:buClr>
                <a:srgbClr val="7F7F7F"/>
              </a:buClr>
              <a:buSzPct val="100000"/>
              <a:buNone/>
            </a:pPr>
            <a:endParaRPr dirty="0"/>
          </a:p>
          <a:p>
            <a:pPr marL="228600" lvl="0" indent="-200025" algn="l" rtl="0">
              <a:lnSpc>
                <a:spcPct val="120000"/>
              </a:lnSpc>
              <a:spcBef>
                <a:spcPts val="698"/>
              </a:spcBef>
              <a:spcAft>
                <a:spcPts val="0"/>
              </a:spcAft>
              <a:buClr>
                <a:srgbClr val="7F7F7F"/>
              </a:buClr>
              <a:buSzPct val="100000"/>
              <a:buChar char="•"/>
            </a:pPr>
            <a:r>
              <a:rPr lang="en-US" dirty="0"/>
              <a:t>Four basic logic operations listed below: </a:t>
            </a:r>
            <a:endParaRPr dirty="0"/>
          </a:p>
          <a:p>
            <a:pPr marL="685800" lvl="1" indent="-203834" algn="l" rtl="0">
              <a:lnSpc>
                <a:spcPct val="12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OR operation </a:t>
            </a:r>
            <a:endParaRPr dirty="0">
              <a:latin typeface="Arial" panose="020B0604020202020204" pitchFamily="34" charset="0"/>
              <a:cs typeface="Arial" panose="020B0604020202020204" pitchFamily="34" charset="0"/>
            </a:endParaRPr>
          </a:p>
          <a:p>
            <a:pPr marL="685800" lvl="1" indent="-203834" algn="l" rtl="0">
              <a:lnSpc>
                <a:spcPct val="12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AND operation</a:t>
            </a:r>
            <a:endParaRPr dirty="0">
              <a:latin typeface="Arial" panose="020B0604020202020204" pitchFamily="34" charset="0"/>
              <a:cs typeface="Arial" panose="020B0604020202020204" pitchFamily="34" charset="0"/>
            </a:endParaRPr>
          </a:p>
          <a:p>
            <a:pPr marL="685800" lvl="1" indent="-203834" algn="l" rtl="0">
              <a:lnSpc>
                <a:spcPct val="120000"/>
              </a:lnSpc>
              <a:spcBef>
                <a:spcPts val="605"/>
              </a:spcBef>
              <a:spcAft>
                <a:spcPts val="0"/>
              </a:spcAft>
              <a:buClr>
                <a:srgbClr val="7F7F7F"/>
              </a:buClr>
              <a:buSzPct val="100000"/>
              <a:buChar char="•"/>
            </a:pPr>
            <a:r>
              <a:rPr lang="en-US" dirty="0">
                <a:latin typeface="Arial" panose="020B0604020202020204" pitchFamily="34" charset="0"/>
                <a:cs typeface="Arial" panose="020B0604020202020204" pitchFamily="34" charset="0"/>
              </a:rPr>
              <a:t>NOT operation</a:t>
            </a:r>
            <a:endParaRPr dirty="0">
              <a:latin typeface="Arial" panose="020B0604020202020204" pitchFamily="34" charset="0"/>
              <a:cs typeface="Arial" panose="020B0604020202020204" pitchFamily="34" charset="0"/>
            </a:endParaRPr>
          </a:p>
          <a:p>
            <a:pPr marL="685800" lvl="1" indent="-203834" algn="l" rtl="0">
              <a:lnSpc>
                <a:spcPct val="120000"/>
              </a:lnSpc>
              <a:spcBef>
                <a:spcPts val="605"/>
              </a:spcBef>
              <a:spcAft>
                <a:spcPts val="0"/>
              </a:spcAft>
              <a:buSzPct val="100000"/>
              <a:buChar char="•"/>
            </a:pPr>
            <a:r>
              <a:rPr lang="en-US" dirty="0">
                <a:latin typeface="Arial" panose="020B0604020202020204" pitchFamily="34" charset="0"/>
                <a:cs typeface="Arial" panose="020B0604020202020204" pitchFamily="34" charset="0"/>
              </a:rPr>
              <a:t>XOR operation (</a:t>
            </a:r>
            <a:r>
              <a:rPr lang="en-US" dirty="0" err="1">
                <a:latin typeface="Arial" panose="020B0604020202020204" pitchFamily="34" charset="0"/>
                <a:cs typeface="Arial" panose="020B0604020202020204" pitchFamily="34" charset="0"/>
              </a:rPr>
              <a:t>e</a:t>
            </a:r>
            <a:r>
              <a:rPr lang="en-US" b="1" dirty="0" err="1">
                <a:latin typeface="Arial" panose="020B0604020202020204" pitchFamily="34" charset="0"/>
                <a:cs typeface="Arial" panose="020B0604020202020204" pitchFamily="34" charset="0"/>
              </a:rPr>
              <a:t>X</a:t>
            </a:r>
            <a:r>
              <a:rPr lang="en-US" dirty="0" err="1">
                <a:latin typeface="Arial" panose="020B0604020202020204" pitchFamily="34" charset="0"/>
                <a:cs typeface="Arial" panose="020B0604020202020204" pitchFamily="34" charset="0"/>
              </a:rPr>
              <a:t>clusive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r)</a:t>
            </a:r>
            <a:endParaRPr dirty="0">
              <a:latin typeface="Arial" panose="020B0604020202020204" pitchFamily="34" charset="0"/>
              <a:cs typeface="Arial" panose="020B0604020202020204" pitchFamily="34" charset="0"/>
            </a:endParaRPr>
          </a:p>
          <a:p>
            <a:pPr marL="228600" lvl="0" indent="-80962" algn="l" rtl="0">
              <a:lnSpc>
                <a:spcPct val="120000"/>
              </a:lnSpc>
              <a:spcBef>
                <a:spcPts val="698"/>
              </a:spcBef>
              <a:spcAft>
                <a:spcPts val="0"/>
              </a:spcAft>
              <a:buClr>
                <a:srgbClr val="7F7F7F"/>
              </a:buClr>
              <a:buSzPct val="100000"/>
              <a:buNone/>
            </a:pP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1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Logic Gates</a:t>
            </a:r>
            <a:endParaRPr dirty="0"/>
          </a:p>
        </p:txBody>
      </p:sp>
      <p:sp>
        <p:nvSpPr>
          <p:cNvPr id="450" name="Google Shape;450;p14"/>
          <p:cNvSpPr txBox="1">
            <a:spLocks noGrp="1"/>
          </p:cNvSpPr>
          <p:nvPr>
            <p:ph type="body" idx="1"/>
          </p:nvPr>
        </p:nvSpPr>
        <p:spPr>
          <a:xfrm>
            <a:off x="609600" y="1825624"/>
            <a:ext cx="10744199" cy="479328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rgbClr val="7F7F7F"/>
              </a:buClr>
              <a:buSzPts val="2400"/>
              <a:buChar char="•"/>
            </a:pPr>
            <a:r>
              <a:rPr lang="en-US" sz="2400" dirty="0"/>
              <a:t>A </a:t>
            </a:r>
            <a:r>
              <a:rPr lang="en-US" sz="2400" dirty="0">
                <a:solidFill>
                  <a:srgbClr val="0055A4"/>
                </a:solidFill>
              </a:rPr>
              <a:t>logic gate</a:t>
            </a:r>
            <a:r>
              <a:rPr lang="en-US" sz="2400" b="1" dirty="0">
                <a:solidFill>
                  <a:srgbClr val="FF0000"/>
                </a:solidFill>
              </a:rPr>
              <a:t> </a:t>
            </a:r>
            <a:r>
              <a:rPr lang="en-US" sz="2400" dirty="0"/>
              <a:t>is an electronic circuit/device which makes the logical decisions based on these operations.</a:t>
            </a:r>
            <a:endParaRPr dirty="0"/>
          </a:p>
          <a:p>
            <a:pPr marL="228600" lvl="0" indent="-228600" algn="l" rtl="0">
              <a:lnSpc>
                <a:spcPct val="120000"/>
              </a:lnSpc>
              <a:spcBef>
                <a:spcPts val="720"/>
              </a:spcBef>
              <a:spcAft>
                <a:spcPts val="0"/>
              </a:spcAft>
              <a:buClr>
                <a:srgbClr val="0055A4"/>
              </a:buClr>
              <a:buSzPts val="2400"/>
              <a:buChar char="•"/>
            </a:pPr>
            <a:r>
              <a:rPr lang="en-US" sz="2400" dirty="0">
                <a:solidFill>
                  <a:srgbClr val="0055A4"/>
                </a:solidFill>
              </a:rPr>
              <a:t>Logic gates</a:t>
            </a:r>
            <a:r>
              <a:rPr lang="en-US" sz="2400" b="1" dirty="0">
                <a:solidFill>
                  <a:srgbClr val="FF0000"/>
                </a:solidFill>
              </a:rPr>
              <a:t> </a:t>
            </a:r>
            <a:r>
              <a:rPr lang="en-US" sz="2400" dirty="0"/>
              <a:t>have: </a:t>
            </a:r>
            <a:endParaRPr dirty="0"/>
          </a:p>
          <a:p>
            <a:pPr marL="685800" lvl="1" indent="-228600" algn="l" rtl="0">
              <a:lnSpc>
                <a:spcPct val="120000"/>
              </a:lnSpc>
              <a:spcBef>
                <a:spcPts val="600"/>
              </a:spcBef>
              <a:spcAft>
                <a:spcPts val="0"/>
              </a:spcAft>
              <a:buClr>
                <a:srgbClr val="7F7F7F"/>
              </a:buClr>
              <a:buSzPts val="2000"/>
              <a:buChar char="•"/>
            </a:pPr>
            <a:r>
              <a:rPr lang="en-US" sz="2000" dirty="0">
                <a:latin typeface="Arial" panose="020B0604020202020204" pitchFamily="34" charset="0"/>
                <a:cs typeface="Arial" panose="020B0604020202020204" pitchFamily="34" charset="0"/>
              </a:rPr>
              <a:t>One or more inputs </a:t>
            </a:r>
            <a:endParaRPr dirty="0">
              <a:latin typeface="Arial" panose="020B0604020202020204" pitchFamily="34" charset="0"/>
              <a:cs typeface="Arial" panose="020B0604020202020204" pitchFamily="34" charset="0"/>
            </a:endParaRPr>
          </a:p>
          <a:p>
            <a:pPr marL="685800" lvl="1" indent="-228600" algn="l" rtl="0">
              <a:lnSpc>
                <a:spcPct val="120000"/>
              </a:lnSpc>
              <a:spcBef>
                <a:spcPts val="600"/>
              </a:spcBef>
              <a:spcAft>
                <a:spcPts val="0"/>
              </a:spcAft>
              <a:buClr>
                <a:srgbClr val="7F7F7F"/>
              </a:buClr>
              <a:buSzPts val="2000"/>
              <a:buChar char="•"/>
            </a:pPr>
            <a:r>
              <a:rPr lang="en-US" sz="2000" dirty="0">
                <a:latin typeface="Arial" panose="020B0604020202020204" pitchFamily="34" charset="0"/>
                <a:cs typeface="Arial" panose="020B0604020202020204" pitchFamily="34" charset="0"/>
              </a:rPr>
              <a:t>Only one output </a:t>
            </a:r>
            <a:endParaRPr dirty="0">
              <a:latin typeface="Arial" panose="020B0604020202020204" pitchFamily="34" charset="0"/>
              <a:cs typeface="Arial" panose="020B0604020202020204" pitchFamily="34" charset="0"/>
            </a:endParaRPr>
          </a:p>
          <a:p>
            <a:pPr marL="685800" lvl="1" indent="-228600" algn="l" rtl="0">
              <a:lnSpc>
                <a:spcPct val="120000"/>
              </a:lnSpc>
              <a:spcBef>
                <a:spcPts val="600"/>
              </a:spcBef>
              <a:spcAft>
                <a:spcPts val="0"/>
              </a:spcAft>
              <a:buClr>
                <a:srgbClr val="7F7F7F"/>
              </a:buClr>
              <a:buSzPts val="2000"/>
              <a:buChar char="•"/>
            </a:pPr>
            <a:r>
              <a:rPr lang="en-US" sz="2000" dirty="0">
                <a:latin typeface="Arial" panose="020B0604020202020204" pitchFamily="34" charset="0"/>
                <a:cs typeface="Arial" panose="020B0604020202020204" pitchFamily="34" charset="0"/>
              </a:rPr>
              <a:t>Computes a Boolean operation.</a:t>
            </a:r>
            <a:endParaRPr dirty="0">
              <a:latin typeface="Arial" panose="020B0604020202020204" pitchFamily="34" charset="0"/>
              <a:cs typeface="Arial" panose="020B0604020202020204" pitchFamily="34" charset="0"/>
            </a:endParaRPr>
          </a:p>
          <a:p>
            <a:pPr marL="228600" lvl="0" indent="-76200" algn="l" rtl="0">
              <a:lnSpc>
                <a:spcPct val="120000"/>
              </a:lnSpc>
              <a:spcBef>
                <a:spcPts val="720"/>
              </a:spcBef>
              <a:spcAft>
                <a:spcPts val="0"/>
              </a:spcAft>
              <a:buClr>
                <a:srgbClr val="7F7F7F"/>
              </a:buClr>
              <a:buSzPts val="2400"/>
              <a:buNone/>
            </a:pPr>
            <a:endParaRPr sz="2400" dirty="0"/>
          </a:p>
          <a:p>
            <a:pPr marL="228600" lvl="0" indent="-228600" algn="l" rtl="0">
              <a:lnSpc>
                <a:spcPct val="120000"/>
              </a:lnSpc>
              <a:spcBef>
                <a:spcPts val="720"/>
              </a:spcBef>
              <a:spcAft>
                <a:spcPts val="0"/>
              </a:spcAft>
              <a:buClr>
                <a:srgbClr val="7F7F7F"/>
              </a:buClr>
              <a:buSzPts val="2400"/>
              <a:buChar char="•"/>
            </a:pPr>
            <a:r>
              <a:rPr lang="en-US" sz="2400" dirty="0"/>
              <a:t>The output is active only for certain input combinations. </a:t>
            </a:r>
            <a:endParaRPr dirty="0"/>
          </a:p>
          <a:p>
            <a:pPr marL="228600" lvl="0" indent="-228600" algn="l" rtl="0">
              <a:lnSpc>
                <a:spcPct val="120000"/>
              </a:lnSpc>
              <a:spcBef>
                <a:spcPts val="720"/>
              </a:spcBef>
              <a:spcAft>
                <a:spcPts val="0"/>
              </a:spcAft>
              <a:buClr>
                <a:srgbClr val="7F7F7F"/>
              </a:buClr>
              <a:buSzPts val="2400"/>
              <a:buChar char="•"/>
            </a:pPr>
            <a:r>
              <a:rPr lang="en-US" sz="2400" dirty="0"/>
              <a:t>Logic gates are the building blocks of any digital circuit.</a:t>
            </a:r>
            <a:endParaRPr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1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Logic Gate &amp; Truth Tables</a:t>
            </a:r>
            <a:endParaRPr dirty="0"/>
          </a:p>
        </p:txBody>
      </p:sp>
      <p:pic>
        <p:nvPicPr>
          <p:cNvPr id="456" name="Google Shape;456;p15" descr="fig_01_02"/>
          <p:cNvPicPr preferRelativeResize="0">
            <a:picLocks noGrp="1"/>
          </p:cNvPicPr>
          <p:nvPr>
            <p:ph type="body" idx="1"/>
          </p:nvPr>
        </p:nvPicPr>
        <p:blipFill rotWithShape="1">
          <a:blip r:embed="rId3">
            <a:alphaModFix/>
          </a:blip>
          <a:srcRect/>
          <a:stretch/>
        </p:blipFill>
        <p:spPr>
          <a:xfrm>
            <a:off x="838201" y="1599122"/>
            <a:ext cx="4826466" cy="5005046"/>
          </a:xfrm>
          <a:prstGeom prst="rect">
            <a:avLst/>
          </a:prstGeom>
          <a:noFill/>
          <a:ln>
            <a:noFill/>
          </a:ln>
        </p:spPr>
      </p:pic>
      <p:sp>
        <p:nvSpPr>
          <p:cNvPr id="457" name="Google Shape;457;p15"/>
          <p:cNvSpPr txBox="1">
            <a:spLocks noGrp="1"/>
          </p:cNvSpPr>
          <p:nvPr>
            <p:ph type="body" idx="2"/>
          </p:nvPr>
        </p:nvSpPr>
        <p:spPr>
          <a:xfrm>
            <a:off x="6006518" y="1825625"/>
            <a:ext cx="5347282"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F7F7F"/>
              </a:buClr>
              <a:buSzPts val="2400"/>
              <a:buNone/>
            </a:pPr>
            <a:endParaRPr sz="2400" dirty="0"/>
          </a:p>
          <a:p>
            <a:pPr marL="0" lvl="0" indent="0" algn="l" rtl="0">
              <a:lnSpc>
                <a:spcPct val="90000"/>
              </a:lnSpc>
              <a:spcBef>
                <a:spcPts val="720"/>
              </a:spcBef>
              <a:spcAft>
                <a:spcPts val="0"/>
              </a:spcAft>
              <a:buClr>
                <a:srgbClr val="7F7F7F"/>
              </a:buClr>
              <a:buSzPts val="2400"/>
              <a:buNone/>
            </a:pPr>
            <a:endParaRPr sz="2400" dirty="0"/>
          </a:p>
          <a:p>
            <a:pPr marL="0" lvl="0" indent="0" algn="l" rtl="0">
              <a:lnSpc>
                <a:spcPct val="90000"/>
              </a:lnSpc>
              <a:spcBef>
                <a:spcPts val="720"/>
              </a:spcBef>
              <a:spcAft>
                <a:spcPts val="0"/>
              </a:spcAft>
              <a:buClr>
                <a:srgbClr val="7F7F7F"/>
              </a:buClr>
              <a:buSzPts val="2400"/>
              <a:buNone/>
            </a:pPr>
            <a:r>
              <a:rPr lang="en-US" sz="2400" dirty="0"/>
              <a:t>Using </a:t>
            </a:r>
            <a:r>
              <a:rPr lang="en-US" sz="2400" dirty="0">
                <a:solidFill>
                  <a:srgbClr val="0055A4"/>
                </a:solidFill>
              </a:rPr>
              <a:t>Truth Tables</a:t>
            </a:r>
            <a:r>
              <a:rPr lang="en-US" sz="2400" dirty="0"/>
              <a:t> we can use different sets of logic operations to store, add, subtract, and perform more complicated operations with bits.</a:t>
            </a:r>
            <a:endParaRPr dirty="0"/>
          </a:p>
          <a:p>
            <a:pPr marL="228600" lvl="0" indent="-88900" algn="l" rtl="0">
              <a:lnSpc>
                <a:spcPct val="90000"/>
              </a:lnSpc>
              <a:spcBef>
                <a:spcPts val="660"/>
              </a:spcBef>
              <a:spcAft>
                <a:spcPts val="0"/>
              </a:spcAft>
              <a:buClr>
                <a:srgbClr val="7F7F7F"/>
              </a:buClr>
              <a:buSzPts val="2200"/>
              <a:buNone/>
            </a:pP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Boolean Operations: AND</a:t>
            </a:r>
            <a:endParaRPr dirty="0"/>
          </a:p>
        </p:txBody>
      </p:sp>
      <p:sp>
        <p:nvSpPr>
          <p:cNvPr id="463" name="Google Shape;463;p16"/>
          <p:cNvSpPr txBox="1">
            <a:spLocks noGrp="1"/>
          </p:cNvSpPr>
          <p:nvPr>
            <p:ph type="body" idx="1"/>
          </p:nvPr>
        </p:nvSpPr>
        <p:spPr>
          <a:xfrm>
            <a:off x="838200" y="4186105"/>
            <a:ext cx="10515600" cy="1990857"/>
          </a:xfrm>
          <a:prstGeom prst="rect">
            <a:avLst/>
          </a:prstGeom>
          <a:noFill/>
          <a:ln>
            <a:noFill/>
          </a:ln>
        </p:spPr>
        <p:txBody>
          <a:bodyPr spcFirstLastPara="1" wrap="square" lIns="91425" tIns="45700" rIns="91425" bIns="45700" anchor="t" anchorCtr="0">
            <a:normAutofit/>
          </a:bodyPr>
          <a:lstStyle/>
          <a:p>
            <a:pPr marL="228600" lvl="0" indent="-228600" algn="l" rtl="0">
              <a:lnSpc>
                <a:spcPct val="115000"/>
              </a:lnSpc>
              <a:spcBef>
                <a:spcPts val="0"/>
              </a:spcBef>
              <a:spcAft>
                <a:spcPts val="0"/>
              </a:spcAft>
              <a:buClr>
                <a:srgbClr val="0055A4"/>
              </a:buClr>
              <a:buSzPts val="2000"/>
              <a:buChar char="•"/>
            </a:pPr>
            <a:r>
              <a:rPr lang="en-US" sz="2000" b="1" u="sng" dirty="0">
                <a:solidFill>
                  <a:srgbClr val="0055A4"/>
                </a:solidFill>
              </a:rPr>
              <a:t>AND</a:t>
            </a:r>
            <a:r>
              <a:rPr lang="en-US" sz="2000" b="1" dirty="0">
                <a:solidFill>
                  <a:srgbClr val="0055A4"/>
                </a:solidFill>
              </a:rPr>
              <a:t> Operation</a:t>
            </a:r>
            <a:endParaRPr dirty="0"/>
          </a:p>
          <a:p>
            <a:pPr marL="685800" lvl="1" indent="-228600" algn="l" rtl="0">
              <a:lnSpc>
                <a:spcPct val="115000"/>
              </a:lnSpc>
              <a:spcBef>
                <a:spcPts val="600"/>
              </a:spcBef>
              <a:spcAft>
                <a:spcPts val="0"/>
              </a:spcAft>
              <a:buClr>
                <a:srgbClr val="7F7F7F"/>
              </a:buClr>
              <a:buSzPts val="2000"/>
              <a:buChar char="•"/>
            </a:pPr>
            <a:r>
              <a:rPr lang="en-US" sz="2000" u="sng" dirty="0">
                <a:latin typeface="Arial" panose="020B0604020202020204" pitchFamily="34" charset="0"/>
                <a:cs typeface="Arial" panose="020B0604020202020204" pitchFamily="34" charset="0"/>
              </a:rPr>
              <a:t>Both input values must be TRUE for output to be TRUE</a:t>
            </a:r>
            <a:endParaRPr dirty="0">
              <a:latin typeface="Arial" panose="020B0604020202020204" pitchFamily="34" charset="0"/>
              <a:cs typeface="Arial" panose="020B0604020202020204" pitchFamily="34" charset="0"/>
            </a:endParaRPr>
          </a:p>
          <a:p>
            <a:pPr marL="685800" lvl="1" indent="-228600" algn="l" rtl="0">
              <a:lnSpc>
                <a:spcPct val="115000"/>
              </a:lnSpc>
              <a:spcBef>
                <a:spcPts val="600"/>
              </a:spcBef>
              <a:spcAft>
                <a:spcPts val="0"/>
              </a:spcAft>
              <a:buClr>
                <a:srgbClr val="7F7F7F"/>
              </a:buClr>
              <a:buSzPts val="2000"/>
              <a:buChar char="•"/>
            </a:pPr>
            <a:r>
              <a:rPr lang="en-US" sz="2000" i="1" dirty="0">
                <a:latin typeface="Arial" panose="020B0604020202020204" pitchFamily="34" charset="0"/>
                <a:cs typeface="Arial" panose="020B0604020202020204" pitchFamily="34" charset="0"/>
              </a:rPr>
              <a:t>Shrek is an ogre </a:t>
            </a:r>
            <a:r>
              <a:rPr lang="en-US" sz="2000" i="1" dirty="0">
                <a:solidFill>
                  <a:srgbClr val="0055A4"/>
                </a:solidFill>
                <a:latin typeface="Arial" panose="020B0604020202020204" pitchFamily="34" charset="0"/>
                <a:cs typeface="Arial" panose="020B0604020202020204" pitchFamily="34" charset="0"/>
              </a:rPr>
              <a:t>AND</a:t>
            </a:r>
            <a:r>
              <a:rPr lang="en-US" sz="2000" i="1" dirty="0">
                <a:latin typeface="Arial" panose="020B0604020202020204" pitchFamily="34" charset="0"/>
                <a:cs typeface="Arial" panose="020B0604020202020204" pitchFamily="34" charset="0"/>
              </a:rPr>
              <a:t> Fiona is a princess </a:t>
            </a:r>
            <a:endParaRPr sz="2000" i="1" dirty="0">
              <a:latin typeface="Arial" panose="020B0604020202020204" pitchFamily="34" charset="0"/>
              <a:cs typeface="Arial" panose="020B0604020202020204" pitchFamily="34" charset="0"/>
            </a:endParaRPr>
          </a:p>
          <a:p>
            <a:pPr marL="685800" lvl="1" indent="-228600" algn="l" rtl="0">
              <a:lnSpc>
                <a:spcPct val="115000"/>
              </a:lnSpc>
              <a:spcBef>
                <a:spcPts val="600"/>
              </a:spcBef>
              <a:spcAft>
                <a:spcPts val="0"/>
              </a:spcAft>
              <a:buSzPts val="2000"/>
              <a:buChar char="•"/>
            </a:pPr>
            <a:r>
              <a:rPr lang="en-US" sz="2000" dirty="0">
                <a:latin typeface="Arial" panose="020B0604020202020204" pitchFamily="34" charset="0"/>
                <a:cs typeface="Arial" panose="020B0604020202020204" pitchFamily="34" charset="0"/>
              </a:rPr>
              <a:t>Both inputs are TRUE, so the output is TRUE</a:t>
            </a:r>
            <a:endParaRPr dirty="0">
              <a:latin typeface="Arial" panose="020B0604020202020204" pitchFamily="34" charset="0"/>
              <a:cs typeface="Arial" panose="020B0604020202020204" pitchFamily="34" charset="0"/>
            </a:endParaRPr>
          </a:p>
        </p:txBody>
      </p:sp>
      <p:pic>
        <p:nvPicPr>
          <p:cNvPr id="464" name="Google Shape;464;p16" descr="Image result for shrek"/>
          <p:cNvPicPr preferRelativeResize="0"/>
          <p:nvPr/>
        </p:nvPicPr>
        <p:blipFill rotWithShape="1">
          <a:blip r:embed="rId3">
            <a:alphaModFix/>
          </a:blip>
          <a:srcRect/>
          <a:stretch/>
        </p:blipFill>
        <p:spPr>
          <a:xfrm>
            <a:off x="1512379" y="1804855"/>
            <a:ext cx="2857500" cy="1905000"/>
          </a:xfrm>
          <a:prstGeom prst="rect">
            <a:avLst/>
          </a:prstGeom>
          <a:noFill/>
          <a:ln>
            <a:noFill/>
          </a:ln>
        </p:spPr>
      </p:pic>
      <p:pic>
        <p:nvPicPr>
          <p:cNvPr id="465" name="Google Shape;465;p16" descr="Image result for princess fiona"/>
          <p:cNvPicPr preferRelativeResize="0"/>
          <p:nvPr/>
        </p:nvPicPr>
        <p:blipFill rotWithShape="1">
          <a:blip r:embed="rId4">
            <a:alphaModFix/>
          </a:blip>
          <a:srcRect t="1" b="54780"/>
          <a:stretch/>
        </p:blipFill>
        <p:spPr>
          <a:xfrm>
            <a:off x="6709269" y="1632348"/>
            <a:ext cx="2736733" cy="2250013"/>
          </a:xfrm>
          <a:prstGeom prst="rect">
            <a:avLst/>
          </a:prstGeom>
          <a:noFill/>
          <a:ln>
            <a:noFill/>
          </a:ln>
        </p:spPr>
      </p:pic>
      <p:sp>
        <p:nvSpPr>
          <p:cNvPr id="466" name="Google Shape;466;p16"/>
          <p:cNvSpPr txBox="1"/>
          <p:nvPr/>
        </p:nvSpPr>
        <p:spPr>
          <a:xfrm>
            <a:off x="4119003" y="2114025"/>
            <a:ext cx="1115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rgbClr val="7F7F7F"/>
                </a:solidFill>
                <a:latin typeface="Arial" panose="020B0604020202020204" pitchFamily="34" charset="0"/>
                <a:ea typeface="Quattrocento Sans"/>
                <a:cs typeface="Arial" panose="020B0604020202020204" pitchFamily="34" charset="0"/>
                <a:sym typeface="Quattrocento Sans"/>
              </a:rPr>
              <a:t>TRUE</a:t>
            </a:r>
            <a:endParaRPr dirty="0"/>
          </a:p>
        </p:txBody>
      </p:sp>
      <p:sp>
        <p:nvSpPr>
          <p:cNvPr id="467" name="Google Shape;467;p16"/>
          <p:cNvSpPr txBox="1"/>
          <p:nvPr/>
        </p:nvSpPr>
        <p:spPr>
          <a:xfrm>
            <a:off x="6411002" y="2114025"/>
            <a:ext cx="985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TRUE</a:t>
            </a:r>
            <a:endParaRPr dirty="0"/>
          </a:p>
        </p:txBody>
      </p:sp>
      <p:sp>
        <p:nvSpPr>
          <p:cNvPr id="468" name="Google Shape;468;p16"/>
          <p:cNvSpPr txBox="1"/>
          <p:nvPr/>
        </p:nvSpPr>
        <p:spPr>
          <a:xfrm>
            <a:off x="5430263" y="2483358"/>
            <a:ext cx="6992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AND</a:t>
            </a:r>
            <a:endParaRPr dirty="0"/>
          </a:p>
        </p:txBody>
      </p:sp>
      <p:sp>
        <p:nvSpPr>
          <p:cNvPr id="469" name="Google Shape;469;p16"/>
          <p:cNvSpPr txBox="1"/>
          <p:nvPr/>
        </p:nvSpPr>
        <p:spPr>
          <a:xfrm>
            <a:off x="9632343" y="2668024"/>
            <a:ext cx="923651"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=TRUE</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1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Boolean Operations: AND Gate</a:t>
            </a:r>
            <a:endParaRPr dirty="0"/>
          </a:p>
        </p:txBody>
      </p:sp>
      <p:sp>
        <p:nvSpPr>
          <p:cNvPr id="475" name="Google Shape;47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55A4"/>
              </a:buClr>
              <a:buSzPts val="2200"/>
              <a:buNone/>
            </a:pPr>
            <a:r>
              <a:rPr lang="en-US" b="1" dirty="0">
                <a:solidFill>
                  <a:srgbClr val="0055A4"/>
                </a:solidFill>
              </a:rPr>
              <a:t>Truth Table</a:t>
            </a:r>
            <a:endParaRPr dirty="0"/>
          </a:p>
          <a:p>
            <a:pPr marL="0" lvl="0" indent="0" algn="l" rtl="0">
              <a:lnSpc>
                <a:spcPct val="90000"/>
              </a:lnSpc>
              <a:spcBef>
                <a:spcPts val="660"/>
              </a:spcBef>
              <a:spcAft>
                <a:spcPts val="0"/>
              </a:spcAft>
              <a:buClr>
                <a:srgbClr val="7F7F7F"/>
              </a:buClr>
              <a:buSzPts val="2200"/>
              <a:buNone/>
            </a:pPr>
            <a:r>
              <a:rPr lang="en-US" u="sng" dirty="0"/>
              <a:t>Inputs</a:t>
            </a:r>
            <a:r>
              <a:rPr lang="en-US" dirty="0"/>
              <a:t>	    </a:t>
            </a:r>
            <a:r>
              <a:rPr lang="en-US" u="sng" dirty="0"/>
              <a:t>Outputs</a:t>
            </a:r>
            <a:endParaRPr dirty="0"/>
          </a:p>
          <a:p>
            <a:pPr marL="0" lvl="0" indent="0" algn="l" rtl="0">
              <a:lnSpc>
                <a:spcPct val="90000"/>
              </a:lnSpc>
              <a:spcBef>
                <a:spcPts val="660"/>
              </a:spcBef>
              <a:spcAft>
                <a:spcPts val="0"/>
              </a:spcAft>
              <a:buClr>
                <a:srgbClr val="7F7F7F"/>
              </a:buClr>
              <a:buSzPts val="2200"/>
              <a:buNone/>
            </a:pPr>
            <a:r>
              <a:rPr lang="en-US" dirty="0"/>
              <a:t> 0    0	         </a:t>
            </a:r>
            <a:r>
              <a:rPr lang="en-US" dirty="0">
                <a:solidFill>
                  <a:srgbClr val="0055A4"/>
                </a:solidFill>
              </a:rPr>
              <a:t>0</a:t>
            </a:r>
            <a:r>
              <a:rPr lang="en-US" dirty="0"/>
              <a:t>	</a:t>
            </a:r>
            <a:endParaRPr dirty="0"/>
          </a:p>
          <a:p>
            <a:pPr marL="0" lvl="0" indent="0" algn="l" rtl="0">
              <a:lnSpc>
                <a:spcPct val="90000"/>
              </a:lnSpc>
              <a:spcBef>
                <a:spcPts val="660"/>
              </a:spcBef>
              <a:spcAft>
                <a:spcPts val="0"/>
              </a:spcAft>
              <a:buClr>
                <a:srgbClr val="7F7F7F"/>
              </a:buClr>
              <a:buSzPts val="2200"/>
              <a:buNone/>
            </a:pPr>
            <a:r>
              <a:rPr lang="en-US" dirty="0"/>
              <a:t> 0    1	         </a:t>
            </a:r>
            <a:r>
              <a:rPr lang="en-US" dirty="0">
                <a:solidFill>
                  <a:srgbClr val="0055A4"/>
                </a:solidFill>
              </a:rPr>
              <a:t>0		</a:t>
            </a:r>
            <a:r>
              <a:rPr lang="en-US" dirty="0"/>
              <a:t> 0 = FALSE</a:t>
            </a:r>
            <a:endParaRPr dirty="0">
              <a:solidFill>
                <a:srgbClr val="0055A4"/>
              </a:solidFill>
            </a:endParaRPr>
          </a:p>
          <a:p>
            <a:pPr marL="0" lvl="0" indent="0" algn="l" rtl="0">
              <a:lnSpc>
                <a:spcPct val="90000"/>
              </a:lnSpc>
              <a:spcBef>
                <a:spcPts val="660"/>
              </a:spcBef>
              <a:spcAft>
                <a:spcPts val="0"/>
              </a:spcAft>
              <a:buClr>
                <a:srgbClr val="7F7F7F"/>
              </a:buClr>
              <a:buSzPts val="2200"/>
              <a:buNone/>
            </a:pPr>
            <a:r>
              <a:rPr lang="en-US" dirty="0"/>
              <a:t> 1    0	         </a:t>
            </a:r>
            <a:r>
              <a:rPr lang="en-US" dirty="0">
                <a:solidFill>
                  <a:srgbClr val="0055A4"/>
                </a:solidFill>
              </a:rPr>
              <a:t>0		</a:t>
            </a:r>
            <a:r>
              <a:rPr lang="en-US" dirty="0"/>
              <a:t> 1 = TRUE</a:t>
            </a:r>
            <a:endParaRPr dirty="0">
              <a:solidFill>
                <a:srgbClr val="0055A4"/>
              </a:solidFill>
            </a:endParaRPr>
          </a:p>
          <a:p>
            <a:pPr marL="0" lvl="0" indent="0" algn="l" rtl="0">
              <a:lnSpc>
                <a:spcPct val="90000"/>
              </a:lnSpc>
              <a:spcBef>
                <a:spcPts val="660"/>
              </a:spcBef>
              <a:spcAft>
                <a:spcPts val="0"/>
              </a:spcAft>
              <a:buClr>
                <a:srgbClr val="7F7F7F"/>
              </a:buClr>
              <a:buSzPts val="2200"/>
              <a:buNone/>
            </a:pPr>
            <a:r>
              <a:rPr lang="en-US" dirty="0"/>
              <a:t> 1    1	         </a:t>
            </a:r>
            <a:r>
              <a:rPr lang="en-US" dirty="0">
                <a:solidFill>
                  <a:srgbClr val="0055A4"/>
                </a:solidFill>
              </a:rPr>
              <a:t>1</a:t>
            </a:r>
            <a:endParaRPr dirty="0"/>
          </a:p>
          <a:p>
            <a:pPr marL="228600" lvl="0" indent="-889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720"/>
              </a:spcBef>
              <a:spcAft>
                <a:spcPts val="0"/>
              </a:spcAft>
              <a:buClr>
                <a:srgbClr val="0055A4"/>
              </a:buClr>
              <a:buSzPts val="2400"/>
              <a:buNone/>
            </a:pPr>
            <a:r>
              <a:rPr lang="en-US" sz="2400" dirty="0">
                <a:solidFill>
                  <a:srgbClr val="0055A4"/>
                </a:solidFill>
              </a:rPr>
              <a:t>AND Operation</a:t>
            </a:r>
            <a:endParaRPr dirty="0"/>
          </a:p>
          <a:p>
            <a:pPr marL="228600" lvl="0" indent="-228600" algn="l" rtl="0">
              <a:lnSpc>
                <a:spcPct val="90000"/>
              </a:lnSpc>
              <a:spcBef>
                <a:spcPts val="720"/>
              </a:spcBef>
              <a:spcAft>
                <a:spcPts val="0"/>
              </a:spcAft>
              <a:buClr>
                <a:srgbClr val="7F7F7F"/>
              </a:buClr>
              <a:buSzPts val="2400"/>
              <a:buChar char="•"/>
            </a:pPr>
            <a:r>
              <a:rPr lang="en-US" sz="2400" dirty="0"/>
              <a:t>Both input values must be TRUE for output to be TRUE</a:t>
            </a:r>
            <a:endParaRPr dirty="0"/>
          </a:p>
          <a:p>
            <a:pPr marL="228600" lvl="0" indent="-88900" algn="l" rtl="0">
              <a:lnSpc>
                <a:spcPct val="90000"/>
              </a:lnSpc>
              <a:spcBef>
                <a:spcPts val="660"/>
              </a:spcBef>
              <a:spcAft>
                <a:spcPts val="0"/>
              </a:spcAft>
              <a:buClr>
                <a:srgbClr val="7F7F7F"/>
              </a:buClr>
              <a:buSzPts val="2200"/>
              <a:buNone/>
            </a:pPr>
            <a:endParaRPr dirty="0"/>
          </a:p>
        </p:txBody>
      </p:sp>
      <p:grpSp>
        <p:nvGrpSpPr>
          <p:cNvPr id="476" name="Google Shape;476;p17"/>
          <p:cNvGrpSpPr/>
          <p:nvPr/>
        </p:nvGrpSpPr>
        <p:grpSpPr>
          <a:xfrm>
            <a:off x="6507061" y="1795078"/>
            <a:ext cx="4343400" cy="4648200"/>
            <a:chOff x="609600" y="1143000"/>
            <a:chExt cx="4343400" cy="4648200"/>
          </a:xfrm>
        </p:grpSpPr>
        <p:pic>
          <p:nvPicPr>
            <p:cNvPr id="477" name="Google Shape;477;p17"/>
            <p:cNvPicPr preferRelativeResize="0"/>
            <p:nvPr/>
          </p:nvPicPr>
          <p:blipFill rotWithShape="1">
            <a:blip r:embed="rId3">
              <a:alphaModFix/>
            </a:blip>
            <a:srcRect/>
            <a:stretch/>
          </p:blipFill>
          <p:spPr>
            <a:xfrm>
              <a:off x="609600" y="1219200"/>
              <a:ext cx="4343400" cy="1006475"/>
            </a:xfrm>
            <a:prstGeom prst="rect">
              <a:avLst/>
            </a:prstGeom>
            <a:noFill/>
            <a:ln>
              <a:noFill/>
            </a:ln>
          </p:spPr>
        </p:pic>
        <p:sp>
          <p:nvSpPr>
            <p:cNvPr id="478" name="Google Shape;478;p17"/>
            <p:cNvSpPr txBox="1"/>
            <p:nvPr/>
          </p:nvSpPr>
          <p:spPr>
            <a:xfrm>
              <a:off x="1752600" y="11430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479" name="Google Shape;479;p17"/>
            <p:cNvSpPr txBox="1"/>
            <p:nvPr/>
          </p:nvSpPr>
          <p:spPr>
            <a:xfrm>
              <a:off x="1752600" y="16764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480" name="Google Shape;480;p17"/>
            <p:cNvSpPr txBox="1"/>
            <p:nvPr/>
          </p:nvSpPr>
          <p:spPr>
            <a:xfrm>
              <a:off x="3276600" y="1390541"/>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D24726"/>
                  </a:solidFill>
                  <a:latin typeface="Arial"/>
                  <a:ea typeface="Arial"/>
                  <a:cs typeface="Arial"/>
                  <a:sym typeface="Arial"/>
                </a:rPr>
                <a:t>0</a:t>
              </a:r>
              <a:endParaRPr dirty="0"/>
            </a:p>
          </p:txBody>
        </p:sp>
        <p:pic>
          <p:nvPicPr>
            <p:cNvPr id="481" name="Google Shape;481;p17"/>
            <p:cNvPicPr preferRelativeResize="0"/>
            <p:nvPr/>
          </p:nvPicPr>
          <p:blipFill rotWithShape="1">
            <a:blip r:embed="rId4">
              <a:alphaModFix/>
            </a:blip>
            <a:srcRect/>
            <a:stretch/>
          </p:blipFill>
          <p:spPr>
            <a:xfrm>
              <a:off x="609600" y="2346325"/>
              <a:ext cx="4343400" cy="1006475"/>
            </a:xfrm>
            <a:prstGeom prst="rect">
              <a:avLst/>
            </a:prstGeom>
            <a:noFill/>
            <a:ln>
              <a:noFill/>
            </a:ln>
          </p:spPr>
        </p:pic>
        <p:sp>
          <p:nvSpPr>
            <p:cNvPr id="482" name="Google Shape;482;p17"/>
            <p:cNvSpPr txBox="1"/>
            <p:nvPr/>
          </p:nvSpPr>
          <p:spPr>
            <a:xfrm>
              <a:off x="1752600" y="227012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483" name="Google Shape;483;p17"/>
            <p:cNvSpPr txBox="1"/>
            <p:nvPr/>
          </p:nvSpPr>
          <p:spPr>
            <a:xfrm>
              <a:off x="1752600" y="280352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484" name="Google Shape;484;p17"/>
            <p:cNvSpPr txBox="1"/>
            <p:nvPr/>
          </p:nvSpPr>
          <p:spPr>
            <a:xfrm>
              <a:off x="3276600" y="249872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0</a:t>
              </a:r>
              <a:endParaRPr/>
            </a:p>
          </p:txBody>
        </p:sp>
        <p:pic>
          <p:nvPicPr>
            <p:cNvPr id="485" name="Google Shape;485;p17"/>
            <p:cNvPicPr preferRelativeResize="0"/>
            <p:nvPr/>
          </p:nvPicPr>
          <p:blipFill rotWithShape="1">
            <a:blip r:embed="rId4">
              <a:alphaModFix/>
            </a:blip>
            <a:srcRect/>
            <a:stretch/>
          </p:blipFill>
          <p:spPr>
            <a:xfrm>
              <a:off x="609600" y="3581400"/>
              <a:ext cx="4343400" cy="1006475"/>
            </a:xfrm>
            <a:prstGeom prst="rect">
              <a:avLst/>
            </a:prstGeom>
            <a:noFill/>
            <a:ln>
              <a:noFill/>
            </a:ln>
          </p:spPr>
        </p:pic>
        <p:sp>
          <p:nvSpPr>
            <p:cNvPr id="486" name="Google Shape;486;p17"/>
            <p:cNvSpPr txBox="1"/>
            <p:nvPr/>
          </p:nvSpPr>
          <p:spPr>
            <a:xfrm>
              <a:off x="1752600" y="35052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487" name="Google Shape;487;p17"/>
            <p:cNvSpPr txBox="1"/>
            <p:nvPr/>
          </p:nvSpPr>
          <p:spPr>
            <a:xfrm>
              <a:off x="1752600" y="40386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488" name="Google Shape;488;p17"/>
            <p:cNvSpPr txBox="1"/>
            <p:nvPr/>
          </p:nvSpPr>
          <p:spPr>
            <a:xfrm>
              <a:off x="3276600" y="37338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0</a:t>
              </a:r>
              <a:endParaRPr/>
            </a:p>
          </p:txBody>
        </p:sp>
        <p:pic>
          <p:nvPicPr>
            <p:cNvPr id="489" name="Google Shape;489;p17"/>
            <p:cNvPicPr preferRelativeResize="0"/>
            <p:nvPr/>
          </p:nvPicPr>
          <p:blipFill rotWithShape="1">
            <a:blip r:embed="rId4">
              <a:alphaModFix/>
            </a:blip>
            <a:srcRect/>
            <a:stretch/>
          </p:blipFill>
          <p:spPr>
            <a:xfrm>
              <a:off x="609600" y="4784725"/>
              <a:ext cx="4343400" cy="1006475"/>
            </a:xfrm>
            <a:prstGeom prst="rect">
              <a:avLst/>
            </a:prstGeom>
            <a:noFill/>
            <a:ln>
              <a:noFill/>
            </a:ln>
          </p:spPr>
        </p:pic>
        <p:sp>
          <p:nvSpPr>
            <p:cNvPr id="490" name="Google Shape;490;p17"/>
            <p:cNvSpPr txBox="1"/>
            <p:nvPr/>
          </p:nvSpPr>
          <p:spPr>
            <a:xfrm>
              <a:off x="1752600" y="470852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491" name="Google Shape;491;p17"/>
            <p:cNvSpPr txBox="1"/>
            <p:nvPr/>
          </p:nvSpPr>
          <p:spPr>
            <a:xfrm>
              <a:off x="1752600" y="524192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492" name="Google Shape;492;p17"/>
            <p:cNvSpPr txBox="1"/>
            <p:nvPr/>
          </p:nvSpPr>
          <p:spPr>
            <a:xfrm>
              <a:off x="3276600" y="493712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1</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AND Gate</a:t>
            </a:r>
            <a:endParaRPr dirty="0"/>
          </a:p>
        </p:txBody>
      </p:sp>
      <p:sp>
        <p:nvSpPr>
          <p:cNvPr id="498" name="Google Shape;498;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dirty="0"/>
              <a:t>To build an AND gate: Two transistors connected together </a:t>
            </a:r>
            <a:endParaRPr dirty="0"/>
          </a:p>
          <a:p>
            <a:pPr marL="228600" lvl="0" indent="-889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Char char="•"/>
            </a:pPr>
            <a:r>
              <a:rPr lang="en-US" dirty="0"/>
              <a:t>Two inputs (transistors A and B) and one output</a:t>
            </a:r>
            <a:endParaRPr dirty="0"/>
          </a:p>
          <a:p>
            <a:pPr marL="228600" lvl="0" indent="-889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Char char="•"/>
            </a:pPr>
            <a:r>
              <a:rPr lang="en-US" dirty="0"/>
              <a:t>Transistor A: Off (False)</a:t>
            </a:r>
            <a:endParaRPr dirty="0"/>
          </a:p>
          <a:p>
            <a:pPr marL="228600" lvl="0" indent="-228600" algn="l" rtl="0">
              <a:lnSpc>
                <a:spcPct val="90000"/>
              </a:lnSpc>
              <a:spcBef>
                <a:spcPts val="660"/>
              </a:spcBef>
              <a:spcAft>
                <a:spcPts val="0"/>
              </a:spcAft>
              <a:buClr>
                <a:srgbClr val="7F7F7F"/>
              </a:buClr>
              <a:buSzPts val="2200"/>
              <a:buChar char="•"/>
            </a:pPr>
            <a:r>
              <a:rPr lang="en-US" dirty="0"/>
              <a:t>Transistor B: On (True)</a:t>
            </a:r>
            <a:endParaRPr dirty="0"/>
          </a:p>
          <a:p>
            <a:pPr marL="228600" lvl="0" indent="-228600" algn="l" rtl="0">
              <a:lnSpc>
                <a:spcPct val="90000"/>
              </a:lnSpc>
              <a:spcBef>
                <a:spcPts val="660"/>
              </a:spcBef>
              <a:spcAft>
                <a:spcPts val="0"/>
              </a:spcAft>
              <a:buClr>
                <a:srgbClr val="7F7F7F"/>
              </a:buClr>
              <a:buSzPts val="2200"/>
              <a:buChar char="•"/>
            </a:pPr>
            <a:r>
              <a:rPr lang="en-US" dirty="0"/>
              <a:t>Output: Off (False)</a:t>
            </a:r>
            <a:endParaRPr dirty="0"/>
          </a:p>
          <a:p>
            <a:pPr marL="228600" lvl="0" indent="-88900" algn="l" rtl="0">
              <a:lnSpc>
                <a:spcPct val="90000"/>
              </a:lnSpc>
              <a:spcBef>
                <a:spcPts val="660"/>
              </a:spcBef>
              <a:spcAft>
                <a:spcPts val="0"/>
              </a:spcAft>
              <a:buClr>
                <a:srgbClr val="7F7F7F"/>
              </a:buClr>
              <a:buSzPts val="2200"/>
              <a:buNone/>
            </a:pPr>
            <a:endParaRPr dirty="0"/>
          </a:p>
        </p:txBody>
      </p:sp>
      <p:pic>
        <p:nvPicPr>
          <p:cNvPr id="499" name="Google Shape;499;p18"/>
          <p:cNvPicPr preferRelativeResize="0">
            <a:picLocks noGrp="1"/>
          </p:cNvPicPr>
          <p:nvPr>
            <p:ph type="body" idx="2"/>
          </p:nvPr>
        </p:nvPicPr>
        <p:blipFill rotWithShape="1">
          <a:blip r:embed="rId3">
            <a:alphaModFix/>
          </a:blip>
          <a:srcRect/>
          <a:stretch/>
        </p:blipFill>
        <p:spPr>
          <a:xfrm>
            <a:off x="6432259" y="2623977"/>
            <a:ext cx="5181600" cy="2754634"/>
          </a:xfrm>
          <a:prstGeom prst="rect">
            <a:avLst/>
          </a:prstGeom>
          <a:noFill/>
          <a:ln>
            <a:noFill/>
          </a:ln>
        </p:spPr>
      </p:pic>
      <p:sp>
        <p:nvSpPr>
          <p:cNvPr id="500" name="Google Shape;500;p18"/>
          <p:cNvSpPr txBox="1"/>
          <p:nvPr/>
        </p:nvSpPr>
        <p:spPr>
          <a:xfrm>
            <a:off x="7444501" y="3989282"/>
            <a:ext cx="110107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lt1"/>
                </a:solidFill>
                <a:latin typeface="Arial" panose="020B0604020202020204" pitchFamily="34" charset="0"/>
                <a:ea typeface="Quattrocento Sans"/>
                <a:cs typeface="Arial" panose="020B0604020202020204" pitchFamily="34" charset="0"/>
                <a:sym typeface="Quattrocento Sans"/>
              </a:rPr>
              <a:t>Off  (False)</a:t>
            </a:r>
            <a:endParaRPr dirty="0"/>
          </a:p>
        </p:txBody>
      </p:sp>
      <p:sp>
        <p:nvSpPr>
          <p:cNvPr id="501" name="Google Shape;501;p18"/>
          <p:cNvSpPr txBox="1"/>
          <p:nvPr/>
        </p:nvSpPr>
        <p:spPr>
          <a:xfrm>
            <a:off x="9557813" y="3982832"/>
            <a:ext cx="9827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lt1"/>
                </a:solidFill>
                <a:latin typeface="Arial" panose="020B0604020202020204" pitchFamily="34" charset="0"/>
                <a:ea typeface="Quattrocento Sans"/>
                <a:cs typeface="Arial" panose="020B0604020202020204" pitchFamily="34" charset="0"/>
                <a:sym typeface="Quattrocento Sans"/>
              </a:rPr>
              <a:t>On (True)</a:t>
            </a:r>
            <a:endParaRPr dirty="0"/>
          </a:p>
        </p:txBody>
      </p:sp>
      <p:sp>
        <p:nvSpPr>
          <p:cNvPr id="502" name="Google Shape;502;p18"/>
          <p:cNvSpPr txBox="1"/>
          <p:nvPr/>
        </p:nvSpPr>
        <p:spPr>
          <a:xfrm>
            <a:off x="10485870" y="3593416"/>
            <a:ext cx="110107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lt1"/>
                </a:solidFill>
                <a:latin typeface="Arial" panose="020B0604020202020204" pitchFamily="34" charset="0"/>
                <a:ea typeface="Quattrocento Sans"/>
                <a:cs typeface="Arial" panose="020B0604020202020204" pitchFamily="34" charset="0"/>
                <a:sym typeface="Quattrocento Sans"/>
              </a:rPr>
              <a:t>Off  (False)</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19"/>
          <p:cNvPicPr preferRelativeResize="0">
            <a:picLocks noGrp="1"/>
          </p:cNvPicPr>
          <p:nvPr>
            <p:ph type="body" idx="2"/>
          </p:nvPr>
        </p:nvPicPr>
        <p:blipFill rotWithShape="1">
          <a:blip r:embed="rId3">
            <a:alphaModFix/>
          </a:blip>
          <a:srcRect/>
          <a:stretch/>
        </p:blipFill>
        <p:spPr>
          <a:xfrm>
            <a:off x="6465815" y="2749453"/>
            <a:ext cx="5181600" cy="2637905"/>
          </a:xfrm>
          <a:prstGeom prst="rect">
            <a:avLst/>
          </a:prstGeom>
          <a:noFill/>
          <a:ln>
            <a:noFill/>
          </a:ln>
        </p:spPr>
      </p:pic>
      <p:sp>
        <p:nvSpPr>
          <p:cNvPr id="508" name="Google Shape;508;p1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AND Gate</a:t>
            </a:r>
            <a:endParaRPr dirty="0"/>
          </a:p>
        </p:txBody>
      </p:sp>
      <p:sp>
        <p:nvSpPr>
          <p:cNvPr id="509" name="Google Shape;509;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dirty="0"/>
              <a:t>Transistor A: On (True)</a:t>
            </a:r>
            <a:endParaRPr dirty="0"/>
          </a:p>
          <a:p>
            <a:pPr marL="228600" lvl="0" indent="-228600" algn="l" rtl="0">
              <a:lnSpc>
                <a:spcPct val="90000"/>
              </a:lnSpc>
              <a:spcBef>
                <a:spcPts val="660"/>
              </a:spcBef>
              <a:spcAft>
                <a:spcPts val="0"/>
              </a:spcAft>
              <a:buClr>
                <a:srgbClr val="7F7F7F"/>
              </a:buClr>
              <a:buSzPts val="2200"/>
              <a:buChar char="•"/>
            </a:pPr>
            <a:r>
              <a:rPr lang="en-US" dirty="0"/>
              <a:t>Transistor B: On (True)</a:t>
            </a:r>
            <a:endParaRPr dirty="0"/>
          </a:p>
          <a:p>
            <a:pPr marL="228600" lvl="0" indent="-228600" algn="l" rtl="0">
              <a:lnSpc>
                <a:spcPct val="90000"/>
              </a:lnSpc>
              <a:spcBef>
                <a:spcPts val="660"/>
              </a:spcBef>
              <a:spcAft>
                <a:spcPts val="0"/>
              </a:spcAft>
              <a:buClr>
                <a:srgbClr val="7F7F7F"/>
              </a:buClr>
              <a:buSzPts val="2200"/>
              <a:buChar char="•"/>
            </a:pPr>
            <a:r>
              <a:rPr lang="en-US" dirty="0"/>
              <a:t>Output: On (True)</a:t>
            </a:r>
            <a:endParaRPr dirty="0"/>
          </a:p>
          <a:p>
            <a:pPr marL="228600" lvl="0" indent="-88900" algn="l" rtl="0">
              <a:lnSpc>
                <a:spcPct val="90000"/>
              </a:lnSpc>
              <a:spcBef>
                <a:spcPts val="660"/>
              </a:spcBef>
              <a:spcAft>
                <a:spcPts val="0"/>
              </a:spcAft>
              <a:buClr>
                <a:srgbClr val="7F7F7F"/>
              </a:buClr>
              <a:buSzPts val="2200"/>
              <a:buNone/>
            </a:pPr>
            <a:endParaRPr dirty="0"/>
          </a:p>
        </p:txBody>
      </p:sp>
      <p:sp>
        <p:nvSpPr>
          <p:cNvPr id="510" name="Google Shape;510;p19"/>
          <p:cNvSpPr txBox="1"/>
          <p:nvPr/>
        </p:nvSpPr>
        <p:spPr>
          <a:xfrm>
            <a:off x="7444501" y="3989282"/>
            <a:ext cx="9827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lt1"/>
                </a:solidFill>
                <a:latin typeface="Arial" panose="020B0604020202020204" pitchFamily="34" charset="0"/>
                <a:ea typeface="Quattrocento Sans"/>
                <a:cs typeface="Arial" panose="020B0604020202020204" pitchFamily="34" charset="0"/>
                <a:sym typeface="Quattrocento Sans"/>
              </a:rPr>
              <a:t>On (True)</a:t>
            </a:r>
            <a:endParaRPr sz="1400" b="1" dirty="0">
              <a:solidFill>
                <a:schemeClr val="lt1"/>
              </a:solidFill>
              <a:latin typeface="Arial" panose="020B0604020202020204" pitchFamily="34" charset="0"/>
              <a:ea typeface="Quattrocento Sans"/>
              <a:cs typeface="Arial" panose="020B0604020202020204" pitchFamily="34" charset="0"/>
              <a:sym typeface="Quattrocento Sans"/>
            </a:endParaRPr>
          </a:p>
        </p:txBody>
      </p:sp>
      <p:sp>
        <p:nvSpPr>
          <p:cNvPr id="511" name="Google Shape;511;p19"/>
          <p:cNvSpPr txBox="1"/>
          <p:nvPr/>
        </p:nvSpPr>
        <p:spPr>
          <a:xfrm>
            <a:off x="9557813" y="3982832"/>
            <a:ext cx="9827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lt1"/>
                </a:solidFill>
                <a:latin typeface="Arial" panose="020B0604020202020204" pitchFamily="34" charset="0"/>
                <a:ea typeface="Quattrocento Sans"/>
                <a:cs typeface="Arial" panose="020B0604020202020204" pitchFamily="34" charset="0"/>
                <a:sym typeface="Quattrocento Sans"/>
              </a:rPr>
              <a:t>On (True)</a:t>
            </a:r>
            <a:endParaRPr dirty="0"/>
          </a:p>
        </p:txBody>
      </p:sp>
      <p:sp>
        <p:nvSpPr>
          <p:cNvPr id="512" name="Google Shape;512;p19"/>
          <p:cNvSpPr txBox="1"/>
          <p:nvPr/>
        </p:nvSpPr>
        <p:spPr>
          <a:xfrm>
            <a:off x="10602614" y="3675055"/>
            <a:ext cx="9827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lt1"/>
                </a:solidFill>
                <a:latin typeface="Arial" panose="020B0604020202020204" pitchFamily="34" charset="0"/>
                <a:ea typeface="Quattrocento Sans"/>
                <a:cs typeface="Arial" panose="020B0604020202020204" pitchFamily="34" charset="0"/>
                <a:sym typeface="Quattrocento Sans"/>
              </a:rPr>
              <a:t>On (True)</a:t>
            </a:r>
            <a:endParaRPr sz="1400" b="1" dirty="0">
              <a:solidFill>
                <a:schemeClr val="lt1"/>
              </a:solidFill>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Boolean Operations: OR</a:t>
            </a:r>
            <a:endParaRPr dirty="0"/>
          </a:p>
        </p:txBody>
      </p:sp>
      <p:sp>
        <p:nvSpPr>
          <p:cNvPr id="518" name="Google Shape;518;p20"/>
          <p:cNvSpPr txBox="1">
            <a:spLocks noGrp="1"/>
          </p:cNvSpPr>
          <p:nvPr>
            <p:ph type="body" idx="1"/>
          </p:nvPr>
        </p:nvSpPr>
        <p:spPr>
          <a:xfrm>
            <a:off x="838199" y="4186105"/>
            <a:ext cx="10956721" cy="1990857"/>
          </a:xfrm>
          <a:prstGeom prst="rect">
            <a:avLst/>
          </a:prstGeom>
          <a:noFill/>
          <a:ln>
            <a:noFill/>
          </a:ln>
        </p:spPr>
        <p:txBody>
          <a:bodyPr spcFirstLastPara="1" wrap="square" lIns="91425" tIns="45700" rIns="91425" bIns="45700" anchor="t" anchorCtr="0">
            <a:normAutofit fontScale="85000" lnSpcReduction="20000"/>
          </a:bodyPr>
          <a:lstStyle/>
          <a:p>
            <a:pPr marL="228600" lvl="0" indent="-190500" algn="l" rtl="0">
              <a:lnSpc>
                <a:spcPct val="115000"/>
              </a:lnSpc>
              <a:spcBef>
                <a:spcPts val="0"/>
              </a:spcBef>
              <a:spcAft>
                <a:spcPts val="0"/>
              </a:spcAft>
              <a:buClr>
                <a:srgbClr val="0055A4"/>
              </a:buClr>
              <a:buSzPct val="100000"/>
              <a:buChar char="•"/>
            </a:pPr>
            <a:r>
              <a:rPr lang="en-US" sz="2000" b="1" u="sng" dirty="0">
                <a:solidFill>
                  <a:srgbClr val="0055A4"/>
                </a:solidFill>
              </a:rPr>
              <a:t>OR</a:t>
            </a:r>
            <a:r>
              <a:rPr lang="en-US" sz="2000" b="1" dirty="0">
                <a:solidFill>
                  <a:srgbClr val="0055A4"/>
                </a:solidFill>
              </a:rPr>
              <a:t> Operation</a:t>
            </a:r>
            <a:endParaRPr dirty="0"/>
          </a:p>
          <a:p>
            <a:pPr marL="685800" lvl="1" indent="-190500" algn="l" rtl="0">
              <a:lnSpc>
                <a:spcPct val="115000"/>
              </a:lnSpc>
              <a:spcBef>
                <a:spcPts val="600"/>
              </a:spcBef>
              <a:spcAft>
                <a:spcPts val="0"/>
              </a:spcAft>
              <a:buClr>
                <a:srgbClr val="7F7F7F"/>
              </a:buClr>
              <a:buSzPct val="100000"/>
              <a:buChar char="•"/>
            </a:pPr>
            <a:r>
              <a:rPr lang="en-US" sz="2000" u="sng" dirty="0">
                <a:latin typeface="Arial" panose="020B0604020202020204" pitchFamily="34" charset="0"/>
                <a:cs typeface="Arial" panose="020B0604020202020204" pitchFamily="34" charset="0"/>
              </a:rPr>
              <a:t>Both input values must be FALSE for output to be FALSE</a:t>
            </a:r>
            <a:endParaRPr dirty="0">
              <a:latin typeface="Arial" panose="020B0604020202020204" pitchFamily="34" charset="0"/>
              <a:cs typeface="Arial" panose="020B0604020202020204" pitchFamily="34" charset="0"/>
            </a:endParaRPr>
          </a:p>
          <a:p>
            <a:pPr marL="685800" lvl="1" indent="-190500" algn="l" rtl="0">
              <a:lnSpc>
                <a:spcPct val="115000"/>
              </a:lnSpc>
              <a:spcBef>
                <a:spcPts val="600"/>
              </a:spcBef>
              <a:spcAft>
                <a:spcPts val="0"/>
              </a:spcAft>
              <a:buClr>
                <a:srgbClr val="7F7F7F"/>
              </a:buClr>
              <a:buSzPct val="100000"/>
              <a:buChar char="•"/>
            </a:pPr>
            <a:r>
              <a:rPr lang="en-US" sz="2000" i="1" dirty="0">
                <a:latin typeface="Arial" panose="020B0604020202020204" pitchFamily="34" charset="0"/>
                <a:cs typeface="Arial" panose="020B0604020202020204" pitchFamily="34" charset="0"/>
              </a:rPr>
              <a:t>If Michael likes traffic </a:t>
            </a:r>
            <a:r>
              <a:rPr lang="en-US" sz="2000" i="1" dirty="0">
                <a:solidFill>
                  <a:srgbClr val="0055A4"/>
                </a:solidFill>
                <a:latin typeface="Arial" panose="020B0604020202020204" pitchFamily="34" charset="0"/>
                <a:cs typeface="Arial" panose="020B0604020202020204" pitchFamily="34" charset="0"/>
              </a:rPr>
              <a:t>OR</a:t>
            </a:r>
            <a:r>
              <a:rPr lang="en-US" sz="2000" i="1" dirty="0">
                <a:latin typeface="Arial" panose="020B0604020202020204" pitchFamily="34" charset="0"/>
                <a:cs typeface="Arial" panose="020B0604020202020204" pitchFamily="34" charset="0"/>
              </a:rPr>
              <a:t> Michael takes the train to work every day </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False or False = False</a:t>
            </a:r>
            <a:r>
              <a:rPr lang="en-US" sz="2000" i="1" dirty="0">
                <a:latin typeface="Arial" panose="020B0604020202020204" pitchFamily="34" charset="0"/>
                <a:cs typeface="Arial" panose="020B0604020202020204" pitchFamily="34" charset="0"/>
              </a:rPr>
              <a:t> </a:t>
            </a:r>
            <a:endParaRPr sz="2000" i="1" dirty="0">
              <a:latin typeface="Arial" panose="020B0604020202020204" pitchFamily="34" charset="0"/>
              <a:cs typeface="Arial" panose="020B0604020202020204" pitchFamily="34" charset="0"/>
            </a:endParaRPr>
          </a:p>
          <a:p>
            <a:pPr marL="685800" lvl="1" indent="-190500" algn="l" rtl="0">
              <a:lnSpc>
                <a:spcPct val="115000"/>
              </a:lnSpc>
              <a:spcBef>
                <a:spcPts val="600"/>
              </a:spcBef>
              <a:spcAft>
                <a:spcPts val="0"/>
              </a:spcAft>
              <a:buClr>
                <a:srgbClr val="7F7F7F"/>
              </a:buClr>
              <a:buSzPct val="100000"/>
              <a:buChar char="•"/>
            </a:pPr>
            <a:r>
              <a:rPr lang="en-US" sz="2000" dirty="0">
                <a:latin typeface="Arial" panose="020B0604020202020204" pitchFamily="34" charset="0"/>
                <a:cs typeface="Arial" panose="020B0604020202020204" pitchFamily="34" charset="0"/>
              </a:rPr>
              <a:t>Both inputs must be </a:t>
            </a:r>
            <a:r>
              <a:rPr lang="en-US" sz="2000" i="1" dirty="0">
                <a:latin typeface="Arial" panose="020B0604020202020204" pitchFamily="34" charset="0"/>
                <a:cs typeface="Arial" panose="020B0604020202020204" pitchFamily="34" charset="0"/>
              </a:rPr>
              <a:t>FALSE</a:t>
            </a:r>
            <a:r>
              <a:rPr lang="en-US" sz="2000" dirty="0">
                <a:latin typeface="Arial" panose="020B0604020202020204" pitchFamily="34" charset="0"/>
                <a:cs typeface="Arial" panose="020B0604020202020204" pitchFamily="34" charset="0"/>
              </a:rPr>
              <a:t> for an </a:t>
            </a:r>
            <a:r>
              <a:rPr lang="en-US" sz="2000" i="1" dirty="0">
                <a:solidFill>
                  <a:srgbClr val="0055A4"/>
                </a:solidFill>
                <a:latin typeface="Arial" panose="020B0604020202020204" pitchFamily="34" charset="0"/>
                <a:cs typeface="Arial" panose="020B0604020202020204" pitchFamily="34" charset="0"/>
              </a:rPr>
              <a:t>OR</a:t>
            </a:r>
            <a:r>
              <a:rPr lang="en-US" sz="2000" dirty="0">
                <a:latin typeface="Arial" panose="020B0604020202020204" pitchFamily="34" charset="0"/>
                <a:cs typeface="Arial" panose="020B0604020202020204" pitchFamily="34" charset="0"/>
              </a:rPr>
              <a:t> expression to be FALSE.</a:t>
            </a:r>
            <a:endParaRPr dirty="0">
              <a:latin typeface="Arial" panose="020B0604020202020204" pitchFamily="34" charset="0"/>
              <a:cs typeface="Arial" panose="020B0604020202020204" pitchFamily="34" charset="0"/>
            </a:endParaRPr>
          </a:p>
          <a:p>
            <a:pPr marL="685800" lvl="1" indent="-190500" algn="l" rtl="0">
              <a:lnSpc>
                <a:spcPct val="115000"/>
              </a:lnSpc>
              <a:spcBef>
                <a:spcPts val="600"/>
              </a:spcBef>
              <a:spcAft>
                <a:spcPts val="0"/>
              </a:spcAft>
              <a:buClr>
                <a:srgbClr val="7F7F7F"/>
              </a:buClr>
              <a:buSzPct val="100000"/>
              <a:buChar char="•"/>
            </a:pPr>
            <a:r>
              <a:rPr lang="en-US" sz="2000" i="1" dirty="0">
                <a:latin typeface="Arial" panose="020B0604020202020204" pitchFamily="34" charset="0"/>
                <a:cs typeface="Arial" panose="020B0604020202020204" pitchFamily="34" charset="0"/>
              </a:rPr>
              <a:t>If Michael is to change his habits and use public transit </a:t>
            </a:r>
            <a:r>
              <a:rPr lang="en-US" sz="2000" dirty="0">
                <a:latin typeface="Arial" panose="020B0604020202020204" pitchFamily="34" charset="0"/>
                <a:cs typeface="Arial" panose="020B0604020202020204" pitchFamily="34" charset="0"/>
              </a:rPr>
              <a:t>🡪</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expression becomes true. (One true is enough)</a:t>
            </a:r>
            <a:endParaRPr sz="2000" dirty="0">
              <a:latin typeface="Arial" panose="020B0604020202020204" pitchFamily="34" charset="0"/>
              <a:cs typeface="Arial" panose="020B0604020202020204" pitchFamily="34" charset="0"/>
            </a:endParaRPr>
          </a:p>
          <a:p>
            <a:pPr marL="685800" lvl="1" indent="-101600" algn="l" rtl="0">
              <a:lnSpc>
                <a:spcPct val="90000"/>
              </a:lnSpc>
              <a:spcBef>
                <a:spcPts val="600"/>
              </a:spcBef>
              <a:spcAft>
                <a:spcPts val="0"/>
              </a:spcAft>
              <a:buClr>
                <a:srgbClr val="7F7F7F"/>
              </a:buClr>
              <a:buSzPct val="100000"/>
              <a:buNone/>
            </a:pPr>
            <a:endParaRPr sz="2000" dirty="0">
              <a:latin typeface="Arial" panose="020B0604020202020204" pitchFamily="34" charset="0"/>
              <a:cs typeface="Arial" panose="020B0604020202020204" pitchFamily="34" charset="0"/>
            </a:endParaRPr>
          </a:p>
          <a:p>
            <a:pPr marL="228600" lvl="0" indent="-38100" algn="l" rtl="0">
              <a:lnSpc>
                <a:spcPct val="90000"/>
              </a:lnSpc>
              <a:spcBef>
                <a:spcPts val="900"/>
              </a:spcBef>
              <a:spcAft>
                <a:spcPts val="0"/>
              </a:spcAft>
              <a:buClr>
                <a:srgbClr val="7F7F7F"/>
              </a:buClr>
              <a:buSzPct val="100000"/>
              <a:buNone/>
            </a:pPr>
            <a:endParaRPr dirty="0"/>
          </a:p>
        </p:txBody>
      </p:sp>
      <p:sp>
        <p:nvSpPr>
          <p:cNvPr id="519" name="Google Shape;519;p20"/>
          <p:cNvSpPr txBox="1"/>
          <p:nvPr/>
        </p:nvSpPr>
        <p:spPr>
          <a:xfrm>
            <a:off x="2710801" y="3895750"/>
            <a:ext cx="951300" cy="3693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FALSE</a:t>
            </a:r>
            <a:endParaRPr dirty="0"/>
          </a:p>
        </p:txBody>
      </p:sp>
      <p:sp>
        <p:nvSpPr>
          <p:cNvPr id="520" name="Google Shape;520;p20"/>
          <p:cNvSpPr txBox="1"/>
          <p:nvPr/>
        </p:nvSpPr>
        <p:spPr>
          <a:xfrm>
            <a:off x="6844521" y="3688975"/>
            <a:ext cx="1076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FALSE</a:t>
            </a:r>
            <a:endParaRPr dirty="0"/>
          </a:p>
        </p:txBody>
      </p:sp>
      <p:sp>
        <p:nvSpPr>
          <p:cNvPr id="521" name="Google Shape;521;p20"/>
          <p:cNvSpPr txBox="1"/>
          <p:nvPr/>
        </p:nvSpPr>
        <p:spPr>
          <a:xfrm>
            <a:off x="4281482" y="2853925"/>
            <a:ext cx="760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OR</a:t>
            </a:r>
            <a:endParaRPr dirty="0"/>
          </a:p>
        </p:txBody>
      </p:sp>
      <p:sp>
        <p:nvSpPr>
          <p:cNvPr id="522" name="Google Shape;522;p20"/>
          <p:cNvSpPr txBox="1"/>
          <p:nvPr/>
        </p:nvSpPr>
        <p:spPr>
          <a:xfrm>
            <a:off x="9976304" y="2617350"/>
            <a:ext cx="1377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 FALSE</a:t>
            </a:r>
            <a:endParaRPr dirty="0"/>
          </a:p>
        </p:txBody>
      </p:sp>
      <p:pic>
        <p:nvPicPr>
          <p:cNvPr id="523" name="Google Shape;523;p20"/>
          <p:cNvPicPr preferRelativeResize="0"/>
          <p:nvPr/>
        </p:nvPicPr>
        <p:blipFill>
          <a:blip r:embed="rId3">
            <a:alphaModFix/>
          </a:blip>
          <a:stretch>
            <a:fillRect/>
          </a:stretch>
        </p:blipFill>
        <p:spPr>
          <a:xfrm>
            <a:off x="1773700" y="1198837"/>
            <a:ext cx="1933035" cy="2652868"/>
          </a:xfrm>
          <a:prstGeom prst="rect">
            <a:avLst/>
          </a:prstGeom>
          <a:noFill/>
          <a:ln>
            <a:noFill/>
          </a:ln>
        </p:spPr>
      </p:pic>
      <p:pic>
        <p:nvPicPr>
          <p:cNvPr id="524" name="Google Shape;524;p20"/>
          <p:cNvPicPr preferRelativeResize="0"/>
          <p:nvPr/>
        </p:nvPicPr>
        <p:blipFill>
          <a:blip r:embed="rId4">
            <a:alphaModFix/>
          </a:blip>
          <a:stretch>
            <a:fillRect/>
          </a:stretch>
        </p:blipFill>
        <p:spPr>
          <a:xfrm>
            <a:off x="5773582" y="1659712"/>
            <a:ext cx="3897923" cy="19014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Boolean Operations: OR Gate</a:t>
            </a:r>
            <a:endParaRPr dirty="0"/>
          </a:p>
        </p:txBody>
      </p:sp>
      <p:sp>
        <p:nvSpPr>
          <p:cNvPr id="530" name="Google Shape;530;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55A4"/>
              </a:buClr>
              <a:buSzPts val="2200"/>
              <a:buNone/>
            </a:pPr>
            <a:r>
              <a:rPr lang="en-US" b="1" dirty="0">
                <a:solidFill>
                  <a:srgbClr val="0055A4"/>
                </a:solidFill>
              </a:rPr>
              <a:t>Truth Table</a:t>
            </a:r>
            <a:endParaRPr dirty="0"/>
          </a:p>
          <a:p>
            <a:pPr marL="0" lvl="0" indent="0" algn="l" rtl="0">
              <a:lnSpc>
                <a:spcPct val="90000"/>
              </a:lnSpc>
              <a:spcBef>
                <a:spcPts val="660"/>
              </a:spcBef>
              <a:spcAft>
                <a:spcPts val="0"/>
              </a:spcAft>
              <a:buClr>
                <a:srgbClr val="7F7F7F"/>
              </a:buClr>
              <a:buSzPts val="2200"/>
              <a:buNone/>
            </a:pPr>
            <a:r>
              <a:rPr lang="en-US" u="sng" dirty="0"/>
              <a:t>Inputs</a:t>
            </a:r>
            <a:r>
              <a:rPr lang="en-US" dirty="0"/>
              <a:t>	    </a:t>
            </a:r>
            <a:r>
              <a:rPr lang="en-US" u="sng" dirty="0"/>
              <a:t>Outputs</a:t>
            </a:r>
            <a:endParaRPr dirty="0"/>
          </a:p>
          <a:p>
            <a:pPr marL="0" lvl="0" indent="0" algn="l" rtl="0">
              <a:lnSpc>
                <a:spcPct val="90000"/>
              </a:lnSpc>
              <a:spcBef>
                <a:spcPts val="660"/>
              </a:spcBef>
              <a:spcAft>
                <a:spcPts val="0"/>
              </a:spcAft>
              <a:buClr>
                <a:srgbClr val="7F7F7F"/>
              </a:buClr>
              <a:buSzPts val="2200"/>
              <a:buNone/>
            </a:pPr>
            <a:r>
              <a:rPr lang="en-US" dirty="0"/>
              <a:t> 0    0	         </a:t>
            </a:r>
            <a:r>
              <a:rPr lang="en-US" dirty="0">
                <a:solidFill>
                  <a:srgbClr val="0055A4"/>
                </a:solidFill>
              </a:rPr>
              <a:t>0</a:t>
            </a:r>
            <a:r>
              <a:rPr lang="en-US" dirty="0"/>
              <a:t>	</a:t>
            </a:r>
            <a:endParaRPr dirty="0"/>
          </a:p>
          <a:p>
            <a:pPr marL="0" lvl="0" indent="0" algn="l" rtl="0">
              <a:lnSpc>
                <a:spcPct val="90000"/>
              </a:lnSpc>
              <a:spcBef>
                <a:spcPts val="660"/>
              </a:spcBef>
              <a:spcAft>
                <a:spcPts val="0"/>
              </a:spcAft>
              <a:buClr>
                <a:srgbClr val="7F7F7F"/>
              </a:buClr>
              <a:buSzPts val="2200"/>
              <a:buNone/>
            </a:pPr>
            <a:r>
              <a:rPr lang="en-US" dirty="0"/>
              <a:t> 0    1	         </a:t>
            </a:r>
            <a:r>
              <a:rPr lang="en-US" dirty="0">
                <a:solidFill>
                  <a:srgbClr val="0055A4"/>
                </a:solidFill>
              </a:rPr>
              <a:t>1		</a:t>
            </a:r>
            <a:r>
              <a:rPr lang="en-US" dirty="0"/>
              <a:t> 0 = FALSE</a:t>
            </a:r>
            <a:endParaRPr dirty="0">
              <a:solidFill>
                <a:srgbClr val="0055A4"/>
              </a:solidFill>
            </a:endParaRPr>
          </a:p>
          <a:p>
            <a:pPr marL="0" lvl="0" indent="0" algn="l" rtl="0">
              <a:lnSpc>
                <a:spcPct val="90000"/>
              </a:lnSpc>
              <a:spcBef>
                <a:spcPts val="660"/>
              </a:spcBef>
              <a:spcAft>
                <a:spcPts val="0"/>
              </a:spcAft>
              <a:buClr>
                <a:srgbClr val="7F7F7F"/>
              </a:buClr>
              <a:buSzPts val="2200"/>
              <a:buNone/>
            </a:pPr>
            <a:r>
              <a:rPr lang="en-US" dirty="0"/>
              <a:t> 1    0	         </a:t>
            </a:r>
            <a:r>
              <a:rPr lang="en-US" dirty="0">
                <a:solidFill>
                  <a:srgbClr val="0055A4"/>
                </a:solidFill>
              </a:rPr>
              <a:t>1		</a:t>
            </a:r>
            <a:r>
              <a:rPr lang="en-US" dirty="0"/>
              <a:t> 1 = TRUE</a:t>
            </a:r>
            <a:endParaRPr dirty="0">
              <a:solidFill>
                <a:srgbClr val="0055A4"/>
              </a:solidFill>
            </a:endParaRPr>
          </a:p>
          <a:p>
            <a:pPr marL="0" lvl="0" indent="0" algn="l" rtl="0">
              <a:lnSpc>
                <a:spcPct val="90000"/>
              </a:lnSpc>
              <a:spcBef>
                <a:spcPts val="660"/>
              </a:spcBef>
              <a:spcAft>
                <a:spcPts val="0"/>
              </a:spcAft>
              <a:buClr>
                <a:srgbClr val="7F7F7F"/>
              </a:buClr>
              <a:buSzPts val="2200"/>
              <a:buNone/>
            </a:pPr>
            <a:r>
              <a:rPr lang="en-US" dirty="0"/>
              <a:t> 1    1	         </a:t>
            </a:r>
            <a:r>
              <a:rPr lang="en-US" dirty="0">
                <a:solidFill>
                  <a:srgbClr val="0055A4"/>
                </a:solidFill>
              </a:rPr>
              <a:t>1</a:t>
            </a:r>
            <a:endParaRPr dirty="0"/>
          </a:p>
          <a:p>
            <a:pPr marL="228600" lvl="0" indent="-889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720"/>
              </a:spcBef>
              <a:spcAft>
                <a:spcPts val="0"/>
              </a:spcAft>
              <a:buClr>
                <a:srgbClr val="0055A4"/>
              </a:buClr>
              <a:buSzPts val="2400"/>
              <a:buNone/>
            </a:pPr>
            <a:r>
              <a:rPr lang="en-US" sz="2400" dirty="0">
                <a:solidFill>
                  <a:srgbClr val="0055A4"/>
                </a:solidFill>
              </a:rPr>
              <a:t>OR Operation</a:t>
            </a:r>
            <a:endParaRPr dirty="0"/>
          </a:p>
          <a:p>
            <a:pPr marL="228600" lvl="0" indent="-228600" algn="l" rtl="0">
              <a:lnSpc>
                <a:spcPct val="90000"/>
              </a:lnSpc>
              <a:spcBef>
                <a:spcPts val="720"/>
              </a:spcBef>
              <a:spcAft>
                <a:spcPts val="0"/>
              </a:spcAft>
              <a:buClr>
                <a:srgbClr val="7F7F7F"/>
              </a:buClr>
              <a:buSzPts val="2400"/>
              <a:buChar char="•"/>
            </a:pPr>
            <a:r>
              <a:rPr lang="en-US" sz="2400" dirty="0"/>
              <a:t>At least one input value must be TRUE for output to be TRUE</a:t>
            </a:r>
            <a:endParaRPr dirty="0"/>
          </a:p>
          <a:p>
            <a:pPr marL="228600" lvl="0" indent="-88900" algn="l" rtl="0">
              <a:lnSpc>
                <a:spcPct val="90000"/>
              </a:lnSpc>
              <a:spcBef>
                <a:spcPts val="660"/>
              </a:spcBef>
              <a:spcAft>
                <a:spcPts val="0"/>
              </a:spcAft>
              <a:buClr>
                <a:srgbClr val="7F7F7F"/>
              </a:buClr>
              <a:buSzPts val="2200"/>
              <a:buNone/>
            </a:pPr>
            <a:endParaRPr dirty="0"/>
          </a:p>
        </p:txBody>
      </p:sp>
      <p:grpSp>
        <p:nvGrpSpPr>
          <p:cNvPr id="531" name="Google Shape;531;p21"/>
          <p:cNvGrpSpPr/>
          <p:nvPr/>
        </p:nvGrpSpPr>
        <p:grpSpPr>
          <a:xfrm>
            <a:off x="6477000" y="1696674"/>
            <a:ext cx="4572000" cy="5016500"/>
            <a:chOff x="533400" y="1143000"/>
            <a:chExt cx="4572000" cy="5016500"/>
          </a:xfrm>
        </p:grpSpPr>
        <p:pic>
          <p:nvPicPr>
            <p:cNvPr id="532" name="Google Shape;532;p21"/>
            <p:cNvPicPr preferRelativeResize="0"/>
            <p:nvPr/>
          </p:nvPicPr>
          <p:blipFill rotWithShape="1">
            <a:blip r:embed="rId3">
              <a:alphaModFix/>
            </a:blip>
            <a:srcRect/>
            <a:stretch/>
          </p:blipFill>
          <p:spPr>
            <a:xfrm>
              <a:off x="533400" y="1219200"/>
              <a:ext cx="4572000" cy="1054100"/>
            </a:xfrm>
            <a:prstGeom prst="rect">
              <a:avLst/>
            </a:prstGeom>
            <a:noFill/>
            <a:ln>
              <a:noFill/>
            </a:ln>
          </p:spPr>
        </p:pic>
        <p:sp>
          <p:nvSpPr>
            <p:cNvPr id="533" name="Google Shape;533;p21"/>
            <p:cNvSpPr txBox="1"/>
            <p:nvPr/>
          </p:nvSpPr>
          <p:spPr>
            <a:xfrm>
              <a:off x="1752600" y="11430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534" name="Google Shape;534;p21"/>
            <p:cNvSpPr txBox="1"/>
            <p:nvPr/>
          </p:nvSpPr>
          <p:spPr>
            <a:xfrm>
              <a:off x="1752600" y="16764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535" name="Google Shape;535;p21"/>
            <p:cNvSpPr txBox="1"/>
            <p:nvPr/>
          </p:nvSpPr>
          <p:spPr>
            <a:xfrm>
              <a:off x="3276600" y="13716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0</a:t>
              </a:r>
              <a:endParaRPr/>
            </a:p>
          </p:txBody>
        </p:sp>
        <p:pic>
          <p:nvPicPr>
            <p:cNvPr id="536" name="Google Shape;536;p21"/>
            <p:cNvPicPr preferRelativeResize="0"/>
            <p:nvPr/>
          </p:nvPicPr>
          <p:blipFill rotWithShape="1">
            <a:blip r:embed="rId3">
              <a:alphaModFix/>
            </a:blip>
            <a:srcRect/>
            <a:stretch/>
          </p:blipFill>
          <p:spPr>
            <a:xfrm>
              <a:off x="533400" y="2451100"/>
              <a:ext cx="4572000" cy="1054100"/>
            </a:xfrm>
            <a:prstGeom prst="rect">
              <a:avLst/>
            </a:prstGeom>
            <a:noFill/>
            <a:ln>
              <a:noFill/>
            </a:ln>
          </p:spPr>
        </p:pic>
        <p:sp>
          <p:nvSpPr>
            <p:cNvPr id="537" name="Google Shape;537;p21"/>
            <p:cNvSpPr txBox="1"/>
            <p:nvPr/>
          </p:nvSpPr>
          <p:spPr>
            <a:xfrm>
              <a:off x="1752600" y="23749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538" name="Google Shape;538;p21"/>
            <p:cNvSpPr txBox="1"/>
            <p:nvPr/>
          </p:nvSpPr>
          <p:spPr>
            <a:xfrm>
              <a:off x="1752600" y="29083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539" name="Google Shape;539;p21"/>
            <p:cNvSpPr txBox="1"/>
            <p:nvPr/>
          </p:nvSpPr>
          <p:spPr>
            <a:xfrm>
              <a:off x="3276600" y="26035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1</a:t>
              </a:r>
              <a:endParaRPr/>
            </a:p>
          </p:txBody>
        </p:sp>
        <p:pic>
          <p:nvPicPr>
            <p:cNvPr id="540" name="Google Shape;540;p21"/>
            <p:cNvPicPr preferRelativeResize="0"/>
            <p:nvPr/>
          </p:nvPicPr>
          <p:blipFill rotWithShape="1">
            <a:blip r:embed="rId3">
              <a:alphaModFix/>
            </a:blip>
            <a:srcRect/>
            <a:stretch/>
          </p:blipFill>
          <p:spPr>
            <a:xfrm>
              <a:off x="533400" y="3810000"/>
              <a:ext cx="4572000" cy="1054100"/>
            </a:xfrm>
            <a:prstGeom prst="rect">
              <a:avLst/>
            </a:prstGeom>
            <a:noFill/>
            <a:ln>
              <a:noFill/>
            </a:ln>
          </p:spPr>
        </p:pic>
        <p:sp>
          <p:nvSpPr>
            <p:cNvPr id="541" name="Google Shape;541;p21"/>
            <p:cNvSpPr txBox="1"/>
            <p:nvPr/>
          </p:nvSpPr>
          <p:spPr>
            <a:xfrm>
              <a:off x="1752600" y="37338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542" name="Google Shape;542;p21"/>
            <p:cNvSpPr txBox="1"/>
            <p:nvPr/>
          </p:nvSpPr>
          <p:spPr>
            <a:xfrm>
              <a:off x="1752600" y="42672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543" name="Google Shape;543;p21"/>
            <p:cNvSpPr txBox="1"/>
            <p:nvPr/>
          </p:nvSpPr>
          <p:spPr>
            <a:xfrm>
              <a:off x="3276600" y="39624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1</a:t>
              </a:r>
              <a:endParaRPr/>
            </a:p>
          </p:txBody>
        </p:sp>
        <p:pic>
          <p:nvPicPr>
            <p:cNvPr id="544" name="Google Shape;544;p21"/>
            <p:cNvPicPr preferRelativeResize="0"/>
            <p:nvPr/>
          </p:nvPicPr>
          <p:blipFill rotWithShape="1">
            <a:blip r:embed="rId3">
              <a:alphaModFix/>
            </a:blip>
            <a:srcRect/>
            <a:stretch/>
          </p:blipFill>
          <p:spPr>
            <a:xfrm>
              <a:off x="533400" y="5105400"/>
              <a:ext cx="4572000" cy="1054100"/>
            </a:xfrm>
            <a:prstGeom prst="rect">
              <a:avLst/>
            </a:prstGeom>
            <a:noFill/>
            <a:ln>
              <a:noFill/>
            </a:ln>
          </p:spPr>
        </p:pic>
        <p:sp>
          <p:nvSpPr>
            <p:cNvPr id="545" name="Google Shape;545;p21"/>
            <p:cNvSpPr txBox="1"/>
            <p:nvPr/>
          </p:nvSpPr>
          <p:spPr>
            <a:xfrm>
              <a:off x="1752600" y="50292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546" name="Google Shape;546;p21"/>
            <p:cNvSpPr txBox="1"/>
            <p:nvPr/>
          </p:nvSpPr>
          <p:spPr>
            <a:xfrm>
              <a:off x="1752600" y="55626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547" name="Google Shape;547;p21"/>
            <p:cNvSpPr txBox="1"/>
            <p:nvPr/>
          </p:nvSpPr>
          <p:spPr>
            <a:xfrm>
              <a:off x="3276600" y="52578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1</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ec49ac6325_0_147"/>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dirty="0">
                <a:latin typeface="+mj-lt"/>
              </a:rPr>
              <a:t>Pipelining</a:t>
            </a:r>
            <a:endParaRPr dirty="0">
              <a:latin typeface="+mj-lt"/>
            </a:endParaRPr>
          </a:p>
        </p:txBody>
      </p:sp>
      <p:sp>
        <p:nvSpPr>
          <p:cNvPr id="164" name="Google Shape;164;gec49ac6325_0_14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dirty="0">
                <a:latin typeface="+mj-lt"/>
              </a:rPr>
              <a:t>The CPU takes at least four stages (</a:t>
            </a:r>
            <a:r>
              <a:rPr lang="en-US" sz="2400" b="1" dirty="0">
                <a:latin typeface="+mj-lt"/>
              </a:rPr>
              <a:t>fetch, decode, execute, write/repeat</a:t>
            </a:r>
            <a:r>
              <a:rPr lang="en-US" sz="2400" dirty="0">
                <a:latin typeface="+mj-lt"/>
              </a:rPr>
              <a:t>) to do something. See </a:t>
            </a:r>
            <a:r>
              <a:rPr lang="en-US" sz="2400" u="sng" dirty="0">
                <a:solidFill>
                  <a:schemeClr val="hlink"/>
                </a:solidFill>
                <a:latin typeface="+mj-lt"/>
                <a:hlinkClick r:id="rId3"/>
              </a:rPr>
              <a:t>https://en.wikipedia.org/wiki/Instruction_cycle</a:t>
            </a:r>
            <a:r>
              <a:rPr lang="en-US" sz="2400" dirty="0">
                <a:latin typeface="+mj-lt"/>
              </a:rPr>
              <a:t> for more detail</a:t>
            </a:r>
            <a:br>
              <a:rPr lang="en-US" sz="2400" dirty="0">
                <a:latin typeface="+mj-lt"/>
              </a:rPr>
            </a:br>
            <a:br>
              <a:rPr lang="en-US" sz="2400" dirty="0">
                <a:latin typeface="+mj-lt"/>
              </a:rPr>
            </a:br>
            <a:r>
              <a:rPr lang="en-US" sz="2400" dirty="0">
                <a:latin typeface="+mj-lt"/>
              </a:rPr>
              <a:t>Small discrete circuits inside the CPU handle each of these stages.</a:t>
            </a:r>
            <a:endParaRPr dirty="0">
              <a:latin typeface="+mj-lt"/>
            </a:endParaRPr>
          </a:p>
          <a:p>
            <a:pPr marL="228600" lvl="0" indent="-228600" algn="l" rtl="0">
              <a:lnSpc>
                <a:spcPct val="90000"/>
              </a:lnSpc>
              <a:spcBef>
                <a:spcPts val="720"/>
              </a:spcBef>
              <a:spcAft>
                <a:spcPts val="0"/>
              </a:spcAft>
              <a:buClr>
                <a:srgbClr val="7F7F7F"/>
              </a:buClr>
              <a:buSzPts val="2400"/>
              <a:buChar char="•"/>
            </a:pPr>
            <a:r>
              <a:rPr lang="en-US" sz="2400" dirty="0">
                <a:latin typeface="+mj-lt"/>
              </a:rPr>
              <a:t>By </a:t>
            </a:r>
            <a:r>
              <a:rPr lang="en-US" sz="2400" dirty="0" err="1">
                <a:latin typeface="+mj-lt"/>
              </a:rPr>
              <a:t>organising</a:t>
            </a:r>
            <a:r>
              <a:rPr lang="en-US" sz="2400" dirty="0">
                <a:latin typeface="+mj-lt"/>
              </a:rPr>
              <a:t> these circuits in a conveyor-belt fashion (called pipelining), our “man-in-a-box” becomes “men-in-a-box”, thus improving efficiency.</a:t>
            </a:r>
            <a:endParaRPr dirty="0">
              <a:latin typeface="+mj-lt"/>
            </a:endParaRPr>
          </a:p>
          <a:p>
            <a:pPr marL="228600" lvl="0" indent="-228600" algn="l" rtl="0">
              <a:lnSpc>
                <a:spcPct val="90000"/>
              </a:lnSpc>
              <a:spcBef>
                <a:spcPts val="720"/>
              </a:spcBef>
              <a:spcAft>
                <a:spcPts val="0"/>
              </a:spcAft>
              <a:buClr>
                <a:srgbClr val="7F7F7F"/>
              </a:buClr>
              <a:buSzPts val="2400"/>
              <a:buChar char="•"/>
            </a:pPr>
            <a:r>
              <a:rPr lang="en-US" sz="2400" dirty="0">
                <a:latin typeface="+mj-lt"/>
              </a:rPr>
              <a:t>Helps system to run faster.</a:t>
            </a:r>
            <a:br>
              <a:rPr lang="en-US" sz="2400" dirty="0">
                <a:latin typeface="+mj-lt"/>
              </a:rPr>
            </a:br>
            <a:r>
              <a:rPr lang="en-US" sz="2400" dirty="0">
                <a:latin typeface="+mj-lt"/>
              </a:rPr>
              <a:t>Not perfect and sometimes stalls.</a:t>
            </a:r>
            <a:br>
              <a:rPr lang="en-US" sz="2400" dirty="0">
                <a:latin typeface="+mj-lt"/>
              </a:rPr>
            </a:br>
            <a:r>
              <a:rPr lang="en-US" sz="2400" dirty="0">
                <a:latin typeface="+mj-lt"/>
              </a:rPr>
              <a:t>Some CPUs therefore have multiple pipelines.</a:t>
            </a:r>
            <a:br>
              <a:rPr lang="en-US" sz="2400" dirty="0">
                <a:latin typeface="+mj-lt"/>
              </a:rPr>
            </a:br>
            <a:endParaRPr sz="2400" dirty="0">
              <a:latin typeface="+mj-lt"/>
            </a:endParaRPr>
          </a:p>
        </p:txBody>
      </p:sp>
      <p:pic>
        <p:nvPicPr>
          <p:cNvPr id="165" name="Google Shape;165;gec49ac6325_0_147" descr="https://lh3.googleusercontent.com/_wM5v4nrSto_qrnc9xYRO-jDdnxdImaErzwUjdaPinQtEM-2SAYRsVy4Dsiz3basYGzswHKJ3FuqNbHVw-IC9kQdC1NQNPd1h34K48ciJyeK9-gTvUUHZf0Y3OiJhGVHWo-CmlMT2Q"/>
          <p:cNvPicPr preferRelativeResize="0"/>
          <p:nvPr/>
        </p:nvPicPr>
        <p:blipFill rotWithShape="1">
          <a:blip r:embed="rId4">
            <a:alphaModFix/>
          </a:blip>
          <a:srcRect/>
          <a:stretch/>
        </p:blipFill>
        <p:spPr>
          <a:xfrm>
            <a:off x="7729600" y="4414071"/>
            <a:ext cx="4286250" cy="1724025"/>
          </a:xfrm>
          <a:prstGeom prst="rect">
            <a:avLst/>
          </a:prstGeom>
          <a:noFill/>
          <a:ln w="9525" cap="flat" cmpd="sng">
            <a:solidFill>
              <a:schemeClr val="accent1"/>
            </a:solidFill>
            <a:prstDash val="solid"/>
            <a:round/>
            <a:headEnd type="none" w="sm" len="sm"/>
            <a:tailEnd type="none" w="sm" len="sm"/>
          </a:ln>
        </p:spPr>
      </p:pic>
      <p:sp>
        <p:nvSpPr>
          <p:cNvPr id="166" name="Google Shape;166;gec49ac6325_0_147"/>
          <p:cNvSpPr txBox="1">
            <a:spLocks noGrp="1"/>
          </p:cNvSpPr>
          <p:nvPr>
            <p:ph type="sldNum" idx="12"/>
          </p:nvPr>
        </p:nvSpPr>
        <p:spPr>
          <a:xfrm>
            <a:off x="8077200" y="6356352"/>
            <a:ext cx="3276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mj-lt"/>
              </a:rPr>
              <a:t>6</a:t>
            </a:fld>
            <a:endParaRPr>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OR Gate</a:t>
            </a:r>
            <a:endParaRPr dirty="0"/>
          </a:p>
        </p:txBody>
      </p:sp>
      <p:sp>
        <p:nvSpPr>
          <p:cNvPr id="553" name="Google Shape;553;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dirty="0"/>
              <a:t>Two inputs (transistors A and B) and one output.</a:t>
            </a:r>
            <a:endParaRPr dirty="0"/>
          </a:p>
          <a:p>
            <a:pPr marL="228600" lvl="0" indent="-88900" algn="l" rtl="0">
              <a:lnSpc>
                <a:spcPct val="90000"/>
              </a:lnSpc>
              <a:spcBef>
                <a:spcPts val="660"/>
              </a:spcBef>
              <a:spcAft>
                <a:spcPts val="0"/>
              </a:spcAft>
              <a:buClr>
                <a:srgbClr val="7F7F7F"/>
              </a:buClr>
              <a:buSzPts val="2200"/>
              <a:buNone/>
            </a:pPr>
            <a:endParaRPr dirty="0"/>
          </a:p>
          <a:p>
            <a:pPr marL="0" lvl="0" indent="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Char char="•"/>
            </a:pPr>
            <a:r>
              <a:rPr lang="en-US" dirty="0"/>
              <a:t>Transistor A: Off (False)</a:t>
            </a:r>
            <a:endParaRPr dirty="0"/>
          </a:p>
          <a:p>
            <a:pPr marL="228600" lvl="0" indent="-228600" algn="l" rtl="0">
              <a:lnSpc>
                <a:spcPct val="90000"/>
              </a:lnSpc>
              <a:spcBef>
                <a:spcPts val="660"/>
              </a:spcBef>
              <a:spcAft>
                <a:spcPts val="0"/>
              </a:spcAft>
              <a:buClr>
                <a:srgbClr val="7F7F7F"/>
              </a:buClr>
              <a:buSzPts val="2200"/>
              <a:buChar char="•"/>
            </a:pPr>
            <a:r>
              <a:rPr lang="en-US" dirty="0"/>
              <a:t>Transistor B: Off (False)</a:t>
            </a:r>
            <a:endParaRPr dirty="0"/>
          </a:p>
          <a:p>
            <a:pPr marL="228600" lvl="0" indent="-228600" algn="l" rtl="0">
              <a:lnSpc>
                <a:spcPct val="90000"/>
              </a:lnSpc>
              <a:spcBef>
                <a:spcPts val="660"/>
              </a:spcBef>
              <a:spcAft>
                <a:spcPts val="0"/>
              </a:spcAft>
              <a:buClr>
                <a:srgbClr val="7F7F7F"/>
              </a:buClr>
              <a:buSzPts val="2200"/>
              <a:buChar char="•"/>
            </a:pPr>
            <a:r>
              <a:rPr lang="en-US" dirty="0"/>
              <a:t>Output: Off (False)</a:t>
            </a:r>
            <a:endParaRPr dirty="0"/>
          </a:p>
        </p:txBody>
      </p:sp>
      <p:pic>
        <p:nvPicPr>
          <p:cNvPr id="554" name="Google Shape;554;p22"/>
          <p:cNvPicPr preferRelativeResize="0">
            <a:picLocks noGrp="1"/>
          </p:cNvPicPr>
          <p:nvPr>
            <p:ph type="body" idx="2"/>
          </p:nvPr>
        </p:nvPicPr>
        <p:blipFill rotWithShape="1">
          <a:blip r:embed="rId3">
            <a:alphaModFix/>
          </a:blip>
          <a:srcRect/>
          <a:stretch/>
        </p:blipFill>
        <p:spPr>
          <a:xfrm>
            <a:off x="6172200" y="2543790"/>
            <a:ext cx="5181600" cy="291500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OR Gate</a:t>
            </a:r>
            <a:endParaRPr dirty="0"/>
          </a:p>
        </p:txBody>
      </p:sp>
      <p:sp>
        <p:nvSpPr>
          <p:cNvPr id="560" name="Google Shape;560;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dirty="0"/>
              <a:t>Two inputs (transistors A and B) and one output</a:t>
            </a:r>
            <a:endParaRPr dirty="0"/>
          </a:p>
          <a:p>
            <a:pPr marL="228600" lvl="0" indent="-88900" algn="l" rtl="0">
              <a:lnSpc>
                <a:spcPct val="90000"/>
              </a:lnSpc>
              <a:spcBef>
                <a:spcPts val="660"/>
              </a:spcBef>
              <a:spcAft>
                <a:spcPts val="0"/>
              </a:spcAft>
              <a:buClr>
                <a:srgbClr val="7F7F7F"/>
              </a:buClr>
              <a:buSzPts val="2200"/>
              <a:buNone/>
            </a:pPr>
            <a:endParaRPr dirty="0"/>
          </a:p>
          <a:p>
            <a:pPr marL="228600" lvl="0" indent="-889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Char char="•"/>
            </a:pPr>
            <a:r>
              <a:rPr lang="en-US" dirty="0"/>
              <a:t>Transistor A: Off (False)</a:t>
            </a:r>
            <a:endParaRPr dirty="0"/>
          </a:p>
          <a:p>
            <a:pPr marL="228600" lvl="0" indent="-228600" algn="l" rtl="0">
              <a:lnSpc>
                <a:spcPct val="90000"/>
              </a:lnSpc>
              <a:spcBef>
                <a:spcPts val="660"/>
              </a:spcBef>
              <a:spcAft>
                <a:spcPts val="0"/>
              </a:spcAft>
              <a:buClr>
                <a:srgbClr val="7F7F7F"/>
              </a:buClr>
              <a:buSzPts val="2200"/>
              <a:buChar char="•"/>
            </a:pPr>
            <a:r>
              <a:rPr lang="en-US" dirty="0"/>
              <a:t>Transistor B: On (True)</a:t>
            </a:r>
            <a:endParaRPr dirty="0"/>
          </a:p>
          <a:p>
            <a:pPr marL="228600" lvl="0" indent="-228600" algn="l" rtl="0">
              <a:lnSpc>
                <a:spcPct val="90000"/>
              </a:lnSpc>
              <a:spcBef>
                <a:spcPts val="660"/>
              </a:spcBef>
              <a:spcAft>
                <a:spcPts val="0"/>
              </a:spcAft>
              <a:buClr>
                <a:srgbClr val="7F7F7F"/>
              </a:buClr>
              <a:buSzPts val="2200"/>
              <a:buChar char="•"/>
            </a:pPr>
            <a:r>
              <a:rPr lang="en-US" dirty="0"/>
              <a:t>Output: On (True)</a:t>
            </a:r>
            <a:endParaRPr dirty="0"/>
          </a:p>
        </p:txBody>
      </p:sp>
      <p:pic>
        <p:nvPicPr>
          <p:cNvPr id="561" name="Google Shape;561;p23"/>
          <p:cNvPicPr preferRelativeResize="0">
            <a:picLocks noGrp="1"/>
          </p:cNvPicPr>
          <p:nvPr>
            <p:ph type="body" idx="2"/>
          </p:nvPr>
        </p:nvPicPr>
        <p:blipFill rotWithShape="1">
          <a:blip r:embed="rId3">
            <a:alphaModFix/>
          </a:blip>
          <a:srcRect/>
          <a:stretch/>
        </p:blipFill>
        <p:spPr>
          <a:xfrm>
            <a:off x="6172200" y="2565121"/>
            <a:ext cx="5181600" cy="287234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Boolean Operations: NOT</a:t>
            </a:r>
            <a:endParaRPr dirty="0"/>
          </a:p>
        </p:txBody>
      </p:sp>
      <p:sp>
        <p:nvSpPr>
          <p:cNvPr id="567" name="Google Shape;567;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55A4"/>
              </a:buClr>
              <a:buSzPts val="2200"/>
              <a:buNone/>
            </a:pPr>
            <a:r>
              <a:rPr lang="en-US" b="1" dirty="0">
                <a:solidFill>
                  <a:srgbClr val="0055A4"/>
                </a:solidFill>
              </a:rPr>
              <a:t>Truth Table</a:t>
            </a:r>
            <a:endParaRPr dirty="0"/>
          </a:p>
          <a:p>
            <a:pPr marL="0" lvl="0" indent="0" algn="l" rtl="0">
              <a:lnSpc>
                <a:spcPct val="90000"/>
              </a:lnSpc>
              <a:spcBef>
                <a:spcPts val="660"/>
              </a:spcBef>
              <a:spcAft>
                <a:spcPts val="0"/>
              </a:spcAft>
              <a:buClr>
                <a:srgbClr val="7F7F7F"/>
              </a:buClr>
              <a:buSzPts val="2200"/>
              <a:buNone/>
            </a:pPr>
            <a:r>
              <a:rPr lang="en-US" u="sng" dirty="0"/>
              <a:t>Inputs</a:t>
            </a:r>
            <a:r>
              <a:rPr lang="en-US" dirty="0"/>
              <a:t>	    </a:t>
            </a:r>
            <a:r>
              <a:rPr lang="en-US" u="sng" dirty="0"/>
              <a:t>Outputs</a:t>
            </a:r>
            <a:endParaRPr dirty="0"/>
          </a:p>
          <a:p>
            <a:pPr marL="0" lvl="0" indent="0" algn="l" rtl="0">
              <a:lnSpc>
                <a:spcPct val="90000"/>
              </a:lnSpc>
              <a:spcBef>
                <a:spcPts val="660"/>
              </a:spcBef>
              <a:spcAft>
                <a:spcPts val="0"/>
              </a:spcAft>
              <a:buClr>
                <a:srgbClr val="7F7F7F"/>
              </a:buClr>
              <a:buSzPts val="2200"/>
              <a:buNone/>
            </a:pPr>
            <a:r>
              <a:rPr lang="en-US" dirty="0"/>
              <a:t>   0    	         </a:t>
            </a:r>
            <a:r>
              <a:rPr lang="en-US" dirty="0">
                <a:solidFill>
                  <a:srgbClr val="0055A4"/>
                </a:solidFill>
              </a:rPr>
              <a:t>1</a:t>
            </a:r>
            <a:r>
              <a:rPr lang="en-US" dirty="0"/>
              <a:t>		 0 = FALSE 	</a:t>
            </a:r>
            <a:endParaRPr dirty="0"/>
          </a:p>
          <a:p>
            <a:pPr marL="0" lvl="0" indent="0" algn="l" rtl="0">
              <a:lnSpc>
                <a:spcPct val="90000"/>
              </a:lnSpc>
              <a:spcBef>
                <a:spcPts val="660"/>
              </a:spcBef>
              <a:spcAft>
                <a:spcPts val="0"/>
              </a:spcAft>
              <a:buClr>
                <a:srgbClr val="7F7F7F"/>
              </a:buClr>
              <a:buSzPts val="2200"/>
              <a:buNone/>
            </a:pPr>
            <a:r>
              <a:rPr lang="en-US" dirty="0"/>
              <a:t>   1    	         </a:t>
            </a:r>
            <a:r>
              <a:rPr lang="en-US" dirty="0">
                <a:solidFill>
                  <a:srgbClr val="0055A4"/>
                </a:solidFill>
              </a:rPr>
              <a:t>0</a:t>
            </a:r>
            <a:r>
              <a:rPr lang="en-US" dirty="0"/>
              <a:t>	</a:t>
            </a:r>
            <a:r>
              <a:rPr lang="en-US" dirty="0">
                <a:solidFill>
                  <a:srgbClr val="0055A4"/>
                </a:solidFill>
              </a:rPr>
              <a:t>	 </a:t>
            </a:r>
            <a:r>
              <a:rPr lang="en-US" dirty="0"/>
              <a:t>1 = TRUE</a:t>
            </a:r>
            <a:endParaRPr dirty="0">
              <a:solidFill>
                <a:srgbClr val="0055A4"/>
              </a:solidFill>
            </a:endParaRPr>
          </a:p>
          <a:p>
            <a:pPr marL="0" lvl="0" indent="0" algn="l" rtl="0">
              <a:lnSpc>
                <a:spcPct val="90000"/>
              </a:lnSpc>
              <a:spcBef>
                <a:spcPts val="660"/>
              </a:spcBef>
              <a:spcAft>
                <a:spcPts val="0"/>
              </a:spcAft>
              <a:buClr>
                <a:srgbClr val="0055A4"/>
              </a:buClr>
              <a:buSzPts val="2200"/>
              <a:buNone/>
            </a:pPr>
            <a:r>
              <a:rPr lang="en-US" dirty="0">
                <a:solidFill>
                  <a:srgbClr val="0055A4"/>
                </a:solidFill>
              </a:rPr>
              <a:t>		</a:t>
            </a:r>
            <a:r>
              <a:rPr lang="en-US" dirty="0"/>
              <a:t> 	</a:t>
            </a:r>
            <a:endParaRPr dirty="0">
              <a:solidFill>
                <a:srgbClr val="0055A4"/>
              </a:solidFill>
            </a:endParaRPr>
          </a:p>
          <a:p>
            <a:pPr marL="228600" lvl="0" indent="-228600" algn="l" rtl="0">
              <a:lnSpc>
                <a:spcPct val="90000"/>
              </a:lnSpc>
              <a:spcBef>
                <a:spcPts val="720"/>
              </a:spcBef>
              <a:spcAft>
                <a:spcPts val="0"/>
              </a:spcAft>
              <a:buClr>
                <a:srgbClr val="0055A4"/>
              </a:buClr>
              <a:buSzPts val="2400"/>
              <a:buNone/>
            </a:pPr>
            <a:r>
              <a:rPr lang="en-US" sz="2400" dirty="0">
                <a:solidFill>
                  <a:srgbClr val="0055A4"/>
                </a:solidFill>
              </a:rPr>
              <a:t>NOT Operation</a:t>
            </a:r>
            <a:endParaRPr dirty="0"/>
          </a:p>
          <a:p>
            <a:pPr marL="228600" lvl="0" indent="-228600" algn="l" rtl="0">
              <a:lnSpc>
                <a:spcPct val="90000"/>
              </a:lnSpc>
              <a:spcBef>
                <a:spcPts val="720"/>
              </a:spcBef>
              <a:spcAft>
                <a:spcPts val="0"/>
              </a:spcAft>
              <a:buClr>
                <a:srgbClr val="7F7F7F"/>
              </a:buClr>
              <a:buSzPts val="2400"/>
              <a:buChar char="•"/>
            </a:pPr>
            <a:r>
              <a:rPr lang="en-US" sz="2400" dirty="0"/>
              <a:t>Only one input</a:t>
            </a:r>
            <a:endParaRPr dirty="0"/>
          </a:p>
          <a:p>
            <a:pPr marL="228600" lvl="0" indent="-228600" algn="l" rtl="0">
              <a:lnSpc>
                <a:spcPct val="90000"/>
              </a:lnSpc>
              <a:spcBef>
                <a:spcPts val="720"/>
              </a:spcBef>
              <a:spcAft>
                <a:spcPts val="0"/>
              </a:spcAft>
              <a:buClr>
                <a:srgbClr val="7F7F7F"/>
              </a:buClr>
              <a:buSzPts val="2400"/>
              <a:buChar char="•"/>
            </a:pPr>
            <a:r>
              <a:rPr lang="en-US" sz="2400" dirty="0"/>
              <a:t>Opposite of input (inverts input)</a:t>
            </a:r>
            <a:endParaRPr dirty="0"/>
          </a:p>
          <a:p>
            <a:pPr marL="0" lvl="0" indent="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720"/>
              </a:spcBef>
              <a:spcAft>
                <a:spcPts val="0"/>
              </a:spcAft>
              <a:buClr>
                <a:srgbClr val="7F7F7F"/>
              </a:buClr>
              <a:buSzPts val="2400"/>
              <a:buNone/>
            </a:pPr>
            <a:r>
              <a:rPr lang="en-US" sz="2400" dirty="0"/>
              <a:t>NOT FALSE = TRUE</a:t>
            </a:r>
            <a:endParaRPr dirty="0"/>
          </a:p>
          <a:p>
            <a:pPr marL="228600" lvl="0" indent="-228600" algn="l" rtl="0">
              <a:lnSpc>
                <a:spcPct val="90000"/>
              </a:lnSpc>
              <a:spcBef>
                <a:spcPts val="720"/>
              </a:spcBef>
              <a:spcAft>
                <a:spcPts val="0"/>
              </a:spcAft>
              <a:buClr>
                <a:srgbClr val="7F7F7F"/>
              </a:buClr>
              <a:buSzPts val="2400"/>
              <a:buNone/>
            </a:pPr>
            <a:r>
              <a:rPr lang="en-US" sz="2400" dirty="0"/>
              <a:t>NOT TRUE = FALSE</a:t>
            </a:r>
            <a:endParaRPr dirty="0"/>
          </a:p>
        </p:txBody>
      </p:sp>
      <p:grpSp>
        <p:nvGrpSpPr>
          <p:cNvPr id="568" name="Google Shape;568;p24"/>
          <p:cNvGrpSpPr/>
          <p:nvPr/>
        </p:nvGrpSpPr>
        <p:grpSpPr>
          <a:xfrm>
            <a:off x="6248400" y="2820194"/>
            <a:ext cx="5029200" cy="2362200"/>
            <a:chOff x="533400" y="1219200"/>
            <a:chExt cx="5029200" cy="2362200"/>
          </a:xfrm>
        </p:grpSpPr>
        <p:pic>
          <p:nvPicPr>
            <p:cNvPr id="569" name="Google Shape;569;p24"/>
            <p:cNvPicPr preferRelativeResize="0"/>
            <p:nvPr/>
          </p:nvPicPr>
          <p:blipFill rotWithShape="1">
            <a:blip r:embed="rId3">
              <a:alphaModFix/>
            </a:blip>
            <a:srcRect/>
            <a:stretch/>
          </p:blipFill>
          <p:spPr>
            <a:xfrm>
              <a:off x="533400" y="1219200"/>
              <a:ext cx="5029200" cy="1139825"/>
            </a:xfrm>
            <a:prstGeom prst="rect">
              <a:avLst/>
            </a:prstGeom>
            <a:noFill/>
            <a:ln>
              <a:noFill/>
            </a:ln>
          </p:spPr>
        </p:pic>
        <p:sp>
          <p:nvSpPr>
            <p:cNvPr id="570" name="Google Shape;570;p24"/>
            <p:cNvSpPr txBox="1"/>
            <p:nvPr/>
          </p:nvSpPr>
          <p:spPr>
            <a:xfrm>
              <a:off x="1981200" y="13716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571" name="Google Shape;571;p24"/>
            <p:cNvSpPr txBox="1"/>
            <p:nvPr/>
          </p:nvSpPr>
          <p:spPr>
            <a:xfrm>
              <a:off x="3429000" y="13716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1</a:t>
              </a:r>
              <a:endParaRPr/>
            </a:p>
          </p:txBody>
        </p:sp>
        <p:pic>
          <p:nvPicPr>
            <p:cNvPr id="572" name="Google Shape;572;p24"/>
            <p:cNvPicPr preferRelativeResize="0"/>
            <p:nvPr/>
          </p:nvPicPr>
          <p:blipFill rotWithShape="1">
            <a:blip r:embed="rId3">
              <a:alphaModFix/>
            </a:blip>
            <a:srcRect/>
            <a:stretch/>
          </p:blipFill>
          <p:spPr>
            <a:xfrm>
              <a:off x="533400" y="2441575"/>
              <a:ext cx="5029200" cy="1139825"/>
            </a:xfrm>
            <a:prstGeom prst="rect">
              <a:avLst/>
            </a:prstGeom>
            <a:noFill/>
            <a:ln>
              <a:noFill/>
            </a:ln>
          </p:spPr>
        </p:pic>
        <p:sp>
          <p:nvSpPr>
            <p:cNvPr id="573" name="Google Shape;573;p24"/>
            <p:cNvSpPr txBox="1"/>
            <p:nvPr/>
          </p:nvSpPr>
          <p:spPr>
            <a:xfrm>
              <a:off x="1981200" y="259397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574" name="Google Shape;574;p24"/>
            <p:cNvSpPr txBox="1"/>
            <p:nvPr/>
          </p:nvSpPr>
          <p:spPr>
            <a:xfrm>
              <a:off x="3429000" y="259397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0</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2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NOT Gate</a:t>
            </a:r>
            <a:endParaRPr dirty="0"/>
          </a:p>
        </p:txBody>
      </p:sp>
      <p:sp>
        <p:nvSpPr>
          <p:cNvPr id="580" name="Google Shape;580;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dirty="0"/>
              <a:t>To build an NOT gate: One transistor </a:t>
            </a:r>
            <a:endParaRPr dirty="0"/>
          </a:p>
          <a:p>
            <a:pPr marL="228600" lvl="0" indent="-228600" algn="l" rtl="0">
              <a:lnSpc>
                <a:spcPct val="90000"/>
              </a:lnSpc>
              <a:spcBef>
                <a:spcPts val="660"/>
              </a:spcBef>
              <a:spcAft>
                <a:spcPts val="0"/>
              </a:spcAft>
              <a:buClr>
                <a:srgbClr val="7F7F7F"/>
              </a:buClr>
              <a:buSzPts val="2200"/>
              <a:buChar char="•"/>
            </a:pPr>
            <a:r>
              <a:rPr lang="en-US" dirty="0"/>
              <a:t>One input and one output</a:t>
            </a:r>
            <a:endParaRPr dirty="0"/>
          </a:p>
          <a:p>
            <a:pPr marL="228600" lvl="0" indent="-889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Char char="•"/>
            </a:pPr>
            <a:r>
              <a:rPr lang="en-US" dirty="0"/>
              <a:t>Transistor A: On (True)</a:t>
            </a:r>
            <a:endParaRPr dirty="0"/>
          </a:p>
          <a:p>
            <a:pPr marL="228600" lvl="0" indent="-889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Char char="•"/>
            </a:pPr>
            <a:r>
              <a:rPr lang="en-US" dirty="0"/>
              <a:t>Current flows to ground wire and none to output, so output is Off (False)</a:t>
            </a:r>
            <a:endParaRPr dirty="0"/>
          </a:p>
          <a:p>
            <a:pPr marL="228600" lvl="0" indent="-88900" algn="l" rtl="0">
              <a:lnSpc>
                <a:spcPct val="90000"/>
              </a:lnSpc>
              <a:spcBef>
                <a:spcPts val="660"/>
              </a:spcBef>
              <a:spcAft>
                <a:spcPts val="0"/>
              </a:spcAft>
              <a:buClr>
                <a:srgbClr val="7F7F7F"/>
              </a:buClr>
              <a:buSzPts val="2200"/>
              <a:buNone/>
            </a:pPr>
            <a:endParaRPr dirty="0"/>
          </a:p>
        </p:txBody>
      </p:sp>
      <p:pic>
        <p:nvPicPr>
          <p:cNvPr id="581" name="Google Shape;581;p25"/>
          <p:cNvPicPr preferRelativeResize="0">
            <a:picLocks noGrp="1"/>
          </p:cNvPicPr>
          <p:nvPr>
            <p:ph type="body" idx="2"/>
          </p:nvPr>
        </p:nvPicPr>
        <p:blipFill rotWithShape="1">
          <a:blip r:embed="rId3">
            <a:alphaModFix/>
          </a:blip>
          <a:srcRect/>
          <a:stretch/>
        </p:blipFill>
        <p:spPr>
          <a:xfrm>
            <a:off x="6172200" y="2408174"/>
            <a:ext cx="5181600" cy="318624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2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Boolean Operations: XOR</a:t>
            </a:r>
            <a:endParaRPr dirty="0"/>
          </a:p>
        </p:txBody>
      </p:sp>
      <p:sp>
        <p:nvSpPr>
          <p:cNvPr id="594" name="Google Shape;594;p27"/>
          <p:cNvSpPr txBox="1">
            <a:spLocks noGrp="1"/>
          </p:cNvSpPr>
          <p:nvPr>
            <p:ph type="body" idx="1"/>
          </p:nvPr>
        </p:nvSpPr>
        <p:spPr>
          <a:xfrm>
            <a:off x="838200" y="4186105"/>
            <a:ext cx="10515600" cy="1990857"/>
          </a:xfrm>
          <a:prstGeom prst="rect">
            <a:avLst/>
          </a:prstGeom>
          <a:noFill/>
          <a:ln>
            <a:noFill/>
          </a:ln>
        </p:spPr>
        <p:txBody>
          <a:bodyPr spcFirstLastPara="1" wrap="square" lIns="91425" tIns="45700" rIns="91425" bIns="45700" anchor="t" anchorCtr="0">
            <a:normAutofit fontScale="92500" lnSpcReduction="10000"/>
          </a:bodyPr>
          <a:lstStyle/>
          <a:p>
            <a:pPr marL="228600" lvl="0" indent="-190500" algn="l" rtl="0">
              <a:lnSpc>
                <a:spcPct val="115000"/>
              </a:lnSpc>
              <a:spcBef>
                <a:spcPts val="0"/>
              </a:spcBef>
              <a:spcAft>
                <a:spcPts val="0"/>
              </a:spcAft>
              <a:buClr>
                <a:srgbClr val="0055A4"/>
              </a:buClr>
              <a:buSzPct val="100000"/>
              <a:buChar char="•"/>
            </a:pPr>
            <a:r>
              <a:rPr lang="en-US" sz="2000" b="1" u="sng" dirty="0">
                <a:solidFill>
                  <a:srgbClr val="0055A4"/>
                </a:solidFill>
              </a:rPr>
              <a:t>XOR</a:t>
            </a:r>
            <a:r>
              <a:rPr lang="en-US" sz="2000" b="1" dirty="0">
                <a:solidFill>
                  <a:srgbClr val="0055A4"/>
                </a:solidFill>
              </a:rPr>
              <a:t> Operation </a:t>
            </a:r>
            <a:r>
              <a:rPr lang="en-US" sz="2000" dirty="0">
                <a:solidFill>
                  <a:srgbClr val="0055A4"/>
                </a:solidFill>
              </a:rPr>
              <a:t>(Exclusive OR)</a:t>
            </a:r>
            <a:endParaRPr sz="2000" b="1" dirty="0">
              <a:solidFill>
                <a:srgbClr val="0055A4"/>
              </a:solidFill>
            </a:endParaRPr>
          </a:p>
          <a:p>
            <a:pPr marL="685800" lvl="1" indent="-190500" algn="l" rtl="0">
              <a:lnSpc>
                <a:spcPct val="115000"/>
              </a:lnSpc>
              <a:spcBef>
                <a:spcPts val="600"/>
              </a:spcBef>
              <a:spcAft>
                <a:spcPts val="0"/>
              </a:spcAft>
              <a:buClr>
                <a:srgbClr val="7F7F7F"/>
              </a:buClr>
              <a:buSzPct val="100000"/>
              <a:buChar char="•"/>
            </a:pPr>
            <a:r>
              <a:rPr lang="en-US" sz="2000" u="sng" dirty="0">
                <a:latin typeface="Arial" panose="020B0604020202020204" pitchFamily="34" charset="0"/>
                <a:cs typeface="Arial" panose="020B0604020202020204" pitchFamily="34" charset="0"/>
              </a:rPr>
              <a:t>One and ONLY one input value can be TRUE for output to be TRUE</a:t>
            </a:r>
            <a:endParaRPr dirty="0">
              <a:latin typeface="Arial" panose="020B0604020202020204" pitchFamily="34" charset="0"/>
              <a:cs typeface="Arial" panose="020B0604020202020204" pitchFamily="34" charset="0"/>
            </a:endParaRPr>
          </a:p>
          <a:p>
            <a:pPr marL="685800" lvl="1" indent="-190500" algn="l" rtl="0">
              <a:lnSpc>
                <a:spcPct val="115000"/>
              </a:lnSpc>
              <a:spcBef>
                <a:spcPts val="600"/>
              </a:spcBef>
              <a:spcAft>
                <a:spcPts val="0"/>
              </a:spcAft>
              <a:buClr>
                <a:srgbClr val="7F7F7F"/>
              </a:buClr>
              <a:buSzPct val="100000"/>
              <a:buChar char="•"/>
            </a:pPr>
            <a:r>
              <a:rPr lang="en-US" sz="2000" i="1" dirty="0">
                <a:latin typeface="Arial" panose="020B0604020202020204" pitchFamily="34" charset="0"/>
                <a:cs typeface="Arial" panose="020B0604020202020204" pitchFamily="34" charset="0"/>
              </a:rPr>
              <a:t>At noon Michael is going for lunch </a:t>
            </a:r>
            <a:r>
              <a:rPr lang="en-US" sz="2000" i="1" dirty="0">
                <a:solidFill>
                  <a:srgbClr val="0055A4"/>
                </a:solidFill>
                <a:latin typeface="Arial" panose="020B0604020202020204" pitchFamily="34" charset="0"/>
                <a:cs typeface="Arial" panose="020B0604020202020204" pitchFamily="34" charset="0"/>
              </a:rPr>
              <a:t>XOR</a:t>
            </a:r>
            <a:r>
              <a:rPr lang="en-US" sz="2000" i="1" dirty="0">
                <a:latin typeface="Arial" panose="020B0604020202020204" pitchFamily="34" charset="0"/>
                <a:cs typeface="Arial" panose="020B0604020202020204" pitchFamily="34" charset="0"/>
              </a:rPr>
              <a:t> Michael is going to class</a:t>
            </a:r>
            <a:endParaRPr dirty="0">
              <a:latin typeface="Arial" panose="020B0604020202020204" pitchFamily="34" charset="0"/>
              <a:cs typeface="Arial" panose="020B0604020202020204" pitchFamily="34" charset="0"/>
            </a:endParaRPr>
          </a:p>
          <a:p>
            <a:pPr marL="685800" lvl="1" indent="-190500" algn="l" rtl="0">
              <a:lnSpc>
                <a:spcPct val="115000"/>
              </a:lnSpc>
              <a:spcBef>
                <a:spcPts val="600"/>
              </a:spcBef>
              <a:spcAft>
                <a:spcPts val="0"/>
              </a:spcAft>
              <a:buClr>
                <a:srgbClr val="7F7F7F"/>
              </a:buClr>
              <a:buSzPct val="100000"/>
              <a:buChar char="•"/>
            </a:pPr>
            <a:r>
              <a:rPr lang="en-US" sz="2000" i="1" dirty="0">
                <a:latin typeface="Arial" panose="020B0604020202020204" pitchFamily="34" charset="0"/>
                <a:cs typeface="Arial" panose="020B0604020202020204" pitchFamily="34" charset="0"/>
              </a:rPr>
              <a:t>If both were true, the output would be false! (as I cannot do both at the same time).</a:t>
            </a:r>
            <a:endParaRPr dirty="0">
              <a:latin typeface="Arial" panose="020B0604020202020204" pitchFamily="34" charset="0"/>
              <a:cs typeface="Arial" panose="020B0604020202020204" pitchFamily="34" charset="0"/>
            </a:endParaRPr>
          </a:p>
          <a:p>
            <a:pPr marL="685800" lvl="1" indent="-157480" algn="l" rtl="0">
              <a:lnSpc>
                <a:spcPct val="115000"/>
              </a:lnSpc>
              <a:spcBef>
                <a:spcPts val="420"/>
              </a:spcBef>
              <a:spcAft>
                <a:spcPts val="0"/>
              </a:spcAft>
              <a:buClr>
                <a:srgbClr val="7F7F7F"/>
              </a:buClr>
              <a:buSzPct val="100000"/>
              <a:buChar char="•"/>
            </a:pPr>
            <a:r>
              <a:rPr lang="en-US" sz="2114" i="1" dirty="0">
                <a:latin typeface="Arial" panose="020B0604020202020204" pitchFamily="34" charset="0"/>
                <a:cs typeface="Arial" panose="020B0604020202020204" pitchFamily="34" charset="0"/>
              </a:rPr>
              <a:t>If both were false, the output will still be false </a:t>
            </a:r>
            <a:endParaRPr sz="2000" dirty="0">
              <a:latin typeface="Arial" panose="020B0604020202020204" pitchFamily="34" charset="0"/>
              <a:cs typeface="Arial" panose="020B0604020202020204" pitchFamily="34" charset="0"/>
            </a:endParaRPr>
          </a:p>
          <a:p>
            <a:pPr marL="228600" lvl="0" indent="-38100" algn="l" rtl="0">
              <a:lnSpc>
                <a:spcPct val="90000"/>
              </a:lnSpc>
              <a:spcBef>
                <a:spcPts val="900"/>
              </a:spcBef>
              <a:spcAft>
                <a:spcPts val="0"/>
              </a:spcAft>
              <a:buClr>
                <a:srgbClr val="7F7F7F"/>
              </a:buClr>
              <a:buSzPct val="100000"/>
              <a:buNone/>
            </a:pPr>
            <a:endParaRPr dirty="0"/>
          </a:p>
        </p:txBody>
      </p:sp>
      <p:sp>
        <p:nvSpPr>
          <p:cNvPr id="595" name="Google Shape;595;p27"/>
          <p:cNvSpPr txBox="1"/>
          <p:nvPr/>
        </p:nvSpPr>
        <p:spPr>
          <a:xfrm>
            <a:off x="4119001" y="2114025"/>
            <a:ext cx="923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TRUE</a:t>
            </a:r>
            <a:endParaRPr dirty="0"/>
          </a:p>
        </p:txBody>
      </p:sp>
      <p:sp>
        <p:nvSpPr>
          <p:cNvPr id="596" name="Google Shape;596;p27"/>
          <p:cNvSpPr txBox="1"/>
          <p:nvPr/>
        </p:nvSpPr>
        <p:spPr>
          <a:xfrm>
            <a:off x="6225706" y="2114025"/>
            <a:ext cx="1236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FALSE</a:t>
            </a:r>
            <a:endParaRPr dirty="0"/>
          </a:p>
        </p:txBody>
      </p:sp>
      <p:sp>
        <p:nvSpPr>
          <p:cNvPr id="597" name="Google Shape;597;p27"/>
          <p:cNvSpPr txBox="1"/>
          <p:nvPr/>
        </p:nvSpPr>
        <p:spPr>
          <a:xfrm>
            <a:off x="5430279" y="2483350"/>
            <a:ext cx="665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OR</a:t>
            </a:r>
            <a:endParaRPr dirty="0"/>
          </a:p>
        </p:txBody>
      </p:sp>
      <p:sp>
        <p:nvSpPr>
          <p:cNvPr id="598" name="Google Shape;598;p27"/>
          <p:cNvSpPr txBox="1"/>
          <p:nvPr/>
        </p:nvSpPr>
        <p:spPr>
          <a:xfrm>
            <a:off x="10286684" y="2483358"/>
            <a:ext cx="923651"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7F7F7F"/>
                </a:solidFill>
                <a:latin typeface="Arial" panose="020B0604020202020204" pitchFamily="34" charset="0"/>
                <a:ea typeface="Quattrocento Sans"/>
                <a:cs typeface="Arial" panose="020B0604020202020204" pitchFamily="34" charset="0"/>
                <a:sym typeface="Quattrocento Sans"/>
              </a:rPr>
              <a:t>=TRUE</a:t>
            </a:r>
            <a:endParaRPr dirty="0"/>
          </a:p>
        </p:txBody>
      </p:sp>
      <p:pic>
        <p:nvPicPr>
          <p:cNvPr id="599" name="Google Shape;599;p27" descr="Related image"/>
          <p:cNvPicPr preferRelativeResize="0"/>
          <p:nvPr/>
        </p:nvPicPr>
        <p:blipFill rotWithShape="1">
          <a:blip r:embed="rId3">
            <a:alphaModFix/>
          </a:blip>
          <a:srcRect/>
          <a:stretch/>
        </p:blipFill>
        <p:spPr>
          <a:xfrm>
            <a:off x="1381291" y="1935755"/>
            <a:ext cx="2654478" cy="1990858"/>
          </a:xfrm>
          <a:prstGeom prst="rect">
            <a:avLst/>
          </a:prstGeom>
          <a:noFill/>
          <a:ln>
            <a:noFill/>
          </a:ln>
        </p:spPr>
      </p:pic>
      <p:pic>
        <p:nvPicPr>
          <p:cNvPr id="600" name="Google Shape;600;p27" descr="Related image"/>
          <p:cNvPicPr preferRelativeResize="0"/>
          <p:nvPr/>
        </p:nvPicPr>
        <p:blipFill rotWithShape="1">
          <a:blip r:embed="rId4">
            <a:alphaModFix/>
          </a:blip>
          <a:srcRect l="9630"/>
          <a:stretch/>
        </p:blipFill>
        <p:spPr>
          <a:xfrm>
            <a:off x="7462219" y="1967431"/>
            <a:ext cx="2654479" cy="195918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2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Boolean Operations: XOR Gate</a:t>
            </a:r>
            <a:endParaRPr dirty="0"/>
          </a:p>
        </p:txBody>
      </p:sp>
      <p:sp>
        <p:nvSpPr>
          <p:cNvPr id="606" name="Google Shape;606;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055A4"/>
              </a:buClr>
              <a:buSzPts val="2200"/>
              <a:buNone/>
            </a:pPr>
            <a:r>
              <a:rPr lang="en-US" b="1" dirty="0">
                <a:solidFill>
                  <a:srgbClr val="0055A4"/>
                </a:solidFill>
              </a:rPr>
              <a:t>Truth Table</a:t>
            </a:r>
            <a:endParaRPr dirty="0"/>
          </a:p>
          <a:p>
            <a:pPr marL="0" lvl="0" indent="0" algn="l" rtl="0">
              <a:lnSpc>
                <a:spcPct val="90000"/>
              </a:lnSpc>
              <a:spcBef>
                <a:spcPts val="660"/>
              </a:spcBef>
              <a:spcAft>
                <a:spcPts val="0"/>
              </a:spcAft>
              <a:buClr>
                <a:srgbClr val="7F7F7F"/>
              </a:buClr>
              <a:buSzPts val="2200"/>
              <a:buNone/>
            </a:pPr>
            <a:r>
              <a:rPr lang="en-US" u="sng" dirty="0"/>
              <a:t>Inputs</a:t>
            </a:r>
            <a:r>
              <a:rPr lang="en-US" dirty="0"/>
              <a:t>	    </a:t>
            </a:r>
            <a:r>
              <a:rPr lang="en-US" u="sng" dirty="0"/>
              <a:t>Outputs</a:t>
            </a:r>
            <a:endParaRPr dirty="0"/>
          </a:p>
          <a:p>
            <a:pPr marL="0" lvl="0" indent="0" algn="l" rtl="0">
              <a:lnSpc>
                <a:spcPct val="90000"/>
              </a:lnSpc>
              <a:spcBef>
                <a:spcPts val="660"/>
              </a:spcBef>
              <a:spcAft>
                <a:spcPts val="0"/>
              </a:spcAft>
              <a:buClr>
                <a:srgbClr val="7F7F7F"/>
              </a:buClr>
              <a:buSzPts val="2200"/>
              <a:buNone/>
            </a:pPr>
            <a:r>
              <a:rPr lang="en-US" dirty="0"/>
              <a:t> 0    0	         </a:t>
            </a:r>
            <a:r>
              <a:rPr lang="en-US" dirty="0">
                <a:solidFill>
                  <a:srgbClr val="0055A4"/>
                </a:solidFill>
              </a:rPr>
              <a:t>0</a:t>
            </a:r>
            <a:r>
              <a:rPr lang="en-US" dirty="0"/>
              <a:t>	</a:t>
            </a:r>
            <a:endParaRPr dirty="0"/>
          </a:p>
          <a:p>
            <a:pPr marL="0" lvl="0" indent="0" algn="l" rtl="0">
              <a:lnSpc>
                <a:spcPct val="90000"/>
              </a:lnSpc>
              <a:spcBef>
                <a:spcPts val="660"/>
              </a:spcBef>
              <a:spcAft>
                <a:spcPts val="0"/>
              </a:spcAft>
              <a:buClr>
                <a:srgbClr val="7F7F7F"/>
              </a:buClr>
              <a:buSzPts val="2200"/>
              <a:buNone/>
            </a:pPr>
            <a:r>
              <a:rPr lang="en-US" dirty="0"/>
              <a:t> 0    1	         </a:t>
            </a:r>
            <a:r>
              <a:rPr lang="en-US" dirty="0">
                <a:solidFill>
                  <a:srgbClr val="0055A4"/>
                </a:solidFill>
              </a:rPr>
              <a:t>1		</a:t>
            </a:r>
            <a:r>
              <a:rPr lang="en-US" dirty="0"/>
              <a:t> 0 = FALSE</a:t>
            </a:r>
            <a:endParaRPr dirty="0">
              <a:solidFill>
                <a:srgbClr val="0055A4"/>
              </a:solidFill>
            </a:endParaRPr>
          </a:p>
          <a:p>
            <a:pPr marL="0" lvl="0" indent="0" algn="l" rtl="0">
              <a:lnSpc>
                <a:spcPct val="90000"/>
              </a:lnSpc>
              <a:spcBef>
                <a:spcPts val="660"/>
              </a:spcBef>
              <a:spcAft>
                <a:spcPts val="0"/>
              </a:spcAft>
              <a:buClr>
                <a:srgbClr val="7F7F7F"/>
              </a:buClr>
              <a:buSzPts val="2200"/>
              <a:buNone/>
            </a:pPr>
            <a:r>
              <a:rPr lang="en-US" dirty="0"/>
              <a:t> 1    0	         </a:t>
            </a:r>
            <a:r>
              <a:rPr lang="en-US" dirty="0">
                <a:solidFill>
                  <a:srgbClr val="0055A4"/>
                </a:solidFill>
              </a:rPr>
              <a:t>1		</a:t>
            </a:r>
            <a:r>
              <a:rPr lang="en-US" dirty="0"/>
              <a:t> 1 = TRUE</a:t>
            </a:r>
            <a:endParaRPr dirty="0">
              <a:solidFill>
                <a:srgbClr val="0055A4"/>
              </a:solidFill>
            </a:endParaRPr>
          </a:p>
          <a:p>
            <a:pPr marL="0" lvl="0" indent="0" algn="l" rtl="0">
              <a:lnSpc>
                <a:spcPct val="90000"/>
              </a:lnSpc>
              <a:spcBef>
                <a:spcPts val="660"/>
              </a:spcBef>
              <a:spcAft>
                <a:spcPts val="0"/>
              </a:spcAft>
              <a:buClr>
                <a:srgbClr val="7F7F7F"/>
              </a:buClr>
              <a:buSzPts val="2200"/>
              <a:buNone/>
            </a:pPr>
            <a:r>
              <a:rPr lang="en-US" dirty="0"/>
              <a:t> 1    1	         </a:t>
            </a:r>
            <a:r>
              <a:rPr lang="en-US" dirty="0">
                <a:solidFill>
                  <a:srgbClr val="0055A4"/>
                </a:solidFill>
              </a:rPr>
              <a:t>0</a:t>
            </a:r>
            <a:endParaRPr dirty="0"/>
          </a:p>
          <a:p>
            <a:pPr marL="228600" lvl="0" indent="-889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720"/>
              </a:spcBef>
              <a:spcAft>
                <a:spcPts val="0"/>
              </a:spcAft>
              <a:buClr>
                <a:srgbClr val="0055A4"/>
              </a:buClr>
              <a:buSzPts val="2400"/>
              <a:buNone/>
            </a:pPr>
            <a:r>
              <a:rPr lang="en-US" sz="2400" dirty="0">
                <a:solidFill>
                  <a:srgbClr val="0055A4"/>
                </a:solidFill>
              </a:rPr>
              <a:t>XOR Operation</a:t>
            </a:r>
            <a:endParaRPr dirty="0"/>
          </a:p>
          <a:p>
            <a:pPr marL="228600" lvl="0" indent="-228600" algn="l" rtl="0">
              <a:lnSpc>
                <a:spcPct val="90000"/>
              </a:lnSpc>
              <a:spcBef>
                <a:spcPts val="720"/>
              </a:spcBef>
              <a:spcAft>
                <a:spcPts val="0"/>
              </a:spcAft>
              <a:buClr>
                <a:srgbClr val="7F7F7F"/>
              </a:buClr>
              <a:buSzPts val="2400"/>
              <a:buChar char="•"/>
            </a:pPr>
            <a:r>
              <a:rPr lang="en-US" sz="2400" dirty="0"/>
              <a:t>Only one input value is TRUE for output to be TRUE</a:t>
            </a:r>
            <a:endParaRPr dirty="0"/>
          </a:p>
          <a:p>
            <a:pPr marL="228600" lvl="0" indent="-88900" algn="l" rtl="0">
              <a:lnSpc>
                <a:spcPct val="90000"/>
              </a:lnSpc>
              <a:spcBef>
                <a:spcPts val="660"/>
              </a:spcBef>
              <a:spcAft>
                <a:spcPts val="0"/>
              </a:spcAft>
              <a:buClr>
                <a:srgbClr val="7F7F7F"/>
              </a:buClr>
              <a:buSzPts val="2200"/>
              <a:buNone/>
            </a:pPr>
            <a:endParaRPr dirty="0"/>
          </a:p>
        </p:txBody>
      </p:sp>
      <p:grpSp>
        <p:nvGrpSpPr>
          <p:cNvPr id="607" name="Google Shape;607;p28"/>
          <p:cNvGrpSpPr/>
          <p:nvPr/>
        </p:nvGrpSpPr>
        <p:grpSpPr>
          <a:xfrm>
            <a:off x="6477000" y="1478560"/>
            <a:ext cx="4572000" cy="4892675"/>
            <a:chOff x="381000" y="1143000"/>
            <a:chExt cx="4572000" cy="4892675"/>
          </a:xfrm>
        </p:grpSpPr>
        <p:pic>
          <p:nvPicPr>
            <p:cNvPr id="608" name="Google Shape;608;p28"/>
            <p:cNvPicPr preferRelativeResize="0"/>
            <p:nvPr/>
          </p:nvPicPr>
          <p:blipFill rotWithShape="1">
            <a:blip r:embed="rId3">
              <a:alphaModFix/>
            </a:blip>
            <a:srcRect/>
            <a:stretch/>
          </p:blipFill>
          <p:spPr>
            <a:xfrm>
              <a:off x="381000" y="1219200"/>
              <a:ext cx="4572000" cy="1158875"/>
            </a:xfrm>
            <a:prstGeom prst="rect">
              <a:avLst/>
            </a:prstGeom>
            <a:noFill/>
            <a:ln>
              <a:noFill/>
            </a:ln>
          </p:spPr>
        </p:pic>
        <p:sp>
          <p:nvSpPr>
            <p:cNvPr id="609" name="Google Shape;609;p28"/>
            <p:cNvSpPr txBox="1"/>
            <p:nvPr/>
          </p:nvSpPr>
          <p:spPr>
            <a:xfrm>
              <a:off x="1752600" y="11430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610" name="Google Shape;610;p28"/>
            <p:cNvSpPr txBox="1"/>
            <p:nvPr/>
          </p:nvSpPr>
          <p:spPr>
            <a:xfrm>
              <a:off x="1752600" y="16764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611" name="Google Shape;611;p28"/>
            <p:cNvSpPr txBox="1"/>
            <p:nvPr/>
          </p:nvSpPr>
          <p:spPr>
            <a:xfrm>
              <a:off x="3276600" y="13716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0</a:t>
              </a:r>
              <a:endParaRPr/>
            </a:p>
          </p:txBody>
        </p:sp>
        <p:pic>
          <p:nvPicPr>
            <p:cNvPr id="612" name="Google Shape;612;p28"/>
            <p:cNvPicPr preferRelativeResize="0"/>
            <p:nvPr/>
          </p:nvPicPr>
          <p:blipFill rotWithShape="1">
            <a:blip r:embed="rId3">
              <a:alphaModFix/>
            </a:blip>
            <a:srcRect/>
            <a:stretch/>
          </p:blipFill>
          <p:spPr>
            <a:xfrm>
              <a:off x="381000" y="2438400"/>
              <a:ext cx="4572000" cy="1158875"/>
            </a:xfrm>
            <a:prstGeom prst="rect">
              <a:avLst/>
            </a:prstGeom>
            <a:noFill/>
            <a:ln>
              <a:noFill/>
            </a:ln>
          </p:spPr>
        </p:pic>
        <p:sp>
          <p:nvSpPr>
            <p:cNvPr id="613" name="Google Shape;613;p28"/>
            <p:cNvSpPr txBox="1"/>
            <p:nvPr/>
          </p:nvSpPr>
          <p:spPr>
            <a:xfrm>
              <a:off x="1752600" y="23622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614" name="Google Shape;614;p28"/>
            <p:cNvSpPr txBox="1"/>
            <p:nvPr/>
          </p:nvSpPr>
          <p:spPr>
            <a:xfrm>
              <a:off x="1752600" y="28956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615" name="Google Shape;615;p28"/>
            <p:cNvSpPr txBox="1"/>
            <p:nvPr/>
          </p:nvSpPr>
          <p:spPr>
            <a:xfrm>
              <a:off x="3276600" y="25908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1</a:t>
              </a:r>
              <a:endParaRPr/>
            </a:p>
          </p:txBody>
        </p:sp>
        <p:pic>
          <p:nvPicPr>
            <p:cNvPr id="616" name="Google Shape;616;p28"/>
            <p:cNvPicPr preferRelativeResize="0"/>
            <p:nvPr/>
          </p:nvPicPr>
          <p:blipFill rotWithShape="1">
            <a:blip r:embed="rId3">
              <a:alphaModFix/>
            </a:blip>
            <a:srcRect/>
            <a:stretch/>
          </p:blipFill>
          <p:spPr>
            <a:xfrm>
              <a:off x="381000" y="3641725"/>
              <a:ext cx="4572000" cy="1158875"/>
            </a:xfrm>
            <a:prstGeom prst="rect">
              <a:avLst/>
            </a:prstGeom>
            <a:noFill/>
            <a:ln>
              <a:noFill/>
            </a:ln>
          </p:spPr>
        </p:pic>
        <p:sp>
          <p:nvSpPr>
            <p:cNvPr id="617" name="Google Shape;617;p28"/>
            <p:cNvSpPr txBox="1"/>
            <p:nvPr/>
          </p:nvSpPr>
          <p:spPr>
            <a:xfrm>
              <a:off x="1752600" y="356552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618" name="Google Shape;618;p28"/>
            <p:cNvSpPr txBox="1"/>
            <p:nvPr/>
          </p:nvSpPr>
          <p:spPr>
            <a:xfrm>
              <a:off x="1752600" y="409892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0</a:t>
              </a:r>
              <a:endParaRPr/>
            </a:p>
          </p:txBody>
        </p:sp>
        <p:sp>
          <p:nvSpPr>
            <p:cNvPr id="619" name="Google Shape;619;p28"/>
            <p:cNvSpPr txBox="1"/>
            <p:nvPr/>
          </p:nvSpPr>
          <p:spPr>
            <a:xfrm>
              <a:off x="3276600" y="3794125"/>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1</a:t>
              </a:r>
              <a:endParaRPr/>
            </a:p>
          </p:txBody>
        </p:sp>
        <p:pic>
          <p:nvPicPr>
            <p:cNvPr id="620" name="Google Shape;620;p28"/>
            <p:cNvPicPr preferRelativeResize="0"/>
            <p:nvPr/>
          </p:nvPicPr>
          <p:blipFill rotWithShape="1">
            <a:blip r:embed="rId3">
              <a:alphaModFix/>
            </a:blip>
            <a:srcRect/>
            <a:stretch/>
          </p:blipFill>
          <p:spPr>
            <a:xfrm>
              <a:off x="381000" y="4876800"/>
              <a:ext cx="4572000" cy="1158875"/>
            </a:xfrm>
            <a:prstGeom prst="rect">
              <a:avLst/>
            </a:prstGeom>
            <a:noFill/>
            <a:ln>
              <a:noFill/>
            </a:ln>
          </p:spPr>
        </p:pic>
        <p:sp>
          <p:nvSpPr>
            <p:cNvPr id="621" name="Google Shape;621;p28"/>
            <p:cNvSpPr txBox="1"/>
            <p:nvPr/>
          </p:nvSpPr>
          <p:spPr>
            <a:xfrm>
              <a:off x="1752600" y="48006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622" name="Google Shape;622;p28"/>
            <p:cNvSpPr txBox="1"/>
            <p:nvPr/>
          </p:nvSpPr>
          <p:spPr>
            <a:xfrm>
              <a:off x="1752600" y="53340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1</a:t>
              </a:r>
              <a:endParaRPr/>
            </a:p>
          </p:txBody>
        </p:sp>
        <p:sp>
          <p:nvSpPr>
            <p:cNvPr id="623" name="Google Shape;623;p28"/>
            <p:cNvSpPr txBox="1"/>
            <p:nvPr/>
          </p:nvSpPr>
          <p:spPr>
            <a:xfrm>
              <a:off x="3276600" y="5029200"/>
              <a:ext cx="53340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D24726"/>
                  </a:solidFill>
                  <a:latin typeface="Arial"/>
                  <a:ea typeface="Arial"/>
                  <a:cs typeface="Arial"/>
                  <a:sym typeface="Arial"/>
                </a:rPr>
                <a:t>0</a:t>
              </a:r>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XOR Gate </a:t>
            </a:r>
            <a:endParaRPr dirty="0"/>
          </a:p>
        </p:txBody>
      </p:sp>
      <p:pic>
        <p:nvPicPr>
          <p:cNvPr id="629" name="Google Shape;629;p29"/>
          <p:cNvPicPr preferRelativeResize="0">
            <a:picLocks noGrp="1"/>
          </p:cNvPicPr>
          <p:nvPr>
            <p:ph type="body" idx="1"/>
          </p:nvPr>
        </p:nvPicPr>
        <p:blipFill rotWithShape="1">
          <a:blip r:embed="rId3">
            <a:alphaModFix/>
          </a:blip>
          <a:srcRect l="5436" t="51547"/>
          <a:stretch/>
        </p:blipFill>
        <p:spPr>
          <a:xfrm>
            <a:off x="1022699" y="1968225"/>
            <a:ext cx="7186200" cy="2108400"/>
          </a:xfrm>
          <a:prstGeom prst="rect">
            <a:avLst/>
          </a:prstGeom>
          <a:noFill/>
          <a:ln>
            <a:noFill/>
          </a:ln>
        </p:spPr>
      </p:pic>
      <p:pic>
        <p:nvPicPr>
          <p:cNvPr id="630" name="Google Shape;630;p29"/>
          <p:cNvPicPr preferRelativeResize="0"/>
          <p:nvPr/>
        </p:nvPicPr>
        <p:blipFill rotWithShape="1">
          <a:blip r:embed="rId3">
            <a:alphaModFix/>
          </a:blip>
          <a:srcRect l="36329" t="9680" r="27555" b="52725"/>
          <a:stretch/>
        </p:blipFill>
        <p:spPr>
          <a:xfrm>
            <a:off x="8758108" y="3165950"/>
            <a:ext cx="2744532" cy="1635854"/>
          </a:xfrm>
          <a:prstGeom prst="rect">
            <a:avLst/>
          </a:prstGeom>
          <a:noFill/>
          <a:ln>
            <a:noFill/>
          </a:ln>
        </p:spPr>
      </p:pic>
      <p:pic>
        <p:nvPicPr>
          <p:cNvPr id="631" name="Google Shape;631;p29"/>
          <p:cNvPicPr preferRelativeResize="0"/>
          <p:nvPr/>
        </p:nvPicPr>
        <p:blipFill rotWithShape="1">
          <a:blip r:embed="rId4">
            <a:alphaModFix/>
          </a:blip>
          <a:srcRect t="52898"/>
          <a:stretch/>
        </p:blipFill>
        <p:spPr>
          <a:xfrm>
            <a:off x="1022724" y="4134552"/>
            <a:ext cx="7186169" cy="2049580"/>
          </a:xfrm>
          <a:prstGeom prst="rect">
            <a:avLst/>
          </a:prstGeom>
          <a:noFill/>
          <a:ln>
            <a:noFill/>
          </a:ln>
        </p:spPr>
      </p:pic>
      <p:sp>
        <p:nvSpPr>
          <p:cNvPr id="632" name="Google Shape;632;p29"/>
          <p:cNvSpPr txBox="1"/>
          <p:nvPr/>
        </p:nvSpPr>
        <p:spPr>
          <a:xfrm>
            <a:off x="352050" y="1510100"/>
            <a:ext cx="979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Arial" panose="020B0604020202020204" pitchFamily="34" charset="0"/>
                <a:ea typeface="Quattrocento Sans"/>
                <a:cs typeface="Arial" panose="020B0604020202020204" pitchFamily="34" charset="0"/>
                <a:sym typeface="Quattrocento Sans"/>
              </a:rPr>
              <a:t>How to build an XOR gate? We can’t do it directly with transistors-- but we can by combining AND, OR, and NOT gates!</a:t>
            </a:r>
            <a:endParaRPr dirty="0">
              <a:latin typeface="Arial" panose="020B0604020202020204" pitchFamily="34" charset="0"/>
              <a:ea typeface="Quattrocento Sans"/>
              <a:cs typeface="Arial" panose="020B0604020202020204" pitchFamily="34" charset="0"/>
              <a:sym typeface="Quattrocento Sans"/>
            </a:endParaRPr>
          </a:p>
        </p:txBody>
      </p:sp>
      <p:sp>
        <p:nvSpPr>
          <p:cNvPr id="633" name="Google Shape;633;p29"/>
          <p:cNvSpPr txBox="1"/>
          <p:nvPr/>
        </p:nvSpPr>
        <p:spPr>
          <a:xfrm>
            <a:off x="398400" y="6355400"/>
            <a:ext cx="852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Arial" panose="020B0604020202020204" pitchFamily="34" charset="0"/>
                <a:ea typeface="Quattrocento Sans"/>
                <a:cs typeface="Arial" panose="020B0604020202020204" pitchFamily="34" charset="0"/>
                <a:sym typeface="Quattrocento Sans"/>
              </a:rPr>
              <a:t>Both of the images above are the same combination of gates; the only difference is the input values</a:t>
            </a:r>
            <a:endParaRPr dirty="0">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2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NOT Gate</a:t>
            </a:r>
            <a:endParaRPr dirty="0"/>
          </a:p>
        </p:txBody>
      </p:sp>
      <p:sp>
        <p:nvSpPr>
          <p:cNvPr id="587" name="Google Shape;587;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dirty="0"/>
              <a:t>Transistor A: Off (False)</a:t>
            </a:r>
            <a:endParaRPr dirty="0"/>
          </a:p>
          <a:p>
            <a:pPr marL="0" lvl="0" indent="0" algn="l" rtl="0">
              <a:lnSpc>
                <a:spcPct val="90000"/>
              </a:lnSpc>
              <a:spcBef>
                <a:spcPts val="660"/>
              </a:spcBef>
              <a:spcAft>
                <a:spcPts val="0"/>
              </a:spcAft>
              <a:buClr>
                <a:srgbClr val="7F7F7F"/>
              </a:buClr>
              <a:buSzPts val="2200"/>
              <a:buNone/>
            </a:pPr>
            <a:endParaRPr dirty="0"/>
          </a:p>
          <a:p>
            <a:pPr marL="228600" lvl="0" indent="-228600" algn="l" rtl="0">
              <a:lnSpc>
                <a:spcPct val="90000"/>
              </a:lnSpc>
              <a:spcBef>
                <a:spcPts val="660"/>
              </a:spcBef>
              <a:spcAft>
                <a:spcPts val="0"/>
              </a:spcAft>
              <a:buClr>
                <a:srgbClr val="7F7F7F"/>
              </a:buClr>
              <a:buSzPts val="2200"/>
              <a:buChar char="•"/>
            </a:pPr>
            <a:r>
              <a:rPr lang="en-US" dirty="0"/>
              <a:t>Current flows to the output wire, so output is On (True)</a:t>
            </a:r>
            <a:endParaRPr dirty="0"/>
          </a:p>
          <a:p>
            <a:pPr marL="228600" lvl="0" indent="-88900" algn="l" rtl="0">
              <a:lnSpc>
                <a:spcPct val="90000"/>
              </a:lnSpc>
              <a:spcBef>
                <a:spcPts val="660"/>
              </a:spcBef>
              <a:spcAft>
                <a:spcPts val="0"/>
              </a:spcAft>
              <a:buClr>
                <a:srgbClr val="7F7F7F"/>
              </a:buClr>
              <a:buSzPts val="2200"/>
              <a:buNone/>
            </a:pPr>
            <a:endParaRPr dirty="0"/>
          </a:p>
        </p:txBody>
      </p:sp>
      <p:pic>
        <p:nvPicPr>
          <p:cNvPr id="588" name="Google Shape;588;p26"/>
          <p:cNvPicPr preferRelativeResize="0">
            <a:picLocks noGrp="1"/>
          </p:cNvPicPr>
          <p:nvPr>
            <p:ph type="body" idx="2"/>
          </p:nvPr>
        </p:nvPicPr>
        <p:blipFill rotWithShape="1">
          <a:blip r:embed="rId3">
            <a:alphaModFix/>
          </a:blip>
          <a:srcRect/>
          <a:stretch/>
        </p:blipFill>
        <p:spPr>
          <a:xfrm>
            <a:off x="6172200" y="2364831"/>
            <a:ext cx="5181600" cy="32729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2"/>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Binary Math</a:t>
            </a:r>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Decimal Math: Addition</a:t>
            </a:r>
            <a:endParaRPr dirty="0"/>
          </a:p>
        </p:txBody>
      </p:sp>
      <p:sp>
        <p:nvSpPr>
          <p:cNvPr id="644" name="Google Shape;644;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r" rtl="0">
              <a:lnSpc>
                <a:spcPct val="90000"/>
              </a:lnSpc>
              <a:spcBef>
                <a:spcPts val="0"/>
              </a:spcBef>
              <a:spcAft>
                <a:spcPts val="0"/>
              </a:spcAft>
              <a:buClr>
                <a:srgbClr val="7F7F7F"/>
              </a:buClr>
              <a:buSzPts val="3200"/>
              <a:buNone/>
            </a:pPr>
            <a:r>
              <a:rPr lang="en-US" sz="3200" b="1" u="sng" dirty="0">
                <a:latin typeface="Courier New"/>
                <a:ea typeface="Courier New"/>
                <a:cs typeface="Courier New"/>
                <a:sym typeface="Courier New"/>
              </a:rPr>
              <a:t>10,000’s</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1,000’s</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100’s</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10’s</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1’s</a:t>
            </a:r>
            <a:endParaRPr dirty="0"/>
          </a:p>
          <a:p>
            <a:pPr marL="228600" lvl="0" indent="-228600" algn="r" rtl="0">
              <a:lnSpc>
                <a:spcPct val="90000"/>
              </a:lnSpc>
              <a:spcBef>
                <a:spcPts val="960"/>
              </a:spcBef>
              <a:spcAft>
                <a:spcPts val="0"/>
              </a:spcAft>
              <a:buClr>
                <a:srgbClr val="7F7F7F"/>
              </a:buClr>
              <a:buSzPts val="3200"/>
              <a:buNone/>
            </a:pPr>
            <a:endParaRPr sz="3200" b="1" dirty="0">
              <a:latin typeface="Courier New"/>
              <a:ea typeface="Courier New"/>
              <a:cs typeface="Courier New"/>
              <a:sym typeface="Courier New"/>
            </a:endParaRPr>
          </a:p>
          <a:p>
            <a:pPr marL="228600" lvl="0" indent="-228600" algn="r" rtl="0">
              <a:lnSpc>
                <a:spcPct val="90000"/>
              </a:lnSpc>
              <a:spcBef>
                <a:spcPts val="960"/>
              </a:spcBef>
              <a:spcAft>
                <a:spcPts val="0"/>
              </a:spcAft>
              <a:buClr>
                <a:srgbClr val="7F7F7F"/>
              </a:buClr>
              <a:buSzPts val="3200"/>
              <a:buNone/>
            </a:pPr>
            <a:r>
              <a:rPr lang="en-US" sz="3200" b="1" dirty="0">
                <a:latin typeface="Courier New"/>
                <a:ea typeface="Courier New"/>
                <a:cs typeface="Courier New"/>
                <a:sym typeface="Courier New"/>
              </a:rPr>
              <a:t>1       6      5     1     0</a:t>
            </a:r>
            <a:endParaRPr dirty="0"/>
          </a:p>
          <a:p>
            <a:pPr marL="228600" lvl="0" indent="-228600" algn="r" rtl="0">
              <a:lnSpc>
                <a:spcPct val="90000"/>
              </a:lnSpc>
              <a:spcBef>
                <a:spcPts val="960"/>
              </a:spcBef>
              <a:spcAft>
                <a:spcPts val="0"/>
              </a:spcAft>
              <a:buClr>
                <a:srgbClr val="7F7F7F"/>
              </a:buClr>
              <a:buSzPts val="3200"/>
              <a:buNone/>
            </a:pPr>
            <a:r>
              <a:rPr lang="en-US" sz="3200" b="1" dirty="0">
                <a:latin typeface="Courier New"/>
                <a:ea typeface="Courier New"/>
                <a:cs typeface="Courier New"/>
                <a:sym typeface="Courier New"/>
              </a:rPr>
              <a:t>+        1       6      5     9     5</a:t>
            </a:r>
            <a:endParaRPr dirty="0"/>
          </a:p>
          <a:p>
            <a:pPr marL="228600" lvl="0" indent="-228600" algn="r" rtl="0">
              <a:lnSpc>
                <a:spcPct val="90000"/>
              </a:lnSpc>
              <a:spcBef>
                <a:spcPts val="960"/>
              </a:spcBef>
              <a:spcAft>
                <a:spcPts val="0"/>
              </a:spcAft>
              <a:buClr>
                <a:srgbClr val="7F7F7F"/>
              </a:buClr>
              <a:buSzPts val="3200"/>
              <a:buNone/>
            </a:pPr>
            <a:r>
              <a:rPr lang="en-US" sz="3200" b="1" dirty="0">
                <a:latin typeface="Courier New"/>
                <a:ea typeface="Courier New"/>
                <a:cs typeface="Courier New"/>
                <a:sym typeface="Courier New"/>
              </a:rPr>
              <a:t>-----------------------------</a:t>
            </a:r>
            <a:endParaRPr dirty="0"/>
          </a:p>
          <a:p>
            <a:pPr marL="0" lvl="0" indent="0" algn="r" rtl="0">
              <a:lnSpc>
                <a:spcPct val="90000"/>
              </a:lnSpc>
              <a:spcBef>
                <a:spcPts val="960"/>
              </a:spcBef>
              <a:spcAft>
                <a:spcPts val="0"/>
              </a:spcAft>
              <a:buClr>
                <a:srgbClr val="7F7F7F"/>
              </a:buClr>
              <a:buSzPts val="3200"/>
              <a:buNone/>
            </a:pPr>
            <a:r>
              <a:rPr lang="en-US" sz="3200" b="1" dirty="0">
                <a:latin typeface="Courier New"/>
                <a:ea typeface="Courier New"/>
                <a:cs typeface="Courier New"/>
                <a:sym typeface="Courier New"/>
              </a:rPr>
              <a:t>3       3      1     0     5</a:t>
            </a:r>
            <a:endParaRPr sz="2800" b="1" dirty="0">
              <a:latin typeface="Courier New"/>
              <a:ea typeface="Courier New"/>
              <a:cs typeface="Courier New"/>
              <a:sym typeface="Courier New"/>
            </a:endParaRPr>
          </a:p>
          <a:p>
            <a:pPr marL="0" lvl="0" indent="0" algn="r" rtl="0">
              <a:lnSpc>
                <a:spcPct val="90000"/>
              </a:lnSpc>
              <a:spcBef>
                <a:spcPts val="900"/>
              </a:spcBef>
              <a:spcAft>
                <a:spcPts val="0"/>
              </a:spcAft>
              <a:buClr>
                <a:srgbClr val="7F7F7F"/>
              </a:buClr>
              <a:buSzPts val="3000"/>
              <a:buNone/>
            </a:pPr>
            <a:endParaRPr dirty="0"/>
          </a:p>
        </p:txBody>
      </p:sp>
      <p:sp>
        <p:nvSpPr>
          <p:cNvPr id="645" name="Google Shape;645;p43"/>
          <p:cNvSpPr txBox="1"/>
          <p:nvPr/>
        </p:nvSpPr>
        <p:spPr>
          <a:xfrm>
            <a:off x="4093821" y="2626382"/>
            <a:ext cx="40559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D24726"/>
                </a:solidFill>
                <a:latin typeface="Courier New"/>
                <a:ea typeface="Courier New"/>
                <a:cs typeface="Courier New"/>
                <a:sym typeface="Courier New"/>
              </a:rPr>
              <a:t>1          1        1</a:t>
            </a:r>
            <a:endParaRPr sz="2400" dirty="0">
              <a:solidFill>
                <a:srgbClr val="D24726"/>
              </a:solidFill>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ec49ac6325_0_276"/>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dirty="0">
                <a:latin typeface="+mj-lt"/>
              </a:rPr>
              <a:t>More Hardware Components to Discuss</a:t>
            </a:r>
            <a:endParaRPr dirty="0">
              <a:latin typeface="+mj-lt"/>
            </a:endParaRPr>
          </a:p>
        </p:txBody>
      </p:sp>
      <p:sp>
        <p:nvSpPr>
          <p:cNvPr id="172" name="Google Shape;172;gec49ac6325_0_27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latin typeface="+mj-lt"/>
              </a:rPr>
              <a:t>More on CPU.</a:t>
            </a:r>
            <a:endParaRPr dirty="0">
              <a:latin typeface="+mj-lt"/>
            </a:endParaRPr>
          </a:p>
          <a:p>
            <a:pPr marL="228600" lvl="0" indent="-228600" algn="l" rtl="0">
              <a:lnSpc>
                <a:spcPct val="90000"/>
              </a:lnSpc>
              <a:spcBef>
                <a:spcPts val="900"/>
              </a:spcBef>
              <a:spcAft>
                <a:spcPts val="0"/>
              </a:spcAft>
              <a:buClr>
                <a:srgbClr val="7F7F7F"/>
              </a:buClr>
              <a:buSzPts val="3000"/>
              <a:buChar char="•"/>
            </a:pPr>
            <a:r>
              <a:rPr lang="en-US" dirty="0">
                <a:latin typeface="+mj-lt"/>
              </a:rPr>
              <a:t>GPU.</a:t>
            </a:r>
            <a:endParaRPr dirty="0">
              <a:latin typeface="+mj-lt"/>
            </a:endParaRPr>
          </a:p>
          <a:p>
            <a:pPr marL="228600" lvl="0" indent="-228600" algn="l" rtl="0">
              <a:lnSpc>
                <a:spcPct val="90000"/>
              </a:lnSpc>
              <a:spcBef>
                <a:spcPts val="900"/>
              </a:spcBef>
              <a:spcAft>
                <a:spcPts val="0"/>
              </a:spcAft>
              <a:buClr>
                <a:srgbClr val="7F7F7F"/>
              </a:buClr>
              <a:buSzPts val="3000"/>
              <a:buChar char="•"/>
            </a:pPr>
            <a:r>
              <a:rPr lang="en-US" dirty="0">
                <a:latin typeface="+mj-lt"/>
              </a:rPr>
              <a:t>Memory</a:t>
            </a:r>
            <a:endParaRPr dirty="0">
              <a:latin typeface="+mj-lt"/>
            </a:endParaRPr>
          </a:p>
          <a:p>
            <a:pPr marL="228600" lvl="0" indent="-228600" algn="l" rtl="0">
              <a:lnSpc>
                <a:spcPct val="90000"/>
              </a:lnSpc>
              <a:spcBef>
                <a:spcPts val="900"/>
              </a:spcBef>
              <a:spcAft>
                <a:spcPts val="0"/>
              </a:spcAft>
              <a:buClr>
                <a:srgbClr val="7F7F7F"/>
              </a:buClr>
              <a:buSzPts val="3000"/>
              <a:buChar char="•"/>
            </a:pPr>
            <a:r>
              <a:rPr lang="en-US" dirty="0">
                <a:latin typeface="+mj-lt"/>
              </a:rPr>
              <a:t>Storage Devices.</a:t>
            </a:r>
            <a:endParaRPr dirty="0">
              <a:latin typeface="+mj-lt"/>
            </a:endParaRPr>
          </a:p>
          <a:p>
            <a:pPr marL="228600" lvl="0" indent="-228600" algn="l" rtl="0">
              <a:lnSpc>
                <a:spcPct val="90000"/>
              </a:lnSpc>
              <a:spcBef>
                <a:spcPts val="900"/>
              </a:spcBef>
              <a:spcAft>
                <a:spcPts val="0"/>
              </a:spcAft>
              <a:buSzPts val="3000"/>
              <a:buChar char="•"/>
            </a:pPr>
            <a:r>
              <a:rPr lang="en-US" dirty="0">
                <a:latin typeface="+mj-lt"/>
              </a:rPr>
              <a:t>In the near future!</a:t>
            </a:r>
            <a:endParaRPr dirty="0">
              <a:latin typeface="+mj-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4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Binary Math: Addition</a:t>
            </a:r>
            <a:endParaRPr dirty="0"/>
          </a:p>
        </p:txBody>
      </p:sp>
      <p:sp>
        <p:nvSpPr>
          <p:cNvPr id="651" name="Google Shape;651;p44"/>
          <p:cNvSpPr txBox="1">
            <a:spLocks noGrp="1"/>
          </p:cNvSpPr>
          <p:nvPr>
            <p:ph type="body" idx="1"/>
          </p:nvPr>
        </p:nvSpPr>
        <p:spPr>
          <a:xfrm>
            <a:off x="838199" y="1825625"/>
            <a:ext cx="8414857" cy="4351338"/>
          </a:xfrm>
          <a:prstGeom prst="rect">
            <a:avLst/>
          </a:prstGeom>
          <a:noFill/>
          <a:ln>
            <a:noFill/>
          </a:ln>
        </p:spPr>
        <p:txBody>
          <a:bodyPr spcFirstLastPara="1" wrap="square" lIns="91425" tIns="45700" rIns="91425" bIns="45700" anchor="t" anchorCtr="0">
            <a:normAutofit/>
          </a:bodyPr>
          <a:lstStyle/>
          <a:p>
            <a:pPr marL="228600" lvl="0" indent="-228600" algn="r" rtl="0">
              <a:lnSpc>
                <a:spcPct val="90000"/>
              </a:lnSpc>
              <a:spcBef>
                <a:spcPts val="0"/>
              </a:spcBef>
              <a:spcAft>
                <a:spcPts val="0"/>
              </a:spcAft>
              <a:buClr>
                <a:srgbClr val="7F7F7F"/>
              </a:buClr>
              <a:buSzPts val="2400"/>
              <a:buNone/>
            </a:pPr>
            <a:r>
              <a:rPr lang="en-US" sz="2400" b="1" u="sng" dirty="0">
                <a:latin typeface="Courier New"/>
                <a:ea typeface="Courier New"/>
                <a:cs typeface="Courier New"/>
                <a:sym typeface="Courier New"/>
              </a:rPr>
              <a:t>64’s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32’s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16’s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8’s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4’s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2’s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1’s</a:t>
            </a:r>
            <a:endParaRPr dirty="0"/>
          </a:p>
          <a:p>
            <a:pPr marL="228600" lvl="0" indent="-228600" algn="r" rtl="0">
              <a:lnSpc>
                <a:spcPct val="90000"/>
              </a:lnSpc>
              <a:spcBef>
                <a:spcPts val="720"/>
              </a:spcBef>
              <a:spcAft>
                <a:spcPts val="0"/>
              </a:spcAft>
              <a:buClr>
                <a:srgbClr val="7F7F7F"/>
              </a:buClr>
              <a:buSzPts val="2400"/>
              <a:buNone/>
            </a:pPr>
            <a:endParaRPr sz="2400" b="1" dirty="0">
              <a:latin typeface="Courier New"/>
              <a:ea typeface="Courier New"/>
              <a:cs typeface="Courier New"/>
              <a:sym typeface="Courier New"/>
            </a:endParaRPr>
          </a:p>
          <a:p>
            <a:pPr marL="228600" lvl="0" indent="-228600" algn="r" rtl="0">
              <a:lnSpc>
                <a:spcPct val="90000"/>
              </a:lnSpc>
              <a:spcBef>
                <a:spcPts val="840"/>
              </a:spcBef>
              <a:spcAft>
                <a:spcPts val="0"/>
              </a:spcAft>
              <a:buClr>
                <a:srgbClr val="7F7F7F"/>
              </a:buClr>
              <a:buSzPts val="2800"/>
              <a:buNone/>
            </a:pPr>
            <a:r>
              <a:rPr lang="en-US" sz="2800" b="1" dirty="0">
                <a:latin typeface="Courier New"/>
                <a:ea typeface="Courier New"/>
                <a:cs typeface="Courier New"/>
                <a:sym typeface="Courier New"/>
              </a:rPr>
              <a:t>1    1    1    0    1    0</a:t>
            </a:r>
            <a:endParaRPr dirty="0"/>
          </a:p>
          <a:p>
            <a:pPr marL="228600" lvl="0" indent="-228600" algn="r" rtl="0">
              <a:lnSpc>
                <a:spcPct val="90000"/>
              </a:lnSpc>
              <a:spcBef>
                <a:spcPts val="840"/>
              </a:spcBef>
              <a:spcAft>
                <a:spcPts val="0"/>
              </a:spcAft>
              <a:buClr>
                <a:srgbClr val="7F7F7F"/>
              </a:buClr>
              <a:buSzPts val="2800"/>
              <a:buNone/>
            </a:pPr>
            <a:r>
              <a:rPr lang="en-US" sz="2800" b="1" dirty="0">
                <a:latin typeface="Courier New"/>
                <a:ea typeface="Courier New"/>
                <a:cs typeface="Courier New"/>
                <a:sym typeface="Courier New"/>
              </a:rPr>
              <a:t>+               1    1    0    1    1</a:t>
            </a:r>
            <a:endParaRPr dirty="0"/>
          </a:p>
          <a:p>
            <a:pPr marL="228600" lvl="0" indent="-228600" algn="r" rtl="0">
              <a:lnSpc>
                <a:spcPct val="90000"/>
              </a:lnSpc>
              <a:spcBef>
                <a:spcPts val="840"/>
              </a:spcBef>
              <a:spcAft>
                <a:spcPts val="0"/>
              </a:spcAft>
              <a:buClr>
                <a:srgbClr val="7F7F7F"/>
              </a:buClr>
              <a:buSzPts val="2800"/>
              <a:buNone/>
            </a:pPr>
            <a:r>
              <a:rPr lang="en-US" sz="2800" b="1" dirty="0">
                <a:latin typeface="Courier New"/>
                <a:ea typeface="Courier New"/>
                <a:cs typeface="Courier New"/>
                <a:sym typeface="Courier New"/>
              </a:rPr>
              <a:t>-----------------------------</a:t>
            </a:r>
            <a:endParaRPr dirty="0"/>
          </a:p>
          <a:p>
            <a:pPr marL="0" lvl="0" indent="0" algn="r" rtl="0">
              <a:lnSpc>
                <a:spcPct val="90000"/>
              </a:lnSpc>
              <a:spcBef>
                <a:spcPts val="840"/>
              </a:spcBef>
              <a:spcAft>
                <a:spcPts val="0"/>
              </a:spcAft>
              <a:buClr>
                <a:srgbClr val="7F7F7F"/>
              </a:buClr>
              <a:buSzPts val="2800"/>
              <a:buNone/>
            </a:pPr>
            <a:r>
              <a:rPr lang="en-US" sz="2800" b="1" dirty="0">
                <a:latin typeface="Courier New"/>
                <a:ea typeface="Courier New"/>
                <a:cs typeface="Courier New"/>
                <a:sym typeface="Courier New"/>
              </a:rPr>
              <a:t>		1   0    1    0    1    0    1</a:t>
            </a:r>
            <a:endParaRPr dirty="0"/>
          </a:p>
          <a:p>
            <a:pPr marL="0" lvl="0" indent="0" algn="r" rtl="0">
              <a:lnSpc>
                <a:spcPct val="90000"/>
              </a:lnSpc>
              <a:spcBef>
                <a:spcPts val="840"/>
              </a:spcBef>
              <a:spcAft>
                <a:spcPts val="0"/>
              </a:spcAft>
              <a:buClr>
                <a:srgbClr val="7F7F7F"/>
              </a:buClr>
              <a:buSzPts val="2800"/>
              <a:buNone/>
            </a:pPr>
            <a:endParaRPr sz="2800" b="1" dirty="0">
              <a:latin typeface="Courier New"/>
              <a:ea typeface="Courier New"/>
              <a:cs typeface="Courier New"/>
              <a:sym typeface="Courier New"/>
            </a:endParaRPr>
          </a:p>
          <a:p>
            <a:pPr marL="228600" lvl="0" indent="-228600" algn="l" rtl="0">
              <a:lnSpc>
                <a:spcPct val="90000"/>
              </a:lnSpc>
              <a:spcBef>
                <a:spcPts val="840"/>
              </a:spcBef>
              <a:spcAft>
                <a:spcPts val="0"/>
              </a:spcAft>
              <a:buClr>
                <a:srgbClr val="7F7F7F"/>
              </a:buClr>
              <a:buSzPts val="2800"/>
              <a:buChar char="•"/>
            </a:pPr>
            <a:r>
              <a:rPr lang="en-US" sz="2800" dirty="0"/>
              <a:t>Double check using the decimal numbers.</a:t>
            </a:r>
            <a:endParaRPr sz="2800" dirty="0"/>
          </a:p>
        </p:txBody>
      </p:sp>
      <p:sp>
        <p:nvSpPr>
          <p:cNvPr id="652" name="Google Shape;652;p44"/>
          <p:cNvSpPr txBox="1">
            <a:spLocks noGrp="1"/>
          </p:cNvSpPr>
          <p:nvPr>
            <p:ph type="body" idx="2"/>
          </p:nvPr>
        </p:nvSpPr>
        <p:spPr>
          <a:xfrm>
            <a:off x="9580228" y="1825625"/>
            <a:ext cx="1773572"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D24726"/>
              </a:buClr>
              <a:buSzPts val="2800"/>
              <a:buNone/>
            </a:pPr>
            <a:r>
              <a:rPr lang="en-US" sz="2800" b="1" u="sng" dirty="0">
                <a:solidFill>
                  <a:srgbClr val="D24726"/>
                </a:solidFill>
                <a:latin typeface="Courier New"/>
                <a:ea typeface="Courier New"/>
                <a:cs typeface="Courier New"/>
                <a:sym typeface="Courier New"/>
              </a:rPr>
              <a:t>Dec</a:t>
            </a:r>
            <a:endParaRPr dirty="0"/>
          </a:p>
          <a:p>
            <a:pPr marL="0" lvl="0" indent="0" algn="ctr" rtl="0">
              <a:lnSpc>
                <a:spcPct val="90000"/>
              </a:lnSpc>
              <a:spcBef>
                <a:spcPts val="840"/>
              </a:spcBef>
              <a:spcAft>
                <a:spcPts val="0"/>
              </a:spcAft>
              <a:buClr>
                <a:srgbClr val="7F7F7F"/>
              </a:buClr>
              <a:buSzPts val="2800"/>
              <a:buNone/>
            </a:pPr>
            <a:endParaRPr sz="2800" b="1" dirty="0">
              <a:solidFill>
                <a:srgbClr val="D24726"/>
              </a:solidFill>
              <a:latin typeface="Courier New"/>
              <a:ea typeface="Courier New"/>
              <a:cs typeface="Courier New"/>
              <a:sym typeface="Courier New"/>
            </a:endParaRPr>
          </a:p>
          <a:p>
            <a:pPr marL="0" lvl="0" indent="0" algn="ctr" rtl="0">
              <a:lnSpc>
                <a:spcPct val="90000"/>
              </a:lnSpc>
              <a:spcBef>
                <a:spcPts val="840"/>
              </a:spcBef>
              <a:spcAft>
                <a:spcPts val="0"/>
              </a:spcAft>
              <a:buClr>
                <a:srgbClr val="D24726"/>
              </a:buClr>
              <a:buSzPts val="2800"/>
              <a:buNone/>
            </a:pPr>
            <a:r>
              <a:rPr lang="en-US" sz="2800" b="1" dirty="0">
                <a:solidFill>
                  <a:srgbClr val="D24726"/>
                </a:solidFill>
                <a:latin typeface="Courier New"/>
                <a:ea typeface="Courier New"/>
                <a:cs typeface="Courier New"/>
                <a:sym typeface="Courier New"/>
              </a:rPr>
              <a:t>  58</a:t>
            </a:r>
            <a:endParaRPr dirty="0"/>
          </a:p>
          <a:p>
            <a:pPr marL="0" lvl="0" indent="0" algn="ctr" rtl="0">
              <a:lnSpc>
                <a:spcPct val="90000"/>
              </a:lnSpc>
              <a:spcBef>
                <a:spcPts val="840"/>
              </a:spcBef>
              <a:spcAft>
                <a:spcPts val="0"/>
              </a:spcAft>
              <a:buClr>
                <a:srgbClr val="D24726"/>
              </a:buClr>
              <a:buSzPts val="2800"/>
              <a:buNone/>
            </a:pPr>
            <a:r>
              <a:rPr lang="en-US" sz="2800" b="1" dirty="0">
                <a:solidFill>
                  <a:srgbClr val="D24726"/>
                </a:solidFill>
                <a:latin typeface="Courier New"/>
                <a:ea typeface="Courier New"/>
                <a:cs typeface="Courier New"/>
                <a:sym typeface="Courier New"/>
              </a:rPr>
              <a:t>+ 27</a:t>
            </a:r>
            <a:br>
              <a:rPr lang="en-US" sz="2800" b="1" dirty="0">
                <a:solidFill>
                  <a:srgbClr val="D24726"/>
                </a:solidFill>
                <a:latin typeface="Courier New"/>
                <a:ea typeface="Courier New"/>
                <a:cs typeface="Courier New"/>
                <a:sym typeface="Courier New"/>
              </a:rPr>
            </a:br>
            <a:r>
              <a:rPr lang="en-US" sz="2800" b="1" dirty="0">
                <a:solidFill>
                  <a:srgbClr val="D24726"/>
                </a:solidFill>
                <a:latin typeface="Courier New"/>
                <a:ea typeface="Courier New"/>
                <a:cs typeface="Courier New"/>
                <a:sym typeface="Courier New"/>
              </a:rPr>
              <a:t>-------</a:t>
            </a:r>
            <a:endParaRPr dirty="0"/>
          </a:p>
          <a:p>
            <a:pPr marL="0" lvl="0" indent="0" algn="ctr" rtl="0">
              <a:lnSpc>
                <a:spcPct val="90000"/>
              </a:lnSpc>
              <a:spcBef>
                <a:spcPts val="840"/>
              </a:spcBef>
              <a:spcAft>
                <a:spcPts val="0"/>
              </a:spcAft>
              <a:buClr>
                <a:srgbClr val="D24726"/>
              </a:buClr>
              <a:buSzPts val="2800"/>
              <a:buNone/>
            </a:pPr>
            <a:r>
              <a:rPr lang="en-US" sz="2800" b="1" dirty="0">
                <a:solidFill>
                  <a:srgbClr val="D24726"/>
                </a:solidFill>
                <a:latin typeface="Courier New"/>
                <a:ea typeface="Courier New"/>
                <a:cs typeface="Courier New"/>
                <a:sym typeface="Courier New"/>
              </a:rPr>
              <a:t>  85</a:t>
            </a:r>
            <a:endParaRPr dirty="0"/>
          </a:p>
        </p:txBody>
      </p:sp>
      <p:sp>
        <p:nvSpPr>
          <p:cNvPr id="653" name="Google Shape;653;p44"/>
          <p:cNvSpPr txBox="1"/>
          <p:nvPr/>
        </p:nvSpPr>
        <p:spPr>
          <a:xfrm>
            <a:off x="2676082" y="2391490"/>
            <a:ext cx="424026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D24726"/>
                </a:solidFill>
                <a:latin typeface="Courier New"/>
                <a:ea typeface="Courier New"/>
                <a:cs typeface="Courier New"/>
                <a:sym typeface="Courier New"/>
              </a:rPr>
              <a:t>1   1    1           1</a:t>
            </a:r>
            <a:endParaRPr sz="2400" dirty="0">
              <a:solidFill>
                <a:srgbClr val="D24726"/>
              </a:solidFill>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4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Half Adder Gate: Adding two bits</a:t>
            </a:r>
            <a:endParaRPr dirty="0"/>
          </a:p>
        </p:txBody>
      </p:sp>
      <p:sp>
        <p:nvSpPr>
          <p:cNvPr id="659" name="Google Shape;659;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200"/>
              <a:buNone/>
            </a:pPr>
            <a:r>
              <a:rPr lang="en-US" sz="3200" dirty="0"/>
              <a:t>Inputs: A, B</a:t>
            </a:r>
            <a:endParaRPr dirty="0"/>
          </a:p>
          <a:p>
            <a:pPr marL="228600" lvl="0" indent="-228600" algn="l" rtl="0">
              <a:lnSpc>
                <a:spcPct val="90000"/>
              </a:lnSpc>
              <a:spcBef>
                <a:spcPts val="960"/>
              </a:spcBef>
              <a:spcAft>
                <a:spcPts val="0"/>
              </a:spcAft>
              <a:buClr>
                <a:srgbClr val="7F7F7F"/>
              </a:buClr>
              <a:buSzPts val="3200"/>
              <a:buNone/>
            </a:pPr>
            <a:r>
              <a:rPr lang="en-US" sz="3200" dirty="0"/>
              <a:t>S = Sum</a:t>
            </a:r>
            <a:endParaRPr dirty="0"/>
          </a:p>
          <a:p>
            <a:pPr marL="228600" lvl="0" indent="-228600" algn="l" rtl="0">
              <a:lnSpc>
                <a:spcPct val="90000"/>
              </a:lnSpc>
              <a:spcBef>
                <a:spcPts val="960"/>
              </a:spcBef>
              <a:spcAft>
                <a:spcPts val="0"/>
              </a:spcAft>
              <a:buClr>
                <a:srgbClr val="7F7F7F"/>
              </a:buClr>
              <a:buSzPts val="3200"/>
              <a:buNone/>
            </a:pPr>
            <a:r>
              <a:rPr lang="en-US" sz="3200" dirty="0"/>
              <a:t>C = Carry</a:t>
            </a:r>
            <a:endParaRPr dirty="0"/>
          </a:p>
          <a:p>
            <a:pPr marL="228600" lvl="0" indent="-228600" algn="l" rtl="0">
              <a:lnSpc>
                <a:spcPct val="90000"/>
              </a:lnSpc>
              <a:spcBef>
                <a:spcPts val="960"/>
              </a:spcBef>
              <a:spcAft>
                <a:spcPts val="0"/>
              </a:spcAft>
              <a:buClr>
                <a:srgbClr val="7F7F7F"/>
              </a:buClr>
              <a:buSzPts val="3200"/>
              <a:buNone/>
            </a:pPr>
            <a:endParaRPr sz="3200" dirty="0"/>
          </a:p>
          <a:p>
            <a:pPr marL="228600" lvl="0" indent="-228600" algn="l" rtl="0">
              <a:lnSpc>
                <a:spcPct val="90000"/>
              </a:lnSpc>
              <a:spcBef>
                <a:spcPts val="720"/>
              </a:spcBef>
              <a:spcAft>
                <a:spcPts val="0"/>
              </a:spcAft>
              <a:buClr>
                <a:srgbClr val="7F7F7F"/>
              </a:buClr>
              <a:buSzPts val="2400"/>
              <a:buNone/>
            </a:pPr>
            <a:r>
              <a:rPr lang="en-US" sz="2400" b="1" u="sng" dirty="0">
                <a:latin typeface="Courier New"/>
                <a:ea typeface="Courier New"/>
                <a:cs typeface="Courier New"/>
                <a:sym typeface="Courier New"/>
              </a:rPr>
              <a:t>A</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B</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2’s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1’s</a:t>
            </a:r>
            <a:endParaRPr dirty="0"/>
          </a:p>
        </p:txBody>
      </p:sp>
      <p:pic>
        <p:nvPicPr>
          <p:cNvPr id="660" name="Google Shape;660;p45" descr="Image:Half-adder.svg">
            <a:hlinkClick r:id="rId3"/>
          </p:cNvPr>
          <p:cNvPicPr preferRelativeResize="0"/>
          <p:nvPr/>
        </p:nvPicPr>
        <p:blipFill rotWithShape="1">
          <a:blip r:embed="rId4">
            <a:alphaModFix/>
          </a:blip>
          <a:srcRect/>
          <a:stretch/>
        </p:blipFill>
        <p:spPr>
          <a:xfrm>
            <a:off x="5030829" y="1975607"/>
            <a:ext cx="3979278" cy="2571226"/>
          </a:xfrm>
          <a:prstGeom prst="rect">
            <a:avLst/>
          </a:prstGeom>
          <a:noFill/>
          <a:ln>
            <a:noFill/>
          </a:ln>
        </p:spPr>
      </p:pic>
      <p:pic>
        <p:nvPicPr>
          <p:cNvPr id="661" name="Google Shape;661;p45"/>
          <p:cNvPicPr preferRelativeResize="0"/>
          <p:nvPr/>
        </p:nvPicPr>
        <p:blipFill rotWithShape="1">
          <a:blip r:embed="rId5">
            <a:alphaModFix/>
          </a:blip>
          <a:srcRect/>
          <a:stretch/>
        </p:blipFill>
        <p:spPr>
          <a:xfrm>
            <a:off x="9934575" y="3404095"/>
            <a:ext cx="1419225" cy="1304925"/>
          </a:xfrm>
          <a:prstGeom prst="rect">
            <a:avLst/>
          </a:prstGeom>
          <a:noFill/>
          <a:ln>
            <a:noFill/>
          </a:ln>
        </p:spPr>
      </p:pic>
      <p:pic>
        <p:nvPicPr>
          <p:cNvPr id="662" name="Google Shape;662;p45"/>
          <p:cNvPicPr preferRelativeResize="0"/>
          <p:nvPr/>
        </p:nvPicPr>
        <p:blipFill rotWithShape="1">
          <a:blip r:embed="rId6">
            <a:alphaModFix/>
          </a:blip>
          <a:srcRect/>
          <a:stretch/>
        </p:blipFill>
        <p:spPr>
          <a:xfrm>
            <a:off x="9934575" y="1956295"/>
            <a:ext cx="1409700" cy="1304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9">
                                            <p:txEl>
                                              <p:pRg st="0" end="0"/>
                                            </p:txEl>
                                          </p:spTgt>
                                        </p:tgtEl>
                                        <p:attrNameLst>
                                          <p:attrName>style.visibility</p:attrName>
                                        </p:attrNameLst>
                                      </p:cBhvr>
                                      <p:to>
                                        <p:strVal val="visible"/>
                                      </p:to>
                                    </p:set>
                                    <p:animEffect transition="in" filter="fade">
                                      <p:cBhvr>
                                        <p:cTn id="7" dur="500"/>
                                        <p:tgtEl>
                                          <p:spTgt spid="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9">
                                            <p:txEl>
                                              <p:pRg st="1" end="1"/>
                                            </p:txEl>
                                          </p:spTgt>
                                        </p:tgtEl>
                                        <p:attrNameLst>
                                          <p:attrName>style.visibility</p:attrName>
                                        </p:attrNameLst>
                                      </p:cBhvr>
                                      <p:to>
                                        <p:strVal val="visible"/>
                                      </p:to>
                                    </p:set>
                                    <p:animEffect transition="in" filter="fade">
                                      <p:cBhvr>
                                        <p:cTn id="12" dur="500"/>
                                        <p:tgtEl>
                                          <p:spTgt spid="6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9">
                                            <p:txEl>
                                              <p:pRg st="2" end="2"/>
                                            </p:txEl>
                                          </p:spTgt>
                                        </p:tgtEl>
                                        <p:attrNameLst>
                                          <p:attrName>style.visibility</p:attrName>
                                        </p:attrNameLst>
                                      </p:cBhvr>
                                      <p:to>
                                        <p:strVal val="visible"/>
                                      </p:to>
                                    </p:set>
                                    <p:animEffect transition="in" filter="fade">
                                      <p:cBhvr>
                                        <p:cTn id="17" dur="500"/>
                                        <p:tgtEl>
                                          <p:spTgt spid="6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9">
                                            <p:txEl>
                                              <p:pRg st="3" end="3"/>
                                            </p:txEl>
                                          </p:spTgt>
                                        </p:tgtEl>
                                        <p:attrNameLst>
                                          <p:attrName>style.visibility</p:attrName>
                                        </p:attrNameLst>
                                      </p:cBhvr>
                                      <p:to>
                                        <p:strVal val="visible"/>
                                      </p:to>
                                    </p:set>
                                    <p:animEffect transition="in" filter="fade">
                                      <p:cBhvr>
                                        <p:cTn id="22" dur="500"/>
                                        <p:tgtEl>
                                          <p:spTgt spid="6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9">
                                            <p:txEl>
                                              <p:pRg st="4" end="4"/>
                                            </p:txEl>
                                          </p:spTgt>
                                        </p:tgtEl>
                                        <p:attrNameLst>
                                          <p:attrName>style.visibility</p:attrName>
                                        </p:attrNameLst>
                                      </p:cBhvr>
                                      <p:to>
                                        <p:strVal val="visible"/>
                                      </p:to>
                                    </p:set>
                                    <p:animEffect transition="in" filter="fade">
                                      <p:cBhvr>
                                        <p:cTn id="27" dur="500"/>
                                        <p:tgtEl>
                                          <p:spTgt spid="6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0"/>
                                        </p:tgtEl>
                                        <p:attrNameLst>
                                          <p:attrName>style.visibility</p:attrName>
                                        </p:attrNameLst>
                                      </p:cBhvr>
                                      <p:to>
                                        <p:strVal val="visible"/>
                                      </p:to>
                                    </p:set>
                                    <p:animEffect transition="in" filter="fade">
                                      <p:cBhvr>
                                        <p:cTn id="32" dur="500"/>
                                        <p:tgtEl>
                                          <p:spTgt spid="660"/>
                                        </p:tgtEl>
                                      </p:cBhvr>
                                    </p:animEffect>
                                  </p:childTnLst>
                                </p:cTn>
                              </p:par>
                              <p:par>
                                <p:cTn id="33" presetID="10" presetClass="entr" presetSubtype="0" fill="hold" nodeType="withEffect">
                                  <p:stCondLst>
                                    <p:cond delay="0"/>
                                  </p:stCondLst>
                                  <p:childTnLst>
                                    <p:set>
                                      <p:cBhvr>
                                        <p:cTn id="34" dur="1" fill="hold">
                                          <p:stCondLst>
                                            <p:cond delay="0"/>
                                          </p:stCondLst>
                                        </p:cTn>
                                        <p:tgtEl>
                                          <p:spTgt spid="662"/>
                                        </p:tgtEl>
                                        <p:attrNameLst>
                                          <p:attrName>style.visibility</p:attrName>
                                        </p:attrNameLst>
                                      </p:cBhvr>
                                      <p:to>
                                        <p:strVal val="visible"/>
                                      </p:to>
                                    </p:set>
                                    <p:animEffect transition="in" filter="fade">
                                      <p:cBhvr>
                                        <p:cTn id="35" dur="500"/>
                                        <p:tgtEl>
                                          <p:spTgt spid="662"/>
                                        </p:tgtEl>
                                      </p:cBhvr>
                                    </p:animEffect>
                                  </p:childTnLst>
                                </p:cTn>
                              </p:par>
                              <p:par>
                                <p:cTn id="36" presetID="10" presetClass="entr" presetSubtype="0" fill="hold" nodeType="withEffect">
                                  <p:stCondLst>
                                    <p:cond delay="0"/>
                                  </p:stCondLst>
                                  <p:childTnLst>
                                    <p:set>
                                      <p:cBhvr>
                                        <p:cTn id="37" dur="1" fill="hold">
                                          <p:stCondLst>
                                            <p:cond delay="0"/>
                                          </p:stCondLst>
                                        </p:cTn>
                                        <p:tgtEl>
                                          <p:spTgt spid="661"/>
                                        </p:tgtEl>
                                        <p:attrNameLst>
                                          <p:attrName>style.visibility</p:attrName>
                                        </p:attrNameLst>
                                      </p:cBhvr>
                                      <p:to>
                                        <p:strVal val="visible"/>
                                      </p:to>
                                    </p:set>
                                    <p:animEffect transition="in" filter="fade">
                                      <p:cBhvr>
                                        <p:cTn id="38" dur="5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Half Adder Gate: Adding two bits</a:t>
            </a:r>
            <a:endParaRPr dirty="0"/>
          </a:p>
        </p:txBody>
      </p:sp>
      <p:sp>
        <p:nvSpPr>
          <p:cNvPr id="668" name="Google Shape;668;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200"/>
              <a:buNone/>
            </a:pPr>
            <a:r>
              <a:rPr lang="en-US" sz="3200" dirty="0"/>
              <a:t>Inputs: A, B</a:t>
            </a:r>
            <a:endParaRPr dirty="0"/>
          </a:p>
          <a:p>
            <a:pPr marL="228600" lvl="0" indent="-228600" algn="l" rtl="0">
              <a:lnSpc>
                <a:spcPct val="90000"/>
              </a:lnSpc>
              <a:spcBef>
                <a:spcPts val="960"/>
              </a:spcBef>
              <a:spcAft>
                <a:spcPts val="0"/>
              </a:spcAft>
              <a:buClr>
                <a:srgbClr val="7F7F7F"/>
              </a:buClr>
              <a:buSzPts val="3200"/>
              <a:buNone/>
            </a:pPr>
            <a:r>
              <a:rPr lang="en-US" sz="3200" dirty="0"/>
              <a:t>S = Sum</a:t>
            </a:r>
            <a:endParaRPr dirty="0"/>
          </a:p>
          <a:p>
            <a:pPr marL="228600" lvl="0" indent="-228600" algn="l" rtl="0">
              <a:lnSpc>
                <a:spcPct val="90000"/>
              </a:lnSpc>
              <a:spcBef>
                <a:spcPts val="960"/>
              </a:spcBef>
              <a:spcAft>
                <a:spcPts val="0"/>
              </a:spcAft>
              <a:buClr>
                <a:srgbClr val="7F7F7F"/>
              </a:buClr>
              <a:buSzPts val="3200"/>
              <a:buNone/>
            </a:pPr>
            <a:r>
              <a:rPr lang="en-US" sz="3200" dirty="0"/>
              <a:t>C = Carry</a:t>
            </a:r>
            <a:endParaRPr dirty="0"/>
          </a:p>
          <a:p>
            <a:pPr marL="228600" lvl="0" indent="-228600" algn="l" rtl="0">
              <a:lnSpc>
                <a:spcPct val="90000"/>
              </a:lnSpc>
              <a:spcBef>
                <a:spcPts val="960"/>
              </a:spcBef>
              <a:spcAft>
                <a:spcPts val="0"/>
              </a:spcAft>
              <a:buClr>
                <a:srgbClr val="7F7F7F"/>
              </a:buClr>
              <a:buSzPts val="3200"/>
              <a:buNone/>
            </a:pPr>
            <a:endParaRPr sz="3200" dirty="0"/>
          </a:p>
          <a:p>
            <a:pPr marL="228600" lvl="0" indent="-228600" algn="l" rtl="0">
              <a:lnSpc>
                <a:spcPct val="90000"/>
              </a:lnSpc>
              <a:spcBef>
                <a:spcPts val="720"/>
              </a:spcBef>
              <a:spcAft>
                <a:spcPts val="0"/>
              </a:spcAft>
              <a:buClr>
                <a:srgbClr val="7F7F7F"/>
              </a:buClr>
              <a:buSzPts val="2400"/>
              <a:buNone/>
            </a:pPr>
            <a:r>
              <a:rPr lang="en-US" sz="2400" b="1" u="sng" dirty="0">
                <a:latin typeface="Courier New"/>
                <a:ea typeface="Courier New"/>
                <a:cs typeface="Courier New"/>
                <a:sym typeface="Courier New"/>
              </a:rPr>
              <a:t>A</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B</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2’s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1’s</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0  +  0  =   0     0</a:t>
            </a:r>
            <a:endParaRPr dirty="0"/>
          </a:p>
        </p:txBody>
      </p:sp>
      <p:pic>
        <p:nvPicPr>
          <p:cNvPr id="669" name="Google Shape;669;p46" descr="Image:Half-adder.svg">
            <a:hlinkClick r:id="rId3"/>
          </p:cNvPr>
          <p:cNvPicPr preferRelativeResize="0"/>
          <p:nvPr/>
        </p:nvPicPr>
        <p:blipFill rotWithShape="1">
          <a:blip r:embed="rId4">
            <a:alphaModFix/>
          </a:blip>
          <a:srcRect/>
          <a:stretch/>
        </p:blipFill>
        <p:spPr>
          <a:xfrm>
            <a:off x="5030829" y="1975607"/>
            <a:ext cx="3979278" cy="2571226"/>
          </a:xfrm>
          <a:prstGeom prst="rect">
            <a:avLst/>
          </a:prstGeom>
          <a:noFill/>
          <a:ln>
            <a:noFill/>
          </a:ln>
        </p:spPr>
      </p:pic>
      <p:pic>
        <p:nvPicPr>
          <p:cNvPr id="670" name="Google Shape;670;p46"/>
          <p:cNvPicPr preferRelativeResize="0"/>
          <p:nvPr/>
        </p:nvPicPr>
        <p:blipFill rotWithShape="1">
          <a:blip r:embed="rId5">
            <a:alphaModFix/>
          </a:blip>
          <a:srcRect/>
          <a:stretch/>
        </p:blipFill>
        <p:spPr>
          <a:xfrm>
            <a:off x="9934575" y="3404095"/>
            <a:ext cx="1419225" cy="1304925"/>
          </a:xfrm>
          <a:prstGeom prst="rect">
            <a:avLst/>
          </a:prstGeom>
          <a:noFill/>
          <a:ln>
            <a:noFill/>
          </a:ln>
        </p:spPr>
      </p:pic>
      <p:pic>
        <p:nvPicPr>
          <p:cNvPr id="671" name="Google Shape;671;p46"/>
          <p:cNvPicPr preferRelativeResize="0"/>
          <p:nvPr/>
        </p:nvPicPr>
        <p:blipFill rotWithShape="1">
          <a:blip r:embed="rId6">
            <a:alphaModFix/>
          </a:blip>
          <a:srcRect/>
          <a:stretch/>
        </p:blipFill>
        <p:spPr>
          <a:xfrm>
            <a:off x="9934575" y="1956295"/>
            <a:ext cx="1409700" cy="1304925"/>
          </a:xfrm>
          <a:prstGeom prst="rect">
            <a:avLst/>
          </a:prstGeom>
          <a:noFill/>
          <a:ln>
            <a:noFill/>
          </a:ln>
        </p:spPr>
      </p:pic>
      <p:sp>
        <p:nvSpPr>
          <p:cNvPr id="672" name="Google Shape;672;p46"/>
          <p:cNvSpPr/>
          <p:nvPr/>
        </p:nvSpPr>
        <p:spPr>
          <a:xfrm>
            <a:off x="10040815" y="2347546"/>
            <a:ext cx="1186962" cy="202223"/>
          </a:xfrm>
          <a:prstGeom prst="rect">
            <a:avLst/>
          </a:prstGeom>
          <a:noFill/>
          <a:ln w="222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panose="020B0604020202020204" pitchFamily="34" charset="0"/>
              <a:ea typeface="Quattrocento Sans"/>
              <a:cs typeface="Arial" panose="020B0604020202020204" pitchFamily="34" charset="0"/>
              <a:sym typeface="Quattrocento Sans"/>
            </a:endParaRPr>
          </a:p>
        </p:txBody>
      </p:sp>
      <p:sp>
        <p:nvSpPr>
          <p:cNvPr id="673" name="Google Shape;673;p46"/>
          <p:cNvSpPr/>
          <p:nvPr/>
        </p:nvSpPr>
        <p:spPr>
          <a:xfrm>
            <a:off x="10050706" y="3799071"/>
            <a:ext cx="1186962" cy="202223"/>
          </a:xfrm>
          <a:prstGeom prst="rect">
            <a:avLst/>
          </a:prstGeom>
          <a:noFill/>
          <a:ln w="222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panose="020B0604020202020204" pitchFamily="34" charset="0"/>
              <a:ea typeface="Quattrocento Sans"/>
              <a:cs typeface="Arial" panose="020B0604020202020204" pitchFamily="34" charset="0"/>
              <a:sym typeface="Quattrocento Sans"/>
            </a:endParaRPr>
          </a:p>
        </p:txBody>
      </p:sp>
      <p:sp>
        <p:nvSpPr>
          <p:cNvPr id="674" name="Google Shape;674;p46"/>
          <p:cNvSpPr txBox="1"/>
          <p:nvPr/>
        </p:nvSpPr>
        <p:spPr>
          <a:xfrm>
            <a:off x="5568461" y="1986992"/>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0 🡪</a:t>
            </a:r>
            <a:endParaRPr sz="2400" b="1">
              <a:solidFill>
                <a:srgbClr val="D24726"/>
              </a:solidFill>
              <a:latin typeface="Courier New"/>
              <a:ea typeface="Courier New"/>
              <a:cs typeface="Courier New"/>
              <a:sym typeface="Courier New"/>
            </a:endParaRPr>
          </a:p>
        </p:txBody>
      </p:sp>
      <p:sp>
        <p:nvSpPr>
          <p:cNvPr id="675" name="Google Shape;675;p46"/>
          <p:cNvSpPr txBox="1"/>
          <p:nvPr/>
        </p:nvSpPr>
        <p:spPr>
          <a:xfrm>
            <a:off x="5570659" y="2448657"/>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0 🡪</a:t>
            </a:r>
            <a:endParaRPr sz="2400" b="1">
              <a:solidFill>
                <a:srgbClr val="D24726"/>
              </a:solidFill>
              <a:latin typeface="Courier New"/>
              <a:ea typeface="Courier New"/>
              <a:cs typeface="Courier New"/>
              <a:sym typeface="Courier New"/>
            </a:endParaRPr>
          </a:p>
        </p:txBody>
      </p:sp>
      <p:sp>
        <p:nvSpPr>
          <p:cNvPr id="676" name="Google Shape;676;p46"/>
          <p:cNvSpPr txBox="1"/>
          <p:nvPr/>
        </p:nvSpPr>
        <p:spPr>
          <a:xfrm>
            <a:off x="8147538" y="2116713"/>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0 </a:t>
            </a:r>
            <a:endParaRPr/>
          </a:p>
        </p:txBody>
      </p:sp>
      <p:sp>
        <p:nvSpPr>
          <p:cNvPr id="677" name="Google Shape;677;p46"/>
          <p:cNvSpPr txBox="1"/>
          <p:nvPr/>
        </p:nvSpPr>
        <p:spPr>
          <a:xfrm>
            <a:off x="8144606" y="3379881"/>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0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4"/>
                                        </p:tgtEl>
                                        <p:attrNameLst>
                                          <p:attrName>style.visibility</p:attrName>
                                        </p:attrNameLst>
                                      </p:cBhvr>
                                      <p:to>
                                        <p:strVal val="visible"/>
                                      </p:to>
                                    </p:set>
                                    <p:animEffect transition="in" filter="fade">
                                      <p:cBhvr>
                                        <p:cTn id="7" dur="500"/>
                                        <p:tgtEl>
                                          <p:spTgt spid="6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5"/>
                                        </p:tgtEl>
                                        <p:attrNameLst>
                                          <p:attrName>style.visibility</p:attrName>
                                        </p:attrNameLst>
                                      </p:cBhvr>
                                      <p:to>
                                        <p:strVal val="visible"/>
                                      </p:to>
                                    </p:set>
                                    <p:animEffect transition="in" filter="fade">
                                      <p:cBhvr>
                                        <p:cTn id="12" dur="500"/>
                                        <p:tgtEl>
                                          <p:spTgt spid="6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2"/>
                                        </p:tgtEl>
                                        <p:attrNameLst>
                                          <p:attrName>style.visibility</p:attrName>
                                        </p:attrNameLst>
                                      </p:cBhvr>
                                      <p:to>
                                        <p:strVal val="visible"/>
                                      </p:to>
                                    </p:set>
                                    <p:animEffect transition="in" filter="fade">
                                      <p:cBhvr>
                                        <p:cTn id="17" dur="500"/>
                                        <p:tgtEl>
                                          <p:spTgt spid="672"/>
                                        </p:tgtEl>
                                      </p:cBhvr>
                                    </p:animEffect>
                                  </p:childTnLst>
                                </p:cTn>
                              </p:par>
                              <p:par>
                                <p:cTn id="18" presetID="10" presetClass="entr" presetSubtype="0" fill="hold" nodeType="withEffect">
                                  <p:stCondLst>
                                    <p:cond delay="0"/>
                                  </p:stCondLst>
                                  <p:childTnLst>
                                    <p:set>
                                      <p:cBhvr>
                                        <p:cTn id="19" dur="1" fill="hold">
                                          <p:stCondLst>
                                            <p:cond delay="0"/>
                                          </p:stCondLst>
                                        </p:cTn>
                                        <p:tgtEl>
                                          <p:spTgt spid="676"/>
                                        </p:tgtEl>
                                        <p:attrNameLst>
                                          <p:attrName>style.visibility</p:attrName>
                                        </p:attrNameLst>
                                      </p:cBhvr>
                                      <p:to>
                                        <p:strVal val="visible"/>
                                      </p:to>
                                    </p:set>
                                    <p:animEffect transition="in" filter="fade">
                                      <p:cBhvr>
                                        <p:cTn id="20" dur="500"/>
                                        <p:tgtEl>
                                          <p:spTgt spid="67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73"/>
                                        </p:tgtEl>
                                        <p:attrNameLst>
                                          <p:attrName>style.visibility</p:attrName>
                                        </p:attrNameLst>
                                      </p:cBhvr>
                                      <p:to>
                                        <p:strVal val="visible"/>
                                      </p:to>
                                    </p:set>
                                    <p:animEffect transition="in" filter="fade">
                                      <p:cBhvr>
                                        <p:cTn id="25" dur="500"/>
                                        <p:tgtEl>
                                          <p:spTgt spid="673"/>
                                        </p:tgtEl>
                                      </p:cBhvr>
                                    </p:animEffect>
                                  </p:childTnLst>
                                </p:cTn>
                              </p:par>
                              <p:par>
                                <p:cTn id="26" presetID="10" presetClass="entr" presetSubtype="0" fill="hold" nodeType="withEffect">
                                  <p:stCondLst>
                                    <p:cond delay="0"/>
                                  </p:stCondLst>
                                  <p:childTnLst>
                                    <p:set>
                                      <p:cBhvr>
                                        <p:cTn id="27" dur="1" fill="hold">
                                          <p:stCondLst>
                                            <p:cond delay="0"/>
                                          </p:stCondLst>
                                        </p:cTn>
                                        <p:tgtEl>
                                          <p:spTgt spid="677"/>
                                        </p:tgtEl>
                                        <p:attrNameLst>
                                          <p:attrName>style.visibility</p:attrName>
                                        </p:attrNameLst>
                                      </p:cBhvr>
                                      <p:to>
                                        <p:strVal val="visible"/>
                                      </p:to>
                                    </p:set>
                                    <p:animEffect transition="in" filter="fade">
                                      <p:cBhvr>
                                        <p:cTn id="28" dur="500"/>
                                        <p:tgtEl>
                                          <p:spTgt spid="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4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Half Adder Gate: Adding two bits</a:t>
            </a:r>
            <a:endParaRPr dirty="0"/>
          </a:p>
        </p:txBody>
      </p:sp>
      <p:sp>
        <p:nvSpPr>
          <p:cNvPr id="683" name="Google Shape;683;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200"/>
              <a:buNone/>
            </a:pPr>
            <a:r>
              <a:rPr lang="en-US" sz="3200" dirty="0"/>
              <a:t>Inputs: A, B</a:t>
            </a:r>
            <a:endParaRPr dirty="0"/>
          </a:p>
          <a:p>
            <a:pPr marL="228600" lvl="0" indent="-228600" algn="l" rtl="0">
              <a:lnSpc>
                <a:spcPct val="90000"/>
              </a:lnSpc>
              <a:spcBef>
                <a:spcPts val="960"/>
              </a:spcBef>
              <a:spcAft>
                <a:spcPts val="0"/>
              </a:spcAft>
              <a:buClr>
                <a:srgbClr val="7F7F7F"/>
              </a:buClr>
              <a:buSzPts val="3200"/>
              <a:buNone/>
            </a:pPr>
            <a:r>
              <a:rPr lang="en-US" sz="3200" dirty="0"/>
              <a:t>S = Sum</a:t>
            </a:r>
            <a:endParaRPr dirty="0"/>
          </a:p>
          <a:p>
            <a:pPr marL="228600" lvl="0" indent="-228600" algn="l" rtl="0">
              <a:lnSpc>
                <a:spcPct val="90000"/>
              </a:lnSpc>
              <a:spcBef>
                <a:spcPts val="960"/>
              </a:spcBef>
              <a:spcAft>
                <a:spcPts val="0"/>
              </a:spcAft>
              <a:buClr>
                <a:srgbClr val="7F7F7F"/>
              </a:buClr>
              <a:buSzPts val="3200"/>
              <a:buNone/>
            </a:pPr>
            <a:r>
              <a:rPr lang="en-US" sz="3200" dirty="0"/>
              <a:t>C = Carry</a:t>
            </a:r>
            <a:endParaRPr dirty="0"/>
          </a:p>
          <a:p>
            <a:pPr marL="228600" lvl="0" indent="-228600" algn="l" rtl="0">
              <a:lnSpc>
                <a:spcPct val="90000"/>
              </a:lnSpc>
              <a:spcBef>
                <a:spcPts val="960"/>
              </a:spcBef>
              <a:spcAft>
                <a:spcPts val="0"/>
              </a:spcAft>
              <a:buClr>
                <a:srgbClr val="7F7F7F"/>
              </a:buClr>
              <a:buSzPts val="3200"/>
              <a:buNone/>
            </a:pPr>
            <a:endParaRPr sz="3200" dirty="0"/>
          </a:p>
          <a:p>
            <a:pPr marL="228600" lvl="0" indent="-228600" algn="l" rtl="0">
              <a:lnSpc>
                <a:spcPct val="90000"/>
              </a:lnSpc>
              <a:spcBef>
                <a:spcPts val="720"/>
              </a:spcBef>
              <a:spcAft>
                <a:spcPts val="0"/>
              </a:spcAft>
              <a:buClr>
                <a:srgbClr val="7F7F7F"/>
              </a:buClr>
              <a:buSzPts val="2400"/>
              <a:buNone/>
            </a:pPr>
            <a:r>
              <a:rPr lang="en-US" sz="2400" b="1" u="sng" dirty="0">
                <a:latin typeface="Courier New"/>
                <a:ea typeface="Courier New"/>
                <a:cs typeface="Courier New"/>
                <a:sym typeface="Courier New"/>
              </a:rPr>
              <a:t>A</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B</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2’s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1’s</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0  +  1  =   0     1</a:t>
            </a:r>
            <a:endParaRPr dirty="0"/>
          </a:p>
        </p:txBody>
      </p:sp>
      <p:pic>
        <p:nvPicPr>
          <p:cNvPr id="684" name="Google Shape;684;p47" descr="Image:Half-adder.svg">
            <a:hlinkClick r:id="rId3"/>
          </p:cNvPr>
          <p:cNvPicPr preferRelativeResize="0"/>
          <p:nvPr/>
        </p:nvPicPr>
        <p:blipFill rotWithShape="1">
          <a:blip r:embed="rId4">
            <a:alphaModFix/>
          </a:blip>
          <a:srcRect/>
          <a:stretch/>
        </p:blipFill>
        <p:spPr>
          <a:xfrm>
            <a:off x="5030829" y="1975607"/>
            <a:ext cx="3979278" cy="2571226"/>
          </a:xfrm>
          <a:prstGeom prst="rect">
            <a:avLst/>
          </a:prstGeom>
          <a:noFill/>
          <a:ln>
            <a:noFill/>
          </a:ln>
        </p:spPr>
      </p:pic>
      <p:pic>
        <p:nvPicPr>
          <p:cNvPr id="685" name="Google Shape;685;p47"/>
          <p:cNvPicPr preferRelativeResize="0"/>
          <p:nvPr/>
        </p:nvPicPr>
        <p:blipFill rotWithShape="1">
          <a:blip r:embed="rId5">
            <a:alphaModFix/>
          </a:blip>
          <a:srcRect/>
          <a:stretch/>
        </p:blipFill>
        <p:spPr>
          <a:xfrm>
            <a:off x="9934575" y="3404095"/>
            <a:ext cx="1419225" cy="1304925"/>
          </a:xfrm>
          <a:prstGeom prst="rect">
            <a:avLst/>
          </a:prstGeom>
          <a:noFill/>
          <a:ln>
            <a:noFill/>
          </a:ln>
        </p:spPr>
      </p:pic>
      <p:pic>
        <p:nvPicPr>
          <p:cNvPr id="686" name="Google Shape;686;p47"/>
          <p:cNvPicPr preferRelativeResize="0"/>
          <p:nvPr/>
        </p:nvPicPr>
        <p:blipFill rotWithShape="1">
          <a:blip r:embed="rId6">
            <a:alphaModFix/>
          </a:blip>
          <a:srcRect/>
          <a:stretch/>
        </p:blipFill>
        <p:spPr>
          <a:xfrm>
            <a:off x="9934575" y="1956295"/>
            <a:ext cx="1409700" cy="1304925"/>
          </a:xfrm>
          <a:prstGeom prst="rect">
            <a:avLst/>
          </a:prstGeom>
          <a:noFill/>
          <a:ln>
            <a:noFill/>
          </a:ln>
        </p:spPr>
      </p:pic>
      <p:sp>
        <p:nvSpPr>
          <p:cNvPr id="687" name="Google Shape;687;p47"/>
          <p:cNvSpPr/>
          <p:nvPr/>
        </p:nvSpPr>
        <p:spPr>
          <a:xfrm>
            <a:off x="10035591" y="2522755"/>
            <a:ext cx="1186962" cy="202223"/>
          </a:xfrm>
          <a:prstGeom prst="rect">
            <a:avLst/>
          </a:prstGeom>
          <a:noFill/>
          <a:ln w="222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panose="020B0604020202020204" pitchFamily="34" charset="0"/>
              <a:ea typeface="Quattrocento Sans"/>
              <a:cs typeface="Arial" panose="020B0604020202020204" pitchFamily="34" charset="0"/>
              <a:sym typeface="Quattrocento Sans"/>
            </a:endParaRPr>
          </a:p>
        </p:txBody>
      </p:sp>
      <p:sp>
        <p:nvSpPr>
          <p:cNvPr id="688" name="Google Shape;688;p47"/>
          <p:cNvSpPr/>
          <p:nvPr/>
        </p:nvSpPr>
        <p:spPr>
          <a:xfrm>
            <a:off x="10035591" y="3974918"/>
            <a:ext cx="1186962" cy="202223"/>
          </a:xfrm>
          <a:prstGeom prst="rect">
            <a:avLst/>
          </a:prstGeom>
          <a:noFill/>
          <a:ln w="222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panose="020B0604020202020204" pitchFamily="34" charset="0"/>
              <a:ea typeface="Quattrocento Sans"/>
              <a:cs typeface="Arial" panose="020B0604020202020204" pitchFamily="34" charset="0"/>
              <a:sym typeface="Quattrocento Sans"/>
            </a:endParaRPr>
          </a:p>
        </p:txBody>
      </p:sp>
      <p:sp>
        <p:nvSpPr>
          <p:cNvPr id="689" name="Google Shape;689;p47"/>
          <p:cNvSpPr txBox="1"/>
          <p:nvPr/>
        </p:nvSpPr>
        <p:spPr>
          <a:xfrm>
            <a:off x="5568461" y="1986992"/>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0 🡪</a:t>
            </a:r>
            <a:endParaRPr sz="2400" b="1">
              <a:solidFill>
                <a:srgbClr val="D24726"/>
              </a:solidFill>
              <a:latin typeface="Courier New"/>
              <a:ea typeface="Courier New"/>
              <a:cs typeface="Courier New"/>
              <a:sym typeface="Courier New"/>
            </a:endParaRPr>
          </a:p>
        </p:txBody>
      </p:sp>
      <p:sp>
        <p:nvSpPr>
          <p:cNvPr id="690" name="Google Shape;690;p47"/>
          <p:cNvSpPr txBox="1"/>
          <p:nvPr/>
        </p:nvSpPr>
        <p:spPr>
          <a:xfrm>
            <a:off x="5570659" y="2448657"/>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1 🡪</a:t>
            </a:r>
            <a:endParaRPr sz="2400" b="1">
              <a:solidFill>
                <a:srgbClr val="D24726"/>
              </a:solidFill>
              <a:latin typeface="Courier New"/>
              <a:ea typeface="Courier New"/>
              <a:cs typeface="Courier New"/>
              <a:sym typeface="Courier New"/>
            </a:endParaRPr>
          </a:p>
        </p:txBody>
      </p:sp>
      <p:sp>
        <p:nvSpPr>
          <p:cNvPr id="691" name="Google Shape;691;p47"/>
          <p:cNvSpPr txBox="1"/>
          <p:nvPr/>
        </p:nvSpPr>
        <p:spPr>
          <a:xfrm>
            <a:off x="8147538" y="2116713"/>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1 </a:t>
            </a:r>
            <a:endParaRPr/>
          </a:p>
        </p:txBody>
      </p:sp>
      <p:sp>
        <p:nvSpPr>
          <p:cNvPr id="692" name="Google Shape;692;p47"/>
          <p:cNvSpPr txBox="1"/>
          <p:nvPr/>
        </p:nvSpPr>
        <p:spPr>
          <a:xfrm>
            <a:off x="8144606" y="3379881"/>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0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9"/>
                                        </p:tgtEl>
                                        <p:attrNameLst>
                                          <p:attrName>style.visibility</p:attrName>
                                        </p:attrNameLst>
                                      </p:cBhvr>
                                      <p:to>
                                        <p:strVal val="visible"/>
                                      </p:to>
                                    </p:set>
                                    <p:animEffect transition="in" filter="fade">
                                      <p:cBhvr>
                                        <p:cTn id="7" dur="500"/>
                                        <p:tgtEl>
                                          <p:spTgt spid="6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0"/>
                                        </p:tgtEl>
                                        <p:attrNameLst>
                                          <p:attrName>style.visibility</p:attrName>
                                        </p:attrNameLst>
                                      </p:cBhvr>
                                      <p:to>
                                        <p:strVal val="visible"/>
                                      </p:to>
                                    </p:set>
                                    <p:animEffect transition="in" filter="fade">
                                      <p:cBhvr>
                                        <p:cTn id="12" dur="500"/>
                                        <p:tgtEl>
                                          <p:spTgt spid="6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87"/>
                                        </p:tgtEl>
                                        <p:attrNameLst>
                                          <p:attrName>style.visibility</p:attrName>
                                        </p:attrNameLst>
                                      </p:cBhvr>
                                      <p:to>
                                        <p:strVal val="visible"/>
                                      </p:to>
                                    </p:set>
                                    <p:animEffect transition="in" filter="fade">
                                      <p:cBhvr>
                                        <p:cTn id="17" dur="500"/>
                                        <p:tgtEl>
                                          <p:spTgt spid="687"/>
                                        </p:tgtEl>
                                      </p:cBhvr>
                                    </p:animEffect>
                                  </p:childTnLst>
                                </p:cTn>
                              </p:par>
                              <p:par>
                                <p:cTn id="18" presetID="10" presetClass="entr" presetSubtype="0" fill="hold" nodeType="withEffect">
                                  <p:stCondLst>
                                    <p:cond delay="0"/>
                                  </p:stCondLst>
                                  <p:childTnLst>
                                    <p:set>
                                      <p:cBhvr>
                                        <p:cTn id="19" dur="1" fill="hold">
                                          <p:stCondLst>
                                            <p:cond delay="0"/>
                                          </p:stCondLst>
                                        </p:cTn>
                                        <p:tgtEl>
                                          <p:spTgt spid="691"/>
                                        </p:tgtEl>
                                        <p:attrNameLst>
                                          <p:attrName>style.visibility</p:attrName>
                                        </p:attrNameLst>
                                      </p:cBhvr>
                                      <p:to>
                                        <p:strVal val="visible"/>
                                      </p:to>
                                    </p:set>
                                    <p:animEffect transition="in" filter="fade">
                                      <p:cBhvr>
                                        <p:cTn id="20" dur="500"/>
                                        <p:tgtEl>
                                          <p:spTgt spid="69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88"/>
                                        </p:tgtEl>
                                        <p:attrNameLst>
                                          <p:attrName>style.visibility</p:attrName>
                                        </p:attrNameLst>
                                      </p:cBhvr>
                                      <p:to>
                                        <p:strVal val="visible"/>
                                      </p:to>
                                    </p:set>
                                    <p:animEffect transition="in" filter="fade">
                                      <p:cBhvr>
                                        <p:cTn id="25" dur="500"/>
                                        <p:tgtEl>
                                          <p:spTgt spid="688"/>
                                        </p:tgtEl>
                                      </p:cBhvr>
                                    </p:animEffect>
                                  </p:childTnLst>
                                </p:cTn>
                              </p:par>
                              <p:par>
                                <p:cTn id="26" presetID="10" presetClass="entr" presetSubtype="0" fill="hold" nodeType="withEffect">
                                  <p:stCondLst>
                                    <p:cond delay="0"/>
                                  </p:stCondLst>
                                  <p:childTnLst>
                                    <p:set>
                                      <p:cBhvr>
                                        <p:cTn id="27" dur="1" fill="hold">
                                          <p:stCondLst>
                                            <p:cond delay="0"/>
                                          </p:stCondLst>
                                        </p:cTn>
                                        <p:tgtEl>
                                          <p:spTgt spid="692"/>
                                        </p:tgtEl>
                                        <p:attrNameLst>
                                          <p:attrName>style.visibility</p:attrName>
                                        </p:attrNameLst>
                                      </p:cBhvr>
                                      <p:to>
                                        <p:strVal val="visible"/>
                                      </p:to>
                                    </p:set>
                                    <p:animEffect transition="in" filter="fade">
                                      <p:cBhvr>
                                        <p:cTn id="28" dur="500"/>
                                        <p:tgtEl>
                                          <p:spTgt spid="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Half Adder Gate: Adding two bits</a:t>
            </a:r>
            <a:endParaRPr dirty="0"/>
          </a:p>
        </p:txBody>
      </p:sp>
      <p:sp>
        <p:nvSpPr>
          <p:cNvPr id="698" name="Google Shape;698;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200"/>
              <a:buNone/>
            </a:pPr>
            <a:r>
              <a:rPr lang="en-US" sz="3200" dirty="0"/>
              <a:t>Inputs: A, B</a:t>
            </a:r>
            <a:endParaRPr dirty="0"/>
          </a:p>
          <a:p>
            <a:pPr marL="228600" lvl="0" indent="-228600" algn="l" rtl="0">
              <a:lnSpc>
                <a:spcPct val="90000"/>
              </a:lnSpc>
              <a:spcBef>
                <a:spcPts val="960"/>
              </a:spcBef>
              <a:spcAft>
                <a:spcPts val="0"/>
              </a:spcAft>
              <a:buClr>
                <a:srgbClr val="7F7F7F"/>
              </a:buClr>
              <a:buSzPts val="3200"/>
              <a:buNone/>
            </a:pPr>
            <a:r>
              <a:rPr lang="en-US" sz="3200" dirty="0"/>
              <a:t>S = Sum</a:t>
            </a:r>
            <a:endParaRPr dirty="0"/>
          </a:p>
          <a:p>
            <a:pPr marL="228600" lvl="0" indent="-228600" algn="l" rtl="0">
              <a:lnSpc>
                <a:spcPct val="90000"/>
              </a:lnSpc>
              <a:spcBef>
                <a:spcPts val="960"/>
              </a:spcBef>
              <a:spcAft>
                <a:spcPts val="0"/>
              </a:spcAft>
              <a:buClr>
                <a:srgbClr val="7F7F7F"/>
              </a:buClr>
              <a:buSzPts val="3200"/>
              <a:buNone/>
            </a:pPr>
            <a:r>
              <a:rPr lang="en-US" sz="3200" dirty="0"/>
              <a:t>C = Carry</a:t>
            </a:r>
            <a:endParaRPr dirty="0"/>
          </a:p>
          <a:p>
            <a:pPr marL="228600" lvl="0" indent="-228600" algn="l" rtl="0">
              <a:lnSpc>
                <a:spcPct val="90000"/>
              </a:lnSpc>
              <a:spcBef>
                <a:spcPts val="960"/>
              </a:spcBef>
              <a:spcAft>
                <a:spcPts val="0"/>
              </a:spcAft>
              <a:buClr>
                <a:srgbClr val="7F7F7F"/>
              </a:buClr>
              <a:buSzPts val="3200"/>
              <a:buNone/>
            </a:pPr>
            <a:endParaRPr sz="3200" dirty="0"/>
          </a:p>
          <a:p>
            <a:pPr marL="228600" lvl="0" indent="-228600" algn="l" rtl="0">
              <a:lnSpc>
                <a:spcPct val="90000"/>
              </a:lnSpc>
              <a:spcBef>
                <a:spcPts val="720"/>
              </a:spcBef>
              <a:spcAft>
                <a:spcPts val="0"/>
              </a:spcAft>
              <a:buClr>
                <a:srgbClr val="7F7F7F"/>
              </a:buClr>
              <a:buSzPts val="2400"/>
              <a:buNone/>
            </a:pPr>
            <a:r>
              <a:rPr lang="en-US" sz="2400" b="1" u="sng" dirty="0">
                <a:latin typeface="Courier New"/>
                <a:ea typeface="Courier New"/>
                <a:cs typeface="Courier New"/>
                <a:sym typeface="Courier New"/>
              </a:rPr>
              <a:t>A</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B</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2’s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1’s</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1  +  0  =   0     1</a:t>
            </a:r>
            <a:endParaRPr dirty="0"/>
          </a:p>
        </p:txBody>
      </p:sp>
      <p:pic>
        <p:nvPicPr>
          <p:cNvPr id="699" name="Google Shape;699;p48" descr="Image:Half-adder.svg">
            <a:hlinkClick r:id="rId3"/>
          </p:cNvPr>
          <p:cNvPicPr preferRelativeResize="0"/>
          <p:nvPr/>
        </p:nvPicPr>
        <p:blipFill rotWithShape="1">
          <a:blip r:embed="rId4">
            <a:alphaModFix/>
          </a:blip>
          <a:srcRect/>
          <a:stretch/>
        </p:blipFill>
        <p:spPr>
          <a:xfrm>
            <a:off x="5030829" y="1975607"/>
            <a:ext cx="3979278" cy="2571226"/>
          </a:xfrm>
          <a:prstGeom prst="rect">
            <a:avLst/>
          </a:prstGeom>
          <a:noFill/>
          <a:ln>
            <a:noFill/>
          </a:ln>
        </p:spPr>
      </p:pic>
      <p:pic>
        <p:nvPicPr>
          <p:cNvPr id="700" name="Google Shape;700;p48"/>
          <p:cNvPicPr preferRelativeResize="0"/>
          <p:nvPr/>
        </p:nvPicPr>
        <p:blipFill rotWithShape="1">
          <a:blip r:embed="rId5">
            <a:alphaModFix/>
          </a:blip>
          <a:srcRect/>
          <a:stretch/>
        </p:blipFill>
        <p:spPr>
          <a:xfrm>
            <a:off x="9934575" y="3404095"/>
            <a:ext cx="1419225" cy="1304925"/>
          </a:xfrm>
          <a:prstGeom prst="rect">
            <a:avLst/>
          </a:prstGeom>
          <a:noFill/>
          <a:ln>
            <a:noFill/>
          </a:ln>
        </p:spPr>
      </p:pic>
      <p:pic>
        <p:nvPicPr>
          <p:cNvPr id="701" name="Google Shape;701;p48"/>
          <p:cNvPicPr preferRelativeResize="0"/>
          <p:nvPr/>
        </p:nvPicPr>
        <p:blipFill rotWithShape="1">
          <a:blip r:embed="rId6">
            <a:alphaModFix/>
          </a:blip>
          <a:srcRect/>
          <a:stretch/>
        </p:blipFill>
        <p:spPr>
          <a:xfrm>
            <a:off x="9934575" y="1956295"/>
            <a:ext cx="1409700" cy="1304925"/>
          </a:xfrm>
          <a:prstGeom prst="rect">
            <a:avLst/>
          </a:prstGeom>
          <a:noFill/>
          <a:ln>
            <a:noFill/>
          </a:ln>
        </p:spPr>
      </p:pic>
      <p:sp>
        <p:nvSpPr>
          <p:cNvPr id="702" name="Google Shape;702;p48"/>
          <p:cNvSpPr/>
          <p:nvPr/>
        </p:nvSpPr>
        <p:spPr>
          <a:xfrm>
            <a:off x="10035591" y="2708099"/>
            <a:ext cx="1186962" cy="202223"/>
          </a:xfrm>
          <a:prstGeom prst="rect">
            <a:avLst/>
          </a:prstGeom>
          <a:noFill/>
          <a:ln w="222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panose="020B0604020202020204" pitchFamily="34" charset="0"/>
              <a:ea typeface="Quattrocento Sans"/>
              <a:cs typeface="Arial" panose="020B0604020202020204" pitchFamily="34" charset="0"/>
              <a:sym typeface="Quattrocento Sans"/>
            </a:endParaRPr>
          </a:p>
        </p:txBody>
      </p:sp>
      <p:sp>
        <p:nvSpPr>
          <p:cNvPr id="703" name="Google Shape;703;p48"/>
          <p:cNvSpPr/>
          <p:nvPr/>
        </p:nvSpPr>
        <p:spPr>
          <a:xfrm>
            <a:off x="10035591" y="4168349"/>
            <a:ext cx="1186962" cy="202223"/>
          </a:xfrm>
          <a:prstGeom prst="rect">
            <a:avLst/>
          </a:prstGeom>
          <a:noFill/>
          <a:ln w="222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panose="020B0604020202020204" pitchFamily="34" charset="0"/>
              <a:ea typeface="Quattrocento Sans"/>
              <a:cs typeface="Arial" panose="020B0604020202020204" pitchFamily="34" charset="0"/>
              <a:sym typeface="Quattrocento Sans"/>
            </a:endParaRPr>
          </a:p>
        </p:txBody>
      </p:sp>
      <p:sp>
        <p:nvSpPr>
          <p:cNvPr id="704" name="Google Shape;704;p48"/>
          <p:cNvSpPr txBox="1"/>
          <p:nvPr/>
        </p:nvSpPr>
        <p:spPr>
          <a:xfrm>
            <a:off x="5568461" y="1986992"/>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1 🡪</a:t>
            </a:r>
            <a:endParaRPr sz="2400" b="1">
              <a:solidFill>
                <a:srgbClr val="D24726"/>
              </a:solidFill>
              <a:latin typeface="Courier New"/>
              <a:ea typeface="Courier New"/>
              <a:cs typeface="Courier New"/>
              <a:sym typeface="Courier New"/>
            </a:endParaRPr>
          </a:p>
        </p:txBody>
      </p:sp>
      <p:sp>
        <p:nvSpPr>
          <p:cNvPr id="705" name="Google Shape;705;p48"/>
          <p:cNvSpPr txBox="1"/>
          <p:nvPr/>
        </p:nvSpPr>
        <p:spPr>
          <a:xfrm>
            <a:off x="5570659" y="2448657"/>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0 🡪</a:t>
            </a:r>
            <a:endParaRPr sz="2400" b="1">
              <a:solidFill>
                <a:srgbClr val="D24726"/>
              </a:solidFill>
              <a:latin typeface="Courier New"/>
              <a:ea typeface="Courier New"/>
              <a:cs typeface="Courier New"/>
              <a:sym typeface="Courier New"/>
            </a:endParaRPr>
          </a:p>
        </p:txBody>
      </p:sp>
      <p:sp>
        <p:nvSpPr>
          <p:cNvPr id="706" name="Google Shape;706;p48"/>
          <p:cNvSpPr txBox="1"/>
          <p:nvPr/>
        </p:nvSpPr>
        <p:spPr>
          <a:xfrm>
            <a:off x="8147538" y="2116713"/>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1 </a:t>
            </a:r>
            <a:endParaRPr/>
          </a:p>
        </p:txBody>
      </p:sp>
      <p:sp>
        <p:nvSpPr>
          <p:cNvPr id="707" name="Google Shape;707;p48"/>
          <p:cNvSpPr txBox="1"/>
          <p:nvPr/>
        </p:nvSpPr>
        <p:spPr>
          <a:xfrm>
            <a:off x="8144606" y="3379881"/>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0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4"/>
                                        </p:tgtEl>
                                        <p:attrNameLst>
                                          <p:attrName>style.visibility</p:attrName>
                                        </p:attrNameLst>
                                      </p:cBhvr>
                                      <p:to>
                                        <p:strVal val="visible"/>
                                      </p:to>
                                    </p:set>
                                    <p:animEffect transition="in" filter="fade">
                                      <p:cBhvr>
                                        <p:cTn id="7" dur="500"/>
                                        <p:tgtEl>
                                          <p:spTgt spid="7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5"/>
                                        </p:tgtEl>
                                        <p:attrNameLst>
                                          <p:attrName>style.visibility</p:attrName>
                                        </p:attrNameLst>
                                      </p:cBhvr>
                                      <p:to>
                                        <p:strVal val="visible"/>
                                      </p:to>
                                    </p:set>
                                    <p:animEffect transition="in" filter="fade">
                                      <p:cBhvr>
                                        <p:cTn id="12" dur="500"/>
                                        <p:tgtEl>
                                          <p:spTgt spid="7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2"/>
                                        </p:tgtEl>
                                        <p:attrNameLst>
                                          <p:attrName>style.visibility</p:attrName>
                                        </p:attrNameLst>
                                      </p:cBhvr>
                                      <p:to>
                                        <p:strVal val="visible"/>
                                      </p:to>
                                    </p:set>
                                    <p:animEffect transition="in" filter="fade">
                                      <p:cBhvr>
                                        <p:cTn id="17" dur="500"/>
                                        <p:tgtEl>
                                          <p:spTgt spid="702"/>
                                        </p:tgtEl>
                                      </p:cBhvr>
                                    </p:animEffect>
                                  </p:childTnLst>
                                </p:cTn>
                              </p:par>
                              <p:par>
                                <p:cTn id="18" presetID="10" presetClass="entr" presetSubtype="0" fill="hold" nodeType="withEffect">
                                  <p:stCondLst>
                                    <p:cond delay="0"/>
                                  </p:stCondLst>
                                  <p:childTnLst>
                                    <p:set>
                                      <p:cBhvr>
                                        <p:cTn id="19" dur="1" fill="hold">
                                          <p:stCondLst>
                                            <p:cond delay="0"/>
                                          </p:stCondLst>
                                        </p:cTn>
                                        <p:tgtEl>
                                          <p:spTgt spid="706"/>
                                        </p:tgtEl>
                                        <p:attrNameLst>
                                          <p:attrName>style.visibility</p:attrName>
                                        </p:attrNameLst>
                                      </p:cBhvr>
                                      <p:to>
                                        <p:strVal val="visible"/>
                                      </p:to>
                                    </p:set>
                                    <p:animEffect transition="in" filter="fade">
                                      <p:cBhvr>
                                        <p:cTn id="20" dur="500"/>
                                        <p:tgtEl>
                                          <p:spTgt spid="70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03"/>
                                        </p:tgtEl>
                                        <p:attrNameLst>
                                          <p:attrName>style.visibility</p:attrName>
                                        </p:attrNameLst>
                                      </p:cBhvr>
                                      <p:to>
                                        <p:strVal val="visible"/>
                                      </p:to>
                                    </p:set>
                                    <p:animEffect transition="in" filter="fade">
                                      <p:cBhvr>
                                        <p:cTn id="25" dur="500"/>
                                        <p:tgtEl>
                                          <p:spTgt spid="703"/>
                                        </p:tgtEl>
                                      </p:cBhvr>
                                    </p:animEffect>
                                  </p:childTnLst>
                                </p:cTn>
                              </p:par>
                              <p:par>
                                <p:cTn id="26" presetID="10" presetClass="entr" presetSubtype="0" fill="hold" nodeType="withEffect">
                                  <p:stCondLst>
                                    <p:cond delay="0"/>
                                  </p:stCondLst>
                                  <p:childTnLst>
                                    <p:set>
                                      <p:cBhvr>
                                        <p:cTn id="27" dur="1" fill="hold">
                                          <p:stCondLst>
                                            <p:cond delay="0"/>
                                          </p:stCondLst>
                                        </p:cTn>
                                        <p:tgtEl>
                                          <p:spTgt spid="707"/>
                                        </p:tgtEl>
                                        <p:attrNameLst>
                                          <p:attrName>style.visibility</p:attrName>
                                        </p:attrNameLst>
                                      </p:cBhvr>
                                      <p:to>
                                        <p:strVal val="visible"/>
                                      </p:to>
                                    </p:set>
                                    <p:animEffect transition="in" filter="fade">
                                      <p:cBhvr>
                                        <p:cTn id="28" dur="500"/>
                                        <p:tgtEl>
                                          <p:spTgt spid="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Half Adder Gate: Adding two bits</a:t>
            </a:r>
            <a:endParaRPr dirty="0"/>
          </a:p>
        </p:txBody>
      </p:sp>
      <p:sp>
        <p:nvSpPr>
          <p:cNvPr id="713" name="Google Shape;713;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200"/>
              <a:buNone/>
            </a:pPr>
            <a:r>
              <a:rPr lang="en-US" sz="3200" dirty="0"/>
              <a:t>Inputs: A, B</a:t>
            </a:r>
            <a:endParaRPr dirty="0"/>
          </a:p>
          <a:p>
            <a:pPr marL="228600" lvl="0" indent="-228600" algn="l" rtl="0">
              <a:lnSpc>
                <a:spcPct val="90000"/>
              </a:lnSpc>
              <a:spcBef>
                <a:spcPts val="960"/>
              </a:spcBef>
              <a:spcAft>
                <a:spcPts val="0"/>
              </a:spcAft>
              <a:buClr>
                <a:srgbClr val="7F7F7F"/>
              </a:buClr>
              <a:buSzPts val="3200"/>
              <a:buNone/>
            </a:pPr>
            <a:r>
              <a:rPr lang="en-US" sz="3200" dirty="0"/>
              <a:t>S = Sum</a:t>
            </a:r>
            <a:endParaRPr dirty="0"/>
          </a:p>
          <a:p>
            <a:pPr marL="228600" lvl="0" indent="-228600" algn="l" rtl="0">
              <a:lnSpc>
                <a:spcPct val="90000"/>
              </a:lnSpc>
              <a:spcBef>
                <a:spcPts val="960"/>
              </a:spcBef>
              <a:spcAft>
                <a:spcPts val="0"/>
              </a:spcAft>
              <a:buClr>
                <a:srgbClr val="7F7F7F"/>
              </a:buClr>
              <a:buSzPts val="3200"/>
              <a:buNone/>
            </a:pPr>
            <a:r>
              <a:rPr lang="en-US" sz="3200" dirty="0"/>
              <a:t>C = Carry</a:t>
            </a:r>
            <a:endParaRPr dirty="0"/>
          </a:p>
          <a:p>
            <a:pPr marL="228600" lvl="0" indent="-228600" algn="l" rtl="0">
              <a:lnSpc>
                <a:spcPct val="90000"/>
              </a:lnSpc>
              <a:spcBef>
                <a:spcPts val="960"/>
              </a:spcBef>
              <a:spcAft>
                <a:spcPts val="0"/>
              </a:spcAft>
              <a:buClr>
                <a:srgbClr val="7F7F7F"/>
              </a:buClr>
              <a:buSzPts val="3200"/>
              <a:buNone/>
            </a:pPr>
            <a:endParaRPr sz="3200" dirty="0"/>
          </a:p>
          <a:p>
            <a:pPr marL="228600" lvl="0" indent="-228600" algn="l" rtl="0">
              <a:lnSpc>
                <a:spcPct val="90000"/>
              </a:lnSpc>
              <a:spcBef>
                <a:spcPts val="720"/>
              </a:spcBef>
              <a:spcAft>
                <a:spcPts val="0"/>
              </a:spcAft>
              <a:buClr>
                <a:srgbClr val="7F7F7F"/>
              </a:buClr>
              <a:buSzPts val="2400"/>
              <a:buNone/>
            </a:pPr>
            <a:r>
              <a:rPr lang="en-US" sz="2400" b="1" u="sng" dirty="0">
                <a:latin typeface="Courier New"/>
                <a:ea typeface="Courier New"/>
                <a:cs typeface="Courier New"/>
                <a:sym typeface="Courier New"/>
              </a:rPr>
              <a:t>A</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B</a:t>
            </a:r>
            <a:r>
              <a:rPr lang="en-US" sz="2400" b="1" dirty="0">
                <a:latin typeface="Courier New"/>
                <a:ea typeface="Courier New"/>
                <a:cs typeface="Courier New"/>
                <a:sym typeface="Courier New"/>
              </a:rPr>
              <a:t>  =  </a:t>
            </a:r>
            <a:r>
              <a:rPr lang="en-US" sz="2400" b="1" u="sng" dirty="0">
                <a:latin typeface="Courier New"/>
                <a:ea typeface="Courier New"/>
                <a:cs typeface="Courier New"/>
                <a:sym typeface="Courier New"/>
              </a:rPr>
              <a:t>2’s</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1’s</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1  +  1  =   1     0</a:t>
            </a:r>
            <a:endParaRPr dirty="0"/>
          </a:p>
        </p:txBody>
      </p:sp>
      <p:pic>
        <p:nvPicPr>
          <p:cNvPr id="714" name="Google Shape;714;p49" descr="Image:Half-adder.svg">
            <a:hlinkClick r:id="rId3"/>
          </p:cNvPr>
          <p:cNvPicPr preferRelativeResize="0"/>
          <p:nvPr/>
        </p:nvPicPr>
        <p:blipFill rotWithShape="1">
          <a:blip r:embed="rId4">
            <a:alphaModFix/>
          </a:blip>
          <a:srcRect/>
          <a:stretch/>
        </p:blipFill>
        <p:spPr>
          <a:xfrm>
            <a:off x="5030829" y="1975607"/>
            <a:ext cx="3979278" cy="2571226"/>
          </a:xfrm>
          <a:prstGeom prst="rect">
            <a:avLst/>
          </a:prstGeom>
          <a:noFill/>
          <a:ln>
            <a:noFill/>
          </a:ln>
        </p:spPr>
      </p:pic>
      <p:pic>
        <p:nvPicPr>
          <p:cNvPr id="715" name="Google Shape;715;p49"/>
          <p:cNvPicPr preferRelativeResize="0"/>
          <p:nvPr/>
        </p:nvPicPr>
        <p:blipFill rotWithShape="1">
          <a:blip r:embed="rId5">
            <a:alphaModFix/>
          </a:blip>
          <a:srcRect/>
          <a:stretch/>
        </p:blipFill>
        <p:spPr>
          <a:xfrm>
            <a:off x="9934575" y="3404095"/>
            <a:ext cx="1419225" cy="1304925"/>
          </a:xfrm>
          <a:prstGeom prst="rect">
            <a:avLst/>
          </a:prstGeom>
          <a:noFill/>
          <a:ln>
            <a:noFill/>
          </a:ln>
        </p:spPr>
      </p:pic>
      <p:pic>
        <p:nvPicPr>
          <p:cNvPr id="716" name="Google Shape;716;p49"/>
          <p:cNvPicPr preferRelativeResize="0"/>
          <p:nvPr/>
        </p:nvPicPr>
        <p:blipFill rotWithShape="1">
          <a:blip r:embed="rId6">
            <a:alphaModFix/>
          </a:blip>
          <a:srcRect/>
          <a:stretch/>
        </p:blipFill>
        <p:spPr>
          <a:xfrm>
            <a:off x="9934575" y="1956295"/>
            <a:ext cx="1409700" cy="1304925"/>
          </a:xfrm>
          <a:prstGeom prst="rect">
            <a:avLst/>
          </a:prstGeom>
          <a:noFill/>
          <a:ln>
            <a:noFill/>
          </a:ln>
        </p:spPr>
      </p:pic>
      <p:sp>
        <p:nvSpPr>
          <p:cNvPr id="717" name="Google Shape;717;p49"/>
          <p:cNvSpPr/>
          <p:nvPr/>
        </p:nvSpPr>
        <p:spPr>
          <a:xfrm>
            <a:off x="10045944" y="2863492"/>
            <a:ext cx="1186962" cy="202223"/>
          </a:xfrm>
          <a:prstGeom prst="rect">
            <a:avLst/>
          </a:prstGeom>
          <a:noFill/>
          <a:ln w="222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panose="020B0604020202020204" pitchFamily="34" charset="0"/>
              <a:ea typeface="Quattrocento Sans"/>
              <a:cs typeface="Arial" panose="020B0604020202020204" pitchFamily="34" charset="0"/>
              <a:sym typeface="Quattrocento Sans"/>
            </a:endParaRPr>
          </a:p>
        </p:txBody>
      </p:sp>
      <p:sp>
        <p:nvSpPr>
          <p:cNvPr id="718" name="Google Shape;718;p49"/>
          <p:cNvSpPr/>
          <p:nvPr/>
        </p:nvSpPr>
        <p:spPr>
          <a:xfrm>
            <a:off x="10045944" y="4344610"/>
            <a:ext cx="1186962" cy="202223"/>
          </a:xfrm>
          <a:prstGeom prst="rect">
            <a:avLst/>
          </a:prstGeom>
          <a:noFill/>
          <a:ln w="222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panose="020B0604020202020204" pitchFamily="34" charset="0"/>
              <a:ea typeface="Quattrocento Sans"/>
              <a:cs typeface="Arial" panose="020B0604020202020204" pitchFamily="34" charset="0"/>
              <a:sym typeface="Quattrocento Sans"/>
            </a:endParaRPr>
          </a:p>
        </p:txBody>
      </p:sp>
      <p:sp>
        <p:nvSpPr>
          <p:cNvPr id="719" name="Google Shape;719;p49"/>
          <p:cNvSpPr txBox="1"/>
          <p:nvPr/>
        </p:nvSpPr>
        <p:spPr>
          <a:xfrm>
            <a:off x="5568461" y="1986992"/>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1 🡪</a:t>
            </a:r>
            <a:endParaRPr sz="2400" b="1">
              <a:solidFill>
                <a:srgbClr val="D24726"/>
              </a:solidFill>
              <a:latin typeface="Courier New"/>
              <a:ea typeface="Courier New"/>
              <a:cs typeface="Courier New"/>
              <a:sym typeface="Courier New"/>
            </a:endParaRPr>
          </a:p>
        </p:txBody>
      </p:sp>
      <p:sp>
        <p:nvSpPr>
          <p:cNvPr id="720" name="Google Shape;720;p49"/>
          <p:cNvSpPr txBox="1"/>
          <p:nvPr/>
        </p:nvSpPr>
        <p:spPr>
          <a:xfrm>
            <a:off x="5570659" y="2448657"/>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1 🡪</a:t>
            </a:r>
            <a:endParaRPr sz="2400" b="1">
              <a:solidFill>
                <a:srgbClr val="D24726"/>
              </a:solidFill>
              <a:latin typeface="Courier New"/>
              <a:ea typeface="Courier New"/>
              <a:cs typeface="Courier New"/>
              <a:sym typeface="Courier New"/>
            </a:endParaRPr>
          </a:p>
        </p:txBody>
      </p:sp>
      <p:sp>
        <p:nvSpPr>
          <p:cNvPr id="721" name="Google Shape;721;p49"/>
          <p:cNvSpPr txBox="1"/>
          <p:nvPr/>
        </p:nvSpPr>
        <p:spPr>
          <a:xfrm>
            <a:off x="8147538" y="2116713"/>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0</a:t>
            </a:r>
            <a:endParaRPr/>
          </a:p>
        </p:txBody>
      </p:sp>
      <p:sp>
        <p:nvSpPr>
          <p:cNvPr id="722" name="Google Shape;722;p49"/>
          <p:cNvSpPr txBox="1"/>
          <p:nvPr/>
        </p:nvSpPr>
        <p:spPr>
          <a:xfrm>
            <a:off x="8144606" y="3379881"/>
            <a:ext cx="105507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D24726"/>
                </a:solidFill>
                <a:latin typeface="Courier New"/>
                <a:ea typeface="Courier New"/>
                <a:cs typeface="Courier New"/>
                <a:sym typeface="Courier New"/>
              </a:rPr>
              <a:t>1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9"/>
                                        </p:tgtEl>
                                        <p:attrNameLst>
                                          <p:attrName>style.visibility</p:attrName>
                                        </p:attrNameLst>
                                      </p:cBhvr>
                                      <p:to>
                                        <p:strVal val="visible"/>
                                      </p:to>
                                    </p:set>
                                    <p:animEffect transition="in" filter="fade">
                                      <p:cBhvr>
                                        <p:cTn id="7" dur="500"/>
                                        <p:tgtEl>
                                          <p:spTgt spid="7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0"/>
                                        </p:tgtEl>
                                        <p:attrNameLst>
                                          <p:attrName>style.visibility</p:attrName>
                                        </p:attrNameLst>
                                      </p:cBhvr>
                                      <p:to>
                                        <p:strVal val="visible"/>
                                      </p:to>
                                    </p:set>
                                    <p:animEffect transition="in" filter="fade">
                                      <p:cBhvr>
                                        <p:cTn id="12" dur="500"/>
                                        <p:tgtEl>
                                          <p:spTgt spid="7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7"/>
                                        </p:tgtEl>
                                        <p:attrNameLst>
                                          <p:attrName>style.visibility</p:attrName>
                                        </p:attrNameLst>
                                      </p:cBhvr>
                                      <p:to>
                                        <p:strVal val="visible"/>
                                      </p:to>
                                    </p:set>
                                    <p:animEffect transition="in" filter="fade">
                                      <p:cBhvr>
                                        <p:cTn id="17" dur="500"/>
                                        <p:tgtEl>
                                          <p:spTgt spid="717"/>
                                        </p:tgtEl>
                                      </p:cBhvr>
                                    </p:animEffect>
                                  </p:childTnLst>
                                </p:cTn>
                              </p:par>
                              <p:par>
                                <p:cTn id="18" presetID="10" presetClass="entr" presetSubtype="0" fill="hold" nodeType="withEffect">
                                  <p:stCondLst>
                                    <p:cond delay="0"/>
                                  </p:stCondLst>
                                  <p:childTnLst>
                                    <p:set>
                                      <p:cBhvr>
                                        <p:cTn id="19" dur="1" fill="hold">
                                          <p:stCondLst>
                                            <p:cond delay="0"/>
                                          </p:stCondLst>
                                        </p:cTn>
                                        <p:tgtEl>
                                          <p:spTgt spid="721"/>
                                        </p:tgtEl>
                                        <p:attrNameLst>
                                          <p:attrName>style.visibility</p:attrName>
                                        </p:attrNameLst>
                                      </p:cBhvr>
                                      <p:to>
                                        <p:strVal val="visible"/>
                                      </p:to>
                                    </p:set>
                                    <p:animEffect transition="in" filter="fade">
                                      <p:cBhvr>
                                        <p:cTn id="20" dur="500"/>
                                        <p:tgtEl>
                                          <p:spTgt spid="7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18"/>
                                        </p:tgtEl>
                                        <p:attrNameLst>
                                          <p:attrName>style.visibility</p:attrName>
                                        </p:attrNameLst>
                                      </p:cBhvr>
                                      <p:to>
                                        <p:strVal val="visible"/>
                                      </p:to>
                                    </p:set>
                                    <p:animEffect transition="in" filter="fade">
                                      <p:cBhvr>
                                        <p:cTn id="25" dur="500"/>
                                        <p:tgtEl>
                                          <p:spTgt spid="718"/>
                                        </p:tgtEl>
                                      </p:cBhvr>
                                    </p:animEffect>
                                  </p:childTnLst>
                                </p:cTn>
                              </p:par>
                              <p:par>
                                <p:cTn id="26" presetID="10" presetClass="entr" presetSubtype="0" fill="hold" nodeType="withEffect">
                                  <p:stCondLst>
                                    <p:cond delay="0"/>
                                  </p:stCondLst>
                                  <p:childTnLst>
                                    <p:set>
                                      <p:cBhvr>
                                        <p:cTn id="27" dur="1" fill="hold">
                                          <p:stCondLst>
                                            <p:cond delay="0"/>
                                          </p:stCondLst>
                                        </p:cTn>
                                        <p:tgtEl>
                                          <p:spTgt spid="722"/>
                                        </p:tgtEl>
                                        <p:attrNameLst>
                                          <p:attrName>style.visibility</p:attrName>
                                        </p:attrNameLst>
                                      </p:cBhvr>
                                      <p:to>
                                        <p:strVal val="visible"/>
                                      </p:to>
                                    </p:set>
                                    <p:animEffect transition="in" filter="fade">
                                      <p:cBhvr>
                                        <p:cTn id="28" dur="500"/>
                                        <p:tgtEl>
                                          <p:spTgt spid="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Marble Adding Machine</a:t>
            </a:r>
            <a:endParaRPr dirty="0"/>
          </a:p>
        </p:txBody>
      </p:sp>
      <p:sp>
        <p:nvSpPr>
          <p:cNvPr id="728" name="Google Shape;728;p50"/>
          <p:cNvSpPr txBox="1">
            <a:spLocks noGrp="1"/>
          </p:cNvSpPr>
          <p:nvPr>
            <p:ph type="body" idx="1"/>
          </p:nvPr>
        </p:nvSpPr>
        <p:spPr>
          <a:xfrm>
            <a:off x="838200" y="6176962"/>
            <a:ext cx="10515600" cy="44364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7F7F7F"/>
              </a:buClr>
              <a:buSzPts val="2000"/>
              <a:buNone/>
            </a:pPr>
            <a:r>
              <a:rPr lang="en-US" sz="2000" dirty="0"/>
              <a:t>http://www.youtube.com/watch?v=GcDshWmhF4A&amp;NR=1&amp;feature=fvwp</a:t>
            </a:r>
            <a:endParaRPr dirty="0"/>
          </a:p>
          <a:p>
            <a:pPr marL="228600" lvl="0" indent="-101600" algn="ctr" rtl="0">
              <a:lnSpc>
                <a:spcPct val="90000"/>
              </a:lnSpc>
              <a:spcBef>
                <a:spcPts val="600"/>
              </a:spcBef>
              <a:spcAft>
                <a:spcPts val="0"/>
              </a:spcAft>
              <a:buClr>
                <a:srgbClr val="7F7F7F"/>
              </a:buClr>
              <a:buSzPts val="2000"/>
              <a:buNone/>
            </a:pPr>
            <a:endParaRPr sz="2000" dirty="0"/>
          </a:p>
        </p:txBody>
      </p:sp>
      <p:pic>
        <p:nvPicPr>
          <p:cNvPr id="729" name="Google Shape;729;p50"/>
          <p:cNvPicPr preferRelativeResize="0"/>
          <p:nvPr/>
        </p:nvPicPr>
        <p:blipFill rotWithShape="1">
          <a:blip r:embed="rId3">
            <a:alphaModFix/>
          </a:blip>
          <a:srcRect/>
          <a:stretch/>
        </p:blipFill>
        <p:spPr>
          <a:xfrm>
            <a:off x="2609667" y="1536052"/>
            <a:ext cx="6744066" cy="464091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64"/>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Hexadecimal Numbers</a:t>
            </a:r>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6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Hexadecimal Numbers</a:t>
            </a:r>
            <a:endParaRPr dirty="0"/>
          </a:p>
        </p:txBody>
      </p:sp>
      <p:sp>
        <p:nvSpPr>
          <p:cNvPr id="740" name="Google Shape;740;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Hexadecimal number are base 16 numeric system.</a:t>
            </a:r>
            <a:endParaRPr dirty="0"/>
          </a:p>
          <a:p>
            <a:pPr marL="228600" lvl="0" indent="-38100" algn="l" rtl="0">
              <a:lnSpc>
                <a:spcPct val="90000"/>
              </a:lnSpc>
              <a:spcBef>
                <a:spcPts val="900"/>
              </a:spcBef>
              <a:spcAft>
                <a:spcPts val="0"/>
              </a:spcAft>
              <a:buClr>
                <a:srgbClr val="7F7F7F"/>
              </a:buClr>
              <a:buSzPts val="3000"/>
              <a:buNone/>
            </a:pPr>
            <a:endParaRPr dirty="0"/>
          </a:p>
          <a:p>
            <a:pPr marL="228600" lvl="0" indent="-228600" algn="l" rtl="0">
              <a:lnSpc>
                <a:spcPct val="90000"/>
              </a:lnSpc>
              <a:spcBef>
                <a:spcPts val="900"/>
              </a:spcBef>
              <a:spcAft>
                <a:spcPts val="0"/>
              </a:spcAft>
              <a:buClr>
                <a:srgbClr val="7F7F7F"/>
              </a:buClr>
              <a:buSzPts val="3000"/>
              <a:buChar char="•"/>
            </a:pPr>
            <a:r>
              <a:rPr lang="en-US" dirty="0"/>
              <a:t>Who uses the hexadecimal system? </a:t>
            </a:r>
            <a:endParaRPr dirty="0"/>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Web designers.</a:t>
            </a:r>
            <a:endParaRPr dirty="0">
              <a:latin typeface="Arial" panose="020B0604020202020204" pitchFamily="34" charset="0"/>
              <a:cs typeface="Arial" panose="020B0604020202020204" pitchFamily="34" charset="0"/>
            </a:endParaRPr>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Digital medial creators.</a:t>
            </a:r>
            <a:endParaRPr dirty="0">
              <a:latin typeface="Arial" panose="020B0604020202020204" pitchFamily="34" charset="0"/>
              <a:cs typeface="Arial" panose="020B0604020202020204" pitchFamily="34" charset="0"/>
            </a:endParaRPr>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Computer scientists.</a:t>
            </a:r>
            <a:endParaRPr dirty="0">
              <a:latin typeface="Arial" panose="020B0604020202020204" pitchFamily="34" charset="0"/>
              <a:cs typeface="Arial" panose="020B0604020202020204" pitchFamily="34" charset="0"/>
            </a:endParaRPr>
          </a:p>
          <a:p>
            <a:pPr marL="685800" lvl="1" indent="-228600" algn="l" rtl="0">
              <a:lnSpc>
                <a:spcPct val="90000"/>
              </a:lnSpc>
              <a:spcBef>
                <a:spcPts val="780"/>
              </a:spcBef>
              <a:spcAft>
                <a:spcPts val="0"/>
              </a:spcAft>
              <a:buClr>
                <a:srgbClr val="7F7F7F"/>
              </a:buClr>
              <a:buSzPts val="2600"/>
              <a:buChar char="•"/>
            </a:pPr>
            <a:r>
              <a:rPr lang="en-US" dirty="0">
                <a:latin typeface="Arial" panose="020B0604020202020204" pitchFamily="34" charset="0"/>
                <a:cs typeface="Arial" panose="020B0604020202020204" pitchFamily="34" charset="0"/>
              </a:rPr>
              <a:t>Networking professionals.</a:t>
            </a:r>
            <a:endParaRPr dirty="0">
              <a:latin typeface="Arial" panose="020B0604020202020204" pitchFamily="34" charset="0"/>
              <a:cs typeface="Arial" panose="020B0604020202020204" pitchFamily="34" charset="0"/>
            </a:endParaRPr>
          </a:p>
          <a:p>
            <a:pPr marL="228600" lvl="0" indent="-38100" algn="l" rtl="0">
              <a:lnSpc>
                <a:spcPct val="90000"/>
              </a:lnSpc>
              <a:spcBef>
                <a:spcPts val="900"/>
              </a:spcBef>
              <a:spcAft>
                <a:spcPts val="0"/>
              </a:spcAft>
              <a:buClr>
                <a:srgbClr val="7F7F7F"/>
              </a:buClr>
              <a:buSzPts val="3000"/>
              <a:buNone/>
            </a:pPr>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6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Building Hexadecimal Numbers</a:t>
            </a:r>
            <a:endParaRPr dirty="0"/>
          </a:p>
        </p:txBody>
      </p:sp>
      <p:graphicFrame>
        <p:nvGraphicFramePr>
          <p:cNvPr id="746" name="Google Shape;746;p66"/>
          <p:cNvGraphicFramePr/>
          <p:nvPr/>
        </p:nvGraphicFramePr>
        <p:xfrm>
          <a:off x="838200" y="1478271"/>
          <a:ext cx="10328025" cy="4847265"/>
        </p:xfrm>
        <a:graphic>
          <a:graphicData uri="http://schemas.openxmlformats.org/drawingml/2006/table">
            <a:tbl>
              <a:tblPr firstRow="1" bandRow="1">
                <a:noFill/>
              </a:tblPr>
              <a:tblGrid>
                <a:gridCol w="3442675">
                  <a:extLst>
                    <a:ext uri="{9D8B030D-6E8A-4147-A177-3AD203B41FA5}">
                      <a16:colId xmlns:a16="http://schemas.microsoft.com/office/drawing/2014/main" val="20000"/>
                    </a:ext>
                  </a:extLst>
                </a:gridCol>
                <a:gridCol w="3442675">
                  <a:extLst>
                    <a:ext uri="{9D8B030D-6E8A-4147-A177-3AD203B41FA5}">
                      <a16:colId xmlns:a16="http://schemas.microsoft.com/office/drawing/2014/main" val="20001"/>
                    </a:ext>
                  </a:extLst>
                </a:gridCol>
                <a:gridCol w="3442675">
                  <a:extLst>
                    <a:ext uri="{9D8B030D-6E8A-4147-A177-3AD203B41FA5}">
                      <a16:colId xmlns:a16="http://schemas.microsoft.com/office/drawing/2014/main" val="20002"/>
                    </a:ext>
                  </a:extLst>
                </a:gridCol>
              </a:tblGrid>
              <a:tr h="7323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Decimal</a:t>
                      </a:r>
                      <a:endParaRPr/>
                    </a:p>
                  </a:txBody>
                  <a:tcPr marL="91450" marR="91450" marT="45725" marB="45725"/>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Hex (16’s column)</a:t>
                      </a:r>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Hex (1’s column)</a:t>
                      </a:r>
                      <a:endParaRPr sz="2400" b="1">
                        <a:solidFill>
                          <a:srgbClr val="0055A4"/>
                        </a:solidFill>
                        <a:latin typeface="Courier New"/>
                        <a:ea typeface="Courier New"/>
                        <a:cs typeface="Courier New"/>
                        <a:sym typeface="Courier New"/>
                      </a:endParaRPr>
                    </a:p>
                  </a:txBody>
                  <a:tcPr marL="91450" marR="91450" marT="45725" marB="45725">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0</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2</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2</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3</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3</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4</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4</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5</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5</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6</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6</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7</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7</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8</a:t>
                      </a:r>
                      <a:endParaRPr sz="2400" b="1">
                        <a:latin typeface="Courier New"/>
                        <a:ea typeface="Courier New"/>
                        <a:cs typeface="Courier New"/>
                        <a:sym typeface="Courier New"/>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8</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747" name="Google Shape;747;p66"/>
          <p:cNvSpPr txBox="1"/>
          <p:nvPr/>
        </p:nvSpPr>
        <p:spPr>
          <a:xfrm>
            <a:off x="838200" y="6401725"/>
            <a:ext cx="533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Arial" panose="020B0604020202020204" pitchFamily="34" charset="0"/>
                <a:ea typeface="Quattrocento Sans"/>
                <a:cs typeface="Arial" panose="020B0604020202020204" pitchFamily="34" charset="0"/>
                <a:sym typeface="Quattrocento Sans"/>
              </a:rPr>
              <a:t>everything is the same so far...</a:t>
            </a:r>
            <a:endParaRPr dirty="0">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latin typeface="+mj-lt"/>
              </a:rPr>
              <a:t>Binary System</a:t>
            </a:r>
            <a:endParaRPr dirty="0">
              <a:latin typeface="+mj-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gec49ac6325_0_699"/>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Building Hexadecimal Numbers</a:t>
            </a:r>
            <a:endParaRPr dirty="0"/>
          </a:p>
        </p:txBody>
      </p:sp>
      <p:graphicFrame>
        <p:nvGraphicFramePr>
          <p:cNvPr id="753" name="Google Shape;753;gec49ac6325_0_699"/>
          <p:cNvGraphicFramePr/>
          <p:nvPr/>
        </p:nvGraphicFramePr>
        <p:xfrm>
          <a:off x="838200" y="1478271"/>
          <a:ext cx="10328025" cy="4847265"/>
        </p:xfrm>
        <a:graphic>
          <a:graphicData uri="http://schemas.openxmlformats.org/drawingml/2006/table">
            <a:tbl>
              <a:tblPr firstRow="1" bandRow="1">
                <a:noFill/>
              </a:tblPr>
              <a:tblGrid>
                <a:gridCol w="3442675">
                  <a:extLst>
                    <a:ext uri="{9D8B030D-6E8A-4147-A177-3AD203B41FA5}">
                      <a16:colId xmlns:a16="http://schemas.microsoft.com/office/drawing/2014/main" val="20000"/>
                    </a:ext>
                  </a:extLst>
                </a:gridCol>
                <a:gridCol w="3442675">
                  <a:extLst>
                    <a:ext uri="{9D8B030D-6E8A-4147-A177-3AD203B41FA5}">
                      <a16:colId xmlns:a16="http://schemas.microsoft.com/office/drawing/2014/main" val="20001"/>
                    </a:ext>
                  </a:extLst>
                </a:gridCol>
                <a:gridCol w="3442675">
                  <a:extLst>
                    <a:ext uri="{9D8B030D-6E8A-4147-A177-3AD203B41FA5}">
                      <a16:colId xmlns:a16="http://schemas.microsoft.com/office/drawing/2014/main" val="20002"/>
                    </a:ext>
                  </a:extLst>
                </a:gridCol>
              </a:tblGrid>
              <a:tr h="7323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Decimal</a:t>
                      </a:r>
                      <a:endParaRPr/>
                    </a:p>
                  </a:txBody>
                  <a:tcPr marL="91450" marR="91450" marT="45725" marB="45725"/>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Hex (16’s column)</a:t>
                      </a:r>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Hex (1’s column)</a:t>
                      </a:r>
                      <a:endParaRPr sz="2400" b="1">
                        <a:solidFill>
                          <a:srgbClr val="0055A4"/>
                        </a:solidFill>
                        <a:latin typeface="Courier New"/>
                        <a:ea typeface="Courier New"/>
                        <a:cs typeface="Courier New"/>
                        <a:sym typeface="Courier New"/>
                      </a:endParaRPr>
                    </a:p>
                  </a:txBody>
                  <a:tcPr marL="91450" marR="91450" marT="45725" marB="45725">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9</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9</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10</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A</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11</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B</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12</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C</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13</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D</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14</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E</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15</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F</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16</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0</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17</a:t>
                      </a:r>
                      <a:endParaRPr sz="2400" b="1">
                        <a:latin typeface="Courier New"/>
                        <a:ea typeface="Courier New"/>
                        <a:cs typeface="Courier New"/>
                        <a:sym typeface="Courier New"/>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754" name="Google Shape;754;gec49ac6325_0_699"/>
          <p:cNvSpPr txBox="1"/>
          <p:nvPr/>
        </p:nvSpPr>
        <p:spPr>
          <a:xfrm>
            <a:off x="838200" y="6401725"/>
            <a:ext cx="533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Arial" panose="020B0604020202020204" pitchFamily="34" charset="0"/>
                <a:ea typeface="Quattrocento Sans"/>
                <a:cs typeface="Arial" panose="020B0604020202020204" pitchFamily="34" charset="0"/>
                <a:sym typeface="Quattrocento Sans"/>
              </a:rPr>
              <a:t>here is where it gets interesting!</a:t>
            </a:r>
            <a:endParaRPr dirty="0">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gec49ac6325_0_705"/>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Building Hexadecimal Numbers</a:t>
            </a:r>
            <a:endParaRPr dirty="0"/>
          </a:p>
        </p:txBody>
      </p:sp>
      <p:graphicFrame>
        <p:nvGraphicFramePr>
          <p:cNvPr id="760" name="Google Shape;760;gec49ac6325_0_705"/>
          <p:cNvGraphicFramePr/>
          <p:nvPr/>
        </p:nvGraphicFramePr>
        <p:xfrm>
          <a:off x="838200" y="1478271"/>
          <a:ext cx="10328025" cy="4847265"/>
        </p:xfrm>
        <a:graphic>
          <a:graphicData uri="http://schemas.openxmlformats.org/drawingml/2006/table">
            <a:tbl>
              <a:tblPr firstRow="1" bandRow="1">
                <a:noFill/>
              </a:tblPr>
              <a:tblGrid>
                <a:gridCol w="3442675">
                  <a:extLst>
                    <a:ext uri="{9D8B030D-6E8A-4147-A177-3AD203B41FA5}">
                      <a16:colId xmlns:a16="http://schemas.microsoft.com/office/drawing/2014/main" val="20000"/>
                    </a:ext>
                  </a:extLst>
                </a:gridCol>
                <a:gridCol w="3442675">
                  <a:extLst>
                    <a:ext uri="{9D8B030D-6E8A-4147-A177-3AD203B41FA5}">
                      <a16:colId xmlns:a16="http://schemas.microsoft.com/office/drawing/2014/main" val="20001"/>
                    </a:ext>
                  </a:extLst>
                </a:gridCol>
                <a:gridCol w="3442675">
                  <a:extLst>
                    <a:ext uri="{9D8B030D-6E8A-4147-A177-3AD203B41FA5}">
                      <a16:colId xmlns:a16="http://schemas.microsoft.com/office/drawing/2014/main" val="20002"/>
                    </a:ext>
                  </a:extLst>
                </a:gridCol>
              </a:tblGrid>
              <a:tr h="7323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Decimal</a:t>
                      </a:r>
                      <a:endParaRPr/>
                    </a:p>
                  </a:txBody>
                  <a:tcPr marL="91450" marR="91450" marT="45725" marB="45725"/>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Hex (16’s column)</a:t>
                      </a:r>
                      <a:endParaRPr/>
                    </a:p>
                  </a:txBody>
                  <a:tcPr marL="91450" marR="91450" marT="45725" marB="45725">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Hex (1’s column)</a:t>
                      </a:r>
                      <a:endParaRPr sz="2400" b="1">
                        <a:solidFill>
                          <a:srgbClr val="0055A4"/>
                        </a:solidFill>
                        <a:latin typeface="Courier New"/>
                        <a:ea typeface="Courier New"/>
                        <a:cs typeface="Courier New"/>
                        <a:sym typeface="Courier New"/>
                      </a:endParaRPr>
                    </a:p>
                  </a:txBody>
                  <a:tcPr marL="91450" marR="91450" marT="45725" marB="45725">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18</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2</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19</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3</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20</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4</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21</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5</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22</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6</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23</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7</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24</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8</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25</a:t>
                      </a:r>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9</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51575">
                <a:tc>
                  <a:txBody>
                    <a:bodyPr/>
                    <a:lstStyle/>
                    <a:p>
                      <a:pPr marL="0" marR="0" lvl="0" indent="0" algn="ctr" rtl="0">
                        <a:spcBef>
                          <a:spcPts val="0"/>
                        </a:spcBef>
                        <a:spcAft>
                          <a:spcPts val="0"/>
                        </a:spcAft>
                        <a:buNone/>
                      </a:pPr>
                      <a:r>
                        <a:rPr lang="en-US" sz="2400" b="1">
                          <a:latin typeface="Courier New"/>
                          <a:ea typeface="Courier New"/>
                          <a:cs typeface="Courier New"/>
                          <a:sym typeface="Courier New"/>
                        </a:rPr>
                        <a:t>26</a:t>
                      </a:r>
                      <a:endParaRPr sz="2400" b="1">
                        <a:latin typeface="Courier New"/>
                        <a:ea typeface="Courier New"/>
                        <a:cs typeface="Courier New"/>
                        <a:sym typeface="Courier New"/>
                      </a:endParaRPr>
                    </a:p>
                  </a:txBody>
                  <a:tcPr marL="91450" marR="91450" marT="45725" marB="45725">
                    <a:lnR w="12700" cap="flat" cmpd="sng">
                      <a:solidFill>
                        <a:schemeClr val="dk1"/>
                      </a:solidFill>
                      <a:prstDash val="solid"/>
                      <a:round/>
                      <a:headEnd type="none" w="sm" len="sm"/>
                      <a:tailEnd type="none" w="sm" len="sm"/>
                    </a:lnR>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1</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b="1">
                          <a:solidFill>
                            <a:srgbClr val="0055A4"/>
                          </a:solidFill>
                          <a:latin typeface="Courier New"/>
                          <a:ea typeface="Courier New"/>
                          <a:cs typeface="Courier New"/>
                          <a:sym typeface="Courier New"/>
                        </a:rPr>
                        <a:t>A</a:t>
                      </a:r>
                      <a:endParaRPr sz="2400" b="1">
                        <a:solidFill>
                          <a:srgbClr val="0055A4"/>
                        </a:solidFill>
                        <a:latin typeface="Courier New"/>
                        <a:ea typeface="Courier New"/>
                        <a:cs typeface="Courier New"/>
                        <a:sym typeface="Courier New"/>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761" name="Google Shape;761;gec49ac6325_0_705"/>
          <p:cNvSpPr txBox="1"/>
          <p:nvPr/>
        </p:nvSpPr>
        <p:spPr>
          <a:xfrm>
            <a:off x="838200" y="6401725"/>
            <a:ext cx="533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Arial" panose="020B0604020202020204" pitchFamily="34" charset="0"/>
                <a:ea typeface="Quattrocento Sans"/>
                <a:cs typeface="Arial" panose="020B0604020202020204" pitchFamily="34" charset="0"/>
                <a:sym typeface="Quattrocento Sans"/>
              </a:rPr>
              <a:t>etc. etc.</a:t>
            </a:r>
            <a:endParaRPr dirty="0">
              <a:latin typeface="Arial" panose="020B0604020202020204" pitchFamily="34" charset="0"/>
              <a:ea typeface="Quattrocento Sans"/>
              <a:cs typeface="Arial" panose="020B0604020202020204" pitchFamily="34" charset="0"/>
              <a:sym typeface="Quattrocento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7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Question</a:t>
            </a:r>
            <a:endParaRPr dirty="0"/>
          </a:p>
        </p:txBody>
      </p:sp>
      <p:sp>
        <p:nvSpPr>
          <p:cNvPr id="767" name="Google Shape;767;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198120" algn="l" rtl="0">
              <a:lnSpc>
                <a:spcPct val="115000"/>
              </a:lnSpc>
              <a:spcBef>
                <a:spcPts val="0"/>
              </a:spcBef>
              <a:spcAft>
                <a:spcPts val="0"/>
              </a:spcAft>
              <a:buClr>
                <a:srgbClr val="7F7F7F"/>
              </a:buClr>
              <a:buSzPct val="100000"/>
              <a:buChar char="•"/>
            </a:pPr>
            <a:r>
              <a:rPr lang="en-US" sz="3200" dirty="0"/>
              <a:t>Avatar </a:t>
            </a:r>
            <a:r>
              <a:rPr lang="en-US" sz="3200" dirty="0" err="1"/>
              <a:t>Aang</a:t>
            </a:r>
            <a:r>
              <a:rPr lang="en-US" sz="3200" dirty="0"/>
              <a:t> went to get his first driving license. The clerk asked </a:t>
            </a:r>
            <a:r>
              <a:rPr lang="en-US" sz="3200" dirty="0" err="1"/>
              <a:t>Aang</a:t>
            </a:r>
            <a:r>
              <a:rPr lang="en-US" sz="3200" dirty="0"/>
              <a:t> for his ID to make sure he was old enough to do the driving test. The clerk told him that he needs to be at least 18. </a:t>
            </a:r>
            <a:r>
              <a:rPr lang="en-US" sz="3200" dirty="0" err="1"/>
              <a:t>Aang</a:t>
            </a:r>
            <a:r>
              <a:rPr lang="en-US" sz="3200" dirty="0"/>
              <a:t> answered, “I’m sorry but you are wrong. I am exactly 18. My ID shows my age in Hexadecimal.”</a:t>
            </a:r>
            <a:endParaRPr sz="3200" dirty="0"/>
          </a:p>
          <a:p>
            <a:pPr marL="228600" lvl="0" indent="-228600" algn="l" rtl="0">
              <a:lnSpc>
                <a:spcPct val="115000"/>
              </a:lnSpc>
              <a:spcBef>
                <a:spcPts val="888"/>
              </a:spcBef>
              <a:spcAft>
                <a:spcPts val="0"/>
              </a:spcAft>
              <a:buClr>
                <a:srgbClr val="7F7F7F"/>
              </a:buClr>
              <a:buSzPct val="100000"/>
              <a:buNone/>
            </a:pPr>
            <a:r>
              <a:rPr lang="en-US" sz="3200" dirty="0"/>
              <a:t>	What age is </a:t>
            </a:r>
            <a:r>
              <a:rPr lang="en-US" sz="3200" dirty="0" err="1"/>
              <a:t>Aang</a:t>
            </a:r>
            <a:r>
              <a:rPr lang="en-US" sz="3200" dirty="0"/>
              <a:t> in Hexadecimal?</a:t>
            </a:r>
            <a:endParaRPr dirty="0"/>
          </a:p>
          <a:p>
            <a:pPr marL="228600" lvl="0" indent="-228600" algn="l" rtl="0">
              <a:lnSpc>
                <a:spcPct val="115000"/>
              </a:lnSpc>
              <a:spcBef>
                <a:spcPts val="888"/>
              </a:spcBef>
              <a:spcAft>
                <a:spcPts val="0"/>
              </a:spcAft>
              <a:buClr>
                <a:srgbClr val="7F7F7F"/>
              </a:buClr>
              <a:buSzPct val="100000"/>
              <a:buNone/>
            </a:pPr>
            <a:endParaRPr sz="3200" b="1" dirty="0">
              <a:latin typeface="Courier New"/>
              <a:ea typeface="Courier New"/>
              <a:cs typeface="Courier New"/>
              <a:sym typeface="Courier New"/>
            </a:endParaRPr>
          </a:p>
          <a:p>
            <a:pPr marL="228600" lvl="0" indent="-228600" algn="l" rtl="0">
              <a:lnSpc>
                <a:spcPct val="115000"/>
              </a:lnSpc>
              <a:spcBef>
                <a:spcPts val="888"/>
              </a:spcBef>
              <a:spcAft>
                <a:spcPts val="0"/>
              </a:spcAft>
              <a:buClr>
                <a:srgbClr val="7F7F7F"/>
              </a:buClr>
              <a:buSzPct val="100000"/>
              <a:buNone/>
            </a:pP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Decimal</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16’s</a:t>
            </a:r>
            <a:r>
              <a:rPr lang="en-US" sz="3200" b="1" dirty="0">
                <a:latin typeface="Courier New"/>
                <a:ea typeface="Courier New"/>
                <a:cs typeface="Courier New"/>
                <a:sym typeface="Courier New"/>
              </a:rPr>
              <a:t>    </a:t>
            </a:r>
            <a:r>
              <a:rPr lang="en-US" sz="3200" b="1" u="sng" dirty="0">
                <a:latin typeface="Courier New"/>
                <a:ea typeface="Courier New"/>
                <a:cs typeface="Courier New"/>
                <a:sym typeface="Courier New"/>
              </a:rPr>
              <a:t>1’s</a:t>
            </a:r>
            <a:endParaRPr dirty="0"/>
          </a:p>
          <a:p>
            <a:pPr marL="228600" lvl="0" indent="-228600" algn="l" rtl="0">
              <a:lnSpc>
                <a:spcPct val="115000"/>
              </a:lnSpc>
              <a:spcBef>
                <a:spcPts val="888"/>
              </a:spcBef>
              <a:spcAft>
                <a:spcPts val="0"/>
              </a:spcAft>
              <a:buClr>
                <a:srgbClr val="7F7F7F"/>
              </a:buClr>
              <a:buSzPct val="100000"/>
              <a:buNone/>
            </a:pPr>
            <a:r>
              <a:rPr lang="en-US" sz="3200" b="1" dirty="0">
                <a:latin typeface="Courier New"/>
                <a:ea typeface="Courier New"/>
                <a:cs typeface="Courier New"/>
                <a:sym typeface="Courier New"/>
              </a:rPr>
              <a:t> 		   18          </a:t>
            </a:r>
            <a:r>
              <a:rPr lang="en-US" sz="3200" b="1" dirty="0">
                <a:solidFill>
                  <a:srgbClr val="FF0000"/>
                </a:solidFill>
                <a:latin typeface="Courier New"/>
                <a:ea typeface="Courier New"/>
                <a:cs typeface="Courier New"/>
                <a:sym typeface="Courier New"/>
              </a:rPr>
              <a:t>      </a:t>
            </a:r>
            <a:endParaRPr sz="3200" dirty="0"/>
          </a:p>
          <a:p>
            <a:pPr marL="228600" lvl="0" indent="-52387" algn="l" rtl="0">
              <a:lnSpc>
                <a:spcPct val="115000"/>
              </a:lnSpc>
              <a:spcBef>
                <a:spcPts val="833"/>
              </a:spcBef>
              <a:spcAft>
                <a:spcPts val="0"/>
              </a:spcAft>
              <a:buClr>
                <a:srgbClr val="7F7F7F"/>
              </a:buClr>
              <a:buSzPct val="100000"/>
              <a:buNone/>
            </a:pPr>
            <a:endParaRPr dirty="0"/>
          </a:p>
        </p:txBody>
      </p:sp>
      <p:pic>
        <p:nvPicPr>
          <p:cNvPr id="768" name="Google Shape;768;p70"/>
          <p:cNvPicPr preferRelativeResize="0"/>
          <p:nvPr/>
        </p:nvPicPr>
        <p:blipFill>
          <a:blip r:embed="rId3">
            <a:alphaModFix/>
          </a:blip>
          <a:stretch>
            <a:fillRect/>
          </a:stretch>
        </p:blipFill>
        <p:spPr>
          <a:xfrm>
            <a:off x="6392175" y="3523038"/>
            <a:ext cx="4762500" cy="2943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7">
                                            <p:txEl>
                                              <p:pRg st="0" end="0"/>
                                            </p:txEl>
                                          </p:spTgt>
                                        </p:tgtEl>
                                        <p:attrNameLst>
                                          <p:attrName>style.visibility</p:attrName>
                                        </p:attrNameLst>
                                      </p:cBhvr>
                                      <p:to>
                                        <p:strVal val="visible"/>
                                      </p:to>
                                    </p:set>
                                    <p:animEffect transition="in" filter="fade">
                                      <p:cBhvr>
                                        <p:cTn id="7" dur="500"/>
                                        <p:tgtEl>
                                          <p:spTgt spid="7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7">
                                            <p:txEl>
                                              <p:pRg st="1" end="1"/>
                                            </p:txEl>
                                          </p:spTgt>
                                        </p:tgtEl>
                                        <p:attrNameLst>
                                          <p:attrName>style.visibility</p:attrName>
                                        </p:attrNameLst>
                                      </p:cBhvr>
                                      <p:to>
                                        <p:strVal val="visible"/>
                                      </p:to>
                                    </p:set>
                                    <p:animEffect transition="in" filter="fade">
                                      <p:cBhvr>
                                        <p:cTn id="12" dur="500"/>
                                        <p:tgtEl>
                                          <p:spTgt spid="7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7">
                                            <p:txEl>
                                              <p:pRg st="2" end="2"/>
                                            </p:txEl>
                                          </p:spTgt>
                                        </p:tgtEl>
                                        <p:attrNameLst>
                                          <p:attrName>style.visibility</p:attrName>
                                        </p:attrNameLst>
                                      </p:cBhvr>
                                      <p:to>
                                        <p:strVal val="visible"/>
                                      </p:to>
                                    </p:set>
                                    <p:animEffect transition="in" filter="fade">
                                      <p:cBhvr>
                                        <p:cTn id="17" dur="500"/>
                                        <p:tgtEl>
                                          <p:spTgt spid="7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7">
                                            <p:txEl>
                                              <p:pRg st="3" end="3"/>
                                            </p:txEl>
                                          </p:spTgt>
                                        </p:tgtEl>
                                        <p:attrNameLst>
                                          <p:attrName>style.visibility</p:attrName>
                                        </p:attrNameLst>
                                      </p:cBhvr>
                                      <p:to>
                                        <p:strVal val="visible"/>
                                      </p:to>
                                    </p:set>
                                    <p:animEffect transition="in" filter="fade">
                                      <p:cBhvr>
                                        <p:cTn id="22" dur="500"/>
                                        <p:tgtEl>
                                          <p:spTgt spid="7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7">
                                            <p:txEl>
                                              <p:pRg st="4" end="4"/>
                                            </p:txEl>
                                          </p:spTgt>
                                        </p:tgtEl>
                                        <p:attrNameLst>
                                          <p:attrName>style.visibility</p:attrName>
                                        </p:attrNameLst>
                                      </p:cBhvr>
                                      <p:to>
                                        <p:strVal val="visible"/>
                                      </p:to>
                                    </p:set>
                                    <p:animEffect transition="in" filter="fade">
                                      <p:cBhvr>
                                        <p:cTn id="27" dur="500"/>
                                        <p:tgtEl>
                                          <p:spTgt spid="7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67">
                                            <p:txEl>
                                              <p:pRg st="5" end="5"/>
                                            </p:txEl>
                                          </p:spTgt>
                                        </p:tgtEl>
                                        <p:attrNameLst>
                                          <p:attrName>style.visibility</p:attrName>
                                        </p:attrNameLst>
                                      </p:cBhvr>
                                      <p:to>
                                        <p:strVal val="visible"/>
                                      </p:to>
                                    </p:set>
                                    <p:animEffect transition="in" filter="fade">
                                      <p:cBhvr>
                                        <p:cTn id="32" dur="500"/>
                                        <p:tgtEl>
                                          <p:spTgt spid="7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7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Why Hexadecimal?</a:t>
            </a:r>
            <a:endParaRPr dirty="0"/>
          </a:p>
        </p:txBody>
      </p:sp>
      <p:sp>
        <p:nvSpPr>
          <p:cNvPr id="774" name="Google Shape;774;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13359" algn="l" rtl="0">
              <a:lnSpc>
                <a:spcPct val="115000"/>
              </a:lnSpc>
              <a:spcBef>
                <a:spcPts val="0"/>
              </a:spcBef>
              <a:spcAft>
                <a:spcPts val="0"/>
              </a:spcAft>
              <a:buClr>
                <a:srgbClr val="7F7F7F"/>
              </a:buClr>
              <a:buSzPct val="100000"/>
              <a:buChar char="•"/>
            </a:pPr>
            <a:r>
              <a:rPr lang="en-US" sz="3200" dirty="0"/>
              <a:t>Hexadecimal is perfect for matching 4 bits.  </a:t>
            </a:r>
            <a:endParaRPr dirty="0"/>
          </a:p>
          <a:p>
            <a:pPr marL="228600" lvl="0" indent="-213359" algn="l" rtl="0">
              <a:lnSpc>
                <a:spcPct val="115000"/>
              </a:lnSpc>
              <a:spcBef>
                <a:spcPts val="960"/>
              </a:spcBef>
              <a:spcAft>
                <a:spcPts val="0"/>
              </a:spcAft>
              <a:buClr>
                <a:srgbClr val="7F7F7F"/>
              </a:buClr>
              <a:buSzPct val="100000"/>
              <a:buChar char="•"/>
            </a:pPr>
            <a:r>
              <a:rPr lang="en-US" sz="3200" dirty="0"/>
              <a:t>Every combination of 4 bits can be matched with one hex number.</a:t>
            </a:r>
            <a:r>
              <a:rPr lang="en-US" sz="2400" dirty="0"/>
              <a:t> </a:t>
            </a:r>
            <a:endParaRPr sz="2400" dirty="0"/>
          </a:p>
          <a:p>
            <a:pPr marL="685800" lvl="1" indent="-203648" algn="l" rtl="0">
              <a:lnSpc>
                <a:spcPct val="115000"/>
              </a:lnSpc>
              <a:spcBef>
                <a:spcPts val="960"/>
              </a:spcBef>
              <a:spcAft>
                <a:spcPts val="0"/>
              </a:spcAft>
              <a:buClr>
                <a:srgbClr val="7F7F7F"/>
              </a:buClr>
              <a:buSzPct val="150441"/>
              <a:buChar char="•"/>
            </a:pPr>
            <a:r>
              <a:rPr lang="en-US" sz="1586" dirty="0">
                <a:latin typeface="Arial" panose="020B0604020202020204" pitchFamily="34" charset="0"/>
                <a:cs typeface="Arial" panose="020B0604020202020204" pitchFamily="34" charset="0"/>
              </a:rPr>
              <a:t>(why? think of powers of 2! How many symbols are there in hexadecimal, how many bits do you need to represent one hexadecimal digit?)</a:t>
            </a:r>
            <a:endParaRPr sz="1386" dirty="0">
              <a:latin typeface="Arial" panose="020B0604020202020204" pitchFamily="34" charset="0"/>
              <a:cs typeface="Arial" panose="020B0604020202020204" pitchFamily="34" charset="0"/>
            </a:endParaRPr>
          </a:p>
          <a:p>
            <a:pPr marL="228600" lvl="0" indent="-25400" algn="l" rtl="0">
              <a:lnSpc>
                <a:spcPct val="115000"/>
              </a:lnSpc>
              <a:spcBef>
                <a:spcPts val="960"/>
              </a:spcBef>
              <a:spcAft>
                <a:spcPts val="0"/>
              </a:spcAft>
              <a:buClr>
                <a:srgbClr val="7F7F7F"/>
              </a:buClr>
              <a:buSzPct val="100000"/>
              <a:buNone/>
            </a:pPr>
            <a:endParaRPr sz="3200" u="sng" dirty="0"/>
          </a:p>
          <a:p>
            <a:pPr marL="0" lvl="0" indent="0" algn="l" rtl="0">
              <a:lnSpc>
                <a:spcPct val="115000"/>
              </a:lnSpc>
              <a:spcBef>
                <a:spcPts val="960"/>
              </a:spcBef>
              <a:spcAft>
                <a:spcPts val="0"/>
              </a:spcAft>
              <a:buClr>
                <a:srgbClr val="7F7F7F"/>
              </a:buClr>
              <a:buSzPct val="100000"/>
              <a:buNone/>
            </a:pPr>
            <a:r>
              <a:rPr lang="en-US" sz="3200" dirty="0"/>
              <a:t>	</a:t>
            </a:r>
            <a:r>
              <a:rPr lang="en-US" sz="3200" u="sng" dirty="0"/>
              <a:t>4 bits</a:t>
            </a:r>
            <a:r>
              <a:rPr lang="en-US" sz="3200" dirty="0"/>
              <a:t>	can be represented by 	</a:t>
            </a:r>
            <a:r>
              <a:rPr lang="en-US" sz="3200" u="sng" dirty="0"/>
              <a:t>1 Hex value</a:t>
            </a:r>
            <a:endParaRPr dirty="0"/>
          </a:p>
          <a:p>
            <a:pPr marL="0" lvl="0" indent="0" algn="l" rtl="0">
              <a:lnSpc>
                <a:spcPct val="115000"/>
              </a:lnSpc>
              <a:spcBef>
                <a:spcPts val="960"/>
              </a:spcBef>
              <a:spcAft>
                <a:spcPts val="0"/>
              </a:spcAft>
              <a:buClr>
                <a:srgbClr val="7F7F7F"/>
              </a:buClr>
              <a:buSzPct val="100000"/>
              <a:buNone/>
            </a:pPr>
            <a:r>
              <a:rPr lang="en-US" sz="3200" dirty="0"/>
              <a:t>	</a:t>
            </a:r>
            <a:r>
              <a:rPr lang="en-US" sz="3200" u="sng" dirty="0"/>
              <a:t>8 bits</a:t>
            </a:r>
            <a:r>
              <a:rPr lang="en-US" sz="3200" dirty="0"/>
              <a:t>	can be represented by 	</a:t>
            </a:r>
            <a:r>
              <a:rPr lang="en-US" sz="3200" u="sng" dirty="0"/>
              <a:t>2 Hex values</a:t>
            </a:r>
            <a:endParaRPr sz="3200" b="1" dirty="0">
              <a:latin typeface="Courier New"/>
              <a:ea typeface="Courier New"/>
              <a:cs typeface="Courier New"/>
              <a:sym typeface="Courier New"/>
            </a:endParaRPr>
          </a:p>
          <a:p>
            <a:pPr marL="228600" lvl="0" indent="-38100" algn="l" rtl="0">
              <a:lnSpc>
                <a:spcPct val="115000"/>
              </a:lnSpc>
              <a:spcBef>
                <a:spcPts val="900"/>
              </a:spcBef>
              <a:spcAft>
                <a:spcPts val="0"/>
              </a:spcAft>
              <a:buClr>
                <a:srgbClr val="7F7F7F"/>
              </a:buClr>
              <a:buSzPct val="100000"/>
              <a:buNone/>
            </a:pPr>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7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Hexadecimal Digits</a:t>
            </a:r>
            <a:endParaRPr dirty="0"/>
          </a:p>
        </p:txBody>
      </p:sp>
      <p:sp>
        <p:nvSpPr>
          <p:cNvPr id="780" name="Google Shape;780;p7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None/>
            </a:pPr>
            <a:r>
              <a:rPr lang="en-US" sz="2400" b="1" u="sng" dirty="0">
                <a:latin typeface="Courier New"/>
                <a:ea typeface="Courier New"/>
                <a:cs typeface="Courier New"/>
                <a:sym typeface="Courier New"/>
              </a:rPr>
              <a:t>Dec</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Hex</a:t>
            </a:r>
            <a:r>
              <a:rPr lang="en-US" sz="2400" b="1" dirty="0">
                <a:latin typeface="Courier New"/>
                <a:ea typeface="Courier New"/>
                <a:cs typeface="Courier New"/>
                <a:sym typeface="Courier New"/>
              </a:rPr>
              <a:t>  Binary</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0       0    </a:t>
            </a:r>
            <a:r>
              <a:rPr lang="en-US" sz="2400" b="1" dirty="0">
                <a:solidFill>
                  <a:srgbClr val="FF0000"/>
                </a:solidFill>
                <a:latin typeface="Courier New"/>
                <a:ea typeface="Courier New"/>
                <a:cs typeface="Courier New"/>
                <a:sym typeface="Courier New"/>
              </a:rPr>
              <a:t>0000</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1       1    </a:t>
            </a:r>
            <a:r>
              <a:rPr lang="en-US" sz="2400" b="1" dirty="0">
                <a:solidFill>
                  <a:srgbClr val="FF0000"/>
                </a:solidFill>
                <a:latin typeface="Courier New"/>
                <a:ea typeface="Courier New"/>
                <a:cs typeface="Courier New"/>
                <a:sym typeface="Courier New"/>
              </a:rPr>
              <a:t>0001</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2       2    </a:t>
            </a:r>
            <a:r>
              <a:rPr lang="en-US" sz="2400" b="1" dirty="0">
                <a:solidFill>
                  <a:srgbClr val="FF0000"/>
                </a:solidFill>
                <a:latin typeface="Courier New"/>
                <a:ea typeface="Courier New"/>
                <a:cs typeface="Courier New"/>
                <a:sym typeface="Courier New"/>
              </a:rPr>
              <a:t>0010</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3       3    </a:t>
            </a:r>
            <a:r>
              <a:rPr lang="en-US" sz="2400" b="1" dirty="0">
                <a:solidFill>
                  <a:srgbClr val="FF0000"/>
                </a:solidFill>
                <a:latin typeface="Courier New"/>
                <a:ea typeface="Courier New"/>
                <a:cs typeface="Courier New"/>
                <a:sym typeface="Courier New"/>
              </a:rPr>
              <a:t>0011</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4       4    </a:t>
            </a:r>
            <a:r>
              <a:rPr lang="en-US" sz="2400" b="1" dirty="0">
                <a:solidFill>
                  <a:srgbClr val="FF0000"/>
                </a:solidFill>
                <a:latin typeface="Courier New"/>
                <a:ea typeface="Courier New"/>
                <a:cs typeface="Courier New"/>
                <a:sym typeface="Courier New"/>
              </a:rPr>
              <a:t>0100</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5       5    </a:t>
            </a:r>
            <a:r>
              <a:rPr lang="en-US" sz="2400" b="1" dirty="0">
                <a:solidFill>
                  <a:srgbClr val="FF0000"/>
                </a:solidFill>
                <a:latin typeface="Courier New"/>
                <a:ea typeface="Courier New"/>
                <a:cs typeface="Courier New"/>
                <a:sym typeface="Courier New"/>
              </a:rPr>
              <a:t>0101</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6       6    </a:t>
            </a:r>
            <a:r>
              <a:rPr lang="en-US" sz="2400" b="1" dirty="0">
                <a:solidFill>
                  <a:srgbClr val="FF0000"/>
                </a:solidFill>
                <a:latin typeface="Courier New"/>
                <a:ea typeface="Courier New"/>
                <a:cs typeface="Courier New"/>
                <a:sym typeface="Courier New"/>
              </a:rPr>
              <a:t>0110</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7       7    </a:t>
            </a:r>
            <a:r>
              <a:rPr lang="en-US" sz="2400" b="1" dirty="0">
                <a:solidFill>
                  <a:srgbClr val="FF0000"/>
                </a:solidFill>
                <a:latin typeface="Courier New"/>
                <a:ea typeface="Courier New"/>
                <a:cs typeface="Courier New"/>
                <a:sym typeface="Courier New"/>
              </a:rPr>
              <a:t>0111</a:t>
            </a:r>
            <a:endParaRPr dirty="0"/>
          </a:p>
          <a:p>
            <a:pPr marL="0" lvl="0" indent="0" algn="l" rtl="0">
              <a:lnSpc>
                <a:spcPct val="90000"/>
              </a:lnSpc>
              <a:spcBef>
                <a:spcPts val="660"/>
              </a:spcBef>
              <a:spcAft>
                <a:spcPts val="0"/>
              </a:spcAft>
              <a:buClr>
                <a:srgbClr val="7F7F7F"/>
              </a:buClr>
              <a:buSzPts val="2200"/>
              <a:buNone/>
            </a:pPr>
            <a:endParaRPr dirty="0"/>
          </a:p>
        </p:txBody>
      </p:sp>
      <p:sp>
        <p:nvSpPr>
          <p:cNvPr id="781" name="Google Shape;781;p7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None/>
            </a:pPr>
            <a:r>
              <a:rPr lang="en-US" sz="2400" b="1" u="sng" dirty="0">
                <a:latin typeface="Courier New"/>
                <a:ea typeface="Courier New"/>
                <a:cs typeface="Courier New"/>
                <a:sym typeface="Courier New"/>
              </a:rPr>
              <a:t>Dec</a:t>
            </a:r>
            <a:r>
              <a:rPr lang="en-US" sz="2400" b="1" dirty="0">
                <a:latin typeface="Courier New"/>
                <a:ea typeface="Courier New"/>
                <a:cs typeface="Courier New"/>
                <a:sym typeface="Courier New"/>
              </a:rPr>
              <a:t>    </a:t>
            </a:r>
            <a:r>
              <a:rPr lang="en-US" sz="2400" b="1" u="sng" dirty="0">
                <a:latin typeface="Courier New"/>
                <a:ea typeface="Courier New"/>
                <a:cs typeface="Courier New"/>
                <a:sym typeface="Courier New"/>
              </a:rPr>
              <a:t>Hex</a:t>
            </a:r>
            <a:r>
              <a:rPr lang="en-US" sz="2400" b="1" dirty="0">
                <a:latin typeface="Courier New"/>
                <a:ea typeface="Courier New"/>
                <a:cs typeface="Courier New"/>
                <a:sym typeface="Courier New"/>
              </a:rPr>
              <a:t>  Binary         </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8       8    </a:t>
            </a:r>
            <a:r>
              <a:rPr lang="en-US" sz="2400" b="1" dirty="0">
                <a:solidFill>
                  <a:srgbClr val="FF0000"/>
                </a:solidFill>
                <a:latin typeface="Courier New"/>
                <a:ea typeface="Courier New"/>
                <a:cs typeface="Courier New"/>
                <a:sym typeface="Courier New"/>
              </a:rPr>
              <a:t>1000</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9       9    </a:t>
            </a:r>
            <a:r>
              <a:rPr lang="en-US" sz="2400" b="1" dirty="0">
                <a:solidFill>
                  <a:srgbClr val="FF0000"/>
                </a:solidFill>
                <a:latin typeface="Courier New"/>
                <a:ea typeface="Courier New"/>
                <a:cs typeface="Courier New"/>
                <a:sym typeface="Courier New"/>
              </a:rPr>
              <a:t>1001</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10      A    </a:t>
            </a:r>
            <a:r>
              <a:rPr lang="en-US" sz="2400" b="1" dirty="0">
                <a:solidFill>
                  <a:srgbClr val="FF0000"/>
                </a:solidFill>
                <a:latin typeface="Courier New"/>
                <a:ea typeface="Courier New"/>
                <a:cs typeface="Courier New"/>
                <a:sym typeface="Courier New"/>
              </a:rPr>
              <a:t>1010</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11      B    </a:t>
            </a:r>
            <a:r>
              <a:rPr lang="en-US" sz="2400" b="1" dirty="0">
                <a:solidFill>
                  <a:srgbClr val="FF0000"/>
                </a:solidFill>
                <a:latin typeface="Courier New"/>
                <a:ea typeface="Courier New"/>
                <a:cs typeface="Courier New"/>
                <a:sym typeface="Courier New"/>
              </a:rPr>
              <a:t>1011</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12      C    </a:t>
            </a:r>
            <a:r>
              <a:rPr lang="en-US" sz="2400" b="1" dirty="0">
                <a:solidFill>
                  <a:srgbClr val="FF0000"/>
                </a:solidFill>
                <a:latin typeface="Courier New"/>
                <a:ea typeface="Courier New"/>
                <a:cs typeface="Courier New"/>
                <a:sym typeface="Courier New"/>
              </a:rPr>
              <a:t>1100</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13      D    </a:t>
            </a:r>
            <a:r>
              <a:rPr lang="en-US" sz="2400" b="1" dirty="0">
                <a:solidFill>
                  <a:srgbClr val="FF0000"/>
                </a:solidFill>
                <a:latin typeface="Courier New"/>
                <a:ea typeface="Courier New"/>
                <a:cs typeface="Courier New"/>
                <a:sym typeface="Courier New"/>
              </a:rPr>
              <a:t>1101</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14      E    </a:t>
            </a:r>
            <a:r>
              <a:rPr lang="en-US" sz="2400" b="1" dirty="0">
                <a:solidFill>
                  <a:srgbClr val="FF0000"/>
                </a:solidFill>
                <a:latin typeface="Courier New"/>
                <a:ea typeface="Courier New"/>
                <a:cs typeface="Courier New"/>
                <a:sym typeface="Courier New"/>
              </a:rPr>
              <a:t>1110</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15      F    </a:t>
            </a:r>
            <a:r>
              <a:rPr lang="en-US" sz="2400" b="1" dirty="0">
                <a:solidFill>
                  <a:srgbClr val="FF0000"/>
                </a:solidFill>
                <a:latin typeface="Courier New"/>
                <a:ea typeface="Courier New"/>
                <a:cs typeface="Courier New"/>
                <a:sym typeface="Courier New"/>
              </a:rPr>
              <a:t>1111</a:t>
            </a:r>
            <a:endParaRPr dirty="0"/>
          </a:p>
          <a:p>
            <a:pPr marL="228600" lvl="0" indent="-228600" algn="l" rtl="0">
              <a:lnSpc>
                <a:spcPct val="90000"/>
              </a:lnSpc>
              <a:spcBef>
                <a:spcPts val="480"/>
              </a:spcBef>
              <a:spcAft>
                <a:spcPts val="0"/>
              </a:spcAft>
              <a:buClr>
                <a:srgbClr val="009999"/>
              </a:buClr>
              <a:buSzPts val="3000"/>
              <a:buNone/>
            </a:pPr>
            <a:endParaRPr sz="2400" b="1" dirty="0">
              <a:solidFill>
                <a:srgbClr val="FF0000"/>
              </a:solidFill>
              <a:latin typeface="Courier New"/>
              <a:ea typeface="Courier New"/>
              <a:cs typeface="Courier New"/>
              <a:sym typeface="Courier New"/>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7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What about 8 bits?</a:t>
            </a:r>
            <a:endParaRPr dirty="0"/>
          </a:p>
        </p:txBody>
      </p:sp>
      <p:sp>
        <p:nvSpPr>
          <p:cNvPr id="787" name="Google Shape;787;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7F7F7F"/>
              </a:buClr>
              <a:buSzPct val="100000"/>
              <a:buNone/>
            </a:pPr>
            <a:r>
              <a:rPr lang="en-US" sz="3200" b="1" dirty="0">
                <a:latin typeface="Courier New"/>
                <a:ea typeface="Courier New"/>
                <a:cs typeface="Courier New"/>
                <a:sym typeface="Courier New"/>
              </a:rPr>
              <a:t>Dec.    Hex.   Binary       Dec.    Hex.   Binary</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0       0      0000         8       8      1000</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1       1      0001         9       9      1001</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2       2      0010        10       A      1010</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3       3      0011        11       B      1011</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4       4      0100        12       C      1100</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5       5      0101        13       D      1101</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6       6      0110        14       E      1110</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7       7      0111        15       F      1111</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a:t>
            </a:r>
            <a:endParaRPr dirty="0"/>
          </a:p>
          <a:p>
            <a:pPr marL="228600" lvl="0" indent="-228600" algn="l" rtl="0">
              <a:lnSpc>
                <a:spcPct val="90000"/>
              </a:lnSpc>
              <a:spcBef>
                <a:spcPts val="924"/>
              </a:spcBef>
              <a:spcAft>
                <a:spcPts val="0"/>
              </a:spcAft>
              <a:buClr>
                <a:srgbClr val="7F7F7F"/>
              </a:buClr>
              <a:buSzPct val="100000"/>
              <a:buNone/>
            </a:pPr>
            <a:r>
              <a:rPr lang="en-US" sz="4400" b="1" dirty="0">
                <a:latin typeface="Courier New"/>
                <a:ea typeface="Courier New"/>
                <a:cs typeface="Courier New"/>
                <a:sym typeface="Courier New"/>
              </a:rPr>
              <a:t>HEX         BINARY</a:t>
            </a:r>
            <a:endParaRPr dirty="0"/>
          </a:p>
          <a:p>
            <a:pPr marL="228600" lvl="0" indent="-228600" algn="l" rtl="0">
              <a:lnSpc>
                <a:spcPct val="90000"/>
              </a:lnSpc>
              <a:spcBef>
                <a:spcPts val="924"/>
              </a:spcBef>
              <a:spcAft>
                <a:spcPts val="0"/>
              </a:spcAft>
              <a:buClr>
                <a:srgbClr val="7F7F7F"/>
              </a:buClr>
              <a:buSzPct val="100000"/>
              <a:buNone/>
            </a:pPr>
            <a:r>
              <a:rPr lang="en-US" sz="4400" b="1" dirty="0">
                <a:latin typeface="Courier New"/>
                <a:ea typeface="Courier New"/>
                <a:cs typeface="Courier New"/>
                <a:sym typeface="Courier New"/>
              </a:rPr>
              <a:t>2  4          ?</a:t>
            </a:r>
            <a:endParaRPr dirty="0"/>
          </a:p>
          <a:p>
            <a:pPr marL="0" lvl="0" indent="0" algn="l" rtl="0">
              <a:lnSpc>
                <a:spcPct val="90000"/>
              </a:lnSpc>
              <a:spcBef>
                <a:spcPts val="630"/>
              </a:spcBef>
              <a:spcAft>
                <a:spcPts val="0"/>
              </a:spcAft>
              <a:buClr>
                <a:srgbClr val="7F7F7F"/>
              </a:buClr>
              <a:buSzPct val="100000"/>
              <a:buNone/>
            </a:pPr>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7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What about 8 bits?</a:t>
            </a:r>
            <a:endParaRPr dirty="0"/>
          </a:p>
        </p:txBody>
      </p:sp>
      <p:sp>
        <p:nvSpPr>
          <p:cNvPr id="793" name="Google Shape;793;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7F7F7F"/>
              </a:buClr>
              <a:buSzPct val="100000"/>
              <a:buNone/>
            </a:pPr>
            <a:r>
              <a:rPr lang="en-US" sz="3200" b="1" dirty="0">
                <a:latin typeface="Courier New"/>
                <a:ea typeface="Courier New"/>
                <a:cs typeface="Courier New"/>
                <a:sym typeface="Courier New"/>
              </a:rPr>
              <a:t>Dec.    Hex.   Binary       Dec.    Hex.   Binary</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0       0      0000         8       8      1000</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1       1      0001         9       9      1001</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2       </a:t>
            </a:r>
            <a:r>
              <a:rPr lang="en-US" sz="3200" b="1" dirty="0">
                <a:solidFill>
                  <a:srgbClr val="FF0000"/>
                </a:solidFill>
                <a:latin typeface="Courier New"/>
                <a:ea typeface="Courier New"/>
                <a:cs typeface="Courier New"/>
                <a:sym typeface="Courier New"/>
              </a:rPr>
              <a:t>2      0010</a:t>
            </a:r>
            <a:r>
              <a:rPr lang="en-US" sz="3200" b="1" dirty="0">
                <a:latin typeface="Courier New"/>
                <a:ea typeface="Courier New"/>
                <a:cs typeface="Courier New"/>
                <a:sym typeface="Courier New"/>
              </a:rPr>
              <a:t>        10       A      1010</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3       3      0011        11       B      1011</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4       </a:t>
            </a:r>
            <a:r>
              <a:rPr lang="en-US" sz="3200" b="1" dirty="0">
                <a:solidFill>
                  <a:srgbClr val="0055A4"/>
                </a:solidFill>
                <a:latin typeface="Courier New"/>
                <a:ea typeface="Courier New"/>
                <a:cs typeface="Courier New"/>
                <a:sym typeface="Courier New"/>
              </a:rPr>
              <a:t>4      0100        </a:t>
            </a:r>
            <a:r>
              <a:rPr lang="en-US" sz="3200" b="1" dirty="0">
                <a:latin typeface="Courier New"/>
                <a:ea typeface="Courier New"/>
                <a:cs typeface="Courier New"/>
                <a:sym typeface="Courier New"/>
              </a:rPr>
              <a:t>12       C      1100</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5       5      0101        13       D      1101</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6       6      0110        14       E      1110</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  7       7      0111        15       F      1111</a:t>
            </a:r>
            <a:endParaRPr dirty="0"/>
          </a:p>
          <a:p>
            <a:pPr marL="228600" lvl="0" indent="-228600" algn="l" rtl="0">
              <a:lnSpc>
                <a:spcPct val="90000"/>
              </a:lnSpc>
              <a:spcBef>
                <a:spcPts val="672"/>
              </a:spcBef>
              <a:spcAft>
                <a:spcPts val="0"/>
              </a:spcAft>
              <a:buClr>
                <a:srgbClr val="7F7F7F"/>
              </a:buClr>
              <a:buSzPct val="100000"/>
              <a:buNone/>
            </a:pPr>
            <a:r>
              <a:rPr lang="en-US" sz="3200" b="1" dirty="0">
                <a:latin typeface="Courier New"/>
                <a:ea typeface="Courier New"/>
                <a:cs typeface="Courier New"/>
                <a:sym typeface="Courier New"/>
              </a:rPr>
              <a:t>-----------------------------------------------------</a:t>
            </a:r>
            <a:endParaRPr dirty="0"/>
          </a:p>
          <a:p>
            <a:pPr marL="228600" lvl="0" indent="-228600" algn="l" rtl="0">
              <a:lnSpc>
                <a:spcPct val="90000"/>
              </a:lnSpc>
              <a:spcBef>
                <a:spcPts val="924"/>
              </a:spcBef>
              <a:spcAft>
                <a:spcPts val="0"/>
              </a:spcAft>
              <a:buClr>
                <a:srgbClr val="7F7F7F"/>
              </a:buClr>
              <a:buSzPct val="100000"/>
              <a:buNone/>
            </a:pPr>
            <a:r>
              <a:rPr lang="en-US" sz="4400" b="1" dirty="0">
                <a:latin typeface="Courier New"/>
                <a:ea typeface="Courier New"/>
                <a:cs typeface="Courier New"/>
                <a:sym typeface="Courier New"/>
              </a:rPr>
              <a:t>HEX         BINARY</a:t>
            </a:r>
            <a:endParaRPr dirty="0"/>
          </a:p>
          <a:p>
            <a:pPr marL="228600" lvl="0" indent="-228600" algn="l" rtl="0">
              <a:lnSpc>
                <a:spcPct val="90000"/>
              </a:lnSpc>
              <a:spcBef>
                <a:spcPts val="924"/>
              </a:spcBef>
              <a:spcAft>
                <a:spcPts val="0"/>
              </a:spcAft>
              <a:buClr>
                <a:srgbClr val="FF0000"/>
              </a:buClr>
              <a:buSzPct val="100000"/>
              <a:buNone/>
            </a:pPr>
            <a:r>
              <a:rPr lang="en-US" sz="4400" b="1" dirty="0">
                <a:solidFill>
                  <a:srgbClr val="FF0000"/>
                </a:solidFill>
                <a:latin typeface="Courier New"/>
                <a:ea typeface="Courier New"/>
                <a:cs typeface="Courier New"/>
                <a:sym typeface="Courier New"/>
              </a:rPr>
              <a:t>2</a:t>
            </a:r>
            <a:r>
              <a:rPr lang="en-US" sz="4400" b="1" dirty="0">
                <a:latin typeface="Courier New"/>
                <a:ea typeface="Courier New"/>
                <a:cs typeface="Courier New"/>
                <a:sym typeface="Courier New"/>
              </a:rPr>
              <a:t>  </a:t>
            </a:r>
            <a:r>
              <a:rPr lang="en-US" sz="4400" b="1" dirty="0">
                <a:solidFill>
                  <a:srgbClr val="0055A4"/>
                </a:solidFill>
                <a:latin typeface="Courier New"/>
                <a:ea typeface="Courier New"/>
                <a:cs typeface="Courier New"/>
                <a:sym typeface="Courier New"/>
              </a:rPr>
              <a:t>4</a:t>
            </a:r>
            <a:r>
              <a:rPr lang="en-US" sz="4400" b="1" dirty="0">
                <a:latin typeface="Courier New"/>
                <a:ea typeface="Courier New"/>
                <a:cs typeface="Courier New"/>
                <a:sym typeface="Courier New"/>
              </a:rPr>
              <a:t>      	</a:t>
            </a:r>
            <a:r>
              <a:rPr lang="en-US" sz="4400" b="1" dirty="0">
                <a:solidFill>
                  <a:srgbClr val="FF0000"/>
                </a:solidFill>
                <a:latin typeface="Courier New"/>
                <a:ea typeface="Courier New"/>
                <a:cs typeface="Courier New"/>
                <a:sym typeface="Courier New"/>
              </a:rPr>
              <a:t>0010</a:t>
            </a:r>
            <a:r>
              <a:rPr lang="en-US" sz="4400" b="1" dirty="0">
                <a:latin typeface="Courier New"/>
                <a:ea typeface="Courier New"/>
                <a:cs typeface="Courier New"/>
                <a:sym typeface="Courier New"/>
              </a:rPr>
              <a:t>  </a:t>
            </a:r>
            <a:r>
              <a:rPr lang="en-US" sz="4400" b="1" dirty="0">
                <a:solidFill>
                  <a:srgbClr val="0055A4"/>
                </a:solidFill>
                <a:latin typeface="Courier New"/>
                <a:ea typeface="Courier New"/>
                <a:cs typeface="Courier New"/>
                <a:sym typeface="Courier New"/>
              </a:rPr>
              <a:t>0100</a:t>
            </a:r>
            <a:r>
              <a:rPr lang="en-US" sz="4400" b="1" dirty="0">
                <a:latin typeface="Courier New"/>
                <a:ea typeface="Courier New"/>
                <a:cs typeface="Courier New"/>
                <a:sym typeface="Courier New"/>
              </a:rPr>
              <a:t> </a:t>
            </a:r>
            <a:endParaRPr dirty="0"/>
          </a:p>
          <a:p>
            <a:pPr marL="0" lvl="0" indent="0" algn="l" rtl="0">
              <a:lnSpc>
                <a:spcPct val="90000"/>
              </a:lnSpc>
              <a:spcBef>
                <a:spcPts val="630"/>
              </a:spcBef>
              <a:spcAft>
                <a:spcPts val="0"/>
              </a:spcAft>
              <a:buClr>
                <a:srgbClr val="7F7F7F"/>
              </a:buClr>
              <a:buSzPct val="100000"/>
              <a:buNone/>
            </a:pPr>
            <a:endParaRPr dirty="0"/>
          </a:p>
        </p:txBody>
      </p:sp>
      <p:cxnSp>
        <p:nvCxnSpPr>
          <p:cNvPr id="794" name="Google Shape;794;p74"/>
          <p:cNvCxnSpPr/>
          <p:nvPr/>
        </p:nvCxnSpPr>
        <p:spPr>
          <a:xfrm>
            <a:off x="2525085" y="3078760"/>
            <a:ext cx="659100" cy="2140200"/>
          </a:xfrm>
          <a:prstGeom prst="straightConnector1">
            <a:avLst/>
          </a:prstGeom>
          <a:noFill/>
          <a:ln w="50800" cap="flat" cmpd="sng">
            <a:solidFill>
              <a:srgbClr val="FF0000"/>
            </a:solidFill>
            <a:prstDash val="solid"/>
            <a:round/>
            <a:headEnd type="none" w="med" len="med"/>
            <a:tailEnd type="triangle" w="med" len="med"/>
          </a:ln>
        </p:spPr>
      </p:cxnSp>
      <p:cxnSp>
        <p:nvCxnSpPr>
          <p:cNvPr id="795" name="Google Shape;795;p74"/>
          <p:cNvCxnSpPr/>
          <p:nvPr/>
        </p:nvCxnSpPr>
        <p:spPr>
          <a:xfrm>
            <a:off x="2640375" y="3613125"/>
            <a:ext cx="2239500" cy="1407900"/>
          </a:xfrm>
          <a:prstGeom prst="straightConnector1">
            <a:avLst/>
          </a:prstGeom>
          <a:noFill/>
          <a:ln w="50800" cap="flat" cmpd="sng">
            <a:solidFill>
              <a:schemeClr val="accent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4"/>
                                        </p:tgtEl>
                                        <p:attrNameLst>
                                          <p:attrName>style.visibility</p:attrName>
                                        </p:attrNameLst>
                                      </p:cBhvr>
                                      <p:to>
                                        <p:strVal val="visible"/>
                                      </p:to>
                                    </p:set>
                                    <p:animEffect transition="in" filter="fade">
                                      <p:cBhvr>
                                        <p:cTn id="7" dur="500"/>
                                        <p:tgtEl>
                                          <p:spTgt spid="7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95"/>
                                        </p:tgtEl>
                                        <p:attrNameLst>
                                          <p:attrName>style.visibility</p:attrName>
                                        </p:attrNameLst>
                                      </p:cBhvr>
                                      <p:to>
                                        <p:strVal val="visible"/>
                                      </p:to>
                                    </p:set>
                                    <p:animEffect transition="in" filter="fade">
                                      <p:cBhvr>
                                        <p:cTn id="12" dur="500"/>
                                        <p:tgtEl>
                                          <p:spTgt spid="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7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Using Hex for 8 bits</a:t>
            </a:r>
            <a:endParaRPr dirty="0"/>
          </a:p>
        </p:txBody>
      </p:sp>
      <p:sp>
        <p:nvSpPr>
          <p:cNvPr id="801" name="Google Shape;801;p7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32500" lnSpcReduction="20000"/>
          </a:bodyPr>
          <a:lstStyle/>
          <a:p>
            <a:pPr marL="228600" lvl="0" indent="-228600" algn="l" rtl="0">
              <a:lnSpc>
                <a:spcPct val="115000"/>
              </a:lnSpc>
              <a:spcBef>
                <a:spcPts val="0"/>
              </a:spcBef>
              <a:spcAft>
                <a:spcPts val="0"/>
              </a:spcAft>
              <a:buClr>
                <a:srgbClr val="7F7F7F"/>
              </a:buClr>
              <a:buSzPct val="100000"/>
              <a:buNone/>
            </a:pPr>
            <a:r>
              <a:rPr lang="en-US" sz="3200" b="1" dirty="0">
                <a:latin typeface="Courier New"/>
                <a:ea typeface="Courier New"/>
                <a:cs typeface="Courier New"/>
                <a:sym typeface="Courier New"/>
              </a:rPr>
              <a:t>Dec.    Hex.   Binary       Dec.    Hex.   Binary</a:t>
            </a:r>
            <a:endParaRPr dirty="0"/>
          </a:p>
          <a:p>
            <a:pPr marL="228600" lvl="0" indent="-228600" algn="l" rtl="0">
              <a:lnSpc>
                <a:spcPct val="115000"/>
              </a:lnSpc>
              <a:spcBef>
                <a:spcPts val="456"/>
              </a:spcBef>
              <a:spcAft>
                <a:spcPts val="0"/>
              </a:spcAft>
              <a:buClr>
                <a:srgbClr val="7F7F7F"/>
              </a:buClr>
              <a:buSzPct val="100000"/>
              <a:buNone/>
            </a:pPr>
            <a:r>
              <a:rPr lang="en-US" sz="3200" b="1" dirty="0">
                <a:latin typeface="Courier New"/>
                <a:ea typeface="Courier New"/>
                <a:cs typeface="Courier New"/>
                <a:sym typeface="Courier New"/>
              </a:rPr>
              <a:t>  0       0      0000         8       8      1000</a:t>
            </a:r>
            <a:endParaRPr dirty="0"/>
          </a:p>
          <a:p>
            <a:pPr marL="228600" lvl="0" indent="-228600" algn="l" rtl="0">
              <a:lnSpc>
                <a:spcPct val="115000"/>
              </a:lnSpc>
              <a:spcBef>
                <a:spcPts val="456"/>
              </a:spcBef>
              <a:spcAft>
                <a:spcPts val="0"/>
              </a:spcAft>
              <a:buClr>
                <a:srgbClr val="7F7F7F"/>
              </a:buClr>
              <a:buSzPct val="100000"/>
              <a:buNone/>
            </a:pPr>
            <a:r>
              <a:rPr lang="en-US" sz="3200" b="1" dirty="0">
                <a:latin typeface="Courier New"/>
                <a:ea typeface="Courier New"/>
                <a:cs typeface="Courier New"/>
                <a:sym typeface="Courier New"/>
              </a:rPr>
              <a:t>  1       1      0001         9       9      1001</a:t>
            </a:r>
            <a:endParaRPr dirty="0"/>
          </a:p>
          <a:p>
            <a:pPr marL="228600" lvl="0" indent="-228600" algn="l" rtl="0">
              <a:lnSpc>
                <a:spcPct val="115000"/>
              </a:lnSpc>
              <a:spcBef>
                <a:spcPts val="456"/>
              </a:spcBef>
              <a:spcAft>
                <a:spcPts val="0"/>
              </a:spcAft>
              <a:buClr>
                <a:srgbClr val="7F7F7F"/>
              </a:buClr>
              <a:buSzPct val="100000"/>
              <a:buNone/>
            </a:pPr>
            <a:r>
              <a:rPr lang="en-US" sz="3200" b="1" dirty="0">
                <a:latin typeface="Courier New"/>
                <a:ea typeface="Courier New"/>
                <a:cs typeface="Courier New"/>
                <a:sym typeface="Courier New"/>
              </a:rPr>
              <a:t>  2       2      0010        10       A      1010</a:t>
            </a:r>
            <a:endParaRPr dirty="0"/>
          </a:p>
          <a:p>
            <a:pPr marL="228600" lvl="0" indent="-228600" algn="l" rtl="0">
              <a:lnSpc>
                <a:spcPct val="115000"/>
              </a:lnSpc>
              <a:spcBef>
                <a:spcPts val="456"/>
              </a:spcBef>
              <a:spcAft>
                <a:spcPts val="0"/>
              </a:spcAft>
              <a:buClr>
                <a:srgbClr val="7F7F7F"/>
              </a:buClr>
              <a:buSzPct val="100000"/>
              <a:buNone/>
            </a:pPr>
            <a:r>
              <a:rPr lang="en-US" sz="3200" b="1" dirty="0">
                <a:latin typeface="Courier New"/>
                <a:ea typeface="Courier New"/>
                <a:cs typeface="Courier New"/>
                <a:sym typeface="Courier New"/>
              </a:rPr>
              <a:t>  3       3      0011        11       B      1011</a:t>
            </a:r>
            <a:endParaRPr dirty="0"/>
          </a:p>
          <a:p>
            <a:pPr marL="228600" lvl="0" indent="-228600" algn="l" rtl="0">
              <a:lnSpc>
                <a:spcPct val="115000"/>
              </a:lnSpc>
              <a:spcBef>
                <a:spcPts val="456"/>
              </a:spcBef>
              <a:spcAft>
                <a:spcPts val="0"/>
              </a:spcAft>
              <a:buClr>
                <a:srgbClr val="7F7F7F"/>
              </a:buClr>
              <a:buSzPct val="100000"/>
              <a:buNone/>
            </a:pPr>
            <a:r>
              <a:rPr lang="en-US" sz="3200" b="1" dirty="0">
                <a:latin typeface="Courier New"/>
                <a:ea typeface="Courier New"/>
                <a:cs typeface="Courier New"/>
                <a:sym typeface="Courier New"/>
              </a:rPr>
              <a:t>  4       4      0100        12       C      1100</a:t>
            </a:r>
            <a:endParaRPr dirty="0"/>
          </a:p>
          <a:p>
            <a:pPr marL="228600" lvl="0" indent="-228600" algn="l" rtl="0">
              <a:lnSpc>
                <a:spcPct val="115000"/>
              </a:lnSpc>
              <a:spcBef>
                <a:spcPts val="456"/>
              </a:spcBef>
              <a:spcAft>
                <a:spcPts val="0"/>
              </a:spcAft>
              <a:buClr>
                <a:srgbClr val="7F7F7F"/>
              </a:buClr>
              <a:buSzPct val="100000"/>
              <a:buNone/>
            </a:pPr>
            <a:r>
              <a:rPr lang="en-US" sz="3200" b="1" dirty="0">
                <a:latin typeface="Courier New"/>
                <a:ea typeface="Courier New"/>
                <a:cs typeface="Courier New"/>
                <a:sym typeface="Courier New"/>
              </a:rPr>
              <a:t>  5       5      0101        13       D      1101</a:t>
            </a:r>
            <a:endParaRPr dirty="0"/>
          </a:p>
          <a:p>
            <a:pPr marL="228600" lvl="0" indent="-228600" algn="l" rtl="0">
              <a:lnSpc>
                <a:spcPct val="115000"/>
              </a:lnSpc>
              <a:spcBef>
                <a:spcPts val="456"/>
              </a:spcBef>
              <a:spcAft>
                <a:spcPts val="0"/>
              </a:spcAft>
              <a:buClr>
                <a:srgbClr val="7F7F7F"/>
              </a:buClr>
              <a:buSzPct val="100000"/>
              <a:buNone/>
            </a:pPr>
            <a:r>
              <a:rPr lang="en-US" sz="3200" b="1" dirty="0">
                <a:latin typeface="Courier New"/>
                <a:ea typeface="Courier New"/>
                <a:cs typeface="Courier New"/>
                <a:sym typeface="Courier New"/>
              </a:rPr>
              <a:t>  6       6      0110        14       E      1110</a:t>
            </a:r>
            <a:endParaRPr dirty="0"/>
          </a:p>
          <a:p>
            <a:pPr marL="228600" lvl="0" indent="-228600" algn="l" rtl="0">
              <a:lnSpc>
                <a:spcPct val="115000"/>
              </a:lnSpc>
              <a:spcBef>
                <a:spcPts val="456"/>
              </a:spcBef>
              <a:spcAft>
                <a:spcPts val="0"/>
              </a:spcAft>
              <a:buClr>
                <a:srgbClr val="7F7F7F"/>
              </a:buClr>
              <a:buSzPct val="100000"/>
              <a:buNone/>
            </a:pPr>
            <a:r>
              <a:rPr lang="en-US" sz="3200" b="1" dirty="0">
                <a:latin typeface="Courier New"/>
                <a:ea typeface="Courier New"/>
                <a:cs typeface="Courier New"/>
                <a:sym typeface="Courier New"/>
              </a:rPr>
              <a:t>  7       7      0111        15       F      1111</a:t>
            </a:r>
            <a:endParaRPr dirty="0"/>
          </a:p>
          <a:p>
            <a:pPr marL="228600" lvl="0" indent="-228600" algn="l" rtl="0">
              <a:lnSpc>
                <a:spcPct val="115000"/>
              </a:lnSpc>
              <a:spcBef>
                <a:spcPts val="456"/>
              </a:spcBef>
              <a:spcAft>
                <a:spcPts val="0"/>
              </a:spcAft>
              <a:buClr>
                <a:srgbClr val="7F7F7F"/>
              </a:buClr>
              <a:buSzPct val="100000"/>
              <a:buNone/>
            </a:pPr>
            <a:r>
              <a:rPr lang="en-US" sz="3200" b="1" dirty="0">
                <a:latin typeface="Courier New"/>
                <a:ea typeface="Courier New"/>
                <a:cs typeface="Courier New"/>
                <a:sym typeface="Courier New"/>
              </a:rPr>
              <a:t>-----------------------------------------------------</a:t>
            </a:r>
            <a:endParaRPr dirty="0"/>
          </a:p>
          <a:p>
            <a:pPr marL="228600" lvl="0" indent="-228600" algn="l" rtl="0">
              <a:lnSpc>
                <a:spcPct val="115000"/>
              </a:lnSpc>
              <a:spcBef>
                <a:spcPts val="570"/>
              </a:spcBef>
              <a:spcAft>
                <a:spcPts val="0"/>
              </a:spcAft>
              <a:buClr>
                <a:srgbClr val="7F7F7F"/>
              </a:buClr>
              <a:buSzPct val="100000"/>
              <a:buNone/>
            </a:pPr>
            <a:r>
              <a:rPr lang="en-US" sz="4000" b="1" dirty="0">
                <a:latin typeface="Courier New"/>
                <a:ea typeface="Courier New"/>
                <a:cs typeface="Courier New"/>
                <a:sym typeface="Courier New"/>
              </a:rPr>
              <a:t> </a:t>
            </a:r>
            <a:r>
              <a:rPr lang="en-US" sz="4000" b="1" u="sng" dirty="0">
                <a:latin typeface="Courier New"/>
                <a:ea typeface="Courier New"/>
                <a:cs typeface="Courier New"/>
                <a:sym typeface="Courier New"/>
              </a:rPr>
              <a:t>Hex    Binary</a:t>
            </a:r>
            <a:r>
              <a:rPr lang="en-US" sz="4000" b="1" dirty="0">
                <a:latin typeface="Courier New"/>
                <a:ea typeface="Courier New"/>
                <a:cs typeface="Courier New"/>
                <a:sym typeface="Courier New"/>
              </a:rPr>
              <a:t>       			</a:t>
            </a:r>
            <a:r>
              <a:rPr lang="en-US" sz="4000" b="1" u="sng" dirty="0">
                <a:latin typeface="Courier New"/>
                <a:ea typeface="Courier New"/>
                <a:cs typeface="Courier New"/>
                <a:sym typeface="Courier New"/>
              </a:rPr>
              <a:t>Hex    Binary</a:t>
            </a:r>
            <a:r>
              <a:rPr lang="en-US" sz="4000" b="1" dirty="0">
                <a:latin typeface="Courier New"/>
                <a:ea typeface="Courier New"/>
                <a:cs typeface="Courier New"/>
                <a:sym typeface="Courier New"/>
              </a:rPr>
              <a:t>        </a:t>
            </a:r>
            <a:r>
              <a:rPr lang="en-US" sz="4000" b="1" u="sng" dirty="0">
                <a:latin typeface="Courier New"/>
                <a:ea typeface="Courier New"/>
                <a:cs typeface="Courier New"/>
                <a:sym typeface="Courier New"/>
              </a:rPr>
              <a:t>Hex    Binary</a:t>
            </a:r>
            <a:endParaRPr dirty="0"/>
          </a:p>
          <a:p>
            <a:pPr marL="228600" lvl="0" indent="-228600" algn="l" rtl="0">
              <a:lnSpc>
                <a:spcPct val="115000"/>
              </a:lnSpc>
              <a:spcBef>
                <a:spcPts val="570"/>
              </a:spcBef>
              <a:spcAft>
                <a:spcPts val="0"/>
              </a:spcAft>
              <a:buClr>
                <a:srgbClr val="7F7F7F"/>
              </a:buClr>
              <a:buSzPct val="100000"/>
              <a:buNone/>
            </a:pPr>
            <a:r>
              <a:rPr lang="en-US" sz="4000" b="1" dirty="0">
                <a:latin typeface="Courier New"/>
                <a:ea typeface="Courier New"/>
                <a:cs typeface="Courier New"/>
                <a:sym typeface="Courier New"/>
              </a:rPr>
              <a:t> </a:t>
            </a:r>
            <a:r>
              <a:rPr lang="en-US" sz="4000" b="1" dirty="0">
                <a:solidFill>
                  <a:srgbClr val="FF0000"/>
                </a:solidFill>
                <a:latin typeface="Courier New"/>
                <a:ea typeface="Courier New"/>
                <a:cs typeface="Courier New"/>
                <a:sym typeface="Courier New"/>
              </a:rPr>
              <a:t>1</a:t>
            </a:r>
            <a:r>
              <a:rPr lang="en-US" sz="4000" b="1" dirty="0">
                <a:solidFill>
                  <a:schemeClr val="accent2"/>
                </a:solidFill>
                <a:latin typeface="Courier New"/>
                <a:ea typeface="Courier New"/>
                <a:cs typeface="Courier New"/>
                <a:sym typeface="Courier New"/>
              </a:rPr>
              <a:t>2</a:t>
            </a:r>
            <a:r>
              <a:rPr lang="en-US" sz="4000" b="1" dirty="0">
                <a:latin typeface="Courier New"/>
                <a:ea typeface="Courier New"/>
                <a:cs typeface="Courier New"/>
                <a:sym typeface="Courier New"/>
              </a:rPr>
              <a:t>   </a:t>
            </a:r>
            <a:r>
              <a:rPr lang="en-US" sz="4000" b="1" dirty="0">
                <a:solidFill>
                  <a:srgbClr val="FF0000"/>
                </a:solidFill>
                <a:latin typeface="Courier New"/>
                <a:ea typeface="Courier New"/>
                <a:cs typeface="Courier New"/>
                <a:sym typeface="Courier New"/>
              </a:rPr>
              <a:t>0001</a:t>
            </a:r>
            <a:r>
              <a:rPr lang="en-US" sz="4000" b="1" dirty="0">
                <a:latin typeface="Courier New"/>
                <a:ea typeface="Courier New"/>
                <a:cs typeface="Courier New"/>
                <a:sym typeface="Courier New"/>
              </a:rPr>
              <a:t> </a:t>
            </a:r>
            <a:r>
              <a:rPr lang="en-US" sz="4000" b="1" dirty="0">
                <a:solidFill>
                  <a:schemeClr val="accent2"/>
                </a:solidFill>
                <a:latin typeface="Courier New"/>
                <a:ea typeface="Courier New"/>
                <a:cs typeface="Courier New"/>
                <a:sym typeface="Courier New"/>
              </a:rPr>
              <a:t>0010</a:t>
            </a:r>
            <a:r>
              <a:rPr lang="en-US" sz="4000" b="1" dirty="0">
                <a:latin typeface="Courier New"/>
                <a:ea typeface="Courier New"/>
                <a:cs typeface="Courier New"/>
                <a:sym typeface="Courier New"/>
              </a:rPr>
              <a:t>    			3C   0011 1100     99   1001 1001</a:t>
            </a:r>
            <a:endParaRPr dirty="0"/>
          </a:p>
          <a:p>
            <a:pPr marL="228600" lvl="0" indent="-228600" algn="l" rtl="0">
              <a:lnSpc>
                <a:spcPct val="115000"/>
              </a:lnSpc>
              <a:spcBef>
                <a:spcPts val="570"/>
              </a:spcBef>
              <a:spcAft>
                <a:spcPts val="0"/>
              </a:spcAft>
              <a:buClr>
                <a:srgbClr val="7F7F7F"/>
              </a:buClr>
              <a:buSzPct val="100000"/>
              <a:buNone/>
            </a:pPr>
            <a:endParaRPr sz="4000" b="1" dirty="0">
              <a:latin typeface="Courier New"/>
              <a:ea typeface="Courier New"/>
              <a:cs typeface="Courier New"/>
              <a:sym typeface="Courier New"/>
            </a:endParaRPr>
          </a:p>
          <a:p>
            <a:pPr marL="228600" lvl="0" indent="-228600" algn="l" rtl="0">
              <a:lnSpc>
                <a:spcPct val="115000"/>
              </a:lnSpc>
              <a:spcBef>
                <a:spcPts val="570"/>
              </a:spcBef>
              <a:spcAft>
                <a:spcPts val="0"/>
              </a:spcAft>
              <a:buClr>
                <a:srgbClr val="7F7F7F"/>
              </a:buClr>
              <a:buSzPct val="100000"/>
              <a:buNone/>
            </a:pPr>
            <a:endParaRPr sz="4000" b="1" dirty="0">
              <a:latin typeface="Courier New"/>
              <a:ea typeface="Courier New"/>
              <a:cs typeface="Courier New"/>
              <a:sym typeface="Courier New"/>
            </a:endParaRPr>
          </a:p>
          <a:p>
            <a:pPr marL="228600" lvl="0" indent="-228600" algn="l" rtl="0">
              <a:lnSpc>
                <a:spcPct val="115000"/>
              </a:lnSpc>
              <a:spcBef>
                <a:spcPts val="570"/>
              </a:spcBef>
              <a:spcAft>
                <a:spcPts val="0"/>
              </a:spcAft>
              <a:buClr>
                <a:srgbClr val="7F7F7F"/>
              </a:buClr>
              <a:buSzPct val="100000"/>
              <a:buNone/>
            </a:pPr>
            <a:r>
              <a:rPr lang="en-US" sz="4000" b="1" dirty="0">
                <a:latin typeface="Courier New"/>
                <a:ea typeface="Courier New"/>
                <a:cs typeface="Courier New"/>
                <a:sym typeface="Courier New"/>
              </a:rPr>
              <a:t>Exercise: </a:t>
            </a:r>
            <a:r>
              <a:rPr lang="en-US" sz="4000" dirty="0">
                <a:latin typeface="Courier New"/>
                <a:ea typeface="Courier New"/>
                <a:cs typeface="Courier New"/>
                <a:sym typeface="Courier New"/>
              </a:rPr>
              <a:t>Convert the following 8 bit (1 byte) hexadecimal numbers to binary </a:t>
            </a:r>
            <a:endParaRPr sz="4000" dirty="0">
              <a:latin typeface="Courier New"/>
              <a:ea typeface="Courier New"/>
              <a:cs typeface="Courier New"/>
              <a:sym typeface="Courier New"/>
            </a:endParaRPr>
          </a:p>
          <a:p>
            <a:pPr marL="228600" lvl="0" indent="-228600" algn="l" rtl="0">
              <a:lnSpc>
                <a:spcPct val="115000"/>
              </a:lnSpc>
              <a:spcBef>
                <a:spcPts val="570"/>
              </a:spcBef>
              <a:spcAft>
                <a:spcPts val="0"/>
              </a:spcAft>
              <a:buClr>
                <a:srgbClr val="7F7F7F"/>
              </a:buClr>
              <a:buSzPct val="100000"/>
              <a:buNone/>
            </a:pPr>
            <a:r>
              <a:rPr lang="en-US" sz="4000" b="1" dirty="0">
                <a:latin typeface="Courier New"/>
                <a:ea typeface="Courier New"/>
                <a:cs typeface="Courier New"/>
                <a:sym typeface="Courier New"/>
              </a:rPr>
              <a:t> AB                  1A                   00</a:t>
            </a:r>
            <a:endParaRPr dirty="0"/>
          </a:p>
          <a:p>
            <a:pPr marL="228600" lvl="0" indent="-228600" algn="l" rtl="0">
              <a:lnSpc>
                <a:spcPct val="115000"/>
              </a:lnSpc>
              <a:spcBef>
                <a:spcPts val="570"/>
              </a:spcBef>
              <a:spcAft>
                <a:spcPts val="0"/>
              </a:spcAft>
              <a:buClr>
                <a:srgbClr val="7F7F7F"/>
              </a:buClr>
              <a:buSzPct val="100000"/>
              <a:buNone/>
            </a:pPr>
            <a:r>
              <a:rPr lang="en-US" sz="4000" b="1" dirty="0">
                <a:latin typeface="Courier New"/>
                <a:ea typeface="Courier New"/>
                <a:cs typeface="Courier New"/>
                <a:sym typeface="Courier New"/>
              </a:rPr>
              <a:t> 02                  B4                   7D</a:t>
            </a:r>
            <a:endParaRPr dirty="0"/>
          </a:p>
          <a:p>
            <a:pPr marL="0" lvl="0" indent="0" algn="l" rtl="0">
              <a:lnSpc>
                <a:spcPct val="115000"/>
              </a:lnSpc>
              <a:spcBef>
                <a:spcPts val="570"/>
              </a:spcBef>
              <a:spcAft>
                <a:spcPts val="0"/>
              </a:spcAft>
              <a:buClr>
                <a:srgbClr val="7F7F7F"/>
              </a:buClr>
              <a:buSzPct val="133333"/>
              <a:buNone/>
            </a:pPr>
            <a:endParaRP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7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Hexadecimal # </a:t>
            </a:r>
            <a:r>
              <a:rPr lang="en-US" dirty="0">
                <a:solidFill>
                  <a:srgbClr val="FF0000"/>
                </a:solidFill>
              </a:rPr>
              <a:t>RED</a:t>
            </a:r>
            <a:r>
              <a:rPr lang="en-US" dirty="0"/>
              <a:t> </a:t>
            </a:r>
            <a:r>
              <a:rPr lang="en-US" dirty="0">
                <a:solidFill>
                  <a:srgbClr val="009999"/>
                </a:solidFill>
              </a:rPr>
              <a:t>GREEN</a:t>
            </a:r>
            <a:r>
              <a:rPr lang="en-US" dirty="0"/>
              <a:t> </a:t>
            </a:r>
            <a:r>
              <a:rPr lang="en-US" dirty="0">
                <a:solidFill>
                  <a:schemeClr val="accent2"/>
                </a:solidFill>
              </a:rPr>
              <a:t>BLUE</a:t>
            </a:r>
            <a:endParaRPr dirty="0"/>
          </a:p>
        </p:txBody>
      </p:sp>
      <p:sp>
        <p:nvSpPr>
          <p:cNvPr id="807" name="Google Shape;807;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None/>
            </a:pPr>
            <a:r>
              <a:rPr lang="en-US" sz="2400" b="1" dirty="0">
                <a:latin typeface="Courier New"/>
                <a:ea typeface="Courier New"/>
                <a:cs typeface="Courier New"/>
                <a:sym typeface="Courier New"/>
              </a:rPr>
              <a:t>&lt;td </a:t>
            </a:r>
            <a:r>
              <a:rPr lang="en-US" sz="2400" b="1" dirty="0" err="1">
                <a:latin typeface="Courier New"/>
                <a:ea typeface="Courier New"/>
                <a:cs typeface="Courier New"/>
                <a:sym typeface="Courier New"/>
              </a:rPr>
              <a:t>rowspan</a:t>
            </a:r>
            <a:r>
              <a:rPr lang="en-US" sz="2400" b="1" dirty="0">
                <a:latin typeface="Courier New"/>
                <a:ea typeface="Courier New"/>
                <a:cs typeface="Courier New"/>
                <a:sym typeface="Courier New"/>
              </a:rPr>
              <a:t>="2" </a:t>
            </a:r>
            <a:r>
              <a:rPr lang="en-US" sz="2400" b="1" dirty="0" err="1">
                <a:latin typeface="Courier New"/>
                <a:ea typeface="Courier New"/>
                <a:cs typeface="Courier New"/>
                <a:sym typeface="Courier New"/>
              </a:rPr>
              <a:t>bgcolor</a:t>
            </a:r>
            <a:r>
              <a:rPr lang="en-US" sz="2400" b="1" dirty="0">
                <a:latin typeface="Courier New"/>
                <a:ea typeface="Courier New"/>
                <a:cs typeface="Courier New"/>
                <a:sym typeface="Courier New"/>
              </a:rPr>
              <a:t>="#</a:t>
            </a:r>
            <a:r>
              <a:rPr lang="en-US" sz="2400" b="1" dirty="0">
                <a:solidFill>
                  <a:srgbClr val="FF0000"/>
                </a:solidFill>
                <a:latin typeface="Courier New"/>
                <a:ea typeface="Courier New"/>
                <a:cs typeface="Courier New"/>
                <a:sym typeface="Courier New"/>
              </a:rPr>
              <a:t>cc</a:t>
            </a:r>
            <a:r>
              <a:rPr lang="en-US" sz="2400" b="1" dirty="0">
                <a:solidFill>
                  <a:srgbClr val="009999"/>
                </a:solidFill>
                <a:latin typeface="Courier New"/>
                <a:ea typeface="Courier New"/>
                <a:cs typeface="Courier New"/>
                <a:sym typeface="Courier New"/>
              </a:rPr>
              <a:t>cc</a:t>
            </a:r>
            <a:r>
              <a:rPr lang="en-US" sz="2400" b="1" dirty="0">
                <a:solidFill>
                  <a:schemeClr val="accent2"/>
                </a:solidFill>
                <a:latin typeface="Courier New"/>
                <a:ea typeface="Courier New"/>
                <a:cs typeface="Courier New"/>
                <a:sym typeface="Courier New"/>
              </a:rPr>
              <a:t>99</a:t>
            </a:r>
            <a:r>
              <a:rPr lang="en-US" sz="2400" b="1" dirty="0">
                <a:latin typeface="Courier New"/>
                <a:ea typeface="Courier New"/>
                <a:cs typeface="Courier New"/>
                <a:sym typeface="Courier New"/>
              </a:rPr>
              <a:t>"&gt;  &lt;/td&gt;</a:t>
            </a:r>
            <a:endParaRPr sz="2400" dirty="0"/>
          </a:p>
          <a:p>
            <a:pPr marL="228600" lvl="0" indent="-228600" algn="l" rtl="0">
              <a:lnSpc>
                <a:spcPct val="90000"/>
              </a:lnSpc>
              <a:spcBef>
                <a:spcPts val="720"/>
              </a:spcBef>
              <a:spcAft>
                <a:spcPts val="0"/>
              </a:spcAft>
              <a:buClr>
                <a:srgbClr val="FF0000"/>
              </a:buClr>
              <a:buSzPts val="2400"/>
              <a:buNone/>
            </a:pPr>
            <a:r>
              <a:rPr lang="en-US" sz="2400" b="1" dirty="0">
                <a:solidFill>
                  <a:srgbClr val="FF0000"/>
                </a:solidFill>
                <a:latin typeface="Courier New"/>
                <a:ea typeface="Courier New"/>
                <a:cs typeface="Courier New"/>
                <a:sym typeface="Courier New"/>
              </a:rPr>
              <a:t>     Red</a:t>
            </a:r>
            <a:r>
              <a:rPr lang="en-US" sz="2400" b="1" dirty="0">
                <a:latin typeface="Courier New"/>
                <a:ea typeface="Courier New"/>
                <a:cs typeface="Courier New"/>
                <a:sym typeface="Courier New"/>
              </a:rPr>
              <a:t>		</a:t>
            </a:r>
            <a:r>
              <a:rPr lang="en-US" sz="2400" b="1" dirty="0">
                <a:solidFill>
                  <a:srgbClr val="009999"/>
                </a:solidFill>
                <a:latin typeface="Courier New"/>
                <a:ea typeface="Courier New"/>
                <a:cs typeface="Courier New"/>
                <a:sym typeface="Courier New"/>
              </a:rPr>
              <a:t>Green</a:t>
            </a:r>
            <a:r>
              <a:rPr lang="en-US" sz="2400" b="1" dirty="0">
                <a:latin typeface="Courier New"/>
                <a:ea typeface="Courier New"/>
                <a:cs typeface="Courier New"/>
                <a:sym typeface="Courier New"/>
              </a:rPr>
              <a:t>		</a:t>
            </a:r>
            <a:r>
              <a:rPr lang="en-US" sz="2400" b="1" dirty="0">
                <a:solidFill>
                  <a:schemeClr val="accent2"/>
                </a:solidFill>
                <a:latin typeface="Courier New"/>
                <a:ea typeface="Courier New"/>
                <a:cs typeface="Courier New"/>
                <a:sym typeface="Courier New"/>
              </a:rPr>
              <a:t>Blue</a:t>
            </a:r>
            <a:endParaRPr dirty="0"/>
          </a:p>
          <a:p>
            <a:pPr marL="228600" lvl="0" indent="-228600" algn="l" rtl="0">
              <a:lnSpc>
                <a:spcPct val="90000"/>
              </a:lnSpc>
              <a:spcBef>
                <a:spcPts val="720"/>
              </a:spcBef>
              <a:spcAft>
                <a:spcPts val="0"/>
              </a:spcAft>
              <a:buClr>
                <a:srgbClr val="FF0000"/>
              </a:buClr>
              <a:buSzPts val="2400"/>
              <a:buNone/>
            </a:pPr>
            <a:r>
              <a:rPr lang="en-US" sz="2400" b="1" dirty="0">
                <a:solidFill>
                  <a:srgbClr val="FF0000"/>
                </a:solidFill>
                <a:latin typeface="Courier New"/>
                <a:ea typeface="Courier New"/>
                <a:cs typeface="Courier New"/>
                <a:sym typeface="Courier New"/>
              </a:rPr>
              <a:t>     cc</a:t>
            </a:r>
            <a:r>
              <a:rPr lang="en-US" sz="2400" b="1" dirty="0">
                <a:latin typeface="Courier New"/>
                <a:ea typeface="Courier New"/>
                <a:cs typeface="Courier New"/>
                <a:sym typeface="Courier New"/>
              </a:rPr>
              <a:t>			</a:t>
            </a:r>
            <a:r>
              <a:rPr lang="en-US" sz="2400" b="1" dirty="0">
                <a:solidFill>
                  <a:srgbClr val="009999"/>
                </a:solidFill>
                <a:latin typeface="Courier New"/>
                <a:ea typeface="Courier New"/>
                <a:cs typeface="Courier New"/>
                <a:sym typeface="Courier New"/>
              </a:rPr>
              <a:t>cc</a:t>
            </a:r>
            <a:r>
              <a:rPr lang="en-US" sz="2400" b="1" dirty="0">
                <a:latin typeface="Courier New"/>
                <a:ea typeface="Courier New"/>
                <a:cs typeface="Courier New"/>
                <a:sym typeface="Courier New"/>
              </a:rPr>
              <a:t>			</a:t>
            </a:r>
            <a:r>
              <a:rPr lang="en-US" sz="2400" b="1" dirty="0">
                <a:solidFill>
                  <a:schemeClr val="accent2"/>
                </a:solidFill>
                <a:latin typeface="Courier New"/>
                <a:ea typeface="Courier New"/>
                <a:cs typeface="Courier New"/>
                <a:sym typeface="Courier New"/>
              </a:rPr>
              <a:t>99</a:t>
            </a:r>
            <a:endParaRPr dirty="0"/>
          </a:p>
          <a:p>
            <a:pPr marL="228600" lvl="0" indent="-228600" algn="l" rtl="0">
              <a:lnSpc>
                <a:spcPct val="90000"/>
              </a:lnSpc>
              <a:spcBef>
                <a:spcPts val="720"/>
              </a:spcBef>
              <a:spcAft>
                <a:spcPts val="0"/>
              </a:spcAft>
              <a:buClr>
                <a:srgbClr val="7F7F7F"/>
              </a:buClr>
              <a:buSzPts val="2400"/>
              <a:buNone/>
            </a:pPr>
            <a:endParaRPr sz="2400" b="1" dirty="0">
              <a:solidFill>
                <a:schemeClr val="accent2"/>
              </a:solidFill>
              <a:latin typeface="Courier New"/>
              <a:ea typeface="Courier New"/>
              <a:cs typeface="Courier New"/>
              <a:sym typeface="Courier New"/>
            </a:endParaRPr>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Convert to Binary</a:t>
            </a:r>
            <a:endParaRPr dirty="0"/>
          </a:p>
          <a:p>
            <a:pPr marL="228600" lvl="0" indent="-228600" algn="l" rtl="0">
              <a:lnSpc>
                <a:spcPct val="90000"/>
              </a:lnSpc>
              <a:spcBef>
                <a:spcPts val="720"/>
              </a:spcBef>
              <a:spcAft>
                <a:spcPts val="0"/>
              </a:spcAft>
              <a:buClr>
                <a:srgbClr val="FF0000"/>
              </a:buClr>
              <a:buSzPts val="2400"/>
              <a:buNone/>
            </a:pPr>
            <a:r>
              <a:rPr lang="en-US" sz="2400" b="1" dirty="0">
                <a:solidFill>
                  <a:srgbClr val="FF0000"/>
                </a:solidFill>
                <a:latin typeface="Courier New"/>
                <a:ea typeface="Courier New"/>
                <a:cs typeface="Courier New"/>
                <a:sym typeface="Courier New"/>
              </a:rPr>
              <a:t> 				Red</a:t>
            </a:r>
            <a:r>
              <a:rPr lang="en-US" sz="2400" b="1" dirty="0">
                <a:latin typeface="Courier New"/>
                <a:ea typeface="Courier New"/>
                <a:cs typeface="Courier New"/>
                <a:sym typeface="Courier New"/>
              </a:rPr>
              <a:t>	     		</a:t>
            </a:r>
            <a:r>
              <a:rPr lang="en-US" sz="2400" b="1" dirty="0">
                <a:solidFill>
                  <a:srgbClr val="009999"/>
                </a:solidFill>
                <a:latin typeface="Courier New"/>
                <a:ea typeface="Courier New"/>
                <a:cs typeface="Courier New"/>
                <a:sym typeface="Courier New"/>
              </a:rPr>
              <a:t>Green</a:t>
            </a:r>
            <a:r>
              <a:rPr lang="en-US" sz="2400" b="1" dirty="0">
                <a:latin typeface="Courier New"/>
                <a:ea typeface="Courier New"/>
                <a:cs typeface="Courier New"/>
                <a:sym typeface="Courier New"/>
              </a:rPr>
              <a:t>			</a:t>
            </a:r>
            <a:r>
              <a:rPr lang="en-US" sz="2400" b="1" dirty="0">
                <a:solidFill>
                  <a:schemeClr val="accent2"/>
                </a:solidFill>
                <a:latin typeface="Courier New"/>
                <a:ea typeface="Courier New"/>
                <a:cs typeface="Courier New"/>
                <a:sym typeface="Courier New"/>
              </a:rPr>
              <a:t>Blue</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Hex</a:t>
            </a:r>
            <a:r>
              <a:rPr lang="en-US" sz="2400" b="1" dirty="0">
                <a:solidFill>
                  <a:srgbClr val="FF0000"/>
                </a:solidFill>
                <a:latin typeface="Courier New"/>
                <a:ea typeface="Courier New"/>
                <a:cs typeface="Courier New"/>
                <a:sym typeface="Courier New"/>
              </a:rPr>
              <a:t>      	cc</a:t>
            </a:r>
            <a:r>
              <a:rPr lang="en-US" sz="2400" b="1" dirty="0">
                <a:latin typeface="Courier New"/>
                <a:ea typeface="Courier New"/>
                <a:cs typeface="Courier New"/>
                <a:sym typeface="Courier New"/>
              </a:rPr>
              <a:t>		  		</a:t>
            </a:r>
            <a:r>
              <a:rPr lang="en-US" sz="2400" b="1" dirty="0">
                <a:solidFill>
                  <a:srgbClr val="009999"/>
                </a:solidFill>
                <a:latin typeface="Courier New"/>
                <a:ea typeface="Courier New"/>
                <a:cs typeface="Courier New"/>
                <a:sym typeface="Courier New"/>
              </a:rPr>
              <a:t>cc</a:t>
            </a:r>
            <a:r>
              <a:rPr lang="en-US" sz="2400" b="1" dirty="0">
                <a:latin typeface="Courier New"/>
                <a:ea typeface="Courier New"/>
                <a:cs typeface="Courier New"/>
                <a:sym typeface="Courier New"/>
              </a:rPr>
              <a:t>				</a:t>
            </a:r>
            <a:r>
              <a:rPr lang="en-US" sz="2400" b="1" dirty="0">
                <a:solidFill>
                  <a:schemeClr val="accent2"/>
                </a:solidFill>
                <a:latin typeface="Courier New"/>
                <a:ea typeface="Courier New"/>
                <a:cs typeface="Courier New"/>
                <a:sym typeface="Courier New"/>
              </a:rPr>
              <a:t>99</a:t>
            </a:r>
            <a:endParaRPr dirty="0"/>
          </a:p>
          <a:p>
            <a:pPr marL="228600" lvl="0" indent="-228600" algn="l" rtl="0">
              <a:lnSpc>
                <a:spcPct val="90000"/>
              </a:lnSpc>
              <a:spcBef>
                <a:spcPts val="720"/>
              </a:spcBef>
              <a:spcAft>
                <a:spcPts val="0"/>
              </a:spcAft>
              <a:buClr>
                <a:srgbClr val="7F7F7F"/>
              </a:buClr>
              <a:buSzPts val="2400"/>
              <a:buNone/>
            </a:pPr>
            <a:r>
              <a:rPr lang="en-US" sz="2400" b="1" dirty="0">
                <a:latin typeface="Courier New"/>
                <a:ea typeface="Courier New"/>
                <a:cs typeface="Courier New"/>
                <a:sym typeface="Courier New"/>
              </a:rPr>
              <a:t>Bin</a:t>
            </a:r>
            <a:r>
              <a:rPr lang="en-US" sz="2400" b="1" dirty="0">
                <a:solidFill>
                  <a:schemeClr val="accent2"/>
                </a:solidFill>
                <a:latin typeface="Courier New"/>
                <a:ea typeface="Courier New"/>
                <a:cs typeface="Courier New"/>
                <a:sym typeface="Courier New"/>
              </a:rPr>
              <a:t>   		</a:t>
            </a:r>
            <a:r>
              <a:rPr lang="en-US" sz="2400" b="1" dirty="0">
                <a:solidFill>
                  <a:srgbClr val="FF0000"/>
                </a:solidFill>
                <a:latin typeface="Courier New"/>
                <a:ea typeface="Courier New"/>
                <a:cs typeface="Courier New"/>
                <a:sym typeface="Courier New"/>
              </a:rPr>
              <a:t>1100 1100</a:t>
            </a:r>
            <a:r>
              <a:rPr lang="en-US" sz="2400" b="1" dirty="0">
                <a:solidFill>
                  <a:schemeClr val="accent2"/>
                </a:solidFill>
                <a:latin typeface="Courier New"/>
                <a:ea typeface="Courier New"/>
                <a:cs typeface="Courier New"/>
                <a:sym typeface="Courier New"/>
              </a:rPr>
              <a:t>    </a:t>
            </a:r>
            <a:r>
              <a:rPr lang="en-US" sz="2400" b="1" dirty="0">
                <a:solidFill>
                  <a:srgbClr val="009999"/>
                </a:solidFill>
                <a:latin typeface="Courier New"/>
                <a:ea typeface="Courier New"/>
                <a:cs typeface="Courier New"/>
                <a:sym typeface="Courier New"/>
              </a:rPr>
              <a:t>1100 1100</a:t>
            </a:r>
            <a:r>
              <a:rPr lang="en-US" sz="2400" b="1" dirty="0">
                <a:solidFill>
                  <a:schemeClr val="accent2"/>
                </a:solidFill>
                <a:latin typeface="Courier New"/>
                <a:ea typeface="Courier New"/>
                <a:cs typeface="Courier New"/>
                <a:sym typeface="Courier New"/>
              </a:rPr>
              <a:t>    	1001 1001</a:t>
            </a:r>
            <a:endParaRPr sz="2400" dirty="0"/>
          </a:p>
        </p:txBody>
      </p:sp>
      <p:sp>
        <p:nvSpPr>
          <p:cNvPr id="808" name="Google Shape;808;p77"/>
          <p:cNvSpPr/>
          <p:nvPr/>
        </p:nvSpPr>
        <p:spPr>
          <a:xfrm rot="5400000">
            <a:off x="4374425" y="2822600"/>
            <a:ext cx="758700" cy="5593500"/>
          </a:xfrm>
          <a:prstGeom prst="rightBrace">
            <a:avLst>
              <a:gd name="adj1" fmla="val 73692"/>
              <a:gd name="adj2" fmla="val 50000"/>
            </a:avLst>
          </a:prstGeom>
          <a:noFill/>
          <a:ln w="508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809" name="Google Shape;809;p77"/>
          <p:cNvSpPr txBox="1"/>
          <p:nvPr/>
        </p:nvSpPr>
        <p:spPr>
          <a:xfrm>
            <a:off x="3027028" y="6075028"/>
            <a:ext cx="52578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24 bits represent a single color</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5F73C4-0561-44A4-44C0-0392CF0385E7}"/>
              </a:ext>
            </a:extLst>
          </p:cNvPr>
          <p:cNvSpPr>
            <a:spLocks noGrp="1"/>
          </p:cNvSpPr>
          <p:nvPr>
            <p:ph type="title"/>
          </p:nvPr>
        </p:nvSpPr>
        <p:spPr/>
        <p:txBody>
          <a:bodyPr/>
          <a:lstStyle/>
          <a:p>
            <a:r>
              <a:rPr lang="en-US" dirty="0"/>
              <a:t>BONUS: About data representation in AI…</a:t>
            </a:r>
            <a:endParaRPr lang="fr-CA" dirty="0"/>
          </a:p>
        </p:txBody>
      </p:sp>
      <p:sp>
        <p:nvSpPr>
          <p:cNvPr id="3" name="Espace réservé du texte 2">
            <a:extLst>
              <a:ext uri="{FF2B5EF4-FFF2-40B4-BE49-F238E27FC236}">
                <a16:creationId xmlns:a16="http://schemas.microsoft.com/office/drawing/2014/main" id="{C4E3C6F2-8B97-78E4-C1F7-2019E37818B0}"/>
              </a:ext>
            </a:extLst>
          </p:cNvPr>
          <p:cNvSpPr>
            <a:spLocks noGrp="1"/>
          </p:cNvSpPr>
          <p:nvPr>
            <p:ph type="body" idx="1"/>
          </p:nvPr>
        </p:nvSpPr>
        <p:spPr>
          <a:xfrm>
            <a:off x="533400" y="2063750"/>
            <a:ext cx="10515600" cy="4351338"/>
          </a:xfrm>
        </p:spPr>
        <p:txBody>
          <a:bodyPr/>
          <a:lstStyle/>
          <a:p>
            <a:r>
              <a:rPr lang="en-US" dirty="0"/>
              <a:t>In Machine Learning we often want to be able to separate data in a simple way (straight line):</a:t>
            </a:r>
            <a:endParaRPr lang="fr-CA" dirty="0"/>
          </a:p>
        </p:txBody>
      </p:sp>
      <p:pic>
        <p:nvPicPr>
          <p:cNvPr id="1026" name="Picture 2" descr="Support-vector machine - Wikipedia">
            <a:extLst>
              <a:ext uri="{FF2B5EF4-FFF2-40B4-BE49-F238E27FC236}">
                <a16:creationId xmlns:a16="http://schemas.microsoft.com/office/drawing/2014/main" id="{E66F8A3B-346E-5371-B134-6E01A88F5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351419"/>
            <a:ext cx="2857500" cy="27813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6772C4C2-1CB6-98DF-12E7-6D79FE74D177}"/>
              </a:ext>
            </a:extLst>
          </p:cNvPr>
          <p:cNvPicPr>
            <a:picLocks noChangeAspect="1"/>
          </p:cNvPicPr>
          <p:nvPr/>
        </p:nvPicPr>
        <p:blipFill>
          <a:blip r:embed="rId3"/>
          <a:stretch>
            <a:fillRect/>
          </a:stretch>
        </p:blipFill>
        <p:spPr>
          <a:xfrm>
            <a:off x="3939605" y="4239419"/>
            <a:ext cx="1531753" cy="1493649"/>
          </a:xfrm>
          <a:prstGeom prst="rect">
            <a:avLst/>
          </a:prstGeom>
        </p:spPr>
      </p:pic>
      <p:pic>
        <p:nvPicPr>
          <p:cNvPr id="9" name="Image 8">
            <a:extLst>
              <a:ext uri="{FF2B5EF4-FFF2-40B4-BE49-F238E27FC236}">
                <a16:creationId xmlns:a16="http://schemas.microsoft.com/office/drawing/2014/main" id="{67A56F5B-1A87-229D-C797-1C4E0C92DBAF}"/>
              </a:ext>
            </a:extLst>
          </p:cNvPr>
          <p:cNvPicPr>
            <a:picLocks noChangeAspect="1"/>
          </p:cNvPicPr>
          <p:nvPr/>
        </p:nvPicPr>
        <p:blipFill>
          <a:blip r:embed="rId4"/>
          <a:stretch>
            <a:fillRect/>
          </a:stretch>
        </p:blipFill>
        <p:spPr>
          <a:xfrm>
            <a:off x="-133482" y="3654639"/>
            <a:ext cx="3048264" cy="1539373"/>
          </a:xfrm>
          <a:prstGeom prst="rect">
            <a:avLst/>
          </a:prstGeom>
        </p:spPr>
      </p:pic>
      <p:sp>
        <p:nvSpPr>
          <p:cNvPr id="10" name="ZoneTexte 9">
            <a:extLst>
              <a:ext uri="{FF2B5EF4-FFF2-40B4-BE49-F238E27FC236}">
                <a16:creationId xmlns:a16="http://schemas.microsoft.com/office/drawing/2014/main" id="{C4FF4DDB-7E77-D78E-D4C9-588F6919990A}"/>
              </a:ext>
            </a:extLst>
          </p:cNvPr>
          <p:cNvSpPr txBox="1"/>
          <p:nvPr/>
        </p:nvSpPr>
        <p:spPr>
          <a:xfrm>
            <a:off x="6498169" y="3101124"/>
            <a:ext cx="2477861" cy="923330"/>
          </a:xfrm>
          <a:prstGeom prst="rect">
            <a:avLst/>
          </a:prstGeom>
          <a:noFill/>
        </p:spPr>
        <p:txBody>
          <a:bodyPr wrap="square" rtlCol="0">
            <a:spAutoFit/>
          </a:bodyPr>
          <a:lstStyle/>
          <a:p>
            <a:r>
              <a:rPr lang="en-US" dirty="0"/>
              <a:t>XOR problem requires two lines to separate the cats from dogs</a:t>
            </a:r>
            <a:endParaRPr lang="fr-CA" dirty="0"/>
          </a:p>
        </p:txBody>
      </p:sp>
      <p:pic>
        <p:nvPicPr>
          <p:cNvPr id="12" name="Image 11">
            <a:extLst>
              <a:ext uri="{FF2B5EF4-FFF2-40B4-BE49-F238E27FC236}">
                <a16:creationId xmlns:a16="http://schemas.microsoft.com/office/drawing/2014/main" id="{38525A9C-4A50-9725-3C54-AFB47BA7F743}"/>
              </a:ext>
            </a:extLst>
          </p:cNvPr>
          <p:cNvPicPr>
            <a:picLocks noChangeAspect="1"/>
          </p:cNvPicPr>
          <p:nvPr/>
        </p:nvPicPr>
        <p:blipFill>
          <a:blip r:embed="rId5"/>
          <a:stretch>
            <a:fillRect/>
          </a:stretch>
        </p:blipFill>
        <p:spPr>
          <a:xfrm>
            <a:off x="6812198" y="4045091"/>
            <a:ext cx="1882303" cy="1882303"/>
          </a:xfrm>
          <a:prstGeom prst="rect">
            <a:avLst/>
          </a:prstGeom>
        </p:spPr>
      </p:pic>
      <p:sp>
        <p:nvSpPr>
          <p:cNvPr id="13" name="Ellipse 12">
            <a:extLst>
              <a:ext uri="{FF2B5EF4-FFF2-40B4-BE49-F238E27FC236}">
                <a16:creationId xmlns:a16="http://schemas.microsoft.com/office/drawing/2014/main" id="{CC4A2F53-E30B-4FB4-A07E-634BDE3321D0}"/>
              </a:ext>
            </a:extLst>
          </p:cNvPr>
          <p:cNvSpPr/>
          <p:nvPr/>
        </p:nvSpPr>
        <p:spPr>
          <a:xfrm>
            <a:off x="7663342" y="4742069"/>
            <a:ext cx="241271" cy="241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5" name="Ellipse 14">
            <a:extLst>
              <a:ext uri="{FF2B5EF4-FFF2-40B4-BE49-F238E27FC236}">
                <a16:creationId xmlns:a16="http://schemas.microsoft.com/office/drawing/2014/main" id="{CD1D68E5-663B-632D-1EEE-AAAAD5F64969}"/>
              </a:ext>
            </a:extLst>
          </p:cNvPr>
          <p:cNvSpPr/>
          <p:nvPr/>
        </p:nvSpPr>
        <p:spPr>
          <a:xfrm>
            <a:off x="7014593" y="5417614"/>
            <a:ext cx="241271" cy="2413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Ellipse 16">
            <a:extLst>
              <a:ext uri="{FF2B5EF4-FFF2-40B4-BE49-F238E27FC236}">
                <a16:creationId xmlns:a16="http://schemas.microsoft.com/office/drawing/2014/main" id="{4CB67F90-FBBA-5D5D-7B07-CEC0EC97F10D}"/>
              </a:ext>
            </a:extLst>
          </p:cNvPr>
          <p:cNvSpPr/>
          <p:nvPr/>
        </p:nvSpPr>
        <p:spPr>
          <a:xfrm>
            <a:off x="6996351" y="4760661"/>
            <a:ext cx="241271" cy="2413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9" name="Ellipse 18">
            <a:extLst>
              <a:ext uri="{FF2B5EF4-FFF2-40B4-BE49-F238E27FC236}">
                <a16:creationId xmlns:a16="http://schemas.microsoft.com/office/drawing/2014/main" id="{5EFC8322-D9F0-520E-CD76-DF87EF757680}"/>
              </a:ext>
            </a:extLst>
          </p:cNvPr>
          <p:cNvSpPr/>
          <p:nvPr/>
        </p:nvSpPr>
        <p:spPr>
          <a:xfrm>
            <a:off x="7616465" y="5439047"/>
            <a:ext cx="241271" cy="24135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4" name="Connecteur droit avec flèche 23">
            <a:extLst>
              <a:ext uri="{FF2B5EF4-FFF2-40B4-BE49-F238E27FC236}">
                <a16:creationId xmlns:a16="http://schemas.microsoft.com/office/drawing/2014/main" id="{0C525220-FBB7-560E-9E9B-0731E3BD26D6}"/>
              </a:ext>
            </a:extLst>
          </p:cNvPr>
          <p:cNvCxnSpPr/>
          <p:nvPr/>
        </p:nvCxnSpPr>
        <p:spPr>
          <a:xfrm>
            <a:off x="8595789" y="4983427"/>
            <a:ext cx="3802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2D617C08-666A-F8B2-9EE2-F54494FEC078}"/>
              </a:ext>
            </a:extLst>
          </p:cNvPr>
          <p:cNvSpPr txBox="1"/>
          <p:nvPr/>
        </p:nvSpPr>
        <p:spPr>
          <a:xfrm>
            <a:off x="9316232" y="3847085"/>
            <a:ext cx="2465614" cy="2031325"/>
          </a:xfrm>
          <a:prstGeom prst="rect">
            <a:avLst/>
          </a:prstGeom>
          <a:noFill/>
        </p:spPr>
        <p:txBody>
          <a:bodyPr wrap="square" rtlCol="0">
            <a:spAutoFit/>
          </a:bodyPr>
          <a:lstStyle/>
          <a:p>
            <a:r>
              <a:rPr lang="en-US" dirty="0"/>
              <a:t>Many AI models were developed since the 1950s but because of the failure case of the XOR logical gate, it took many more decades to make AI relevant again. </a:t>
            </a:r>
            <a:endParaRPr lang="fr-CA" dirty="0"/>
          </a:p>
        </p:txBody>
      </p:sp>
    </p:spTree>
    <p:extLst>
      <p:ext uri="{BB962C8B-B14F-4D97-AF65-F5344CB8AC3E}">
        <p14:creationId xmlns:p14="http://schemas.microsoft.com/office/powerpoint/2010/main" val="376924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latin typeface="+mj-lt"/>
              </a:rPr>
              <a:t>Outline</a:t>
            </a:r>
            <a:endParaRPr dirty="0">
              <a:latin typeface="+mj-lt"/>
            </a:endParaRPr>
          </a:p>
        </p:txBody>
      </p:sp>
      <p:sp>
        <p:nvSpPr>
          <p:cNvPr id="183" name="Google Shape;18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185737" algn="l" rtl="0">
              <a:lnSpc>
                <a:spcPct val="115000"/>
              </a:lnSpc>
              <a:spcBef>
                <a:spcPts val="0"/>
              </a:spcBef>
              <a:spcAft>
                <a:spcPts val="0"/>
              </a:spcAft>
              <a:buClr>
                <a:srgbClr val="7F7F7F"/>
              </a:buClr>
              <a:buSzPct val="100000"/>
              <a:buChar char="•"/>
            </a:pPr>
            <a:r>
              <a:rPr lang="en-US" dirty="0">
                <a:latin typeface="+mj-lt"/>
              </a:rPr>
              <a:t>Binary System</a:t>
            </a:r>
            <a:endParaRPr dirty="0">
              <a:latin typeface="+mj-lt"/>
            </a:endParaRPr>
          </a:p>
          <a:p>
            <a:pPr marL="228600" lvl="0" indent="-185737" algn="l" rtl="0">
              <a:lnSpc>
                <a:spcPct val="115000"/>
              </a:lnSpc>
              <a:spcBef>
                <a:spcPts val="900"/>
              </a:spcBef>
              <a:spcAft>
                <a:spcPts val="0"/>
              </a:spcAft>
              <a:buSzPct val="100000"/>
              <a:buChar char="•"/>
            </a:pPr>
            <a:r>
              <a:rPr lang="en-US" dirty="0">
                <a:latin typeface="+mj-lt"/>
              </a:rPr>
              <a:t>Representing Numbers in Binary</a:t>
            </a:r>
            <a:endParaRPr dirty="0">
              <a:latin typeface="+mj-lt"/>
            </a:endParaRPr>
          </a:p>
          <a:p>
            <a:pPr marL="228600" lvl="0" indent="-185737" algn="l" rtl="0">
              <a:lnSpc>
                <a:spcPct val="115000"/>
              </a:lnSpc>
              <a:spcBef>
                <a:spcPts val="900"/>
              </a:spcBef>
              <a:spcAft>
                <a:spcPts val="0"/>
              </a:spcAft>
              <a:buSzPct val="100000"/>
              <a:buChar char="•"/>
            </a:pPr>
            <a:r>
              <a:rPr lang="en-US" dirty="0">
                <a:latin typeface="+mj-lt"/>
              </a:rPr>
              <a:t>Representing Negative Numbers in Binary</a:t>
            </a:r>
            <a:endParaRPr dirty="0">
              <a:latin typeface="+mj-lt"/>
            </a:endParaRPr>
          </a:p>
          <a:p>
            <a:pPr marL="228600" lvl="0" indent="-185737" algn="l" rtl="0">
              <a:lnSpc>
                <a:spcPct val="115000"/>
              </a:lnSpc>
              <a:spcBef>
                <a:spcPts val="900"/>
              </a:spcBef>
              <a:spcAft>
                <a:spcPts val="0"/>
              </a:spcAft>
              <a:buSzPct val="100000"/>
              <a:buChar char="•"/>
            </a:pPr>
            <a:r>
              <a:rPr lang="en-US" dirty="0">
                <a:latin typeface="+mj-lt"/>
              </a:rPr>
              <a:t>Representing Text in Binary</a:t>
            </a:r>
            <a:endParaRPr dirty="0">
              <a:latin typeface="+mj-lt"/>
            </a:endParaRPr>
          </a:p>
          <a:p>
            <a:pPr marL="228600" lvl="0" indent="-185737" algn="l" rtl="0">
              <a:lnSpc>
                <a:spcPct val="115000"/>
              </a:lnSpc>
              <a:spcBef>
                <a:spcPts val="900"/>
              </a:spcBef>
              <a:spcAft>
                <a:spcPts val="0"/>
              </a:spcAft>
              <a:buSzPct val="100000"/>
              <a:buChar char="•"/>
            </a:pPr>
            <a:r>
              <a:rPr lang="en-US" dirty="0">
                <a:latin typeface="+mj-lt"/>
              </a:rPr>
              <a:t>Hexadecimal Numbers</a:t>
            </a:r>
            <a:endParaRPr dirty="0">
              <a:latin typeface="+mj-lt"/>
            </a:endParaRPr>
          </a:p>
          <a:p>
            <a:pPr marL="228600" lvl="0" indent="-185737" algn="l" rtl="0">
              <a:lnSpc>
                <a:spcPct val="115000"/>
              </a:lnSpc>
              <a:spcBef>
                <a:spcPts val="900"/>
              </a:spcBef>
              <a:spcAft>
                <a:spcPts val="0"/>
              </a:spcAft>
              <a:buClr>
                <a:srgbClr val="7F7F7F"/>
              </a:buClr>
              <a:buSzPct val="100000"/>
              <a:buChar char="•"/>
            </a:pPr>
            <a:r>
              <a:rPr lang="en-US" dirty="0">
                <a:latin typeface="+mj-lt"/>
              </a:rPr>
              <a:t>Boolean Logic &amp; Logical Gates</a:t>
            </a:r>
            <a:endParaRPr dirty="0">
              <a:latin typeface="+mj-lt"/>
            </a:endParaRPr>
          </a:p>
          <a:p>
            <a:pPr marL="228600" lvl="0" indent="-185737" algn="l" rtl="0">
              <a:lnSpc>
                <a:spcPct val="115000"/>
              </a:lnSpc>
              <a:spcBef>
                <a:spcPts val="900"/>
              </a:spcBef>
              <a:spcAft>
                <a:spcPts val="0"/>
              </a:spcAft>
              <a:buClr>
                <a:srgbClr val="7F7F7F"/>
              </a:buClr>
              <a:buSzPct val="100000"/>
              <a:buChar char="•"/>
            </a:pPr>
            <a:r>
              <a:rPr lang="en-US" dirty="0">
                <a:latin typeface="+mj-lt"/>
              </a:rPr>
              <a:t>Binary Math</a:t>
            </a:r>
            <a:endParaRPr dirty="0">
              <a:latin typeface="+mj-lt"/>
            </a:endParaRPr>
          </a:p>
          <a:p>
            <a:pPr marL="228600" lvl="0" indent="-38100" algn="l" rtl="0">
              <a:lnSpc>
                <a:spcPct val="80000"/>
              </a:lnSpc>
              <a:spcBef>
                <a:spcPts val="900"/>
              </a:spcBef>
              <a:spcAft>
                <a:spcPts val="0"/>
              </a:spcAft>
              <a:buClr>
                <a:srgbClr val="7F7F7F"/>
              </a:buClr>
              <a:buSzPct val="100000"/>
              <a:buNone/>
            </a:pPr>
            <a:endParaRPr dirty="0">
              <a:latin typeface="+mj-lt"/>
            </a:endParaRPr>
          </a:p>
          <a:p>
            <a:pPr marL="228600" lvl="0" indent="-38100" algn="l" rtl="0">
              <a:lnSpc>
                <a:spcPct val="80000"/>
              </a:lnSpc>
              <a:spcBef>
                <a:spcPts val="900"/>
              </a:spcBef>
              <a:spcAft>
                <a:spcPts val="0"/>
              </a:spcAft>
              <a:buClr>
                <a:srgbClr val="7F7F7F"/>
              </a:buClr>
              <a:buSzPct val="100000"/>
              <a:buNone/>
            </a:pPr>
            <a:endParaRPr dirty="0">
              <a:latin typeface="+mj-lt"/>
            </a:endParaRPr>
          </a:p>
          <a:p>
            <a:pPr marL="228600" lvl="0" indent="-38100" algn="l" rtl="0">
              <a:lnSpc>
                <a:spcPct val="90000"/>
              </a:lnSpc>
              <a:spcBef>
                <a:spcPts val="900"/>
              </a:spcBef>
              <a:spcAft>
                <a:spcPts val="0"/>
              </a:spcAft>
              <a:buClr>
                <a:srgbClr val="7F7F7F"/>
              </a:buClr>
              <a:buSzPct val="100000"/>
              <a:buNone/>
            </a:pPr>
            <a:endParaRPr dirty="0">
              <a:latin typeface="+mj-l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8"/>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55A4"/>
              </a:buClr>
              <a:buSzPts val="9600"/>
              <a:buFont typeface="Quattrocento Sans"/>
              <a:buNone/>
            </a:pPr>
            <a:r>
              <a:rPr lang="en-US" sz="9600" dirty="0"/>
              <a:t>Q &amp; A</a:t>
            </a:r>
            <a:endParaRPr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5044</Words>
  <Application>Microsoft Office PowerPoint</Application>
  <PresentationFormat>Grand écran</PresentationFormat>
  <Paragraphs>894</Paragraphs>
  <Slides>90</Slides>
  <Notes>87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90</vt:i4>
      </vt:variant>
    </vt:vector>
  </HeadingPairs>
  <TitlesOfParts>
    <vt:vector size="98" baseType="lpstr">
      <vt:lpstr>Arial</vt:lpstr>
      <vt:lpstr>Calibri</vt:lpstr>
      <vt:lpstr>Calibri Light</vt:lpstr>
      <vt:lpstr>Courier New</vt:lpstr>
      <vt:lpstr>Noto Sans Symbols</vt:lpstr>
      <vt:lpstr>Quattrocento Sans</vt:lpstr>
      <vt:lpstr>Times New Roman</vt:lpstr>
      <vt:lpstr>Thème Office</vt:lpstr>
      <vt:lpstr>Présentation PowerPoint</vt:lpstr>
      <vt:lpstr>Video: Taking A Computer Apart </vt:lpstr>
      <vt:lpstr>CPU Core Components: Activity</vt:lpstr>
      <vt:lpstr>CPU Core Components: Activity (cont.)</vt:lpstr>
      <vt:lpstr>CPU Core Components: Activity (cont.)</vt:lpstr>
      <vt:lpstr>Pipelining</vt:lpstr>
      <vt:lpstr>More Hardware Components to Discuss</vt:lpstr>
      <vt:lpstr>Binary System</vt:lpstr>
      <vt:lpstr>Outline</vt:lpstr>
      <vt:lpstr>The Binary System</vt:lpstr>
      <vt:lpstr>The Binary System</vt:lpstr>
      <vt:lpstr>The Binary System</vt:lpstr>
      <vt:lpstr>The Binary System</vt:lpstr>
      <vt:lpstr>The Binary System</vt:lpstr>
      <vt:lpstr>BIT – BInary digiT</vt:lpstr>
      <vt:lpstr>How are Bits Represented in a Computer?</vt:lpstr>
      <vt:lpstr>Byte</vt:lpstr>
      <vt:lpstr>Byte History</vt:lpstr>
      <vt:lpstr>Byte Sizes</vt:lpstr>
      <vt:lpstr>Representing Numbers in Binary</vt:lpstr>
      <vt:lpstr>Converting Decimal Number to Binary</vt:lpstr>
      <vt:lpstr>Exercise: Converting Decimal Number to Binary</vt:lpstr>
      <vt:lpstr>Recap Questions</vt:lpstr>
      <vt:lpstr>Recap Questions </vt:lpstr>
      <vt:lpstr>Recap Binary</vt:lpstr>
      <vt:lpstr>Recap Binary</vt:lpstr>
      <vt:lpstr>Exercises: Converting Decimal to Binary</vt:lpstr>
      <vt:lpstr>Recap Binary</vt:lpstr>
      <vt:lpstr>Exercise: Converting Binary to Decimal</vt:lpstr>
      <vt:lpstr>How many Numbers can I represent?</vt:lpstr>
      <vt:lpstr>n Bits ⬄ How many Numbers</vt:lpstr>
      <vt:lpstr>Binary Math &amp; Representing Negative Numbers</vt:lpstr>
      <vt:lpstr>Decimal Math: Addition</vt:lpstr>
      <vt:lpstr>Binary Math: Addition</vt:lpstr>
      <vt:lpstr>Negative Numbers</vt:lpstr>
      <vt:lpstr>Negative Numbers</vt:lpstr>
      <vt:lpstr>Simple Way</vt:lpstr>
      <vt:lpstr>Simple Way: Representation with 4 bits</vt:lpstr>
      <vt:lpstr>Fixing the “Simple” Method: Two’s Complement</vt:lpstr>
      <vt:lpstr>Fixing the “Simple” Method: Two’s Complement</vt:lpstr>
      <vt:lpstr>Two’s Complement: Representation with 4 bits</vt:lpstr>
      <vt:lpstr>Representing Text </vt:lpstr>
      <vt:lpstr>Problem:</vt:lpstr>
      <vt:lpstr>Text in Computers</vt:lpstr>
      <vt:lpstr>ASCII</vt:lpstr>
      <vt:lpstr>ASCII-8</vt:lpstr>
      <vt:lpstr>Unicode</vt:lpstr>
      <vt:lpstr>Unicode</vt:lpstr>
      <vt:lpstr>Boolean Logic &amp; Logic Gates</vt:lpstr>
      <vt:lpstr>Boolean Operations</vt:lpstr>
      <vt:lpstr>Logic in Electronics</vt:lpstr>
      <vt:lpstr>Logic Gates</vt:lpstr>
      <vt:lpstr>Logic Gate &amp; Truth Tables</vt:lpstr>
      <vt:lpstr>Boolean Operations: AND</vt:lpstr>
      <vt:lpstr>Boolean Operations: AND Gate</vt:lpstr>
      <vt:lpstr>AND Gate</vt:lpstr>
      <vt:lpstr>AND Gate</vt:lpstr>
      <vt:lpstr>Boolean Operations: OR</vt:lpstr>
      <vt:lpstr>Boolean Operations: OR Gate</vt:lpstr>
      <vt:lpstr>OR Gate</vt:lpstr>
      <vt:lpstr>OR Gate</vt:lpstr>
      <vt:lpstr>Boolean Operations: NOT</vt:lpstr>
      <vt:lpstr>NOT Gate</vt:lpstr>
      <vt:lpstr>Boolean Operations: XOR</vt:lpstr>
      <vt:lpstr>Boolean Operations: XOR Gate</vt:lpstr>
      <vt:lpstr>XOR Gate </vt:lpstr>
      <vt:lpstr>NOT Gate</vt:lpstr>
      <vt:lpstr>Binary Math</vt:lpstr>
      <vt:lpstr>Decimal Math: Addition</vt:lpstr>
      <vt:lpstr>Binary Math: Addition</vt:lpstr>
      <vt:lpstr>Half Adder Gate: Adding two bits</vt:lpstr>
      <vt:lpstr>Half Adder Gate: Adding two bits</vt:lpstr>
      <vt:lpstr>Half Adder Gate: Adding two bits</vt:lpstr>
      <vt:lpstr>Half Adder Gate: Adding two bits</vt:lpstr>
      <vt:lpstr>Half Adder Gate: Adding two bits</vt:lpstr>
      <vt:lpstr>Marble Adding Machine</vt:lpstr>
      <vt:lpstr>Hexadecimal Numbers</vt:lpstr>
      <vt:lpstr>Hexadecimal Numbers</vt:lpstr>
      <vt:lpstr>Building Hexadecimal Numbers</vt:lpstr>
      <vt:lpstr>Building Hexadecimal Numbers</vt:lpstr>
      <vt:lpstr>Building Hexadecimal Numbers</vt:lpstr>
      <vt:lpstr>Question</vt:lpstr>
      <vt:lpstr>Why Hexadecimal?</vt:lpstr>
      <vt:lpstr>Hexadecimal Digits</vt:lpstr>
      <vt:lpstr>What about 8 bits?</vt:lpstr>
      <vt:lpstr>What about 8 bits?</vt:lpstr>
      <vt:lpstr>Using Hex for 8 bits</vt:lpstr>
      <vt:lpstr>Hexadecimal # RED GREEN BLUE</vt:lpstr>
      <vt:lpstr>BONUS: About data representation in AI…</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Youmna Badawy</dc:creator>
  <cp:lastModifiedBy>Youmna Badawy</cp:lastModifiedBy>
  <cp:revision>2</cp:revision>
  <dcterms:created xsi:type="dcterms:W3CDTF">2022-09-09T05:15:03Z</dcterms:created>
  <dcterms:modified xsi:type="dcterms:W3CDTF">2022-09-09T05:48:03Z</dcterms:modified>
</cp:coreProperties>
</file>