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ry7WNX2nTlCbFqeF/AZJ+lCyc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6FFB0D-0D1E-4464-8F54-F0A619831386}">
  <a:tblStyle styleId="{496FFB0D-0D1E-4464-8F54-F0A619831386}" styleName="Table_0"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c49ac6325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ec49ac6325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c49ac6325_0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c49ac6325_0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c49ac6325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c49ac6325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e6a8bc5c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e6a8bc5c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e6a8bc5c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6a8bc5c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6a8bc5c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e6a8bc5c8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6a8bc5c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ee6a8bc5c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6a8bc5c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ee6a8bc5c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6a8bc5c8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ee6a8bc5c8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e6a8bc5c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ee6a8bc5c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6a8bc5c8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e6a8bc5c8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6a8bc5c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e6a8bc5c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e6a8bc5c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ee6a8bc5c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80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0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9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8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90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9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9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92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9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9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8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2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82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8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" name="Google Shape;48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84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8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7" name="Google Shape;57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85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5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86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6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86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6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86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8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8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7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More Detail on Binary Math</a:t>
            </a:r>
            <a:endParaRPr/>
          </a:p>
        </p:txBody>
      </p:sp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49ac6325_0_45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Review: How many bits do we need to represent a number?</a:t>
            </a:r>
            <a:endParaRPr/>
          </a:p>
        </p:txBody>
      </p:sp>
      <p:sp>
        <p:nvSpPr>
          <p:cNvPr id="185" name="Google Shape;185;gec49ac6325_0_453"/>
          <p:cNvSpPr txBox="1"/>
          <p:nvPr>
            <p:ph idx="1" type="body"/>
          </p:nvPr>
        </p:nvSpPr>
        <p:spPr>
          <a:xfrm>
            <a:off x="838200" y="1825625"/>
            <a:ext cx="1081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1 bit 🡪 can represent 2 </a:t>
            </a:r>
            <a:r>
              <a:rPr b="1" lang="en-US"/>
              <a:t>unsigned</a:t>
            </a:r>
            <a:r>
              <a:rPr lang="en-US"/>
              <a:t> numbers </a:t>
            </a:r>
            <a:endParaRPr/>
          </a:p>
          <a:p>
            <a:pPr indent="-3619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50000"/>
              <a:buChar char="•"/>
            </a:pPr>
            <a:r>
              <a:rPr lang="en-US"/>
              <a:t>(unsigned: no distinction between positive and negative)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1449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2 bits 🡪 can represent 4 </a:t>
            </a:r>
            <a:r>
              <a:rPr b="1" lang="en-US"/>
              <a:t>unsigned </a:t>
            </a:r>
            <a:r>
              <a:rPr lang="en-US"/>
              <a:t>numbers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(00)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 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(01)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	= (1)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(10)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(2)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(11)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(3)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Values: 0 to 3 in decimal.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c49ac6325_0_45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Review:</a:t>
            </a:r>
            <a:br>
              <a:rPr lang="en-US"/>
            </a:br>
            <a:r>
              <a:rPr lang="en-US"/>
              <a:t>n Bits ⬄ How many Numbers</a:t>
            </a:r>
            <a:endParaRPr/>
          </a:p>
        </p:txBody>
      </p:sp>
      <p:sp>
        <p:nvSpPr>
          <p:cNvPr id="191" name="Google Shape;191;gec49ac6325_0_458"/>
          <p:cNvSpPr txBox="1"/>
          <p:nvPr>
            <p:ph idx="1" type="body"/>
          </p:nvPr>
        </p:nvSpPr>
        <p:spPr>
          <a:xfrm>
            <a:off x="838200" y="1825625"/>
            <a:ext cx="1081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b="1" lang="en-US">
                <a:solidFill>
                  <a:srgbClr val="0055A4"/>
                </a:solidFill>
              </a:rPr>
              <a:t>n bits </a:t>
            </a:r>
            <a:endParaRPr/>
          </a:p>
          <a:p>
            <a:pPr indent="-171450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Font typeface="Noto Sans Symbols"/>
              <a:buChar char="🡪"/>
            </a:pPr>
            <a:r>
              <a:rPr b="1" lang="en-US">
                <a:solidFill>
                  <a:srgbClr val="0055A4"/>
                </a:solidFill>
              </a:rPr>
              <a:t> Can represent 2</a:t>
            </a:r>
            <a:r>
              <a:rPr b="1" baseline="30000" lang="en-US">
                <a:solidFill>
                  <a:srgbClr val="0055A4"/>
                </a:solidFill>
              </a:rPr>
              <a:t>n</a:t>
            </a:r>
            <a:r>
              <a:rPr b="1" lang="en-US">
                <a:solidFill>
                  <a:srgbClr val="0055A4"/>
                </a:solidFill>
              </a:rPr>
              <a:t> numbers </a:t>
            </a:r>
            <a:endParaRPr/>
          </a:p>
          <a:p>
            <a:pPr indent="-171450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Font typeface="Noto Sans Symbols"/>
              <a:buChar char="🡪"/>
            </a:pPr>
            <a:r>
              <a:rPr b="1" lang="en-US">
                <a:solidFill>
                  <a:srgbClr val="0055A4"/>
                </a:solidFill>
              </a:rPr>
              <a:t> Values: from 0 to (2</a:t>
            </a:r>
            <a:r>
              <a:rPr b="1" baseline="30000" lang="en-US">
                <a:solidFill>
                  <a:srgbClr val="0055A4"/>
                </a:solidFill>
              </a:rPr>
              <a:t>n</a:t>
            </a:r>
            <a:r>
              <a:rPr b="1" lang="en-US">
                <a:solidFill>
                  <a:srgbClr val="0055A4"/>
                </a:solidFill>
              </a:rPr>
              <a:t> -1)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Byte 🡪 8 bit 🡪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numbers (256)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First Number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0000 0000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Last Number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1111 1111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-1 = (255)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2" name="Google Shape;192;gec49ac6325_0_458"/>
          <p:cNvSpPr/>
          <p:nvPr/>
        </p:nvSpPr>
        <p:spPr>
          <a:xfrm>
            <a:off x="6503625" y="1745675"/>
            <a:ext cx="5317800" cy="1683300"/>
          </a:xfrm>
          <a:prstGeom prst="wedgeRoundRectCallout">
            <a:avLst>
              <a:gd fmla="val -21704" name="adj1"/>
              <a:gd fmla="val 8181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5656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your understanding -- please ask your classmates and/or MIO me if you don’t know the answers to these questions!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</a:t>
            </a:r>
            <a:r>
              <a:rPr b="1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unsi</a:t>
            </a:r>
            <a:r>
              <a:rPr b="1" lang="en-US" sz="1800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gned </a:t>
            </a:r>
            <a:r>
              <a:rPr b="0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numbers can I represent in </a:t>
            </a:r>
            <a:r>
              <a:rPr b="1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bytes</a:t>
            </a:r>
            <a:r>
              <a:rPr b="0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What is the first and last number?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49ac6325_0_49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Review:</a:t>
            </a:r>
            <a:br>
              <a:rPr lang="en-US"/>
            </a:br>
            <a:r>
              <a:rPr lang="en-US"/>
              <a:t>Two’s Complement: Representation with 4 bits</a:t>
            </a:r>
            <a:endParaRPr/>
          </a:p>
        </p:txBody>
      </p:sp>
      <p:sp>
        <p:nvSpPr>
          <p:cNvPr id="198" name="Google Shape;198;gec49ac6325_0_49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0 0		-8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0 1 		-7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1 0		-6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1 1		-5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0 0		-4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0 1		-3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1 0		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1 1		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b="1" lang="en-US">
                <a:solidFill>
                  <a:srgbClr val="0055A4"/>
                </a:solidFill>
              </a:rPr>
              <a:t>0 0 0 0		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0 0 1		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0 1 0		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0 1 1		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0 0		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0 1		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1 0		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1 1 		 7</a:t>
            </a:r>
            <a:endParaRPr/>
          </a:p>
        </p:txBody>
      </p:sp>
      <p:sp>
        <p:nvSpPr>
          <p:cNvPr id="199" name="Google Shape;199;gec49ac6325_0_49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How many </a:t>
            </a:r>
            <a:r>
              <a:rPr b="1" lang="en-US"/>
              <a:t>signed </a:t>
            </a:r>
            <a:r>
              <a:rPr lang="en-US"/>
              <a:t>numbers can we represent with 4 bits in Two’s complement?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/>
              <a:t>Still the same magnitude (4 bits -&gt; 2</a:t>
            </a:r>
            <a:r>
              <a:rPr baseline="30000" lang="en-US" sz="2300"/>
              <a:t>4</a:t>
            </a:r>
            <a:r>
              <a:rPr lang="en-US" sz="2300"/>
              <a:t> total numbers)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 sz="2300"/>
              <a:t>But: the values you can represent are approximately halved (because half of the numbers you’re representing are now negative!)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 sz="2300"/>
              <a:t>So instead of </a:t>
            </a:r>
            <a:r>
              <a:rPr b="1" lang="en-US" sz="2300"/>
              <a:t>0 -&gt; 15 (unsigned)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 sz="2300"/>
              <a:t>We now have </a:t>
            </a:r>
            <a:r>
              <a:rPr b="1" lang="en-US" sz="2300"/>
              <a:t>-8 -&gt; 7 (signed)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e6a8bc5c8_0_6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Exercises: To Complete in Class </a:t>
            </a:r>
            <a:br>
              <a:rPr lang="en-US"/>
            </a:br>
            <a:r>
              <a:rPr lang="en-US"/>
              <a:t>(hand in your progress by end of class)</a:t>
            </a:r>
            <a:endParaRPr/>
          </a:p>
        </p:txBody>
      </p:sp>
      <p:sp>
        <p:nvSpPr>
          <p:cNvPr id="206" name="Google Shape;206;gee6a8bc5c8_0_68"/>
          <p:cNvSpPr txBox="1"/>
          <p:nvPr>
            <p:ph idx="1" type="body"/>
          </p:nvPr>
        </p:nvSpPr>
        <p:spPr>
          <a:xfrm>
            <a:off x="6096000" y="17868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3"/>
              <a:t>Steps (show your work for each step!)</a:t>
            </a:r>
            <a:br>
              <a:rPr lang="en-US" sz="2183"/>
            </a:br>
            <a:endParaRPr sz="2183"/>
          </a:p>
          <a:p>
            <a:pPr indent="-365029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Convert from decimal to binary</a:t>
            </a:r>
            <a:endParaRPr sz="2148"/>
          </a:p>
          <a:p>
            <a:pPr indent="-365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Apply Two’s Complement rule to all negative numbers</a:t>
            </a:r>
            <a:endParaRPr sz="1748"/>
          </a:p>
          <a:p>
            <a:pPr indent="-365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Add the two binary numbers </a:t>
            </a:r>
            <a:endParaRPr sz="1748"/>
          </a:p>
          <a:p>
            <a:pPr indent="-365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Check your answer: convert the result to decimal</a:t>
            </a:r>
            <a:endParaRPr sz="2148"/>
          </a:p>
          <a:p>
            <a:pPr indent="0" lvl="0" marL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e6a8bc5c8_0_68"/>
          <p:cNvSpPr txBox="1"/>
          <p:nvPr>
            <p:ph idx="2" type="body"/>
          </p:nvPr>
        </p:nvSpPr>
        <p:spPr>
          <a:xfrm>
            <a:off x="609600" y="18353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br>
              <a:rPr lang="en-US"/>
            </a:br>
            <a:br>
              <a:rPr lang="en-US"/>
            </a:br>
            <a:r>
              <a:rPr b="1" lang="en-US"/>
              <a:t>1. What is 22 - 3?</a:t>
            </a:r>
            <a:endParaRPr b="1"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lang="en-US"/>
              <a:t>2. What is 32 - 8?</a:t>
            </a:r>
            <a:endParaRPr b="1"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lang="en-US"/>
              <a:t>3. What is 14 - 17?</a:t>
            </a:r>
            <a:endParaRPr b="1"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lang="en-US"/>
              <a:t>4. What is 6 - 30?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6a8bc5c8_0_2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5" name="Google Shape;135;gee6a8bc5c8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How to calculate 4 + (-20) in binary? [FULL SOLUTION]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How to do these problems in general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Review: how many bits do we need to represent a number?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Similar exercises [For you to complete in class. Similar problems on </a:t>
            </a:r>
            <a:r>
              <a:rPr lang="en-US"/>
              <a:t>assignment</a:t>
            </a:r>
            <a:r>
              <a:rPr lang="en-US"/>
              <a:t> 1 and test 1]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6a8bc5c8_0_52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Steps</a:t>
            </a:r>
            <a:br>
              <a:rPr lang="en-US" sz="2800"/>
            </a:br>
            <a:endParaRPr sz="2800"/>
          </a:p>
          <a:p>
            <a:pPr indent="-3905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Converting 4 and 20 to binary</a:t>
            </a:r>
            <a:endParaRPr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Apply Two’s Complement rule to (-20)</a:t>
            </a:r>
            <a:endParaRPr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Add the two binary numbers </a:t>
            </a:r>
            <a:endParaRPr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Check your answer: convert the result to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141" name="Google Shape;141;gee6a8bc5c8_0_52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6a8bc5c8_0_18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1. </a:t>
            </a:r>
            <a:r>
              <a:rPr lang="en-US"/>
              <a:t>Converting 4 and 20 to binary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47" name="Google Shape;147;gee6a8bc5c8_0_1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graphicFrame>
        <p:nvGraphicFramePr>
          <p:cNvPr id="148" name="Google Shape;148;gee6a8bc5c8_0_18"/>
          <p:cNvGraphicFramePr/>
          <p:nvPr/>
        </p:nvGraphicFramePr>
        <p:xfrm>
          <a:off x="361129" y="2513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{496FFB0D-0D1E-4464-8F54-F0A619831386}</a:tableStyleId>
              </a:tblPr>
              <a:tblGrid>
                <a:gridCol w="1389800"/>
                <a:gridCol w="1389800"/>
                <a:gridCol w="1389800"/>
              </a:tblGrid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Steps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Outcome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Remainder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800"/>
                        <a:t>Stop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76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(4)</a:t>
                      </a:r>
                      <a:r>
                        <a:rPr b="1" baseline="-25000" lang="en-US" sz="3600"/>
                        <a:t>10 </a:t>
                      </a:r>
                      <a:r>
                        <a:rPr b="1" lang="en-US" sz="3600"/>
                        <a:t>= (100)</a:t>
                      </a:r>
                      <a:r>
                        <a:rPr b="1" baseline="-25000" lang="en-US" sz="36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49" name="Google Shape;149;gee6a8bc5c8_0_18"/>
          <p:cNvGraphicFramePr/>
          <p:nvPr/>
        </p:nvGraphicFramePr>
        <p:xfrm>
          <a:off x="4849254" y="2550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{496FFB0D-0D1E-4464-8F54-F0A619831386}</a:tableStyleId>
              </a:tblPr>
              <a:tblGrid>
                <a:gridCol w="1389800"/>
                <a:gridCol w="1389800"/>
                <a:gridCol w="1389800"/>
              </a:tblGrid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Steps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Outcome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Remainder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800"/>
                        <a:t>Stop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76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(20)</a:t>
                      </a:r>
                      <a:r>
                        <a:rPr b="1" baseline="-25000" lang="en-US" sz="3600"/>
                        <a:t>10 </a:t>
                      </a:r>
                      <a:r>
                        <a:rPr b="1" lang="en-US" sz="3600"/>
                        <a:t>= (10100)</a:t>
                      </a:r>
                      <a:r>
                        <a:rPr b="1" baseline="-25000" lang="en-US" sz="36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e6a8bc5c8_0_45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55" name="Google Shape;155;gee6a8bc5c8_0_45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2: </a:t>
            </a:r>
            <a:r>
              <a:rPr lang="en-US" sz="2800"/>
              <a:t>Apply Two’s Complement to 20</a:t>
            </a:r>
            <a:r>
              <a:rPr baseline="-25000" lang="en-US" sz="2800"/>
              <a:t>10</a:t>
            </a:r>
            <a:r>
              <a:rPr lang="en-US" sz="2800"/>
              <a:t> (10100)</a:t>
            </a:r>
            <a:r>
              <a:rPr baseline="-25000" lang="en-US" sz="2800"/>
              <a:t>2</a:t>
            </a:r>
            <a:br>
              <a:rPr baseline="-25000" lang="en-US" sz="2800"/>
            </a:br>
            <a:endParaRPr/>
          </a:p>
          <a:p>
            <a:pPr indent="-33528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How many bits do we need? 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400"/>
              <a:t>Rule of thumb: if left most bit is “1”, add an extra bit! (because negative numbers should always start with 1, and positive numbers should always start with a 0)</a:t>
            </a:r>
            <a:endParaRPr sz="2240"/>
          </a:p>
          <a:p>
            <a:pPr indent="0" lvl="2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b="1" baseline="-25000" lang="en-US" sz="24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= (10100)</a:t>
            </a:r>
            <a:r>
              <a:rPr b="1" baseline="-25000" lang="en-US" sz="2400">
                <a:latin typeface="Courier New"/>
                <a:ea typeface="Courier New"/>
                <a:cs typeface="Courier New"/>
                <a:sym typeface="Courier New"/>
              </a:rPr>
              <a:t>2    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🡪 (010100)</a:t>
            </a:r>
            <a:r>
              <a:rPr b="1" baseline="-25000" lang="en-US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/>
          </a:p>
          <a:p>
            <a:pPr indent="-33528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Invert all the bits in step 1: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010100 🡪 invert 🡪 101011</a:t>
            </a:r>
            <a:endParaRPr sz="2400"/>
          </a:p>
          <a:p>
            <a:pPr indent="-33528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Add 1 to the inverted value</a:t>
            </a:r>
            <a:endParaRPr sz="2400"/>
          </a:p>
          <a:p>
            <a:pPr indent="0" lvl="0" marL="6858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b="1" lang="en-US" sz="2400"/>
              <a:t>101011 + 1 = 101100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5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therefore, </a:t>
            </a:r>
            <a:r>
              <a:rPr b="1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(-20)</a:t>
            </a:r>
            <a:r>
              <a:rPr b="1" baseline="-25000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 = (101100)</a:t>
            </a:r>
            <a:r>
              <a:rPr b="1" baseline="-25000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400">
                <a:solidFill>
                  <a:srgbClr val="0055A4"/>
                </a:solidFill>
              </a:rPr>
              <a:t>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6a8bc5c8_0_5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61" name="Google Shape;161;gee6a8bc5c8_0_58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3: </a:t>
            </a:r>
            <a:r>
              <a:rPr lang="en-US"/>
              <a:t>Add the two binary numbers 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1" lang="en-US" sz="2200"/>
              <a:t>0	0	0	1	0	0		</a:t>
            </a:r>
            <a:r>
              <a:rPr lang="en-US" sz="2200"/>
              <a:t>(use the same number of bits for both numbers!)</a:t>
            </a:r>
            <a:endParaRPr sz="2200"/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+		1	0	1	1	0	0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-------------------------------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	1	1	0	0	0	0</a:t>
            </a:r>
            <a:endParaRPr b="1" sz="2200">
              <a:solidFill>
                <a:srgbClr val="D247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6a8bc5c8_0_6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67" name="Google Shape;167;gee6a8bc5c8_0_63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4: </a:t>
            </a:r>
            <a:r>
              <a:rPr lang="en-US"/>
              <a:t>Check your answer, convert back to decimal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110000</a:t>
            </a:r>
            <a:r>
              <a:rPr b="1" baseline="-25000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a negative number (begins with ‘1’) -- so first let’s apply the Two’s Complement rule to make it positive again.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Invert all the bits: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110000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🡪 invert 🡪 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001111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Add 1 to the inverted value</a:t>
            </a:r>
            <a:br>
              <a:rPr lang="en-US" sz="2400"/>
            </a:br>
            <a:br>
              <a:rPr lang="en-US" sz="2400"/>
            </a:br>
            <a:r>
              <a:rPr lang="en-US" sz="2400"/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001111</a:t>
            </a:r>
            <a:r>
              <a:rPr b="1" lang="en-US" sz="2400"/>
              <a:t> + 1 = 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010000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Convert to decimal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010000 = 2</a:t>
            </a:r>
            <a:r>
              <a:rPr b="1" baseline="30000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 = 16</a:t>
            </a:r>
            <a:endParaRPr b="1" sz="2200">
              <a:solidFill>
                <a:srgbClr val="D247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867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AutoNum type="arabicPeriod"/>
            </a:pPr>
            <a:r>
              <a:rPr b="1" lang="en-US" sz="22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This means we correctly calculated: 4 - 20 = -16 			[end of solution]</a:t>
            </a:r>
            <a:endParaRPr b="1" sz="22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e6a8bc5c8_0_29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Steps (Review)</a:t>
            </a:r>
            <a:br>
              <a:rPr lang="en-US" sz="2800"/>
            </a:br>
            <a:endParaRPr sz="2800"/>
          </a:p>
          <a:p>
            <a:pPr indent="-347662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Converting 4 and 20 to binary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Apply Two’s Complement rule to (-20)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How many bits do we need to represent -20? Rule of thumb: since left most bit of 20 is a “1”, add an extra bit!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Add the two binary numbers 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Important: use all of the bits from step 2 for both numbers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Check your answer: convert the result to decimal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Trick: if the answer is negative, apply Two’s Complement rule again </a:t>
            </a:r>
            <a:r>
              <a:rPr b="1" lang="en-US"/>
              <a:t>before</a:t>
            </a:r>
            <a:r>
              <a:rPr lang="en-US"/>
              <a:t> converting to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173" name="Google Shape;173;gee6a8bc5c8_0_29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e6a8bc5c8_0_34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Steps (no matter what the numbers are)</a:t>
            </a:r>
            <a:br>
              <a:rPr lang="en-US" sz="2800"/>
            </a:br>
            <a:endParaRPr sz="2800"/>
          </a:p>
          <a:p>
            <a:pPr indent="-347662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Convert from decimal to binary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Apply Two’s Complement rule to all negative numbers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Important: </a:t>
            </a:r>
            <a:r>
              <a:rPr lang="en-US"/>
              <a:t>choosing the right number of bits to use. Rule of thumb: if left most bit is a 1, add an extra bit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Add the two binary numbers 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Important: use all of the bits from step 2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Check your answer: convert the result to decimal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Trick: if the answer is negative, apply Two’s Complement rule again </a:t>
            </a:r>
            <a:r>
              <a:rPr b="1" lang="en-US"/>
              <a:t>before</a:t>
            </a:r>
            <a:r>
              <a:rPr lang="en-US"/>
              <a:t> converting to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179" name="Google Shape;179;gee6a8bc5c8_0_34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to do these problems in general?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2017-10-15T21:06:31Z</dcterms:created>
  <dc:creator>Aref Mourtada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