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embeddedFontLst>
    <p:embeddedFont>
      <p:font typeface="Quattrocen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0" roundtripDataSignature="AMtx7mijdCvC5rMkVaLLE8g5Bq+L+9ro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A26A35-FAEF-45F8-99E6-BC507D4FE356}">
  <a:tblStyle styleId="{89A26A35-FAEF-45F8-99E6-BC507D4FE35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QuattrocentoSans-bold.fntdata"/><Relationship Id="rId14" Type="http://schemas.openxmlformats.org/officeDocument/2006/relationships/slide" Target="slides/slide8.xml"/><Relationship Id="rId36" Type="http://schemas.openxmlformats.org/officeDocument/2006/relationships/font" Target="fonts/QuattrocentoSans-regular.fntdata"/><Relationship Id="rId17" Type="http://schemas.openxmlformats.org/officeDocument/2006/relationships/slide" Target="slides/slide11.xml"/><Relationship Id="rId39" Type="http://schemas.openxmlformats.org/officeDocument/2006/relationships/font" Target="fonts/QuattrocentoSans-boldItalic.fntdata"/><Relationship Id="rId16" Type="http://schemas.openxmlformats.org/officeDocument/2006/relationships/slide" Target="slides/slide10.xml"/><Relationship Id="rId38" Type="http://schemas.openxmlformats.org/officeDocument/2006/relationships/font" Target="fonts/Quattrocento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326" name="Google Shape;32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32"/>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32"/>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2"/>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3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2"/>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32"/>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1" name="Shape 91"/>
        <p:cNvGrpSpPr/>
        <p:nvPr/>
      </p:nvGrpSpPr>
      <p:grpSpPr>
        <a:xfrm>
          <a:off x="0" y="0"/>
          <a:ext cx="0" cy="0"/>
          <a:chOff x="0" y="0"/>
          <a:chExt cx="0" cy="0"/>
        </a:xfrm>
      </p:grpSpPr>
      <p:sp>
        <p:nvSpPr>
          <p:cNvPr id="92" name="Google Shape;92;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1"/>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4" name="Google Shape;94;p41"/>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5" name="Google Shape;95;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8" name="Shape 98"/>
        <p:cNvGrpSpPr/>
        <p:nvPr/>
      </p:nvGrpSpPr>
      <p:grpSpPr>
        <a:xfrm>
          <a:off x="0" y="0"/>
          <a:ext cx="0" cy="0"/>
          <a:chOff x="0" y="0"/>
          <a:chExt cx="0" cy="0"/>
        </a:xfrm>
      </p:grpSpPr>
      <p:sp>
        <p:nvSpPr>
          <p:cNvPr id="99" name="Google Shape;99;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2"/>
          <p:cNvSpPr/>
          <p:nvPr>
            <p:ph idx="2" type="pic"/>
          </p:nvPr>
        </p:nvSpPr>
        <p:spPr>
          <a:xfrm>
            <a:off x="5183188" y="987427"/>
            <a:ext cx="6172200" cy="4873625"/>
          </a:xfrm>
          <a:prstGeom prst="rect">
            <a:avLst/>
          </a:prstGeom>
          <a:noFill/>
          <a:ln>
            <a:noFill/>
          </a:ln>
        </p:spPr>
      </p:sp>
      <p:sp>
        <p:nvSpPr>
          <p:cNvPr id="101" name="Google Shape;101;p42"/>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2" name="Google Shape;102;p42"/>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2"/>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2"/>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5" name="Shape 105"/>
        <p:cNvGrpSpPr/>
        <p:nvPr/>
      </p:nvGrpSpPr>
      <p:grpSpPr>
        <a:xfrm>
          <a:off x="0" y="0"/>
          <a:ext cx="0" cy="0"/>
          <a:chOff x="0" y="0"/>
          <a:chExt cx="0" cy="0"/>
        </a:xfrm>
      </p:grpSpPr>
      <p:sp>
        <p:nvSpPr>
          <p:cNvPr id="106" name="Google Shape;106;p4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4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09" name="Google Shape;109;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4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3" name="Google Shape;113;p4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4" name="Shape 114"/>
        <p:cNvGrpSpPr/>
        <p:nvPr/>
      </p:nvGrpSpPr>
      <p:grpSpPr>
        <a:xfrm>
          <a:off x="0" y="0"/>
          <a:ext cx="0" cy="0"/>
          <a:chOff x="0" y="0"/>
          <a:chExt cx="0" cy="0"/>
        </a:xfrm>
      </p:grpSpPr>
      <p:sp>
        <p:nvSpPr>
          <p:cNvPr id="115" name="Google Shape;115;p44"/>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6" name="Google Shape;116;p44"/>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44"/>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8" name="Google Shape;118;p4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4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44"/>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2" name="Shape 122"/>
        <p:cNvGrpSpPr/>
        <p:nvPr/>
      </p:nvGrpSpPr>
      <p:grpSpPr>
        <a:xfrm>
          <a:off x="0" y="0"/>
          <a:ext cx="0" cy="0"/>
          <a:chOff x="0" y="0"/>
          <a:chExt cx="0" cy="0"/>
        </a:xfrm>
      </p:grpSpPr>
      <p:sp>
        <p:nvSpPr>
          <p:cNvPr id="123" name="Google Shape;123;p4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45"/>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125" name="Google Shape;125;p45"/>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33"/>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3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3"/>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33"/>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3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35" name="Google Shape;35;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3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40" name="Google Shape;40;p3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41" name="Shape 41"/>
        <p:cNvGrpSpPr/>
        <p:nvPr/>
      </p:nvGrpSpPr>
      <p:grpSpPr>
        <a:xfrm>
          <a:off x="0" y="0"/>
          <a:ext cx="0" cy="0"/>
          <a:chOff x="0" y="0"/>
          <a:chExt cx="0" cy="0"/>
        </a:xfrm>
      </p:grpSpPr>
      <p:sp>
        <p:nvSpPr>
          <p:cNvPr id="42" name="Google Shape;42;p35"/>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3" name="Google Shape;43;p35"/>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6"/>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9" name="Google Shape;49;p3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1" name="Google Shape;51;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52" name="Google Shape;52;p3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36"/>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36"/>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7"/>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9" name="Google Shape;59;p37"/>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1" name="Google Shape;61;p3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37"/>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5" name="Google Shape;65;p37"/>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3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8" name="Google Shape;68;p38"/>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8"/>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0" name="Google Shape;70;p3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3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4" name="Google Shape;74;p3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3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7" name="Google Shape;77;p39"/>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9"/>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79" name="Google Shape;79;p39"/>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0" name="Google Shape;80;p39"/>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1" name="Google Shape;81;p39"/>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2" name="Google Shape;82;p3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5" name="Google Shape;85;p3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86" name="Google Shape;86;p3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7" name="Shape 87"/>
        <p:cNvGrpSpPr/>
        <p:nvPr/>
      </p:nvGrpSpPr>
      <p:grpSpPr>
        <a:xfrm>
          <a:off x="0" y="0"/>
          <a:ext cx="0" cy="0"/>
          <a:chOff x="0" y="0"/>
          <a:chExt cx="0" cy="0"/>
        </a:xfrm>
      </p:grpSpPr>
      <p:sp>
        <p:nvSpPr>
          <p:cNvPr id="88" name="Google Shape;88;p4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9.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b="1" lang="en-US"/>
              <a:t>Technical Support (420-1N6-AB)</a:t>
            </a:r>
            <a:br>
              <a:rPr lang="en-US"/>
            </a:br>
            <a:r>
              <a:rPr lang="en-US"/>
              <a:t>Hardware – Servers</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a:p>
            <a:pPr indent="0" lvl="0" marL="0" rtl="0" algn="r">
              <a:lnSpc>
                <a:spcPct val="150000"/>
              </a:lnSpc>
              <a:spcBef>
                <a:spcPts val="0"/>
              </a:spcBef>
              <a:spcAft>
                <a:spcPts val="0"/>
              </a:spcAft>
              <a:buClr>
                <a:schemeClr val="lt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Types of Servers </a:t>
            </a:r>
            <a:endParaRPr/>
          </a:p>
        </p:txBody>
      </p:sp>
      <p:sp>
        <p:nvSpPr>
          <p:cNvPr id="192" name="Google Shape;192;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(Form Factors)</a:t>
            </a:r>
            <a:endParaRPr/>
          </a:p>
        </p:txBody>
      </p:sp>
      <p:graphicFrame>
        <p:nvGraphicFramePr>
          <p:cNvPr id="193" name="Google Shape;193;p11"/>
          <p:cNvGraphicFramePr/>
          <p:nvPr/>
        </p:nvGraphicFramePr>
        <p:xfrm>
          <a:off x="1354267" y="2543495"/>
          <a:ext cx="3000000" cy="3000000"/>
        </p:xfrm>
        <a:graphic>
          <a:graphicData uri="http://schemas.openxmlformats.org/drawingml/2006/table">
            <a:tbl>
              <a:tblPr>
                <a:noFill/>
                <a:tableStyleId>{89A26A35-FAEF-45F8-99E6-BC507D4FE356}</a:tableStyleId>
              </a:tblPr>
              <a:tblGrid>
                <a:gridCol w="3217325"/>
                <a:gridCol w="3217325"/>
                <a:gridCol w="3217325"/>
              </a:tblGrid>
              <a:tr h="609550">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Tower Servers</a:t>
                      </a:r>
                      <a:endParaRPr sz="2400" u="none" cap="none" strike="noStrike"/>
                    </a:p>
                  </a:txBody>
                  <a:tcPr marT="121900" marB="121900" marR="121900" marL="121900"/>
                </a:tc>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Rack Servers</a:t>
                      </a:r>
                      <a:endParaRPr sz="2400" u="none" cap="none" strike="noStrike"/>
                    </a:p>
                  </a:txBody>
                  <a:tcPr marT="121900" marB="121900" marR="121900" marL="121900"/>
                </a:tc>
                <a:tc>
                  <a:txBody>
                    <a:bodyPr/>
                    <a:lstStyle/>
                    <a:p>
                      <a:pPr indent="0" lvl="0" marL="0" marR="0" rtl="0" algn="ctr">
                        <a:spcBef>
                          <a:spcPts val="0"/>
                        </a:spcBef>
                        <a:spcAft>
                          <a:spcPts val="0"/>
                        </a:spcAft>
                        <a:buClr>
                          <a:schemeClr val="dk1"/>
                        </a:buClr>
                        <a:buSzPts val="2400"/>
                        <a:buFont typeface="Quattrocento Sans"/>
                        <a:buNone/>
                      </a:pPr>
                      <a:r>
                        <a:rPr lang="en-US" sz="2400" u="none" cap="none" strike="noStrike"/>
                        <a:t>Blade Servers</a:t>
                      </a:r>
                      <a:endParaRPr sz="2400" u="none" cap="none" strike="noStrike"/>
                    </a:p>
                  </a:txBody>
                  <a:tcPr marT="121900" marB="121900" marR="121900" marL="121900"/>
                </a:tc>
              </a:tr>
              <a:tr h="3169875">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c>
                  <a:txBody>
                    <a:bodyPr/>
                    <a:lstStyle/>
                    <a:p>
                      <a:pPr indent="0" lvl="0" marL="0" marR="0" rtl="0" algn="l">
                        <a:spcBef>
                          <a:spcPts val="0"/>
                        </a:spcBef>
                        <a:spcAft>
                          <a:spcPts val="0"/>
                        </a:spcAft>
                        <a:buClr>
                          <a:schemeClr val="dk1"/>
                        </a:buClr>
                        <a:buSzPts val="2400"/>
                        <a:buFont typeface="Quattrocento Sans"/>
                        <a:buNone/>
                      </a:pPr>
                      <a:r>
                        <a:t/>
                      </a:r>
                      <a:endParaRPr sz="2400" u="none" cap="none" strike="noStrike"/>
                    </a:p>
                  </a:txBody>
                  <a:tcPr marT="121900" marB="121900" marR="121900" marL="121900"/>
                </a:tc>
              </a:tr>
            </a:tbl>
          </a:graphicData>
        </a:graphic>
      </p:graphicFrame>
      <p:pic>
        <p:nvPicPr>
          <p:cNvPr id="194" name="Google Shape;194;p11"/>
          <p:cNvPicPr preferRelativeResize="0"/>
          <p:nvPr/>
        </p:nvPicPr>
        <p:blipFill rotWithShape="1">
          <a:blip r:embed="rId3">
            <a:alphaModFix/>
          </a:blip>
          <a:srcRect b="0" l="0" r="0" t="0"/>
          <a:stretch/>
        </p:blipFill>
        <p:spPr>
          <a:xfrm>
            <a:off x="2118124" y="3686142"/>
            <a:ext cx="1565800" cy="1991233"/>
          </a:xfrm>
          <a:prstGeom prst="rect">
            <a:avLst/>
          </a:prstGeom>
          <a:noFill/>
          <a:ln>
            <a:noFill/>
          </a:ln>
        </p:spPr>
      </p:pic>
      <p:pic>
        <p:nvPicPr>
          <p:cNvPr id="195" name="Google Shape;195;p11"/>
          <p:cNvPicPr preferRelativeResize="0"/>
          <p:nvPr/>
        </p:nvPicPr>
        <p:blipFill rotWithShape="1">
          <a:blip r:embed="rId4">
            <a:alphaModFix/>
          </a:blip>
          <a:srcRect b="0" l="0" r="0" t="0"/>
          <a:stretch/>
        </p:blipFill>
        <p:spPr>
          <a:xfrm>
            <a:off x="4587634" y="3949867"/>
            <a:ext cx="3016735" cy="1199496"/>
          </a:xfrm>
          <a:prstGeom prst="rect">
            <a:avLst/>
          </a:prstGeom>
          <a:noFill/>
          <a:ln>
            <a:noFill/>
          </a:ln>
        </p:spPr>
      </p:pic>
      <p:pic>
        <p:nvPicPr>
          <p:cNvPr id="196" name="Google Shape;196;p11"/>
          <p:cNvPicPr preferRelativeResize="0"/>
          <p:nvPr/>
        </p:nvPicPr>
        <p:blipFill rotWithShape="1">
          <a:blip r:embed="rId5">
            <a:alphaModFix/>
          </a:blip>
          <a:srcRect b="0" l="0" r="0" t="0"/>
          <a:stretch/>
        </p:blipFill>
        <p:spPr>
          <a:xfrm>
            <a:off x="7821000" y="3752298"/>
            <a:ext cx="3016733" cy="18589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Tower Servers</a:t>
            </a:r>
            <a:endParaRPr/>
          </a:p>
        </p:txBody>
      </p:sp>
      <p:sp>
        <p:nvSpPr>
          <p:cNvPr id="202" name="Google Shape;202;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 lvl="0" marL="228600" rtl="0" algn="l">
              <a:lnSpc>
                <a:spcPct val="90000"/>
              </a:lnSpc>
              <a:spcBef>
                <a:spcPts val="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Look like PCs.</a:t>
            </a:r>
            <a:endParaRPr/>
          </a:p>
          <a:p>
            <a:pPr indent="-228600" lvl="0" marL="228600" rtl="0" algn="l">
              <a:lnSpc>
                <a:spcPct val="90000"/>
              </a:lnSpc>
              <a:spcBef>
                <a:spcPts val="900"/>
              </a:spcBef>
              <a:spcAft>
                <a:spcPts val="0"/>
              </a:spcAft>
              <a:buClr>
                <a:srgbClr val="7F7F7F"/>
              </a:buClr>
              <a:buSzPts val="3000"/>
              <a:buChar char="•"/>
            </a:pPr>
            <a:r>
              <a:rPr lang="en-US"/>
              <a:t>Each tower server is a standalone machine.</a:t>
            </a:r>
            <a:endParaRPr/>
          </a:p>
          <a:p>
            <a:pPr indent="-228600" lvl="0" marL="228600" rtl="0" algn="l">
              <a:lnSpc>
                <a:spcPct val="90000"/>
              </a:lnSpc>
              <a:spcBef>
                <a:spcPts val="900"/>
              </a:spcBef>
              <a:spcAft>
                <a:spcPts val="0"/>
              </a:spcAft>
              <a:buClr>
                <a:srgbClr val="7F7F7F"/>
              </a:buClr>
              <a:buSzPts val="3000"/>
              <a:buChar char="•"/>
            </a:pPr>
            <a:r>
              <a:rPr lang="en-US"/>
              <a:t>Occupy space and tent to be noisy.</a:t>
            </a:r>
            <a:endParaRPr/>
          </a:p>
          <a:p>
            <a:pPr indent="-228600" lvl="0" marL="228600" rtl="0" algn="l">
              <a:lnSpc>
                <a:spcPct val="90000"/>
              </a:lnSpc>
              <a:spcBef>
                <a:spcPts val="900"/>
              </a:spcBef>
              <a:spcAft>
                <a:spcPts val="0"/>
              </a:spcAft>
              <a:buClr>
                <a:srgbClr val="7F7F7F"/>
              </a:buClr>
              <a:buSzPts val="3000"/>
              <a:buChar char="•"/>
            </a:pPr>
            <a:r>
              <a:rPr lang="en-US"/>
              <a:t>Usually used in small data centers.</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03" name="Google Shape;203;p12"/>
          <p:cNvPicPr preferRelativeResize="0"/>
          <p:nvPr/>
        </p:nvPicPr>
        <p:blipFill rotWithShape="1">
          <a:blip r:embed="rId3">
            <a:alphaModFix/>
          </a:blip>
          <a:srcRect b="0" l="0" r="0" t="0"/>
          <a:stretch/>
        </p:blipFill>
        <p:spPr>
          <a:xfrm>
            <a:off x="8712808" y="2322022"/>
            <a:ext cx="2640992" cy="3358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Rack Servers</a:t>
            </a:r>
            <a:endParaRPr/>
          </a:p>
        </p:txBody>
      </p:sp>
      <p:sp>
        <p:nvSpPr>
          <p:cNvPr id="209" name="Google Shape;209;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Servers mounted within a rack. </a:t>
            </a:r>
            <a:endParaRPr/>
          </a:p>
          <a:p>
            <a:pPr indent="-228600" lvl="0" marL="228600" rtl="0" algn="l">
              <a:lnSpc>
                <a:spcPct val="90000"/>
              </a:lnSpc>
              <a:spcBef>
                <a:spcPts val="900"/>
              </a:spcBef>
              <a:spcAft>
                <a:spcPts val="0"/>
              </a:spcAft>
              <a:buClr>
                <a:srgbClr val="7F7F7F"/>
              </a:buClr>
              <a:buSzPts val="3000"/>
              <a:buChar char="•"/>
            </a:pPr>
            <a:r>
              <a:rPr lang="en-US"/>
              <a:t>Uniform width, various heights.</a:t>
            </a:r>
            <a:endParaRPr/>
          </a:p>
          <a:p>
            <a:pPr indent="-228600" lvl="1" marL="685800" rtl="0" algn="l">
              <a:lnSpc>
                <a:spcPct val="90000"/>
              </a:lnSpc>
              <a:spcBef>
                <a:spcPts val="780"/>
              </a:spcBef>
              <a:spcAft>
                <a:spcPts val="0"/>
              </a:spcAft>
              <a:buClr>
                <a:srgbClr val="7F7F7F"/>
              </a:buClr>
              <a:buSzPts val="2600"/>
              <a:buChar char="•"/>
            </a:pPr>
            <a:r>
              <a:rPr lang="en-US"/>
              <a:t>Server heights is measured using rack units.</a:t>
            </a:r>
            <a:endParaRPr/>
          </a:p>
          <a:p>
            <a:pPr indent="-228600" lvl="1" marL="685800" rtl="0" algn="l">
              <a:lnSpc>
                <a:spcPct val="90000"/>
              </a:lnSpc>
              <a:spcBef>
                <a:spcPts val="780"/>
              </a:spcBef>
              <a:spcAft>
                <a:spcPts val="0"/>
              </a:spcAft>
              <a:buClr>
                <a:srgbClr val="7F7F7F"/>
              </a:buClr>
              <a:buSzPts val="2600"/>
              <a:buChar char="•"/>
            </a:pPr>
            <a:r>
              <a:rPr lang="en-US"/>
              <a:t>A standard rack mount server is referred to as a 1U server meaning that it is 1 rack unit in size.</a:t>
            </a:r>
            <a:endParaRPr/>
          </a:p>
          <a:p>
            <a:pPr indent="-228600" lvl="0" marL="228600" rtl="0" algn="l">
              <a:lnSpc>
                <a:spcPct val="90000"/>
              </a:lnSpc>
              <a:spcBef>
                <a:spcPts val="900"/>
              </a:spcBef>
              <a:spcAft>
                <a:spcPts val="0"/>
              </a:spcAft>
              <a:buClr>
                <a:srgbClr val="7F7F7F"/>
              </a:buClr>
              <a:buSzPts val="3000"/>
              <a:buChar char="•"/>
            </a:pPr>
            <a:r>
              <a:rPr lang="en-US"/>
              <a:t>Each rack can accommodate multiple servers</a:t>
            </a:r>
            <a:br>
              <a:rPr lang="en-US"/>
            </a:br>
            <a:r>
              <a:rPr lang="en-US"/>
              <a:t>which are typically stacked one on top of the</a:t>
            </a:r>
            <a:br>
              <a:rPr lang="en-US"/>
            </a:br>
            <a:r>
              <a:rPr lang="en-US"/>
              <a:t>other.</a:t>
            </a:r>
            <a:endParaRPr/>
          </a:p>
          <a:p>
            <a:pPr indent="-228600" lvl="0" marL="228600" rtl="0" algn="l">
              <a:lnSpc>
                <a:spcPct val="90000"/>
              </a:lnSpc>
              <a:spcBef>
                <a:spcPts val="900"/>
              </a:spcBef>
              <a:spcAft>
                <a:spcPts val="0"/>
              </a:spcAft>
              <a:buClr>
                <a:srgbClr val="7F7F7F"/>
              </a:buClr>
              <a:buSzPts val="3000"/>
              <a:buChar char="•"/>
            </a:pPr>
            <a:r>
              <a:rPr lang="en-US"/>
              <a:t>Mounted to rack using screws.</a:t>
            </a:r>
            <a:endParaRPr/>
          </a:p>
          <a:p>
            <a:pPr indent="0" lvl="0" marL="0" rtl="0" algn="l">
              <a:lnSpc>
                <a:spcPct val="90000"/>
              </a:lnSpc>
              <a:spcBef>
                <a:spcPts val="900"/>
              </a:spcBef>
              <a:spcAft>
                <a:spcPts val="0"/>
              </a:spcAft>
              <a:buClr>
                <a:srgbClr val="7F7F7F"/>
              </a:buClr>
              <a:buSzPts val="3000"/>
              <a:buNone/>
            </a:pPr>
            <a:r>
              <a:t/>
            </a:r>
            <a:endParaRPr/>
          </a:p>
          <a:p>
            <a:pPr indent="0" lvl="0" marL="0" rtl="0" algn="l">
              <a:lnSpc>
                <a:spcPct val="90000"/>
              </a:lnSpc>
              <a:spcBef>
                <a:spcPts val="900"/>
              </a:spcBef>
              <a:spcAft>
                <a:spcPts val="0"/>
              </a:spcAft>
              <a:buClr>
                <a:srgbClr val="7F7F7F"/>
              </a:buClr>
              <a:buSzPts val="3000"/>
              <a:buNone/>
            </a:pPr>
            <a:r>
              <a:t/>
            </a:r>
            <a:endParaRPr/>
          </a:p>
        </p:txBody>
      </p:sp>
      <p:pic>
        <p:nvPicPr>
          <p:cNvPr id="210" name="Google Shape;210;p13"/>
          <p:cNvPicPr preferRelativeResize="0"/>
          <p:nvPr/>
        </p:nvPicPr>
        <p:blipFill rotWithShape="1">
          <a:blip r:embed="rId3">
            <a:alphaModFix/>
          </a:blip>
          <a:srcRect b="11663" l="0" r="0" t="0"/>
          <a:stretch/>
        </p:blipFill>
        <p:spPr>
          <a:xfrm>
            <a:off x="7283733" y="1316585"/>
            <a:ext cx="4700816" cy="1651122"/>
          </a:xfrm>
          <a:prstGeom prst="rect">
            <a:avLst/>
          </a:prstGeom>
          <a:noFill/>
          <a:ln>
            <a:noFill/>
          </a:ln>
        </p:spPr>
      </p:pic>
      <p:pic>
        <p:nvPicPr>
          <p:cNvPr id="211" name="Google Shape;211;p13"/>
          <p:cNvPicPr preferRelativeResize="0"/>
          <p:nvPr/>
        </p:nvPicPr>
        <p:blipFill rotWithShape="1">
          <a:blip r:embed="rId4">
            <a:alphaModFix/>
          </a:blip>
          <a:srcRect b="0" l="0" r="0" t="0"/>
          <a:stretch/>
        </p:blipFill>
        <p:spPr>
          <a:xfrm>
            <a:off x="9103343" y="4187351"/>
            <a:ext cx="2805706" cy="1989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Blade Servers</a:t>
            </a:r>
            <a:endParaRPr/>
          </a:p>
        </p:txBody>
      </p:sp>
      <p:sp>
        <p:nvSpPr>
          <p:cNvPr id="217" name="Google Shape;21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Mount  inside  a  special  rack  (chassis).</a:t>
            </a:r>
            <a:endParaRPr/>
          </a:p>
          <a:p>
            <a:pPr indent="-228600" lvl="0" marL="228600" rtl="0" algn="l">
              <a:lnSpc>
                <a:spcPct val="90000"/>
              </a:lnSpc>
              <a:spcBef>
                <a:spcPts val="900"/>
              </a:spcBef>
              <a:spcAft>
                <a:spcPts val="0"/>
              </a:spcAft>
              <a:buClr>
                <a:srgbClr val="7F7F7F"/>
              </a:buClr>
              <a:buSzPts val="3000"/>
              <a:buChar char="•"/>
            </a:pPr>
            <a:r>
              <a:rPr lang="en-US"/>
              <a:t>Blade servers tend to be vendor proprietary. </a:t>
            </a:r>
            <a:endParaRPr/>
          </a:p>
          <a:p>
            <a:pPr indent="-228600" lvl="1" marL="685800" rtl="0" algn="l">
              <a:lnSpc>
                <a:spcPct val="90000"/>
              </a:lnSpc>
              <a:spcBef>
                <a:spcPts val="780"/>
              </a:spcBef>
              <a:spcAft>
                <a:spcPts val="0"/>
              </a:spcAft>
              <a:buClr>
                <a:srgbClr val="7F7F7F"/>
              </a:buClr>
              <a:buSzPts val="2600"/>
              <a:buChar char="•"/>
            </a:pPr>
            <a:r>
              <a:rPr lang="en-US"/>
              <a:t>You can’t for example insert a Dell blade server into an HP chassis.</a:t>
            </a:r>
            <a:endParaRPr/>
          </a:p>
          <a:p>
            <a:pPr indent="-228600" lvl="0" marL="228600" rtl="0" algn="l">
              <a:lnSpc>
                <a:spcPct val="90000"/>
              </a:lnSpc>
              <a:spcBef>
                <a:spcPts val="900"/>
              </a:spcBef>
              <a:spcAft>
                <a:spcPts val="0"/>
              </a:spcAft>
              <a:buClr>
                <a:srgbClr val="7F7F7F"/>
              </a:buClr>
              <a:buSzPts val="3000"/>
              <a:buChar char="•"/>
            </a:pPr>
            <a:r>
              <a:rPr lang="en-US"/>
              <a:t>Lack certain components that rack </a:t>
            </a:r>
            <a:br>
              <a:rPr lang="en-US"/>
            </a:br>
            <a:r>
              <a:rPr lang="en-US"/>
              <a:t>servers have, e.g. power supplies.</a:t>
            </a:r>
            <a:endParaRPr/>
          </a:p>
          <a:p>
            <a:pPr indent="-228600" lvl="0" marL="228600" rtl="0" algn="l">
              <a:lnSpc>
                <a:spcPct val="90000"/>
              </a:lnSpc>
              <a:spcBef>
                <a:spcPts val="900"/>
              </a:spcBef>
              <a:spcAft>
                <a:spcPts val="0"/>
              </a:spcAft>
              <a:buClr>
                <a:srgbClr val="7F7F7F"/>
              </a:buClr>
              <a:buSzPts val="3000"/>
              <a:buChar char="•"/>
            </a:pPr>
            <a:r>
              <a:rPr lang="en-US"/>
              <a:t>The chassis can include a power supply,</a:t>
            </a:r>
            <a:br>
              <a:rPr lang="en-US"/>
            </a:br>
            <a:r>
              <a:rPr lang="en-US"/>
              <a:t>cooling unit, etc.</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18" name="Google Shape;218;p14"/>
          <p:cNvPicPr preferRelativeResize="0"/>
          <p:nvPr/>
        </p:nvPicPr>
        <p:blipFill rotWithShape="1">
          <a:blip r:embed="rId3">
            <a:alphaModFix/>
          </a:blip>
          <a:srcRect b="0" l="0" r="0" t="0"/>
          <a:stretch/>
        </p:blipFill>
        <p:spPr>
          <a:xfrm>
            <a:off x="8193605" y="3429000"/>
            <a:ext cx="3758964" cy="29683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5"/>
          <p:cNvPicPr preferRelativeResize="0"/>
          <p:nvPr/>
        </p:nvPicPr>
        <p:blipFill rotWithShape="1">
          <a:blip r:embed="rId3">
            <a:alphaModFix/>
          </a:blip>
          <a:srcRect b="0" l="0" r="0" t="0"/>
          <a:stretch/>
        </p:blipFill>
        <p:spPr>
          <a:xfrm>
            <a:off x="421884" y="1447363"/>
            <a:ext cx="4817467" cy="3486167"/>
          </a:xfrm>
          <a:prstGeom prst="rect">
            <a:avLst/>
          </a:prstGeom>
          <a:noFill/>
          <a:ln>
            <a:noFill/>
          </a:ln>
        </p:spPr>
      </p:pic>
      <p:pic>
        <p:nvPicPr>
          <p:cNvPr id="224" name="Google Shape;224;p15"/>
          <p:cNvPicPr preferRelativeResize="0"/>
          <p:nvPr/>
        </p:nvPicPr>
        <p:blipFill rotWithShape="1">
          <a:blip r:embed="rId4">
            <a:alphaModFix/>
          </a:blip>
          <a:srcRect b="0" l="0" r="0" t="0"/>
          <a:stretch/>
        </p:blipFill>
        <p:spPr>
          <a:xfrm>
            <a:off x="7207300" y="1606699"/>
            <a:ext cx="4252233" cy="3442267"/>
          </a:xfrm>
          <a:prstGeom prst="rect">
            <a:avLst/>
          </a:prstGeom>
          <a:noFill/>
          <a:ln>
            <a:noFill/>
          </a:ln>
        </p:spPr>
      </p:pic>
      <p:pic>
        <p:nvPicPr>
          <p:cNvPr id="225" name="Google Shape;225;p15"/>
          <p:cNvPicPr preferRelativeResize="0"/>
          <p:nvPr/>
        </p:nvPicPr>
        <p:blipFill rotWithShape="1">
          <a:blip r:embed="rId5">
            <a:alphaModFix/>
          </a:blip>
          <a:srcRect b="0" l="0" r="0" t="0"/>
          <a:stretch/>
        </p:blipFill>
        <p:spPr>
          <a:xfrm>
            <a:off x="4349750" y="4271979"/>
            <a:ext cx="3492500" cy="2451100"/>
          </a:xfrm>
          <a:prstGeom prst="rect">
            <a:avLst/>
          </a:prstGeom>
          <a:noFill/>
          <a:ln>
            <a:noFill/>
          </a:ln>
        </p:spPr>
      </p:pic>
      <p:sp>
        <p:nvSpPr>
          <p:cNvPr id="226" name="Google Shape;226;p1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vs Computer Hardware</a:t>
            </a:r>
            <a:endParaRPr/>
          </a:p>
        </p:txBody>
      </p:sp>
      <p:sp>
        <p:nvSpPr>
          <p:cNvPr id="232" name="Google Shape;23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In the hardware sense, the word </a:t>
            </a:r>
            <a:r>
              <a:rPr i="1" lang="en-US">
                <a:solidFill>
                  <a:srgbClr val="0055A4"/>
                </a:solidFill>
              </a:rPr>
              <a:t>server</a:t>
            </a:r>
            <a:r>
              <a:rPr lang="en-US"/>
              <a:t> means hardware intended for hosting software applications under </a:t>
            </a:r>
            <a:r>
              <a:rPr i="1" lang="en-US">
                <a:solidFill>
                  <a:srgbClr val="0055A4"/>
                </a:solidFill>
              </a:rPr>
              <a:t>intense demand</a:t>
            </a:r>
            <a:r>
              <a:rPr lang="en-US"/>
              <a:t>.  </a:t>
            </a:r>
            <a:endParaRPr/>
          </a:p>
          <a:p>
            <a:pPr indent="-215900" lvl="2" marL="1143000" rtl="0" algn="l">
              <a:lnSpc>
                <a:spcPct val="90000"/>
              </a:lnSpc>
              <a:spcBef>
                <a:spcPts val="60"/>
              </a:spcBef>
              <a:spcAft>
                <a:spcPts val="0"/>
              </a:spcAft>
              <a:buClr>
                <a:srgbClr val="7F7F7F"/>
              </a:buClr>
              <a:buSzPts val="200"/>
              <a:buNone/>
            </a:pPr>
            <a:r>
              <a:t/>
            </a:r>
            <a:endParaRPr sz="200"/>
          </a:p>
          <a:p>
            <a:pPr indent="-228600" lvl="0" marL="228600" rtl="0" algn="l">
              <a:lnSpc>
                <a:spcPct val="90000"/>
              </a:lnSpc>
              <a:spcBef>
                <a:spcPts val="900"/>
              </a:spcBef>
              <a:spcAft>
                <a:spcPts val="0"/>
              </a:spcAft>
              <a:buClr>
                <a:srgbClr val="7F7F7F"/>
              </a:buClr>
              <a:buSzPts val="3000"/>
              <a:buChar char="•"/>
            </a:pPr>
            <a:r>
              <a:rPr lang="en-US"/>
              <a:t>Most PCs can act as a server, but a dedicated server will contain features making it more suitable for production environments where </a:t>
            </a:r>
            <a:r>
              <a:rPr i="1" lang="en-US">
                <a:solidFill>
                  <a:srgbClr val="0055A4"/>
                </a:solidFill>
              </a:rPr>
              <a:t>performance</a:t>
            </a:r>
            <a:r>
              <a:rPr lang="en-US">
                <a:solidFill>
                  <a:srgbClr val="92D050"/>
                </a:solidFill>
              </a:rPr>
              <a:t> </a:t>
            </a:r>
            <a:r>
              <a:rPr lang="en-US"/>
              <a:t>and </a:t>
            </a:r>
            <a:r>
              <a:rPr i="1" lang="en-US">
                <a:solidFill>
                  <a:srgbClr val="0055A4"/>
                </a:solidFill>
              </a:rPr>
              <a:t>resilience</a:t>
            </a:r>
            <a:r>
              <a:rPr lang="en-US">
                <a:solidFill>
                  <a:srgbClr val="92D050"/>
                </a:solidFill>
              </a:rPr>
              <a:t> </a:t>
            </a:r>
            <a:r>
              <a:rPr lang="en-US"/>
              <a:t>are important.</a:t>
            </a:r>
            <a:endParaRPr/>
          </a:p>
          <a:p>
            <a:pPr indent="-228600" lvl="0" marL="228600" rtl="0" algn="l">
              <a:lnSpc>
                <a:spcPct val="90000"/>
              </a:lnSpc>
              <a:spcBef>
                <a:spcPts val="900"/>
              </a:spcBef>
              <a:spcAft>
                <a:spcPts val="0"/>
              </a:spcAft>
              <a:buClr>
                <a:srgbClr val="7F7F7F"/>
              </a:buClr>
              <a:buSzPts val="3000"/>
              <a:buChar char="•"/>
            </a:pPr>
            <a:r>
              <a:rPr lang="en-US"/>
              <a:t>Server hardware components are much more expensive.</a:t>
            </a:r>
            <a:endParaRPr/>
          </a:p>
          <a:p>
            <a:pPr indent="-228600" lvl="1" marL="685800" rtl="0" algn="l">
              <a:lnSpc>
                <a:spcPct val="90000"/>
              </a:lnSpc>
              <a:spcBef>
                <a:spcPts val="780"/>
              </a:spcBef>
              <a:spcAft>
                <a:spcPts val="0"/>
              </a:spcAft>
              <a:buClr>
                <a:srgbClr val="7F7F7F"/>
              </a:buClr>
              <a:buSzPts val="2600"/>
              <a:buChar char="•"/>
            </a:pPr>
            <a:r>
              <a:rPr lang="en-US"/>
              <a:t>There is a tradeoff between performance and expense.</a:t>
            </a:r>
            <a:endParaRPr/>
          </a:p>
          <a:p>
            <a:pPr indent="0" lvl="0" marL="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Performance Features</a:t>
            </a:r>
            <a:endParaRPr/>
          </a:p>
        </p:txBody>
      </p:sp>
      <p:sp>
        <p:nvSpPr>
          <p:cNvPr id="238" name="Google Shape;23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Advanced CPUs </a:t>
            </a:r>
            <a:endParaRPr/>
          </a:p>
          <a:p>
            <a:pPr indent="-228600" lvl="1" marL="685800" rtl="0" algn="l">
              <a:lnSpc>
                <a:spcPct val="90000"/>
              </a:lnSpc>
              <a:spcBef>
                <a:spcPts val="780"/>
              </a:spcBef>
              <a:spcAft>
                <a:spcPts val="0"/>
              </a:spcAft>
              <a:buClr>
                <a:srgbClr val="7F7F7F"/>
              </a:buClr>
              <a:buSzPts val="2600"/>
              <a:buChar char="•"/>
            </a:pPr>
            <a:r>
              <a:rPr lang="en-US"/>
              <a:t>More cores</a:t>
            </a:r>
            <a:endParaRPr/>
          </a:p>
          <a:p>
            <a:pPr indent="-228600" lvl="1" marL="685800" rtl="0" algn="l">
              <a:lnSpc>
                <a:spcPct val="90000"/>
              </a:lnSpc>
              <a:spcBef>
                <a:spcPts val="780"/>
              </a:spcBef>
              <a:spcAft>
                <a:spcPts val="0"/>
              </a:spcAft>
              <a:buClr>
                <a:srgbClr val="7F7F7F"/>
              </a:buClr>
              <a:buSzPts val="2600"/>
              <a:buChar char="•"/>
            </a:pPr>
            <a:r>
              <a:rPr lang="en-US"/>
              <a:t>Extra cache</a:t>
            </a:r>
            <a:endParaRPr/>
          </a:p>
          <a:p>
            <a:pPr indent="-228600" lvl="1" marL="685800" rtl="0" algn="l">
              <a:lnSpc>
                <a:spcPct val="90000"/>
              </a:lnSpc>
              <a:spcBef>
                <a:spcPts val="780"/>
              </a:spcBef>
              <a:spcAft>
                <a:spcPts val="0"/>
              </a:spcAft>
              <a:buClr>
                <a:srgbClr val="7F7F7F"/>
              </a:buClr>
              <a:buSzPts val="2600"/>
              <a:buChar char="•"/>
            </a:pPr>
            <a:r>
              <a:rPr lang="en-US"/>
              <a:t>Hyperthreading </a:t>
            </a:r>
            <a:endParaRPr/>
          </a:p>
          <a:p>
            <a:pPr indent="-228600" lvl="0" marL="228600" rtl="0" algn="l">
              <a:lnSpc>
                <a:spcPct val="90000"/>
              </a:lnSpc>
              <a:spcBef>
                <a:spcPts val="900"/>
              </a:spcBef>
              <a:spcAft>
                <a:spcPts val="0"/>
              </a:spcAft>
              <a:buClr>
                <a:srgbClr val="7F7F7F"/>
              </a:buClr>
              <a:buSzPts val="3000"/>
              <a:buChar char="•"/>
            </a:pPr>
            <a:r>
              <a:rPr lang="en-US"/>
              <a:t>Server hard drives</a:t>
            </a:r>
            <a:endParaRPr/>
          </a:p>
          <a:p>
            <a:pPr indent="-228600" lvl="1" marL="685800" rtl="0" algn="l">
              <a:lnSpc>
                <a:spcPct val="90000"/>
              </a:lnSpc>
              <a:spcBef>
                <a:spcPts val="780"/>
              </a:spcBef>
              <a:spcAft>
                <a:spcPts val="0"/>
              </a:spcAft>
              <a:buClr>
                <a:srgbClr val="7F7F7F"/>
              </a:buClr>
              <a:buSzPts val="2600"/>
              <a:buChar char="•"/>
            </a:pPr>
            <a:r>
              <a:rPr lang="en-US"/>
              <a:t>Resistant to vibrations. </a:t>
            </a:r>
            <a:endParaRPr/>
          </a:p>
          <a:p>
            <a:pPr indent="-228600" lvl="1" marL="685800" rtl="0" algn="l">
              <a:lnSpc>
                <a:spcPct val="90000"/>
              </a:lnSpc>
              <a:spcBef>
                <a:spcPts val="780"/>
              </a:spcBef>
              <a:spcAft>
                <a:spcPts val="0"/>
              </a:spcAft>
              <a:buClr>
                <a:srgbClr val="7F7F7F"/>
              </a:buClr>
              <a:buSzPts val="2600"/>
              <a:buChar char="•"/>
            </a:pPr>
            <a:r>
              <a:rPr lang="en-US"/>
              <a:t>Large is size. </a:t>
            </a:r>
            <a:endParaRPr/>
          </a:p>
          <a:p>
            <a:pPr indent="-228600" lvl="1" marL="685800" rtl="0" algn="l">
              <a:lnSpc>
                <a:spcPct val="90000"/>
              </a:lnSpc>
              <a:spcBef>
                <a:spcPts val="780"/>
              </a:spcBef>
              <a:spcAft>
                <a:spcPts val="0"/>
              </a:spcAft>
              <a:buClr>
                <a:srgbClr val="7F7F7F"/>
              </a:buClr>
              <a:buSzPts val="2600"/>
              <a:buChar char="•"/>
            </a:pPr>
            <a:r>
              <a:rPr lang="en-US"/>
              <a:t>Fast access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Fault Tolerance</a:t>
            </a:r>
            <a:endParaRPr/>
          </a:p>
        </p:txBody>
      </p:sp>
      <p:sp>
        <p:nvSpPr>
          <p:cNvPr id="244" name="Google Shape;24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20000"/>
              </a:lnSpc>
              <a:spcBef>
                <a:spcPts val="0"/>
              </a:spcBef>
              <a:spcAft>
                <a:spcPts val="0"/>
              </a:spcAft>
              <a:buClr>
                <a:srgbClr val="7F7F7F"/>
              </a:buClr>
              <a:buSzPct val="100000"/>
              <a:buChar char="•"/>
            </a:pPr>
            <a:r>
              <a:rPr lang="en-US"/>
              <a:t>Fault tolerance is the property that enables a system to continue operating properly in the event of the failure of one (or more) of its components. (Wikipedia)</a:t>
            </a:r>
            <a:endParaRPr/>
          </a:p>
          <a:p>
            <a:pPr indent="-228600" lvl="0" marL="228600" rtl="0" algn="l">
              <a:lnSpc>
                <a:spcPct val="120000"/>
              </a:lnSpc>
              <a:spcBef>
                <a:spcPts val="833"/>
              </a:spcBef>
              <a:spcAft>
                <a:spcPts val="0"/>
              </a:spcAft>
              <a:buClr>
                <a:srgbClr val="7F7F7F"/>
              </a:buClr>
              <a:buSzPct val="100000"/>
              <a:buChar char="•"/>
            </a:pPr>
            <a:r>
              <a:rPr lang="en-US"/>
              <a:t>Fault tolerance is crucial in servers' environments.</a:t>
            </a:r>
            <a:endParaRPr/>
          </a:p>
          <a:p>
            <a:pPr indent="-228600" lvl="0" marL="228600" rtl="0" algn="l">
              <a:lnSpc>
                <a:spcPct val="120000"/>
              </a:lnSpc>
              <a:spcBef>
                <a:spcPts val="833"/>
              </a:spcBef>
              <a:spcAft>
                <a:spcPts val="0"/>
              </a:spcAft>
              <a:buClr>
                <a:srgbClr val="7F7F7F"/>
              </a:buClr>
              <a:buSzPct val="100000"/>
              <a:buChar char="•"/>
            </a:pPr>
            <a:r>
              <a:rPr lang="en-US"/>
              <a:t>Variety of fault tolerance mechanisms:</a:t>
            </a:r>
            <a:endParaRPr/>
          </a:p>
          <a:p>
            <a:pPr indent="-228600" lvl="1" marL="685800" rtl="0" algn="l">
              <a:lnSpc>
                <a:spcPct val="120000"/>
              </a:lnSpc>
              <a:spcBef>
                <a:spcPts val="722"/>
              </a:spcBef>
              <a:spcAft>
                <a:spcPts val="0"/>
              </a:spcAft>
              <a:buClr>
                <a:srgbClr val="7F7F7F"/>
              </a:buClr>
              <a:buSzPct val="100000"/>
              <a:buChar char="•"/>
            </a:pPr>
            <a:r>
              <a:rPr lang="en-US"/>
              <a:t>Redundant files, volumes or drives.</a:t>
            </a:r>
            <a:endParaRPr/>
          </a:p>
          <a:p>
            <a:pPr indent="-228600" lvl="1" marL="685800" rtl="0" algn="l">
              <a:lnSpc>
                <a:spcPct val="120000"/>
              </a:lnSpc>
              <a:spcBef>
                <a:spcPts val="722"/>
              </a:spcBef>
              <a:spcAft>
                <a:spcPts val="0"/>
              </a:spcAft>
              <a:buClr>
                <a:srgbClr val="7F7F7F"/>
              </a:buClr>
              <a:buSzPct val="100000"/>
              <a:buChar char="•"/>
            </a:pPr>
            <a:r>
              <a:rPr lang="en-US"/>
              <a:t>Redundant hardware components or servers.</a:t>
            </a:r>
            <a:endParaRPr/>
          </a:p>
          <a:p>
            <a:pPr indent="-228600" lvl="1" marL="685800" rtl="0" algn="l">
              <a:lnSpc>
                <a:spcPct val="120000"/>
              </a:lnSpc>
              <a:spcBef>
                <a:spcPts val="722"/>
              </a:spcBef>
              <a:spcAft>
                <a:spcPts val="0"/>
              </a:spcAft>
              <a:buClr>
                <a:srgbClr val="7F7F7F"/>
              </a:buClr>
              <a:buSzPct val="100000"/>
              <a:buChar char="•"/>
            </a:pPr>
            <a:r>
              <a:rPr lang="en-US"/>
              <a:t>Hardware components with recovery options.</a:t>
            </a:r>
            <a:endParaRPr/>
          </a:p>
          <a:p>
            <a:pPr indent="0" lvl="0" marL="0" rtl="0" algn="l">
              <a:lnSpc>
                <a:spcPct val="120000"/>
              </a:lnSpc>
              <a:spcBef>
                <a:spcPts val="833"/>
              </a:spcBef>
              <a:spcAft>
                <a:spcPts val="0"/>
              </a:spcAft>
              <a:buClr>
                <a:srgbClr val="7F7F7F"/>
              </a:buClr>
              <a:buSzPct val="100000"/>
              <a:buNone/>
            </a:pPr>
            <a:r>
              <a:t/>
            </a:r>
            <a:endParaRPr/>
          </a:p>
        </p:txBody>
      </p:sp>
      <p:sp>
        <p:nvSpPr>
          <p:cNvPr id="245" name="Google Shape;245;p1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Fault Tolerance</a:t>
            </a:r>
            <a:endParaRPr/>
          </a:p>
        </p:txBody>
      </p:sp>
      <p:sp>
        <p:nvSpPr>
          <p:cNvPr id="251" name="Google Shape;25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Redundant power supplies / Sources.</a:t>
            </a:r>
            <a:endParaRPr/>
          </a:p>
          <a:p>
            <a:pPr indent="-228600" lvl="1" marL="685800" rtl="0" algn="l">
              <a:lnSpc>
                <a:spcPct val="90000"/>
              </a:lnSpc>
              <a:spcBef>
                <a:spcPts val="780"/>
              </a:spcBef>
              <a:spcAft>
                <a:spcPts val="0"/>
              </a:spcAft>
              <a:buClr>
                <a:srgbClr val="7F7F7F"/>
              </a:buClr>
              <a:buSzPts val="2600"/>
              <a:buChar char="•"/>
            </a:pPr>
            <a:r>
              <a:rPr lang="en-US"/>
              <a:t>If one fails, the other takes over.</a:t>
            </a:r>
            <a:endParaRPr/>
          </a:p>
          <a:p>
            <a:pPr indent="-228600" lvl="1" marL="685800" rtl="0" algn="l">
              <a:lnSpc>
                <a:spcPct val="90000"/>
              </a:lnSpc>
              <a:spcBef>
                <a:spcPts val="780"/>
              </a:spcBef>
              <a:spcAft>
                <a:spcPts val="0"/>
              </a:spcAft>
              <a:buClr>
                <a:srgbClr val="7F7F7F"/>
              </a:buClr>
              <a:buSzPts val="2600"/>
              <a:buChar char="•"/>
            </a:pPr>
            <a:r>
              <a:rPr lang="en-US"/>
              <a:t>Use of UPS (Uninterruptible power supply)</a:t>
            </a:r>
            <a:endParaRPr/>
          </a:p>
          <a:p>
            <a:pPr indent="-228600" lvl="0" marL="228600" rtl="0" algn="l">
              <a:lnSpc>
                <a:spcPct val="90000"/>
              </a:lnSpc>
              <a:spcBef>
                <a:spcPts val="900"/>
              </a:spcBef>
              <a:spcAft>
                <a:spcPts val="0"/>
              </a:spcAft>
              <a:buClr>
                <a:srgbClr val="7F7F7F"/>
              </a:buClr>
              <a:buSzPts val="3000"/>
              <a:buChar char="•"/>
            </a:pPr>
            <a:r>
              <a:rPr lang="en-US"/>
              <a:t>Redundant network interface cards.</a:t>
            </a:r>
            <a:endParaRPr/>
          </a:p>
          <a:p>
            <a:pPr indent="-228600" lvl="1" marL="685800" rtl="0" algn="l">
              <a:lnSpc>
                <a:spcPct val="90000"/>
              </a:lnSpc>
              <a:spcBef>
                <a:spcPts val="780"/>
              </a:spcBef>
              <a:spcAft>
                <a:spcPts val="0"/>
              </a:spcAft>
              <a:buClr>
                <a:srgbClr val="7F7F7F"/>
              </a:buClr>
              <a:buSzPts val="2600"/>
              <a:buChar char="•"/>
            </a:pPr>
            <a:r>
              <a:rPr lang="en-US"/>
              <a:t>Provides fault tolerance.</a:t>
            </a:r>
            <a:endParaRPr/>
          </a:p>
          <a:p>
            <a:pPr indent="-228600" lvl="1" marL="685800" rtl="0" algn="l">
              <a:lnSpc>
                <a:spcPct val="90000"/>
              </a:lnSpc>
              <a:spcBef>
                <a:spcPts val="780"/>
              </a:spcBef>
              <a:spcAft>
                <a:spcPts val="0"/>
              </a:spcAft>
              <a:buClr>
                <a:srgbClr val="7F7F7F"/>
              </a:buClr>
              <a:buSzPts val="2600"/>
              <a:buChar char="•"/>
            </a:pPr>
            <a:r>
              <a:rPr lang="en-US"/>
              <a:t>Improvement in performance (Combined speed).</a:t>
            </a:r>
            <a:endParaRPr/>
          </a:p>
          <a:p>
            <a:pPr indent="-228600" lvl="0" marL="228600" rtl="0" algn="l">
              <a:lnSpc>
                <a:spcPct val="90000"/>
              </a:lnSpc>
              <a:spcBef>
                <a:spcPts val="900"/>
              </a:spcBef>
              <a:spcAft>
                <a:spcPts val="0"/>
              </a:spcAft>
              <a:buClr>
                <a:srgbClr val="7F7F7F"/>
              </a:buClr>
              <a:buSzPts val="3000"/>
              <a:buChar char="•"/>
            </a:pPr>
            <a:r>
              <a:rPr lang="en-US"/>
              <a:t>Memory Modules with error checking (ECC).</a:t>
            </a:r>
            <a:endParaRPr/>
          </a:p>
          <a:p>
            <a:pPr indent="-228600" lvl="1" marL="685800" rtl="0" algn="l">
              <a:lnSpc>
                <a:spcPct val="90000"/>
              </a:lnSpc>
              <a:spcBef>
                <a:spcPts val="780"/>
              </a:spcBef>
              <a:spcAft>
                <a:spcPts val="0"/>
              </a:spcAft>
              <a:buClr>
                <a:srgbClr val="7F7F7F"/>
              </a:buClr>
              <a:buSzPts val="2600"/>
              <a:buChar char="•"/>
            </a:pPr>
            <a:r>
              <a:rPr lang="en-US"/>
              <a:t>Can detect and correct the most-common kinds of internal data corruption.</a:t>
            </a:r>
            <a:endParaRPr/>
          </a:p>
          <a:p>
            <a:pPr indent="-63500" lvl="1" marL="685800" rtl="0" algn="l">
              <a:lnSpc>
                <a:spcPct val="90000"/>
              </a:lnSpc>
              <a:spcBef>
                <a:spcPts val="780"/>
              </a:spcBef>
              <a:spcAft>
                <a:spcPts val="0"/>
              </a:spcAft>
              <a:buClr>
                <a:srgbClr val="7F7F7F"/>
              </a:buClr>
              <a:buSzPts val="26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Fault Tolerance</a:t>
            </a:r>
            <a:endParaRPr/>
          </a:p>
        </p:txBody>
      </p:sp>
      <p:sp>
        <p:nvSpPr>
          <p:cNvPr id="257" name="Google Shape;25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Redundant Storage: </a:t>
            </a:r>
            <a:br>
              <a:rPr lang="en-US"/>
            </a:br>
            <a:endParaRPr/>
          </a:p>
          <a:p>
            <a:pPr indent="0" lvl="0" marL="0" rtl="0" algn="l">
              <a:lnSpc>
                <a:spcPct val="90000"/>
              </a:lnSpc>
              <a:spcBef>
                <a:spcPts val="900"/>
              </a:spcBef>
              <a:spcAft>
                <a:spcPts val="0"/>
              </a:spcAft>
              <a:buClr>
                <a:srgbClr val="7F7F7F"/>
              </a:buClr>
              <a:buSzPts val="3000"/>
              <a:buNone/>
            </a:pPr>
            <a:r>
              <a:rPr lang="en-US"/>
              <a:t>Redundant Array of Inexpensive Disks (RAID)</a:t>
            </a:r>
            <a:endParaRPr/>
          </a:p>
          <a:p>
            <a:pPr indent="-228600" lvl="1" marL="685800" rtl="0" algn="l">
              <a:lnSpc>
                <a:spcPct val="90000"/>
              </a:lnSpc>
              <a:spcBef>
                <a:spcPts val="780"/>
              </a:spcBef>
              <a:spcAft>
                <a:spcPts val="0"/>
              </a:spcAft>
              <a:buClr>
                <a:srgbClr val="7F7F7F"/>
              </a:buClr>
              <a:buSzPts val="2600"/>
              <a:buChar char="•"/>
            </a:pPr>
            <a:r>
              <a:rPr lang="en-US"/>
              <a:t>RAID provides a way to store data across multiple hard disks for redundancy. </a:t>
            </a:r>
            <a:endParaRPr/>
          </a:p>
          <a:p>
            <a:pPr indent="-228600" lvl="1" marL="685800" rtl="0" algn="l">
              <a:lnSpc>
                <a:spcPct val="90000"/>
              </a:lnSpc>
              <a:spcBef>
                <a:spcPts val="780"/>
              </a:spcBef>
              <a:spcAft>
                <a:spcPts val="0"/>
              </a:spcAft>
              <a:buClr>
                <a:srgbClr val="7F7F7F"/>
              </a:buClr>
              <a:buSzPts val="2600"/>
              <a:buChar char="•"/>
            </a:pPr>
            <a:r>
              <a:rPr lang="en-US"/>
              <a:t>To the operating system, RAID appears as a single logical disk.</a:t>
            </a:r>
            <a:endParaRPr/>
          </a:p>
          <a:p>
            <a:pPr indent="-228600" lvl="1" marL="685800" rtl="0" algn="l">
              <a:lnSpc>
                <a:spcPct val="90000"/>
              </a:lnSpc>
              <a:spcBef>
                <a:spcPts val="780"/>
              </a:spcBef>
              <a:spcAft>
                <a:spcPts val="0"/>
              </a:spcAft>
              <a:buClr>
                <a:srgbClr val="7F7F7F"/>
              </a:buClr>
              <a:buSzPts val="2600"/>
              <a:buChar char="•"/>
            </a:pPr>
            <a:r>
              <a:rPr lang="en-US"/>
              <a:t>There different types of RAID setups.</a:t>
            </a:r>
            <a:endParaRPr/>
          </a:p>
          <a:p>
            <a:pPr indent="-63500" lvl="1" marL="685800" rtl="0" algn="l">
              <a:lnSpc>
                <a:spcPct val="90000"/>
              </a:lnSpc>
              <a:spcBef>
                <a:spcPts val="780"/>
              </a:spcBef>
              <a:spcAft>
                <a:spcPts val="0"/>
              </a:spcAft>
              <a:buClr>
                <a:srgbClr val="7F7F7F"/>
              </a:buClr>
              <a:buSzPts val="26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Outline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80000"/>
              </a:lnSpc>
              <a:spcBef>
                <a:spcPts val="0"/>
              </a:spcBef>
              <a:spcAft>
                <a:spcPts val="0"/>
              </a:spcAft>
              <a:buClr>
                <a:srgbClr val="7F7F7F"/>
              </a:buClr>
              <a:buSzPts val="3000"/>
              <a:buChar char="•"/>
            </a:pPr>
            <a:r>
              <a:rPr lang="en-US"/>
              <a:t>What is a Server?</a:t>
            </a:r>
            <a:endParaRPr/>
          </a:p>
          <a:p>
            <a:pPr indent="-228600" lvl="0" marL="228600" rtl="0" algn="l">
              <a:lnSpc>
                <a:spcPct val="80000"/>
              </a:lnSpc>
              <a:spcBef>
                <a:spcPts val="900"/>
              </a:spcBef>
              <a:spcAft>
                <a:spcPts val="0"/>
              </a:spcAft>
              <a:buClr>
                <a:srgbClr val="7F7F7F"/>
              </a:buClr>
              <a:buSzPts val="3000"/>
              <a:buChar char="•"/>
            </a:pPr>
            <a:r>
              <a:rPr lang="en-US"/>
              <a:t>Server Hardware</a:t>
            </a:r>
            <a:endParaRPr/>
          </a:p>
          <a:p>
            <a:pPr indent="-228600" lvl="0" marL="228600" rtl="0" algn="l">
              <a:lnSpc>
                <a:spcPct val="80000"/>
              </a:lnSpc>
              <a:spcBef>
                <a:spcPts val="900"/>
              </a:spcBef>
              <a:spcAft>
                <a:spcPts val="0"/>
              </a:spcAft>
              <a:buClr>
                <a:srgbClr val="7F7F7F"/>
              </a:buClr>
              <a:buSzPts val="3000"/>
              <a:buChar char="•"/>
            </a:pPr>
            <a:r>
              <a:rPr lang="en-US"/>
              <a:t>Performance and Fault Tolerance</a:t>
            </a:r>
            <a:endParaRPr/>
          </a:p>
          <a:p>
            <a:pPr indent="-38100" lvl="0" marL="228600" rtl="0" algn="l">
              <a:lnSpc>
                <a:spcPct val="8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0</a:t>
            </a:r>
            <a:endParaRPr/>
          </a:p>
        </p:txBody>
      </p:sp>
      <p:sp>
        <p:nvSpPr>
          <p:cNvPr id="263" name="Google Shape;263;p21"/>
          <p:cNvSpPr txBox="1"/>
          <p:nvPr>
            <p:ph idx="1" type="body"/>
          </p:nvPr>
        </p:nvSpPr>
        <p:spPr>
          <a:xfrm>
            <a:off x="838200" y="1825625"/>
            <a:ext cx="6309220" cy="4351338"/>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rgbClr val="7F7F7F"/>
              </a:buClr>
              <a:buSzPts val="2200"/>
              <a:buNone/>
            </a:pPr>
            <a:r>
              <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Known as disk striping where data is written across multiple disks.</a:t>
            </a:r>
            <a:endParaRPr/>
          </a:p>
          <a:p>
            <a:pPr indent="-228600" lvl="0" marL="228600" rtl="0" algn="l">
              <a:lnSpc>
                <a:spcPct val="90000"/>
              </a:lnSpc>
              <a:spcBef>
                <a:spcPts val="660"/>
              </a:spcBef>
              <a:spcAft>
                <a:spcPts val="0"/>
              </a:spcAft>
              <a:buClr>
                <a:srgbClr val="7F7F7F"/>
              </a:buClr>
              <a:buSzPts val="2200"/>
              <a:buChar char="•"/>
            </a:pPr>
            <a:r>
              <a:rPr lang="en-US"/>
              <a:t>No fault tolerance but excellent performance.</a:t>
            </a:r>
            <a:endParaRPr/>
          </a:p>
          <a:p>
            <a:pPr indent="-228600" lvl="1" marL="685800" rtl="0" algn="l">
              <a:lnSpc>
                <a:spcPct val="90000"/>
              </a:lnSpc>
              <a:spcBef>
                <a:spcPts val="540"/>
              </a:spcBef>
              <a:spcAft>
                <a:spcPts val="0"/>
              </a:spcAft>
              <a:buClr>
                <a:srgbClr val="7F7F7F"/>
              </a:buClr>
              <a:buSzPts val="1800"/>
              <a:buChar char="•"/>
            </a:pPr>
            <a:r>
              <a:rPr lang="en-US"/>
              <a:t>Why?</a:t>
            </a:r>
            <a:endParaRPr/>
          </a:p>
          <a:p>
            <a:pPr indent="-228600" lvl="0" marL="228600" rtl="0" algn="l">
              <a:lnSpc>
                <a:spcPct val="90000"/>
              </a:lnSpc>
              <a:spcBef>
                <a:spcPts val="660"/>
              </a:spcBef>
              <a:spcAft>
                <a:spcPts val="0"/>
              </a:spcAft>
              <a:buClr>
                <a:srgbClr val="7F7F7F"/>
              </a:buClr>
              <a:buSzPts val="2200"/>
              <a:buChar char="•"/>
            </a:pPr>
            <a:r>
              <a:rPr lang="en-US"/>
              <a:t>Minimum of 2 disks required.</a:t>
            </a:r>
            <a:endParaRPr/>
          </a:p>
          <a:p>
            <a:pPr indent="0" lvl="0" marL="0" rtl="0" algn="l">
              <a:lnSpc>
                <a:spcPct val="90000"/>
              </a:lnSpc>
              <a:spcBef>
                <a:spcPts val="660"/>
              </a:spcBef>
              <a:spcAft>
                <a:spcPts val="0"/>
              </a:spcAft>
              <a:buClr>
                <a:srgbClr val="7F7F7F"/>
              </a:buClr>
              <a:buSzPts val="2200"/>
              <a:buNone/>
            </a:pPr>
            <a:r>
              <a:t/>
            </a:r>
            <a:endParaRPr/>
          </a:p>
        </p:txBody>
      </p:sp>
      <p:pic>
        <p:nvPicPr>
          <p:cNvPr id="264" name="Google Shape;264;p21"/>
          <p:cNvPicPr preferRelativeResize="0"/>
          <p:nvPr>
            <p:ph idx="2" type="body"/>
          </p:nvPr>
        </p:nvPicPr>
        <p:blipFill rotWithShape="1">
          <a:blip r:embed="rId3">
            <a:alphaModFix/>
          </a:blip>
          <a:srcRect b="0" l="0" r="0" t="0"/>
          <a:stretch/>
        </p:blipFill>
        <p:spPr>
          <a:xfrm>
            <a:off x="7547208" y="2563019"/>
            <a:ext cx="4210050" cy="2876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1</a:t>
            </a:r>
            <a:endParaRPr/>
          </a:p>
        </p:txBody>
      </p:sp>
      <p:sp>
        <p:nvSpPr>
          <p:cNvPr id="270" name="Google Shape;270;p22"/>
          <p:cNvSpPr txBox="1"/>
          <p:nvPr>
            <p:ph idx="1" type="body"/>
          </p:nvPr>
        </p:nvSpPr>
        <p:spPr>
          <a:xfrm>
            <a:off x="838200" y="1825625"/>
            <a:ext cx="6309220" cy="4351338"/>
          </a:xfrm>
          <a:prstGeom prst="rect">
            <a:avLst/>
          </a:prstGeom>
          <a:noFill/>
          <a:ln>
            <a:noFill/>
          </a:ln>
        </p:spPr>
        <p:txBody>
          <a:bodyPr anchorCtr="0" anchor="t" bIns="45700" lIns="91425" spcFirstLastPara="1" rIns="91425" wrap="square" tIns="45700">
            <a:normAutofit/>
          </a:bodyPr>
          <a:lstStyle/>
          <a:p>
            <a:pPr indent="-88900" lvl="0" marL="228600" rtl="0" algn="l">
              <a:lnSpc>
                <a:spcPct val="90000"/>
              </a:lnSpc>
              <a:spcBef>
                <a:spcPts val="0"/>
              </a:spcBef>
              <a:spcAft>
                <a:spcPts val="0"/>
              </a:spcAft>
              <a:buClr>
                <a:srgbClr val="7F7F7F"/>
              </a:buClr>
              <a:buSzPts val="2200"/>
              <a:buNone/>
            </a:pPr>
            <a:r>
              <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Disk mirroring where data is copied onto more than one drive simultaneously.</a:t>
            </a:r>
            <a:endParaRPr/>
          </a:p>
          <a:p>
            <a:pPr indent="-228600" lvl="0" marL="228600" rtl="0" algn="l">
              <a:lnSpc>
                <a:spcPct val="90000"/>
              </a:lnSpc>
              <a:spcBef>
                <a:spcPts val="660"/>
              </a:spcBef>
              <a:spcAft>
                <a:spcPts val="0"/>
              </a:spcAft>
              <a:buClr>
                <a:srgbClr val="7F7F7F"/>
              </a:buClr>
              <a:buSzPts val="2200"/>
              <a:buChar char="•"/>
            </a:pPr>
            <a:r>
              <a:rPr lang="en-US"/>
              <a:t>Simplest and cheapest way to implement fault tolerance. </a:t>
            </a:r>
            <a:endParaRPr/>
          </a:p>
          <a:p>
            <a:pPr indent="-228600" lvl="0" marL="228600" rtl="0" algn="l">
              <a:lnSpc>
                <a:spcPct val="90000"/>
              </a:lnSpc>
              <a:spcBef>
                <a:spcPts val="660"/>
              </a:spcBef>
              <a:spcAft>
                <a:spcPts val="0"/>
              </a:spcAft>
              <a:buClr>
                <a:srgbClr val="7F7F7F"/>
              </a:buClr>
              <a:buSzPts val="2200"/>
              <a:buChar char="•"/>
            </a:pPr>
            <a:r>
              <a:rPr lang="en-US"/>
              <a:t>Minimum of 2 disks required.</a:t>
            </a:r>
            <a:endParaRPr/>
          </a:p>
          <a:p>
            <a:pPr indent="-88900" lvl="0" marL="228600" rtl="0" algn="l">
              <a:lnSpc>
                <a:spcPct val="90000"/>
              </a:lnSpc>
              <a:spcBef>
                <a:spcPts val="660"/>
              </a:spcBef>
              <a:spcAft>
                <a:spcPts val="0"/>
              </a:spcAft>
              <a:buClr>
                <a:srgbClr val="7F7F7F"/>
              </a:buClr>
              <a:buSzPts val="2200"/>
              <a:buNone/>
            </a:pPr>
            <a:r>
              <a:t/>
            </a:r>
            <a:endParaRPr/>
          </a:p>
          <a:p>
            <a:pPr indent="-228600" lvl="0" marL="228600" rtl="0" algn="l">
              <a:lnSpc>
                <a:spcPct val="90000"/>
              </a:lnSpc>
              <a:spcBef>
                <a:spcPts val="660"/>
              </a:spcBef>
              <a:spcAft>
                <a:spcPts val="0"/>
              </a:spcAft>
              <a:buClr>
                <a:srgbClr val="7F7F7F"/>
              </a:buClr>
              <a:buSzPts val="2200"/>
              <a:buChar char="•"/>
            </a:pPr>
            <a:r>
              <a:rPr lang="en-US"/>
              <a:t>Advantages? Disadvantages?</a:t>
            </a:r>
            <a:endParaRPr/>
          </a:p>
          <a:p>
            <a:pPr indent="-88900" lvl="0" marL="228600" rtl="0" algn="l">
              <a:lnSpc>
                <a:spcPct val="90000"/>
              </a:lnSpc>
              <a:spcBef>
                <a:spcPts val="660"/>
              </a:spcBef>
              <a:spcAft>
                <a:spcPts val="0"/>
              </a:spcAft>
              <a:buClr>
                <a:srgbClr val="7F7F7F"/>
              </a:buClr>
              <a:buSzPts val="2200"/>
              <a:buNone/>
            </a:pPr>
            <a:r>
              <a:t/>
            </a:r>
            <a:endParaRPr/>
          </a:p>
        </p:txBody>
      </p:sp>
      <p:pic>
        <p:nvPicPr>
          <p:cNvPr id="271" name="Google Shape;271;p22"/>
          <p:cNvPicPr preferRelativeResize="0"/>
          <p:nvPr>
            <p:ph idx="2" type="body"/>
          </p:nvPr>
        </p:nvPicPr>
        <p:blipFill rotWithShape="1">
          <a:blip r:embed="rId3">
            <a:alphaModFix/>
          </a:blip>
          <a:srcRect b="0" l="0" r="0" t="0"/>
          <a:stretch/>
        </p:blipFill>
        <p:spPr>
          <a:xfrm>
            <a:off x="7437015" y="2539206"/>
            <a:ext cx="4229100" cy="292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5</a:t>
            </a:r>
            <a:endParaRPr/>
          </a:p>
        </p:txBody>
      </p:sp>
      <p:sp>
        <p:nvSpPr>
          <p:cNvPr id="277" name="Google Shape;277;p23"/>
          <p:cNvSpPr txBox="1"/>
          <p:nvPr>
            <p:ph idx="1" type="body"/>
          </p:nvPr>
        </p:nvSpPr>
        <p:spPr>
          <a:xfrm>
            <a:off x="838200" y="1676819"/>
            <a:ext cx="10515600" cy="45001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400"/>
              <a:buChar char="•"/>
            </a:pPr>
            <a:r>
              <a:rPr lang="en-US" sz="2400"/>
              <a:t>A common RAID configuration for business servers.</a:t>
            </a:r>
            <a:endParaRPr/>
          </a:p>
          <a:p>
            <a:pPr indent="-228600" lvl="0" marL="228600" rtl="0" algn="l">
              <a:lnSpc>
                <a:spcPct val="90000"/>
              </a:lnSpc>
              <a:spcBef>
                <a:spcPts val="720"/>
              </a:spcBef>
              <a:spcAft>
                <a:spcPts val="0"/>
              </a:spcAft>
              <a:buClr>
                <a:srgbClr val="7F7F7F"/>
              </a:buClr>
              <a:buSzPts val="2400"/>
              <a:buChar char="•"/>
            </a:pPr>
            <a:r>
              <a:rPr lang="en-US" sz="2400"/>
              <a:t>Data and parity (additional data used for recovery) is striped across 3 or more disks.</a:t>
            </a:r>
            <a:endParaRPr/>
          </a:p>
          <a:p>
            <a:pPr indent="-228600" lvl="0" marL="228600" rtl="0" algn="l">
              <a:lnSpc>
                <a:spcPct val="90000"/>
              </a:lnSpc>
              <a:spcBef>
                <a:spcPts val="720"/>
              </a:spcBef>
              <a:spcAft>
                <a:spcPts val="0"/>
              </a:spcAft>
              <a:buClr>
                <a:srgbClr val="7F7F7F"/>
              </a:buClr>
              <a:buSzPts val="2400"/>
              <a:buChar char="•"/>
            </a:pPr>
            <a:r>
              <a:rPr lang="en-US" sz="2400"/>
              <a:t>If a disk gets an error or starts to fail, data is recreated automatically.</a:t>
            </a:r>
            <a:endParaRPr/>
          </a:p>
          <a:p>
            <a:pPr indent="-228600" lvl="0" marL="228600" rtl="0" algn="l">
              <a:lnSpc>
                <a:spcPct val="90000"/>
              </a:lnSpc>
              <a:spcBef>
                <a:spcPts val="720"/>
              </a:spcBef>
              <a:spcAft>
                <a:spcPts val="0"/>
              </a:spcAft>
              <a:buClr>
                <a:srgbClr val="7F7F7F"/>
              </a:buClr>
              <a:buSzPts val="2400"/>
              <a:buChar char="•"/>
            </a:pPr>
            <a:r>
              <a:rPr lang="en-US" sz="2400"/>
              <a:t>Great solution for fault-tolerance, but slows down server performance.</a:t>
            </a:r>
            <a:endParaRPr/>
          </a:p>
          <a:p>
            <a:pPr indent="-76200" lvl="0" marL="228600" rtl="0" algn="l">
              <a:lnSpc>
                <a:spcPct val="90000"/>
              </a:lnSpc>
              <a:spcBef>
                <a:spcPts val="720"/>
              </a:spcBef>
              <a:spcAft>
                <a:spcPts val="0"/>
              </a:spcAft>
              <a:buClr>
                <a:srgbClr val="7F7F7F"/>
              </a:buClr>
              <a:buSzPts val="2400"/>
              <a:buNone/>
            </a:pPr>
            <a:r>
              <a:t/>
            </a:r>
            <a:endParaRPr sz="2400"/>
          </a:p>
        </p:txBody>
      </p:sp>
      <p:grpSp>
        <p:nvGrpSpPr>
          <p:cNvPr id="278" name="Google Shape;278;p23"/>
          <p:cNvGrpSpPr/>
          <p:nvPr/>
        </p:nvGrpSpPr>
        <p:grpSpPr>
          <a:xfrm>
            <a:off x="2158156" y="1676820"/>
            <a:ext cx="7143750" cy="5118262"/>
            <a:chOff x="985639" y="836712"/>
            <a:chExt cx="7143750" cy="5118262"/>
          </a:xfrm>
        </p:grpSpPr>
        <p:sp>
          <p:nvSpPr>
            <p:cNvPr id="279" name="Google Shape;279;p23"/>
            <p:cNvSpPr/>
            <p:nvPr/>
          </p:nvSpPr>
          <p:spPr>
            <a:xfrm>
              <a:off x="3301802" y="836712"/>
              <a:ext cx="2511425" cy="430212"/>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pic>
          <p:nvPicPr>
            <p:cNvPr id="280" name="Google Shape;280;p23"/>
            <p:cNvPicPr preferRelativeResize="0"/>
            <p:nvPr/>
          </p:nvPicPr>
          <p:blipFill rotWithShape="1">
            <a:blip r:embed="rId3">
              <a:alphaModFix/>
            </a:blip>
            <a:srcRect b="5361" l="0" r="0" t="4277"/>
            <a:stretch/>
          </p:blipFill>
          <p:spPr>
            <a:xfrm>
              <a:off x="985639" y="3304053"/>
              <a:ext cx="7143750" cy="2650921"/>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6</a:t>
            </a:r>
            <a:endParaRPr/>
          </a:p>
        </p:txBody>
      </p:sp>
      <p:sp>
        <p:nvSpPr>
          <p:cNvPr id="286" name="Google Shape;28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200"/>
              <a:buChar char="•"/>
            </a:pPr>
            <a:r>
              <a:rPr lang="en-US" sz="3200"/>
              <a:t>Identical to RAID 5 but uses one more parity block (more robust) (two disks can die).</a:t>
            </a:r>
            <a:endParaRPr/>
          </a:p>
          <a:p>
            <a:pPr indent="-38100" lvl="0" marL="228600" rtl="0" algn="l">
              <a:lnSpc>
                <a:spcPct val="90000"/>
              </a:lnSpc>
              <a:spcBef>
                <a:spcPts val="900"/>
              </a:spcBef>
              <a:spcAft>
                <a:spcPts val="0"/>
              </a:spcAft>
              <a:buClr>
                <a:srgbClr val="7F7F7F"/>
              </a:buClr>
              <a:buSzPts val="3000"/>
              <a:buNone/>
            </a:pPr>
            <a:r>
              <a:t/>
            </a:r>
            <a:endParaRPr/>
          </a:p>
        </p:txBody>
      </p:sp>
      <p:grpSp>
        <p:nvGrpSpPr>
          <p:cNvPr id="287" name="Google Shape;287;p24"/>
          <p:cNvGrpSpPr/>
          <p:nvPr/>
        </p:nvGrpSpPr>
        <p:grpSpPr>
          <a:xfrm>
            <a:off x="1976437" y="2191599"/>
            <a:ext cx="8239125" cy="4330882"/>
            <a:chOff x="511541" y="845782"/>
            <a:chExt cx="8239125" cy="4330882"/>
          </a:xfrm>
        </p:grpSpPr>
        <p:sp>
          <p:nvSpPr>
            <p:cNvPr id="288" name="Google Shape;288;p24"/>
            <p:cNvSpPr txBox="1"/>
            <p:nvPr/>
          </p:nvSpPr>
          <p:spPr>
            <a:xfrm>
              <a:off x="613141" y="1433215"/>
              <a:ext cx="8035925" cy="555625"/>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b="1" sz="1800">
                <a:solidFill>
                  <a:srgbClr val="000000"/>
                </a:solidFill>
                <a:latin typeface="Quattrocento Sans"/>
                <a:ea typeface="Quattrocento Sans"/>
                <a:cs typeface="Quattrocento Sans"/>
                <a:sym typeface="Quattrocento Sans"/>
              </a:endParaRPr>
            </a:p>
          </p:txBody>
        </p:sp>
        <p:sp>
          <p:nvSpPr>
            <p:cNvPr id="289" name="Google Shape;289;p24"/>
            <p:cNvSpPr/>
            <p:nvPr/>
          </p:nvSpPr>
          <p:spPr>
            <a:xfrm>
              <a:off x="3375391" y="845782"/>
              <a:ext cx="2511425" cy="430212"/>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pic>
          <p:nvPicPr>
            <p:cNvPr id="290" name="Google Shape;290;p24"/>
            <p:cNvPicPr preferRelativeResize="0"/>
            <p:nvPr/>
          </p:nvPicPr>
          <p:blipFill rotWithShape="1">
            <a:blip r:embed="rId3">
              <a:alphaModFix/>
            </a:blip>
            <a:srcRect b="0" l="0" r="0" t="0"/>
            <a:stretch/>
          </p:blipFill>
          <p:spPr>
            <a:xfrm>
              <a:off x="511541" y="2204864"/>
              <a:ext cx="8239125" cy="29718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5"/>
          <p:cNvSpPr/>
          <p:nvPr/>
        </p:nvSpPr>
        <p:spPr>
          <a:xfrm>
            <a:off x="4113636" y="222306"/>
            <a:ext cx="2511425" cy="430213"/>
          </a:xfrm>
          <a:prstGeom prst="roundRect">
            <a:avLst>
              <a:gd fmla="val 41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000000"/>
              </a:solidFill>
              <a:latin typeface="Quattrocento Sans"/>
              <a:ea typeface="Quattrocento Sans"/>
              <a:cs typeface="Quattrocento Sans"/>
              <a:sym typeface="Quattrocento Sans"/>
            </a:endParaRPr>
          </a:p>
        </p:txBody>
      </p:sp>
      <p:sp>
        <p:nvSpPr>
          <p:cNvPr id="296" name="Google Shape;296;p2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RAID 10 (1+0)</a:t>
            </a:r>
            <a:endParaRPr/>
          </a:p>
        </p:txBody>
      </p:sp>
      <p:sp>
        <p:nvSpPr>
          <p:cNvPr id="297" name="Google Shape;297;p25"/>
          <p:cNvSpPr txBox="1"/>
          <p:nvPr>
            <p:ph idx="1" type="body"/>
          </p:nvPr>
        </p:nvSpPr>
        <p:spPr>
          <a:xfrm>
            <a:off x="838200" y="1569396"/>
            <a:ext cx="5654879" cy="460756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Combination of RAID 0 and 1, combines mirroring of 1 with striping of 0.</a:t>
            </a:r>
            <a:endParaRPr/>
          </a:p>
          <a:p>
            <a:pPr indent="-228600" lvl="0" marL="228600" rtl="0" algn="l">
              <a:lnSpc>
                <a:spcPct val="90000"/>
              </a:lnSpc>
              <a:spcBef>
                <a:spcPts val="900"/>
              </a:spcBef>
              <a:spcAft>
                <a:spcPts val="0"/>
              </a:spcAft>
              <a:buClr>
                <a:srgbClr val="7F7F7F"/>
              </a:buClr>
              <a:buSzPts val="3000"/>
              <a:buChar char="•"/>
            </a:pPr>
            <a:r>
              <a:rPr lang="en-US"/>
              <a:t>Gives best performance but requires twice as many disks (minimum of 4 disks).</a:t>
            </a:r>
            <a:endParaRPr/>
          </a:p>
          <a:p>
            <a:pPr indent="-228600" lvl="0" marL="228600" rtl="0" algn="l">
              <a:lnSpc>
                <a:spcPct val="90000"/>
              </a:lnSpc>
              <a:spcBef>
                <a:spcPts val="900"/>
              </a:spcBef>
              <a:spcAft>
                <a:spcPts val="0"/>
              </a:spcAft>
              <a:buClr>
                <a:srgbClr val="7F7F7F"/>
              </a:buClr>
              <a:buSzPts val="3000"/>
              <a:buChar char="•"/>
            </a:pPr>
            <a:r>
              <a:rPr lang="en-US"/>
              <a:t>Can be implemented as hardware or software </a:t>
            </a:r>
            <a:br>
              <a:rPr lang="en-US"/>
            </a:br>
            <a:r>
              <a:rPr lang="en-US"/>
              <a:t>(Hardware is better).</a:t>
            </a:r>
            <a:endParaRPr/>
          </a:p>
          <a:p>
            <a:pPr indent="-38100" lvl="0" marL="228600" rtl="0" algn="l">
              <a:lnSpc>
                <a:spcPct val="90000"/>
              </a:lnSpc>
              <a:spcBef>
                <a:spcPts val="900"/>
              </a:spcBef>
              <a:spcAft>
                <a:spcPts val="0"/>
              </a:spcAft>
              <a:buClr>
                <a:srgbClr val="7F7F7F"/>
              </a:buClr>
              <a:buSzPts val="3000"/>
              <a:buNone/>
            </a:pPr>
            <a:r>
              <a:t/>
            </a:r>
            <a:endParaRPr/>
          </a:p>
        </p:txBody>
      </p:sp>
      <p:pic>
        <p:nvPicPr>
          <p:cNvPr id="298" name="Google Shape;298;p25"/>
          <p:cNvPicPr preferRelativeResize="0"/>
          <p:nvPr/>
        </p:nvPicPr>
        <p:blipFill rotWithShape="1">
          <a:blip r:embed="rId3">
            <a:alphaModFix/>
          </a:blip>
          <a:srcRect b="0" l="2200" r="0" t="0"/>
          <a:stretch/>
        </p:blipFill>
        <p:spPr>
          <a:xfrm>
            <a:off x="6096000" y="2483141"/>
            <a:ext cx="5879168" cy="33136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Other RAID Levels</a:t>
            </a:r>
            <a:endParaRPr/>
          </a:p>
        </p:txBody>
      </p:sp>
      <p:sp>
        <p:nvSpPr>
          <p:cNvPr id="304" name="Google Shape;304;p26"/>
          <p:cNvSpPr txBox="1"/>
          <p:nvPr>
            <p:ph idx="1" type="body"/>
          </p:nvPr>
        </p:nvSpPr>
        <p:spPr>
          <a:xfrm>
            <a:off x="609600" y="1825625"/>
            <a:ext cx="107442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rgbClr val="7F7F7F"/>
              </a:buClr>
              <a:buSzPct val="100000"/>
              <a:buChar char="•"/>
            </a:pPr>
            <a:r>
              <a:rPr lang="en-US"/>
              <a:t>Other RAID levels are mostly variants of the main configurations.</a:t>
            </a:r>
            <a:endParaRPr/>
          </a:p>
          <a:p>
            <a:pPr indent="0" lvl="0" marL="0" rtl="0" algn="l">
              <a:lnSpc>
                <a:spcPct val="90000"/>
              </a:lnSpc>
              <a:spcBef>
                <a:spcPts val="698"/>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lang="en-US"/>
              <a:t>RAID 2</a:t>
            </a:r>
            <a:endParaRPr/>
          </a:p>
          <a:p>
            <a:pPr indent="-228600" lvl="1" marL="685800" rtl="0" algn="l">
              <a:lnSpc>
                <a:spcPct val="90000"/>
              </a:lnSpc>
              <a:spcBef>
                <a:spcPts val="605"/>
              </a:spcBef>
              <a:spcAft>
                <a:spcPts val="0"/>
              </a:spcAft>
              <a:buClr>
                <a:srgbClr val="7F7F7F"/>
              </a:buClr>
              <a:buSzPct val="100000"/>
              <a:buChar char="•"/>
            </a:pPr>
            <a:r>
              <a:rPr lang="en-US"/>
              <a:t>Similar to RAID 5 but uses striping at bit level instead of a disk level.</a:t>
            </a:r>
            <a:endParaRPr/>
          </a:p>
          <a:p>
            <a:pPr indent="-228600" lvl="1" marL="685800" rtl="0" algn="l">
              <a:lnSpc>
                <a:spcPct val="90000"/>
              </a:lnSpc>
              <a:spcBef>
                <a:spcPts val="605"/>
              </a:spcBef>
              <a:spcAft>
                <a:spcPts val="0"/>
              </a:spcAft>
              <a:buClr>
                <a:srgbClr val="7F7F7F"/>
              </a:buClr>
              <a:buSzPct val="100000"/>
              <a:buChar char="•"/>
            </a:pPr>
            <a:r>
              <a:rPr lang="en-US"/>
              <a:t>Seldom used because typical setup includes 10 disks and gives poor performance.</a:t>
            </a:r>
            <a:endParaRPr/>
          </a:p>
          <a:p>
            <a:pPr indent="-100647" lvl="1" marL="685800" rtl="0" algn="l">
              <a:lnSpc>
                <a:spcPct val="90000"/>
              </a:lnSpc>
              <a:spcBef>
                <a:spcPts val="605"/>
              </a:spcBef>
              <a:spcAft>
                <a:spcPts val="0"/>
              </a:spcAft>
              <a:buClr>
                <a:srgbClr val="7F7F7F"/>
              </a:buClr>
              <a:buSzPct val="100000"/>
              <a:buNone/>
            </a:pPr>
            <a:r>
              <a:t/>
            </a:r>
            <a:endParaRPr/>
          </a:p>
          <a:p>
            <a:pPr indent="0" lvl="0" marL="0" rtl="0" algn="l">
              <a:lnSpc>
                <a:spcPct val="90000"/>
              </a:lnSpc>
              <a:spcBef>
                <a:spcPts val="698"/>
              </a:spcBef>
              <a:spcAft>
                <a:spcPts val="0"/>
              </a:spcAft>
              <a:buClr>
                <a:srgbClr val="7F7F7F"/>
              </a:buClr>
              <a:buSzPct val="100000"/>
              <a:buNone/>
            </a:pPr>
            <a:r>
              <a:rPr lang="en-US"/>
              <a:t> RAID 3 </a:t>
            </a:r>
            <a:endParaRPr/>
          </a:p>
          <a:p>
            <a:pPr indent="-228600" lvl="1" marL="685800" rtl="0" algn="l">
              <a:lnSpc>
                <a:spcPct val="90000"/>
              </a:lnSpc>
              <a:spcBef>
                <a:spcPts val="605"/>
              </a:spcBef>
              <a:spcAft>
                <a:spcPts val="0"/>
              </a:spcAft>
              <a:buClr>
                <a:srgbClr val="7F7F7F"/>
              </a:buClr>
              <a:buSzPct val="100000"/>
              <a:buChar char="•"/>
            </a:pPr>
            <a:r>
              <a:rPr lang="en-US"/>
              <a:t>Similar to RAID 5 but requires a dedicated parity drive </a:t>
            </a:r>
            <a:endParaRPr/>
          </a:p>
          <a:p>
            <a:pPr indent="-228600" lvl="1" marL="685800" rtl="0" algn="l">
              <a:lnSpc>
                <a:spcPct val="90000"/>
              </a:lnSpc>
              <a:spcBef>
                <a:spcPts val="605"/>
              </a:spcBef>
              <a:spcAft>
                <a:spcPts val="0"/>
              </a:spcAft>
              <a:buClr>
                <a:srgbClr val="7F7F7F"/>
              </a:buClr>
              <a:buSzPct val="100000"/>
              <a:buChar char="•"/>
            </a:pPr>
            <a:r>
              <a:rPr lang="en-US"/>
              <a:t>Rarely used except in highly specialised database or processing environments. </a:t>
            </a:r>
            <a:endParaRPr/>
          </a:p>
          <a:p>
            <a:pPr indent="-100647" lvl="1" marL="685800" rtl="0" algn="l">
              <a:lnSpc>
                <a:spcPct val="90000"/>
              </a:lnSpc>
              <a:spcBef>
                <a:spcPts val="605"/>
              </a:spcBef>
              <a:spcAft>
                <a:spcPts val="0"/>
              </a:spcAft>
              <a:buClr>
                <a:srgbClr val="7F7F7F"/>
              </a:buClr>
              <a:buSzPct val="100000"/>
              <a:buNone/>
            </a:pPr>
            <a:r>
              <a:t/>
            </a:r>
            <a:endParaRPr/>
          </a:p>
          <a:p>
            <a:pPr indent="-228600" lvl="0" marL="228600" rtl="0" algn="l">
              <a:lnSpc>
                <a:spcPct val="90000"/>
              </a:lnSpc>
              <a:spcBef>
                <a:spcPts val="698"/>
              </a:spcBef>
              <a:spcAft>
                <a:spcPts val="0"/>
              </a:spcAft>
              <a:buClr>
                <a:srgbClr val="7F7F7F"/>
              </a:buClr>
              <a:buSzPct val="100000"/>
              <a:buChar char="•"/>
            </a:pPr>
            <a:r>
              <a:rPr lang="en-US"/>
              <a:t>RAID 4 </a:t>
            </a:r>
            <a:endParaRPr/>
          </a:p>
          <a:p>
            <a:pPr indent="-228600" lvl="1" marL="685800" rtl="0" algn="l">
              <a:lnSpc>
                <a:spcPct val="90000"/>
              </a:lnSpc>
              <a:spcBef>
                <a:spcPts val="605"/>
              </a:spcBef>
              <a:spcAft>
                <a:spcPts val="0"/>
              </a:spcAft>
              <a:buClr>
                <a:srgbClr val="7F7F7F"/>
              </a:buClr>
              <a:buSzPct val="100000"/>
              <a:buChar char="•"/>
            </a:pPr>
            <a:r>
              <a:rPr lang="en-US"/>
              <a:t>Has disk striping at the byte level.</a:t>
            </a:r>
            <a:endParaRPr/>
          </a:p>
          <a:p>
            <a:pPr indent="-80962" lvl="0" marL="228600" rtl="0" algn="l">
              <a:lnSpc>
                <a:spcPct val="90000"/>
              </a:lnSpc>
              <a:spcBef>
                <a:spcPts val="698"/>
              </a:spcBef>
              <a:spcAft>
                <a:spcPts val="0"/>
              </a:spcAft>
              <a:buClr>
                <a:srgbClr val="7F7F7F"/>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Parity</a:t>
            </a:r>
            <a:endParaRPr/>
          </a:p>
        </p:txBody>
      </p:sp>
      <p:sp>
        <p:nvSpPr>
          <p:cNvPr id="310" name="Google Shape;31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The word “</a:t>
            </a:r>
            <a:r>
              <a:rPr lang="en-US">
                <a:solidFill>
                  <a:srgbClr val="0055A4"/>
                </a:solidFill>
              </a:rPr>
              <a:t>parity</a:t>
            </a:r>
            <a:r>
              <a:rPr lang="en-US"/>
              <a:t>” comes from the Latin </a:t>
            </a:r>
            <a:r>
              <a:rPr i="1" lang="en-US"/>
              <a:t>paritas </a:t>
            </a:r>
            <a:r>
              <a:rPr lang="en-US"/>
              <a:t>(meaning equal or equivalent). It refers to a way of checking whether data has been lost while it was transmitted. An additional binary digit (parity bit) is added to the group of bits that are moved together. This bit is used for checking whether the bits being transmitted were received correctly.</a:t>
            </a:r>
            <a:endParaRPr/>
          </a:p>
          <a:p>
            <a:pPr indent="-228600" lvl="0" marL="228600" rtl="0" algn="l">
              <a:lnSpc>
                <a:spcPct val="120000"/>
              </a:lnSpc>
              <a:spcBef>
                <a:spcPts val="630"/>
              </a:spcBef>
              <a:spcAft>
                <a:spcPts val="0"/>
              </a:spcAft>
              <a:buClr>
                <a:srgbClr val="7F7F7F"/>
              </a:buClr>
              <a:buSzPct val="100000"/>
              <a:buChar char="•"/>
            </a:pPr>
            <a:r>
              <a:rPr lang="en-US"/>
              <a:t>Before the bits are sent, they are counted. If the total number of data bits is even, then the parity bit is set to 1 (so that the total number is odd). If the total number is odd, the parity bit is set to 0. </a:t>
            </a:r>
            <a:endParaRPr/>
          </a:p>
          <a:p>
            <a:pPr indent="-228600" lvl="0" marL="228600" rtl="0" algn="l">
              <a:lnSpc>
                <a:spcPct val="120000"/>
              </a:lnSpc>
              <a:spcBef>
                <a:spcPts val="630"/>
              </a:spcBef>
              <a:spcAft>
                <a:spcPts val="0"/>
              </a:spcAft>
              <a:buClr>
                <a:srgbClr val="7F7F7F"/>
              </a:buClr>
              <a:buSzPct val="100000"/>
              <a:buChar char="•"/>
            </a:pPr>
            <a:r>
              <a:rPr lang="en-US"/>
              <a:t>When the data arrives, each group of bits is checked to see if the group total is an odd number. If the total is even then a transmission data has occurred. This is for odd parity. Even parity also exists and works in the same way (but the group total is expected to be even).</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Stripping</a:t>
            </a:r>
            <a:endParaRPr/>
          </a:p>
        </p:txBody>
      </p:sp>
      <p:sp>
        <p:nvSpPr>
          <p:cNvPr id="316" name="Google Shape;31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Disk striping is the process of dividing data into blocks and spreading the data blocks across multiple storage devices.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Different storage systems can stripe in different ways (e.g. at byte or block level). </a:t>
            </a:r>
            <a:endParaRPr/>
          </a:p>
          <a:p>
            <a:pPr indent="0" lvl="0" marL="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Striping provides high performance (faster reading and writing of data), but low resiliency (failure in any physical drive would result in data loss).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Technical Terms: Mirroring </a:t>
            </a:r>
            <a:endParaRPr/>
          </a:p>
        </p:txBody>
      </p:sp>
      <p:sp>
        <p:nvSpPr>
          <p:cNvPr id="322" name="Google Shape;32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2800"/>
              <a:buChar char="•"/>
            </a:pPr>
            <a:r>
              <a:rPr lang="en-US" sz="2800"/>
              <a:t>Mirroring involves writing the same data to more than one disk.</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It is a good choice for applications that require high performance and high availability such as transactional applications. </a:t>
            </a:r>
            <a:endParaRPr/>
          </a:p>
          <a:p>
            <a:pPr indent="-50800" lvl="0" marL="228600" rtl="0" algn="l">
              <a:lnSpc>
                <a:spcPct val="90000"/>
              </a:lnSpc>
              <a:spcBef>
                <a:spcPts val="840"/>
              </a:spcBef>
              <a:spcAft>
                <a:spcPts val="0"/>
              </a:spcAft>
              <a:buClr>
                <a:srgbClr val="7F7F7F"/>
              </a:buClr>
              <a:buSzPts val="2800"/>
              <a:buNone/>
            </a:pPr>
            <a:r>
              <a:t/>
            </a:r>
            <a:endParaRPr sz="2800"/>
          </a:p>
          <a:p>
            <a:pPr indent="-228600" lvl="0" marL="228600" rtl="0" algn="l">
              <a:lnSpc>
                <a:spcPct val="90000"/>
              </a:lnSpc>
              <a:spcBef>
                <a:spcPts val="840"/>
              </a:spcBef>
              <a:spcAft>
                <a:spcPts val="0"/>
              </a:spcAft>
              <a:buClr>
                <a:srgbClr val="7F7F7F"/>
              </a:buClr>
              <a:buSzPts val="2800"/>
              <a:buChar char="•"/>
            </a:pPr>
            <a:r>
              <a:rPr lang="en-US" sz="2800"/>
              <a:t>Data can be read from both disks simultaneously, making read operations fast. However, write operations are slower because they have to be carried out twice.</a:t>
            </a:r>
            <a:endParaRPr/>
          </a:p>
          <a:p>
            <a:pPr indent="-50800" lvl="0" marL="228600" rtl="0" algn="l">
              <a:lnSpc>
                <a:spcPct val="90000"/>
              </a:lnSpc>
              <a:spcBef>
                <a:spcPts val="840"/>
              </a:spcBef>
              <a:spcAft>
                <a:spcPts val="0"/>
              </a:spcAft>
              <a:buClr>
                <a:srgbClr val="7F7F7F"/>
              </a:buClr>
              <a:buSzPts val="2800"/>
              <a:buNone/>
            </a:pPr>
            <a:r>
              <a:t/>
            </a: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0"/>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A Server?</a:t>
            </a:r>
            <a:endParaRPr/>
          </a:p>
        </p:txBody>
      </p:sp>
      <p:sp>
        <p:nvSpPr>
          <p:cNvPr id="144" name="Google Shape;14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A server is a computer or device on a </a:t>
            </a:r>
            <a:r>
              <a:rPr lang="en-US">
                <a:solidFill>
                  <a:srgbClr val="0055A4"/>
                </a:solidFill>
              </a:rPr>
              <a:t>network</a:t>
            </a:r>
            <a:r>
              <a:rPr lang="en-US"/>
              <a:t> that manages resources or provides functionality.</a:t>
            </a:r>
            <a:endParaRPr/>
          </a:p>
          <a:p>
            <a:pPr indent="-228600" lvl="1" marL="685800" rtl="0" algn="l">
              <a:lnSpc>
                <a:spcPct val="110000"/>
              </a:lnSpc>
              <a:spcBef>
                <a:spcPts val="663"/>
              </a:spcBef>
              <a:spcAft>
                <a:spcPts val="0"/>
              </a:spcAft>
              <a:buClr>
                <a:srgbClr val="7F7F7F"/>
              </a:buClr>
              <a:buSzPct val="100000"/>
              <a:buChar char="•"/>
            </a:pPr>
            <a:r>
              <a:rPr lang="en-US"/>
              <a:t>To private users inside an organization </a:t>
            </a:r>
            <a:endParaRPr/>
          </a:p>
          <a:p>
            <a:pPr indent="-228600" lvl="1" marL="685800" rtl="0" algn="l">
              <a:lnSpc>
                <a:spcPct val="110000"/>
              </a:lnSpc>
              <a:spcBef>
                <a:spcPts val="663"/>
              </a:spcBef>
              <a:spcAft>
                <a:spcPts val="0"/>
              </a:spcAft>
              <a:buClr>
                <a:srgbClr val="7F7F7F"/>
              </a:buClr>
              <a:buSzPct val="100000"/>
              <a:buChar char="•"/>
            </a:pPr>
            <a:r>
              <a:rPr lang="en-US"/>
              <a:t>Or to public users via the Internet.</a:t>
            </a:r>
            <a:endParaRPr/>
          </a:p>
          <a:p>
            <a:pPr indent="-228600" lvl="0" marL="228600" rtl="0" algn="l">
              <a:lnSpc>
                <a:spcPct val="110000"/>
              </a:lnSpc>
              <a:spcBef>
                <a:spcPts val="765"/>
              </a:spcBef>
              <a:spcAft>
                <a:spcPts val="0"/>
              </a:spcAft>
              <a:buClr>
                <a:srgbClr val="7F7F7F"/>
              </a:buClr>
              <a:buSzPct val="100000"/>
              <a:buChar char="•"/>
            </a:pPr>
            <a:r>
              <a:rPr lang="en-US"/>
              <a:t>Servers can provide various functionalities often referred as “Services”. Such as:</a:t>
            </a:r>
            <a:endParaRPr/>
          </a:p>
          <a:p>
            <a:pPr indent="-228600" lvl="1" marL="685800" rtl="0" algn="l">
              <a:lnSpc>
                <a:spcPct val="110000"/>
              </a:lnSpc>
              <a:spcBef>
                <a:spcPts val="663"/>
              </a:spcBef>
              <a:spcAft>
                <a:spcPts val="0"/>
              </a:spcAft>
              <a:buClr>
                <a:srgbClr val="7F7F7F"/>
              </a:buClr>
              <a:buSzPct val="100000"/>
              <a:buChar char="•"/>
            </a:pPr>
            <a:r>
              <a:rPr lang="en-US"/>
              <a:t>Sharing data.</a:t>
            </a:r>
            <a:endParaRPr/>
          </a:p>
          <a:p>
            <a:pPr indent="-228600" lvl="1" marL="685800" rtl="0" algn="l">
              <a:lnSpc>
                <a:spcPct val="110000"/>
              </a:lnSpc>
              <a:spcBef>
                <a:spcPts val="663"/>
              </a:spcBef>
              <a:spcAft>
                <a:spcPts val="0"/>
              </a:spcAft>
              <a:buClr>
                <a:srgbClr val="7F7F7F"/>
              </a:buClr>
              <a:buSzPct val="100000"/>
              <a:buChar char="•"/>
            </a:pPr>
            <a:r>
              <a:rPr lang="en-US"/>
              <a:t>Sharing/Hosting applications.</a:t>
            </a:r>
            <a:endParaRPr/>
          </a:p>
          <a:p>
            <a:pPr indent="-228600" lvl="1" marL="685800" rtl="0" algn="l">
              <a:lnSpc>
                <a:spcPct val="110000"/>
              </a:lnSpc>
              <a:spcBef>
                <a:spcPts val="663"/>
              </a:spcBef>
              <a:spcAft>
                <a:spcPts val="0"/>
              </a:spcAft>
              <a:buClr>
                <a:srgbClr val="7F7F7F"/>
              </a:buClr>
              <a:buSzPct val="100000"/>
              <a:buChar char="•"/>
            </a:pPr>
            <a:r>
              <a:rPr lang="en-US"/>
              <a:t>Sharing hardware.</a:t>
            </a:r>
            <a:endParaRPr/>
          </a:p>
          <a:p>
            <a:pPr indent="-228600" lvl="1" marL="685800" rtl="0" algn="l">
              <a:lnSpc>
                <a:spcPct val="110000"/>
              </a:lnSpc>
              <a:spcBef>
                <a:spcPts val="663"/>
              </a:spcBef>
              <a:spcAft>
                <a:spcPts val="0"/>
              </a:spcAft>
              <a:buClr>
                <a:srgbClr val="7F7F7F"/>
              </a:buClr>
              <a:buSzPct val="100000"/>
              <a:buChar char="•"/>
            </a:pPr>
            <a:r>
              <a:rPr lang="en-US"/>
              <a:t>Performing computation.</a:t>
            </a:r>
            <a:endParaRPr/>
          </a:p>
          <a:p>
            <a:pPr indent="-66675" lvl="0" marL="228600" rtl="0" algn="l">
              <a:lnSpc>
                <a:spcPct val="110000"/>
              </a:lnSpc>
              <a:spcBef>
                <a:spcPts val="765"/>
              </a:spcBef>
              <a:spcAft>
                <a:spcPts val="0"/>
              </a:spcAft>
              <a:buClr>
                <a:srgbClr val="7F7F7F"/>
              </a:buClr>
              <a:buSzPct val="100000"/>
              <a:buNone/>
            </a:pPr>
            <a:r>
              <a:t/>
            </a:r>
            <a:endParaRPr/>
          </a:p>
          <a:p>
            <a:pPr indent="0" lvl="0" marL="0" rtl="0" algn="l">
              <a:lnSpc>
                <a:spcPct val="110000"/>
              </a:lnSpc>
              <a:spcBef>
                <a:spcPts val="765"/>
              </a:spcBef>
              <a:spcAft>
                <a:spcPts val="0"/>
              </a:spcAft>
              <a:buClr>
                <a:srgbClr val="7F7F7F"/>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Client/Server Model</a:t>
            </a:r>
            <a:endParaRPr/>
          </a:p>
        </p:txBody>
      </p:sp>
      <p:pic>
        <p:nvPicPr>
          <p:cNvPr descr="Related image" id="150" name="Google Shape;150;p4"/>
          <p:cNvPicPr preferRelativeResize="0"/>
          <p:nvPr/>
        </p:nvPicPr>
        <p:blipFill rotWithShape="1">
          <a:blip r:embed="rId3">
            <a:alphaModFix/>
          </a:blip>
          <a:srcRect b="0" l="0" r="0" t="0"/>
          <a:stretch/>
        </p:blipFill>
        <p:spPr>
          <a:xfrm>
            <a:off x="9446201" y="2566944"/>
            <a:ext cx="2143125" cy="2143125"/>
          </a:xfrm>
          <a:prstGeom prst="rect">
            <a:avLst/>
          </a:prstGeom>
          <a:noFill/>
          <a:ln>
            <a:noFill/>
          </a:ln>
        </p:spPr>
      </p:pic>
      <p:sp>
        <p:nvSpPr>
          <p:cNvPr id="151" name="Google Shape;151;p4"/>
          <p:cNvSpPr/>
          <p:nvPr/>
        </p:nvSpPr>
        <p:spPr>
          <a:xfrm>
            <a:off x="3825380" y="2831852"/>
            <a:ext cx="4748169" cy="2357306"/>
          </a:xfrm>
          <a:prstGeom prst="cloud">
            <a:avLst/>
          </a:prstGeom>
          <a:solidFill>
            <a:schemeClr val="lt1"/>
          </a:solid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dk1"/>
                </a:solidFill>
                <a:latin typeface="Quattrocento Sans"/>
                <a:ea typeface="Quattrocento Sans"/>
                <a:cs typeface="Quattrocento Sans"/>
                <a:sym typeface="Quattrocento Sans"/>
              </a:rPr>
              <a:t>Internet / Network</a:t>
            </a:r>
            <a:endParaRPr/>
          </a:p>
        </p:txBody>
      </p:sp>
      <p:sp>
        <p:nvSpPr>
          <p:cNvPr id="152" name="Google Shape;152;p4"/>
          <p:cNvSpPr/>
          <p:nvPr/>
        </p:nvSpPr>
        <p:spPr>
          <a:xfrm>
            <a:off x="3045204" y="2902591"/>
            <a:ext cx="6165471" cy="629174"/>
          </a:xfrm>
          <a:prstGeom prst="rightArrow">
            <a:avLst>
              <a:gd fmla="val 50000" name="adj1"/>
              <a:gd fmla="val 108667" name="adj2"/>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Client sends request</a:t>
            </a:r>
            <a:endParaRPr/>
          </a:p>
        </p:txBody>
      </p:sp>
      <p:sp>
        <p:nvSpPr>
          <p:cNvPr id="153" name="Google Shape;153;p4"/>
          <p:cNvSpPr/>
          <p:nvPr/>
        </p:nvSpPr>
        <p:spPr>
          <a:xfrm>
            <a:off x="2898964" y="4289089"/>
            <a:ext cx="6165471" cy="629175"/>
          </a:xfrm>
          <a:prstGeom prst="leftArrow">
            <a:avLst>
              <a:gd fmla="val 50000" name="adj1"/>
              <a:gd fmla="val 103840" name="adj2"/>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Server send back data</a:t>
            </a:r>
            <a:endParaRPr/>
          </a:p>
        </p:txBody>
      </p:sp>
      <p:sp>
        <p:nvSpPr>
          <p:cNvPr id="154" name="Google Shape;154;p4"/>
          <p:cNvSpPr/>
          <p:nvPr/>
        </p:nvSpPr>
        <p:spPr>
          <a:xfrm>
            <a:off x="859003" y="4991617"/>
            <a:ext cx="1627909" cy="631280"/>
          </a:xfrm>
          <a:prstGeom prst="roundRect">
            <a:avLst>
              <a:gd fmla="val 16667" name="adj"/>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Client</a:t>
            </a:r>
            <a:endParaRPr/>
          </a:p>
        </p:txBody>
      </p:sp>
      <p:sp>
        <p:nvSpPr>
          <p:cNvPr id="155" name="Google Shape;155;p4"/>
          <p:cNvSpPr/>
          <p:nvPr/>
        </p:nvSpPr>
        <p:spPr>
          <a:xfrm>
            <a:off x="9687478" y="4991617"/>
            <a:ext cx="1627909" cy="631280"/>
          </a:xfrm>
          <a:prstGeom prst="roundRect">
            <a:avLst>
              <a:gd fmla="val 16667" name="adj"/>
            </a:avLst>
          </a:prstGeom>
          <a:solidFill>
            <a:schemeClr val="accent1"/>
          </a:solidFill>
          <a:ln cap="flat" cmpd="sng" w="12700">
            <a:solidFill>
              <a:srgbClr val="364A7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Quattrocento Sans"/>
                <a:ea typeface="Quattrocento Sans"/>
                <a:cs typeface="Quattrocento Sans"/>
                <a:sym typeface="Quattrocento Sans"/>
              </a:rPr>
              <a:t>Server</a:t>
            </a:r>
            <a:endParaRPr/>
          </a:p>
        </p:txBody>
      </p:sp>
      <p:pic>
        <p:nvPicPr>
          <p:cNvPr descr="Image result for computer clipart" id="156" name="Google Shape;156;p4"/>
          <p:cNvPicPr preferRelativeResize="0"/>
          <p:nvPr/>
        </p:nvPicPr>
        <p:blipFill rotWithShape="1">
          <a:blip r:embed="rId4">
            <a:alphaModFix/>
          </a:blip>
          <a:srcRect b="0" l="0" r="0" t="0"/>
          <a:stretch/>
        </p:blipFill>
        <p:spPr>
          <a:xfrm>
            <a:off x="401905" y="2685007"/>
            <a:ext cx="2128838" cy="2143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Examples of Servers</a:t>
            </a:r>
            <a:endParaRPr/>
          </a:p>
        </p:txBody>
      </p:sp>
      <p:sp>
        <p:nvSpPr>
          <p:cNvPr id="162" name="Google Shape;162;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rgbClr val="7F7F7F"/>
              </a:buClr>
              <a:buSzPct val="100000"/>
              <a:buChar char="•"/>
            </a:pPr>
            <a:r>
              <a:rPr lang="en-US"/>
              <a:t>File server </a:t>
            </a:r>
            <a:endParaRPr/>
          </a:p>
          <a:p>
            <a:pPr indent="-228600" lvl="1" marL="685800" rtl="0" algn="l">
              <a:lnSpc>
                <a:spcPct val="90000"/>
              </a:lnSpc>
              <a:spcBef>
                <a:spcPts val="546"/>
              </a:spcBef>
              <a:spcAft>
                <a:spcPts val="0"/>
              </a:spcAft>
              <a:buClr>
                <a:srgbClr val="7F7F7F"/>
              </a:buClr>
              <a:buSzPct val="100000"/>
              <a:buChar char="•"/>
            </a:pPr>
            <a:r>
              <a:rPr lang="en-US"/>
              <a:t>Stores and distributes files.</a:t>
            </a:r>
            <a:endParaRPr/>
          </a:p>
          <a:p>
            <a:pPr indent="-228600" lvl="0" marL="228600" rtl="0" algn="l">
              <a:lnSpc>
                <a:spcPct val="90000"/>
              </a:lnSpc>
              <a:spcBef>
                <a:spcPts val="630"/>
              </a:spcBef>
              <a:spcAft>
                <a:spcPts val="0"/>
              </a:spcAft>
              <a:buClr>
                <a:srgbClr val="7F7F7F"/>
              </a:buClr>
              <a:buSzPct val="100000"/>
              <a:buChar char="•"/>
            </a:pPr>
            <a:r>
              <a:rPr lang="en-US"/>
              <a:t>Print server </a:t>
            </a:r>
            <a:endParaRPr/>
          </a:p>
          <a:p>
            <a:pPr indent="-228600" lvl="1" marL="685800" rtl="0" algn="l">
              <a:lnSpc>
                <a:spcPct val="90000"/>
              </a:lnSpc>
              <a:spcBef>
                <a:spcPts val="546"/>
              </a:spcBef>
              <a:spcAft>
                <a:spcPts val="0"/>
              </a:spcAft>
              <a:buClr>
                <a:srgbClr val="7F7F7F"/>
              </a:buClr>
              <a:buSzPct val="100000"/>
              <a:buChar char="•"/>
            </a:pPr>
            <a:r>
              <a:rPr lang="en-US"/>
              <a:t>Allows the management and distribution of printing functionality.</a:t>
            </a:r>
            <a:endParaRPr/>
          </a:p>
          <a:p>
            <a:pPr indent="-228600" lvl="0" marL="228600" rtl="0" algn="l">
              <a:lnSpc>
                <a:spcPct val="90000"/>
              </a:lnSpc>
              <a:spcBef>
                <a:spcPts val="630"/>
              </a:spcBef>
              <a:spcAft>
                <a:spcPts val="0"/>
              </a:spcAft>
              <a:buClr>
                <a:srgbClr val="7F7F7F"/>
              </a:buClr>
              <a:buSzPct val="100000"/>
              <a:buChar char="•"/>
            </a:pPr>
            <a:r>
              <a:rPr lang="en-US"/>
              <a:t>Database server </a:t>
            </a:r>
            <a:endParaRPr/>
          </a:p>
          <a:p>
            <a:pPr indent="-228600" lvl="1" marL="685800" rtl="0" algn="l">
              <a:lnSpc>
                <a:spcPct val="90000"/>
              </a:lnSpc>
              <a:spcBef>
                <a:spcPts val="546"/>
              </a:spcBef>
              <a:spcAft>
                <a:spcPts val="0"/>
              </a:spcAft>
              <a:buClr>
                <a:srgbClr val="7F7F7F"/>
              </a:buClr>
              <a:buSzPct val="100000"/>
              <a:buChar char="•"/>
            </a:pPr>
            <a:r>
              <a:rPr lang="en-US"/>
              <a:t>Run database applications that store data and respond to numerous requests from clients.</a:t>
            </a:r>
            <a:endParaRPr/>
          </a:p>
          <a:p>
            <a:pPr indent="-228600" lvl="0" marL="228600" rtl="0" algn="l">
              <a:lnSpc>
                <a:spcPct val="90000"/>
              </a:lnSpc>
              <a:spcBef>
                <a:spcPts val="630"/>
              </a:spcBef>
              <a:spcAft>
                <a:spcPts val="0"/>
              </a:spcAft>
              <a:buClr>
                <a:srgbClr val="7F7F7F"/>
              </a:buClr>
              <a:buSzPct val="100000"/>
              <a:buChar char="•"/>
            </a:pPr>
            <a:r>
              <a:rPr lang="en-US"/>
              <a:t>Application server </a:t>
            </a:r>
            <a:endParaRPr/>
          </a:p>
          <a:p>
            <a:pPr indent="-228600" lvl="1" marL="685800" rtl="0" algn="l">
              <a:lnSpc>
                <a:spcPct val="90000"/>
              </a:lnSpc>
              <a:spcBef>
                <a:spcPts val="546"/>
              </a:spcBef>
              <a:spcAft>
                <a:spcPts val="0"/>
              </a:spcAft>
              <a:buClr>
                <a:srgbClr val="7F7F7F"/>
              </a:buClr>
              <a:buSzPct val="100000"/>
              <a:buChar char="•"/>
            </a:pPr>
            <a:r>
              <a:rPr lang="en-US"/>
              <a:t>Runs applications that are shared by a large number of users. </a:t>
            </a:r>
            <a:endParaRPr/>
          </a:p>
          <a:p>
            <a:pPr indent="-228600" lvl="1" marL="685800" rtl="0" algn="l">
              <a:lnSpc>
                <a:spcPct val="90000"/>
              </a:lnSpc>
              <a:spcBef>
                <a:spcPts val="546"/>
              </a:spcBef>
              <a:spcAft>
                <a:spcPts val="0"/>
              </a:spcAft>
              <a:buClr>
                <a:srgbClr val="7F7F7F"/>
              </a:buClr>
              <a:buSzPct val="100000"/>
              <a:buChar char="•"/>
            </a:pPr>
            <a:r>
              <a:rPr lang="en-US"/>
              <a:t>Clients do not need to have enough resources nor have to maintain the applications. </a:t>
            </a:r>
            <a:endParaRPr/>
          </a:p>
          <a:p>
            <a:pPr indent="-228600" lvl="0" marL="228600" rtl="0" algn="l">
              <a:lnSpc>
                <a:spcPct val="90000"/>
              </a:lnSpc>
              <a:spcBef>
                <a:spcPts val="630"/>
              </a:spcBef>
              <a:spcAft>
                <a:spcPts val="0"/>
              </a:spcAft>
              <a:buClr>
                <a:srgbClr val="7F7F7F"/>
              </a:buClr>
              <a:buSzPct val="100000"/>
              <a:buChar char="•"/>
            </a:pPr>
            <a:r>
              <a:rPr lang="en-US"/>
              <a:t>Mail server</a:t>
            </a:r>
            <a:endParaRPr/>
          </a:p>
          <a:p>
            <a:pPr indent="-228600" lvl="1" marL="685800" rtl="0" algn="l">
              <a:lnSpc>
                <a:spcPct val="90000"/>
              </a:lnSpc>
              <a:spcBef>
                <a:spcPts val="546"/>
              </a:spcBef>
              <a:spcAft>
                <a:spcPts val="0"/>
              </a:spcAft>
              <a:buClr>
                <a:srgbClr val="7F7F7F"/>
              </a:buClr>
              <a:buSzPct val="100000"/>
              <a:buChar char="•"/>
            </a:pPr>
            <a:r>
              <a:rPr lang="en-US"/>
              <a:t>Transfers and stores mail over corporate networks and across the Internet.</a:t>
            </a:r>
            <a:endParaRPr/>
          </a:p>
          <a:p>
            <a:pPr indent="-228600" lvl="0" marL="228600" rtl="0" algn="l">
              <a:lnSpc>
                <a:spcPct val="90000"/>
              </a:lnSpc>
              <a:spcBef>
                <a:spcPts val="630"/>
              </a:spcBef>
              <a:spcAft>
                <a:spcPts val="0"/>
              </a:spcAft>
              <a:buClr>
                <a:srgbClr val="7F7F7F"/>
              </a:buClr>
              <a:buSzPct val="100000"/>
              <a:buChar char="•"/>
            </a:pPr>
            <a:r>
              <a:rPr lang="en-US"/>
              <a:t>Web server</a:t>
            </a:r>
            <a:endParaRPr/>
          </a:p>
          <a:p>
            <a:pPr indent="-228600" lvl="1" marL="685800" rtl="0" algn="l">
              <a:lnSpc>
                <a:spcPct val="90000"/>
              </a:lnSpc>
              <a:spcBef>
                <a:spcPts val="546"/>
              </a:spcBef>
              <a:spcAft>
                <a:spcPts val="0"/>
              </a:spcAft>
              <a:buClr>
                <a:srgbClr val="7F7F7F"/>
              </a:buClr>
              <a:buSzPct val="100000"/>
              <a:buChar char="•"/>
            </a:pPr>
            <a:r>
              <a:rPr lang="en-US"/>
              <a:t>Hosts webpages and provides access to them across a network to the user's web browser.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Server Hardware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Differences Between Servers and Workstations</a:t>
            </a:r>
            <a:endParaRPr/>
          </a:p>
        </p:txBody>
      </p:sp>
      <p:sp>
        <p:nvSpPr>
          <p:cNvPr id="173" name="Google Shape;17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7F7F7F"/>
              </a:buClr>
              <a:buSzPts val="3000"/>
              <a:buChar char="•"/>
            </a:pPr>
            <a:r>
              <a:rPr lang="en-US"/>
              <a:t>Servers perform a service (or services) for clients that are connected. </a:t>
            </a:r>
            <a:endParaRPr/>
          </a:p>
          <a:p>
            <a:pPr indent="-228600" lvl="1" marL="685800" rtl="0" algn="l">
              <a:lnSpc>
                <a:spcPct val="100000"/>
              </a:lnSpc>
              <a:spcBef>
                <a:spcPts val="780"/>
              </a:spcBef>
              <a:spcAft>
                <a:spcPts val="0"/>
              </a:spcAft>
              <a:buClr>
                <a:srgbClr val="7F7F7F"/>
              </a:buClr>
              <a:buSzPts val="2600"/>
              <a:buChar char="•"/>
            </a:pPr>
            <a:r>
              <a:rPr lang="en-US"/>
              <a:t>They may provide access to  shared  files,  printers,  other  network  resources, or may  provide  email  and  web  hosting services.  </a:t>
            </a:r>
            <a:br>
              <a:rPr lang="en-US"/>
            </a:br>
            <a:endParaRPr/>
          </a:p>
          <a:p>
            <a:pPr indent="-228600" lvl="0" marL="228600" rtl="0" algn="l">
              <a:lnSpc>
                <a:spcPct val="100000"/>
              </a:lnSpc>
              <a:spcBef>
                <a:spcPts val="900"/>
              </a:spcBef>
              <a:spcAft>
                <a:spcPts val="0"/>
              </a:spcAft>
              <a:buClr>
                <a:srgbClr val="7F7F7F"/>
              </a:buClr>
              <a:buSzPts val="3000"/>
              <a:buChar char="•"/>
            </a:pPr>
            <a:r>
              <a:rPr lang="en-US"/>
              <a:t>Workstations are  personal  computers.</a:t>
            </a:r>
            <a:endParaRPr/>
          </a:p>
          <a:p>
            <a:pPr indent="-228600" lvl="1" marL="685800" rtl="0" algn="l">
              <a:lnSpc>
                <a:spcPct val="100000"/>
              </a:lnSpc>
              <a:spcBef>
                <a:spcPts val="780"/>
              </a:spcBef>
              <a:spcAft>
                <a:spcPts val="0"/>
              </a:spcAft>
              <a:buClr>
                <a:srgbClr val="7F7F7F"/>
              </a:buClr>
              <a:buSzPts val="2600"/>
              <a:buChar char="•"/>
            </a:pPr>
            <a:r>
              <a:rPr lang="en-US"/>
              <a:t>They  are  used  for applications such as word processing, graphical design, development, browsing the web, etc. </a:t>
            </a:r>
            <a:endParaRPr/>
          </a:p>
          <a:p>
            <a:pPr indent="-38100" lvl="0" marL="228600" rtl="0" algn="l">
              <a:lnSpc>
                <a:spcPct val="100000"/>
              </a:lnSpc>
              <a:spcBef>
                <a:spcPts val="900"/>
              </a:spcBef>
              <a:spcAft>
                <a:spcPts val="0"/>
              </a:spcAft>
              <a:buClr>
                <a:srgbClr val="7F7F7F"/>
              </a:buClr>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 Components</a:t>
            </a:r>
            <a:endParaRPr/>
          </a:p>
        </p:txBody>
      </p:sp>
      <p:sp>
        <p:nvSpPr>
          <p:cNvPr id="179" name="Google Shape;17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15900" lvl="2" marL="1143000" rtl="0" algn="l">
              <a:lnSpc>
                <a:spcPct val="90000"/>
              </a:lnSpc>
              <a:spcBef>
                <a:spcPts val="0"/>
              </a:spcBef>
              <a:spcAft>
                <a:spcPts val="0"/>
              </a:spcAft>
              <a:buClr>
                <a:srgbClr val="7F7F7F"/>
              </a:buClr>
              <a:buSzPts val="200"/>
              <a:buNone/>
            </a:pPr>
            <a:r>
              <a:t/>
            </a:r>
            <a:endParaRPr sz="200"/>
          </a:p>
          <a:p>
            <a:pPr indent="-228600" lvl="0" marL="228600" rtl="0" algn="l">
              <a:lnSpc>
                <a:spcPct val="90000"/>
              </a:lnSpc>
              <a:spcBef>
                <a:spcPts val="900"/>
              </a:spcBef>
              <a:spcAft>
                <a:spcPts val="0"/>
              </a:spcAft>
              <a:buClr>
                <a:srgbClr val="7F7F7F"/>
              </a:buClr>
              <a:buSzPts val="3000"/>
              <a:buChar char="•"/>
            </a:pPr>
            <a:r>
              <a:rPr lang="en-US"/>
              <a:t>In many ways server hardware really isn’t all that different from a workstation PC hardware.</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Servers use the same basic components such as: </a:t>
            </a:r>
            <a:endParaRPr/>
          </a:p>
          <a:p>
            <a:pPr indent="-228600" lvl="1" marL="685800" rtl="0" algn="l">
              <a:lnSpc>
                <a:spcPct val="90000"/>
              </a:lnSpc>
              <a:spcBef>
                <a:spcPts val="780"/>
              </a:spcBef>
              <a:spcAft>
                <a:spcPts val="0"/>
              </a:spcAft>
              <a:buClr>
                <a:srgbClr val="7F7F7F"/>
              </a:buClr>
              <a:buSzPts val="2600"/>
              <a:buChar char="•"/>
            </a:pPr>
            <a:r>
              <a:rPr lang="en-US"/>
              <a:t>CPUs.</a:t>
            </a:r>
            <a:endParaRPr/>
          </a:p>
          <a:p>
            <a:pPr indent="-228600" lvl="1" marL="685800" rtl="0" algn="l">
              <a:lnSpc>
                <a:spcPct val="90000"/>
              </a:lnSpc>
              <a:spcBef>
                <a:spcPts val="780"/>
              </a:spcBef>
              <a:spcAft>
                <a:spcPts val="0"/>
              </a:spcAft>
              <a:buClr>
                <a:srgbClr val="7F7F7F"/>
              </a:buClr>
              <a:buSzPts val="2600"/>
              <a:buChar char="•"/>
            </a:pPr>
            <a:r>
              <a:rPr lang="en-US"/>
              <a:t>Main memory.</a:t>
            </a:r>
            <a:endParaRPr/>
          </a:p>
          <a:p>
            <a:pPr indent="-228600" lvl="1" marL="685800" rtl="0" algn="l">
              <a:lnSpc>
                <a:spcPct val="90000"/>
              </a:lnSpc>
              <a:spcBef>
                <a:spcPts val="780"/>
              </a:spcBef>
              <a:spcAft>
                <a:spcPts val="0"/>
              </a:spcAft>
              <a:buClr>
                <a:srgbClr val="7F7F7F"/>
              </a:buClr>
              <a:buSzPts val="2600"/>
              <a:buChar char="•"/>
            </a:pPr>
            <a:r>
              <a:rPr lang="en-US"/>
              <a:t>Secondary storage.</a:t>
            </a:r>
            <a:endParaRPr/>
          </a:p>
          <a:p>
            <a:pPr indent="-228600" lvl="1" marL="685800" rtl="0" algn="l">
              <a:lnSpc>
                <a:spcPct val="90000"/>
              </a:lnSpc>
              <a:spcBef>
                <a:spcPts val="780"/>
              </a:spcBef>
              <a:spcAft>
                <a:spcPts val="0"/>
              </a:spcAft>
              <a:buClr>
                <a:srgbClr val="7F7F7F"/>
              </a:buClr>
              <a:buSzPts val="2600"/>
              <a:buChar char="•"/>
            </a:pPr>
            <a:r>
              <a:rPr lang="en-US"/>
              <a:t>Power supplies. </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Server Hardware</a:t>
            </a:r>
            <a:endParaRPr/>
          </a:p>
        </p:txBody>
      </p:sp>
      <p:sp>
        <p:nvSpPr>
          <p:cNvPr id="185" name="Google Shape;185;p10"/>
          <p:cNvSpPr txBox="1"/>
          <p:nvPr>
            <p:ph idx="1" type="body"/>
          </p:nvPr>
        </p:nvSpPr>
        <p:spPr>
          <a:xfrm>
            <a:off x="838199" y="1825625"/>
            <a:ext cx="6190673"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Servers are </a:t>
            </a:r>
            <a:endParaRPr/>
          </a:p>
          <a:p>
            <a:pPr indent="-228600" lvl="1" marL="685800" rtl="0" algn="l">
              <a:lnSpc>
                <a:spcPct val="90000"/>
              </a:lnSpc>
              <a:spcBef>
                <a:spcPts val="780"/>
              </a:spcBef>
              <a:spcAft>
                <a:spcPts val="0"/>
              </a:spcAft>
              <a:buClr>
                <a:srgbClr val="7F7F7F"/>
              </a:buClr>
              <a:buSzPts val="2600"/>
              <a:buChar char="•"/>
            </a:pPr>
            <a:r>
              <a:rPr lang="en-US"/>
              <a:t>Noisy</a:t>
            </a:r>
            <a:endParaRPr/>
          </a:p>
          <a:p>
            <a:pPr indent="-228600" lvl="1" marL="685800" rtl="0" algn="l">
              <a:lnSpc>
                <a:spcPct val="90000"/>
              </a:lnSpc>
              <a:spcBef>
                <a:spcPts val="780"/>
              </a:spcBef>
              <a:spcAft>
                <a:spcPts val="0"/>
              </a:spcAft>
              <a:buClr>
                <a:srgbClr val="7F7F7F"/>
              </a:buClr>
              <a:buSzPts val="2600"/>
              <a:buChar char="•"/>
            </a:pPr>
            <a:r>
              <a:rPr lang="en-US"/>
              <a:t>Power hungry</a:t>
            </a:r>
            <a:endParaRPr/>
          </a:p>
          <a:p>
            <a:pPr indent="-228600" lvl="1" marL="685800" rtl="0" algn="l">
              <a:lnSpc>
                <a:spcPct val="90000"/>
              </a:lnSpc>
              <a:spcBef>
                <a:spcPts val="780"/>
              </a:spcBef>
              <a:spcAft>
                <a:spcPts val="0"/>
              </a:spcAft>
              <a:buClr>
                <a:srgbClr val="7F7F7F"/>
              </a:buClr>
              <a:buSzPts val="2600"/>
              <a:buChar char="•"/>
            </a:pPr>
            <a:r>
              <a:rPr lang="en-US"/>
              <a:t>Need good Internet access</a:t>
            </a:r>
            <a:endParaRPr/>
          </a:p>
          <a:p>
            <a:pPr indent="-228600" lvl="1" marL="685800" rtl="0" algn="l">
              <a:lnSpc>
                <a:spcPct val="90000"/>
              </a:lnSpc>
              <a:spcBef>
                <a:spcPts val="780"/>
              </a:spcBef>
              <a:spcAft>
                <a:spcPts val="0"/>
              </a:spcAft>
              <a:buClr>
                <a:srgbClr val="7F7F7F"/>
              </a:buClr>
              <a:buSzPts val="2600"/>
              <a:buChar char="•"/>
            </a:pPr>
            <a:r>
              <a:rPr lang="en-US"/>
              <a:t>Require increased security.</a:t>
            </a:r>
            <a:endParaRPr/>
          </a:p>
          <a:p>
            <a:pPr indent="0" lvl="0" marL="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Servers are usually stored in dedicated </a:t>
            </a:r>
            <a:r>
              <a:rPr i="1" lang="en-US">
                <a:solidFill>
                  <a:schemeClr val="accent1"/>
                </a:solidFill>
              </a:rPr>
              <a:t>server centers </a:t>
            </a:r>
            <a:br>
              <a:rPr i="1" lang="en-US">
                <a:solidFill>
                  <a:schemeClr val="accent1"/>
                </a:solidFill>
              </a:rPr>
            </a:br>
            <a:r>
              <a:rPr lang="en-US"/>
              <a:t>(or </a:t>
            </a:r>
            <a:r>
              <a:rPr i="1" lang="en-US">
                <a:solidFill>
                  <a:schemeClr val="accent1"/>
                </a:solidFill>
              </a:rPr>
              <a:t>data centers</a:t>
            </a:r>
            <a:r>
              <a:rPr lang="en-US"/>
              <a:t>)</a:t>
            </a:r>
            <a:r>
              <a:rPr b="1" lang="en-US"/>
              <a:t>.</a:t>
            </a:r>
            <a:endParaRPr/>
          </a:p>
          <a:p>
            <a:pPr indent="-215900" lvl="2" marL="1143000" rtl="0" algn="l">
              <a:lnSpc>
                <a:spcPct val="90000"/>
              </a:lnSpc>
              <a:spcBef>
                <a:spcPts val="60"/>
              </a:spcBef>
              <a:spcAft>
                <a:spcPts val="0"/>
              </a:spcAft>
              <a:buClr>
                <a:srgbClr val="7F7F7F"/>
              </a:buClr>
              <a:buSzPts val="200"/>
              <a:buNone/>
            </a:pPr>
            <a:r>
              <a:t/>
            </a:r>
            <a:endParaRPr sz="200"/>
          </a:p>
          <a:p>
            <a:pPr indent="0" lvl="0" marL="0" rtl="0" algn="l">
              <a:lnSpc>
                <a:spcPct val="90000"/>
              </a:lnSpc>
              <a:spcBef>
                <a:spcPts val="720"/>
              </a:spcBef>
              <a:spcAft>
                <a:spcPts val="0"/>
              </a:spcAft>
              <a:buClr>
                <a:srgbClr val="7F7F7F"/>
              </a:buClr>
              <a:buSzPts val="2400"/>
              <a:buNone/>
            </a:pPr>
            <a:r>
              <a:t/>
            </a:r>
            <a:endParaRPr sz="2400"/>
          </a:p>
          <a:p>
            <a:pPr indent="-38100" lvl="0" marL="228600" rtl="0" algn="l">
              <a:lnSpc>
                <a:spcPct val="90000"/>
              </a:lnSpc>
              <a:spcBef>
                <a:spcPts val="900"/>
              </a:spcBef>
              <a:spcAft>
                <a:spcPts val="0"/>
              </a:spcAft>
              <a:buClr>
                <a:srgbClr val="7F7F7F"/>
              </a:buClr>
              <a:buSzPts val="3000"/>
              <a:buNone/>
            </a:pPr>
            <a:r>
              <a:t/>
            </a:r>
            <a:endParaRPr/>
          </a:p>
        </p:txBody>
      </p:sp>
      <p:pic>
        <p:nvPicPr>
          <p:cNvPr id="186" name="Google Shape;186;p10"/>
          <p:cNvPicPr preferRelativeResize="0"/>
          <p:nvPr/>
        </p:nvPicPr>
        <p:blipFill rotWithShape="1">
          <a:blip r:embed="rId3">
            <a:alphaModFix/>
          </a:blip>
          <a:srcRect b="0" l="0" r="0" t="0"/>
          <a:stretch/>
        </p:blipFill>
        <p:spPr>
          <a:xfrm>
            <a:off x="6870761" y="2047298"/>
            <a:ext cx="4557354" cy="3845501"/>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2017-10-15T21:06:31Z</dcterms:created>
  <dc:creator>Aref Mourtada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