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12192000"/>
  <p:notesSz cx="6858000" cy="9144000"/>
  <p:embeddedFontLst>
    <p:embeddedFont>
      <p:font typeface="Quattrocento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0" roundtripDataSignature="AMtx7mhD0QY9y1U1dmfr+FiJcp9ZkP6E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FCBCF-2BE7-43B6-8770-8EB25B9CA211}">
  <a:tblStyle styleId="{DD3FCBCF-2BE7-43B6-8770-8EB25B9CA211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QuattrocentoSans-regular.fntdata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QuattrocentoSans-italic.fntdata"/><Relationship Id="rId47" Type="http://schemas.openxmlformats.org/officeDocument/2006/relationships/font" Target="fonts/QuattrocentoSans-bold.fntdata"/><Relationship Id="rId49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60" name="Google Shape;36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4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5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1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5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5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53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4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4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44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46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4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47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0" name="Google Shape;7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48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8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8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4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nakivo.com/blog/hyper-v-generation-1-vs-2/" TargetMode="External"/><Relationship Id="rId4" Type="http://schemas.openxmlformats.org/officeDocument/2006/relationships/hyperlink" Target="https://docs.microsoft.com/en-ca/sysinternals/downloads/process-explorer" TargetMode="External"/><Relationship Id="rId5" Type="http://schemas.openxmlformats.org/officeDocument/2006/relationships/hyperlink" Target="https://superuser.com/a/1301826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Microsoft Hyper-V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2. Enable Hyper-V on Windows 10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38199" y="1825625"/>
            <a:ext cx="110909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Enable from PowerShell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Run as administrator.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Command: </a:t>
            </a:r>
            <a:br>
              <a:rPr lang="en-US" sz="2000"/>
            </a:b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Enable-WindowsOptionalFeature -Online -FeatureName Microsoft-Hyper-V –All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Enable from Settings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Right click on the Windows button and select ‘Apps and Features’.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b="1" lang="en-US" sz="2000"/>
              <a:t>Programs and Features</a:t>
            </a:r>
            <a:r>
              <a:rPr lang="en-US" sz="2000"/>
              <a:t> on the right under related settings.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b="1" lang="en-US" sz="2000"/>
              <a:t>Turn Windows Features on or off</a:t>
            </a:r>
            <a:r>
              <a:rPr lang="en-US" sz="20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Select </a:t>
            </a:r>
            <a:r>
              <a:rPr b="1" lang="en-US" sz="2000"/>
              <a:t>Hyper-V</a:t>
            </a:r>
            <a:r>
              <a:rPr lang="en-US" sz="2000"/>
              <a:t> and click </a:t>
            </a:r>
            <a:r>
              <a:rPr b="1" lang="en-US" sz="2000"/>
              <a:t>OK</a:t>
            </a:r>
            <a:r>
              <a:rPr lang="en-US" sz="20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After installation is completed computer requires reboot.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t/>
            </a:r>
            <a:endParaRPr sz="2000"/>
          </a:p>
        </p:txBody>
      </p:sp>
      <p:pic>
        <p:nvPicPr>
          <p:cNvPr descr="Windows programs and features dialogue box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086" y="3835039"/>
            <a:ext cx="2738058" cy="2429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Manager</a:t>
            </a:r>
            <a:endParaRPr/>
          </a:p>
        </p:txBody>
      </p:sp>
      <p:pic>
        <p:nvPicPr>
          <p:cNvPr id="191" name="Google Shape;19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0770" y="1548533"/>
            <a:ext cx="9830460" cy="5055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Creating a Virtual Machine (VM)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New VM</a:t>
            </a:r>
            <a:endParaRPr/>
          </a:p>
        </p:txBody>
      </p:sp>
      <p:pic>
        <p:nvPicPr>
          <p:cNvPr id="202" name="Google Shape;20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931" y="1825625"/>
            <a:ext cx="92641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3"/>
          <p:cNvSpPr/>
          <p:nvPr/>
        </p:nvSpPr>
        <p:spPr>
          <a:xfrm>
            <a:off x="7407479" y="2340528"/>
            <a:ext cx="3598877" cy="1434518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Name and Location</a:t>
            </a:r>
            <a:endParaRPr/>
          </a:p>
        </p:txBody>
      </p:sp>
      <p:pic>
        <p:nvPicPr>
          <p:cNvPr id="209" name="Google Shape;20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Name: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Choose a meaningful name.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host OS name and version.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VM purpose or use.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Change Location if needed.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VM Generations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38199" y="1825625"/>
            <a:ext cx="57126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There are two generations of Hyper-V VM: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2.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 choice of VM generation depends 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Host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Guest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Boot methods.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17" name="Google Shape;217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782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Advantages Generation 2 VMs</a:t>
            </a:r>
            <a:endParaRPr/>
          </a:p>
        </p:txBody>
      </p:sp>
      <p:sp>
        <p:nvSpPr>
          <p:cNvPr id="223" name="Google Shape;223;p16"/>
          <p:cNvSpPr txBox="1"/>
          <p:nvPr>
            <p:ph idx="1" type="body"/>
          </p:nvPr>
        </p:nvSpPr>
        <p:spPr>
          <a:xfrm>
            <a:off x="838199" y="1825625"/>
            <a:ext cx="111044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performance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1 TB RAM for Generation 1 VMs vs 12 TB RAM for Generation 2 VMs;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64 virtual processors for Generation 1 VMs vs 240 virtual processors for Generation 2 VMs.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UEFI\BIOS Support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security with Secure Boot and Trusted Platform Module.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More boot options: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PXE boot with synthetic network adapter.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Boot from SCSI disk.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Support of VHDX virtual hard disks with higher maximum disk size.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Copying Files from Hyper-V Host to VMs without Network Connection of VMs.</a:t>
            </a:r>
            <a:endParaRPr/>
          </a:p>
          <a:p>
            <a:pPr indent="-80962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80962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Memory</a:t>
            </a:r>
            <a:endParaRPr/>
          </a:p>
        </p:txBody>
      </p:sp>
      <p:pic>
        <p:nvPicPr>
          <p:cNvPr id="229" name="Google Shape;22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Dynamic memory is a Microsoft Hyper-V feature allows to handle RAM consumption by host VMs in a flexible way.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Memory is allocated to guest-OS VM when needed. Memory is  released when VM goes idle.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Dynamic Memory Configuration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Dynamic memory configuration is only available on Windows Server Hyper-V hosts: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Startup RAM</a:t>
            </a:r>
            <a:r>
              <a:rPr lang="en-US"/>
              <a:t>: Amount of RAM assigned to the VM during its startup.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Minimum RAM</a:t>
            </a:r>
            <a:r>
              <a:rPr lang="en-US"/>
              <a:t>: Minimum amount of RAM that the host should be trying to assign to a VM, when it’s booted. </a:t>
            </a:r>
            <a:endParaRPr/>
          </a:p>
          <a:p>
            <a:pPr indent="-228600" lvl="2" marL="1143000" rtl="0" algn="l">
              <a:lnSpc>
                <a:spcPct val="110000"/>
              </a:lnSpc>
              <a:spcBef>
                <a:spcPts val="51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When multiple VMs are demanding memory, the Hyper-V host can reallocate RAM away from the VM until this minimum RAM value is met.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Maximum RAM</a:t>
            </a:r>
            <a:r>
              <a:rPr lang="en-US"/>
              <a:t>:  Maximum amount of RAM that the host provides to a VM.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Memory buffer</a:t>
            </a:r>
            <a:r>
              <a:rPr lang="en-US"/>
              <a:t>: Percentage of memory that Hyper-V should allocate to the VM as a buffer.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Memory weight</a:t>
            </a:r>
            <a:r>
              <a:rPr lang="en-US"/>
              <a:t>: The priority for this VM compared to other VMs running on the same Hyper-V host.</a:t>
            </a:r>
            <a:endParaRPr/>
          </a:p>
          <a:p>
            <a:pPr indent="-88265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Networking</a:t>
            </a:r>
            <a:endParaRPr/>
          </a:p>
        </p:txBody>
      </p:sp>
      <p:pic>
        <p:nvPicPr>
          <p:cNvPr id="242" name="Google Shape;24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321" y="1825625"/>
            <a:ext cx="574735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Hyper-V Introduction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Installing Hyper-V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Creating a Virtual Machine (VM)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VM Checkpoints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Nested Virtualization</a:t>
            </a:r>
            <a:endParaRPr/>
          </a:p>
          <a:p>
            <a:pPr indent="-381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 Networks &amp; Switches</a:t>
            </a:r>
            <a:endParaRPr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VM will need a </a:t>
            </a:r>
            <a:r>
              <a:rPr i="1" lang="en-US">
                <a:solidFill>
                  <a:srgbClr val="0055A4"/>
                </a:solidFill>
              </a:rPr>
              <a:t>virtual network</a:t>
            </a:r>
            <a:r>
              <a:rPr lang="en-US"/>
              <a:t> to share a network with the host computer.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Creating a virtual network is optional if the VM does not need to be connected to the internet or a network.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create a virtual network, you need to create a </a:t>
            </a:r>
            <a:r>
              <a:rPr i="1" lang="en-US">
                <a:solidFill>
                  <a:srgbClr val="0055A4"/>
                </a:solidFill>
              </a:rPr>
              <a:t>virtual switch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virtual switch allows VMs created on Hyper-V hosts to communicate with other computers or VMs.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Virtual Switches</a:t>
            </a:r>
            <a:endParaRPr/>
          </a:p>
        </p:txBody>
      </p:sp>
      <p:graphicFrame>
        <p:nvGraphicFramePr>
          <p:cNvPr id="254" name="Google Shape;254;p2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{DD3FCBCF-2BE7-43B6-8770-8EB25B9CA211}</a:tableStyleId>
              </a:tblPr>
              <a:tblGrid>
                <a:gridCol w="1418450"/>
                <a:gridCol w="9097150"/>
              </a:tblGrid>
              <a:tr h="1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External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Gives VMs access to a physical network to communicate with servers and clients on an external network.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VMs on the same Hyper-V server to communicate with each other.</a:t>
                      </a:r>
                      <a:endParaRPr/>
                    </a:p>
                  </a:txBody>
                  <a:tcPr marT="114300" marB="114300" marR="152400" marL="152400"/>
                </a:tc>
              </a:tr>
              <a:tr h="127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Internal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communication between VMs on the same Hyper-V server.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communication between the VM and the management host operating system.</a:t>
                      </a:r>
                      <a:endParaRPr/>
                    </a:p>
                  </a:txBody>
                  <a:tcPr marT="114300" marB="114300" marR="152400" marL="152400"/>
                </a:tc>
              </a:tr>
              <a:tr h="166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Private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Only allows communication between VMs on the same Hyper-V server.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 private network is isolated from all external network traffic on the Hyper-V server.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14300" marB="114300" marR="152400" marL="15240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Virtual Switch</a:t>
            </a:r>
            <a:endParaRPr/>
          </a:p>
        </p:txBody>
      </p:sp>
      <p:sp>
        <p:nvSpPr>
          <p:cNvPr id="260" name="Google Shape;26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default virtual switch is created when installing Hyper-V.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default virtual switch uses an internal networking setting.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add another virtual switch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Open Hyper-V Manager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 the Hyper-V host computer name. (right-hand side)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b="1" lang="en-US"/>
              <a:t>Action</a:t>
            </a:r>
            <a:r>
              <a:rPr lang="en-US"/>
              <a:t> &gt; </a:t>
            </a:r>
            <a:r>
              <a:rPr b="1" lang="en-US"/>
              <a:t>Virtual Switch Manager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Choose the type of virtual switch.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b="1" lang="en-US"/>
              <a:t>Create Virtual Switch</a:t>
            </a:r>
            <a:r>
              <a:rPr lang="en-US"/>
              <a:t>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Hard Disk</a:t>
            </a:r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VHDs are virtualized hard disk </a:t>
            </a:r>
            <a:r>
              <a:rPr i="1" lang="en-US">
                <a:solidFill>
                  <a:srgbClr val="0055A4"/>
                </a:solidFill>
              </a:rPr>
              <a:t>files</a:t>
            </a:r>
            <a:r>
              <a:rPr lang="en-US"/>
              <a:t>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Once mounted to an OS, they will appear and operate pretty much identically to a physical hard drive. 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 VHD is commonly accessed, managed and installed on VMs.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67" name="Google Shape;267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VHDX</a:t>
            </a:r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VHDX is a new virtual hard disk format introduced in Windows Server 2012.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Support for virtual hard disk storage capacity of up to 64 terabytes.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Protection against data corruption during power failures by logging updates to the VHDX metadata structures.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Ability to store custom metadata about a file, which a user might want to record, such as operating system version or patches applied.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VHD</a:t>
            </a:r>
            <a:endParaRPr/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Fixed virtual hard disk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VHD size is allocated when the VHD file is created.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Recommended on VMs that require many I/O operations.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Dynamic virtual hard disk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Space for the VHD is allocated on demand.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blocks in the disk start as unallocated blocks and are not backed by any actual space in the file.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Differencing virtual hard disk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Points to a parent VHD file.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Contains block data that represents changes to a parent VHD.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Changes can be reversed if necessary.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OS Installation</a:t>
            </a:r>
            <a:endParaRPr/>
          </a:p>
        </p:txBody>
      </p:sp>
      <p:pic>
        <p:nvPicPr>
          <p:cNvPr id="285" name="Google Shape;28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An OS can be installed on VM using an ISO file of the OS.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OS installation can be done through other boot option later.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Network boot.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Attached bootable devices.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VM Checkpoints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are VM Checkpoints?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VM </a:t>
            </a:r>
            <a:r>
              <a:rPr lang="en-US">
                <a:solidFill>
                  <a:srgbClr val="0055A4"/>
                </a:solidFill>
              </a:rPr>
              <a:t>checkpoint</a:t>
            </a:r>
            <a:r>
              <a:rPr lang="en-US"/>
              <a:t> is a saved state of the virtual machine.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Checkpoints in Hyper-V are used to revert virtual machines to a previous state.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 are usually created </a:t>
            </a:r>
            <a:r>
              <a:rPr i="1" lang="en-US">
                <a:solidFill>
                  <a:srgbClr val="0055A4"/>
                </a:solidFill>
              </a:rPr>
              <a:t>before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Making software configuration changes.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Applying a software update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Installing new software.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 changes added to the system were to cause any issue, the virtual machine can be reverted to the state at which it was when then checkpoint was taken.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Checkpoint Types</a:t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Standard Checkpoints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Takes a snapshot of the VM and VM’s memory state.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snapshot is not a full backup.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Production Checkpoints: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Creates a data-consistent backup of the virtual machine.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VM’s memory snapshot is not taken.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Virtualization &amp; MS Hyper-V</a:t>
            </a:r>
            <a:endParaRPr/>
          </a:p>
        </p:txBody>
      </p:sp>
      <p:pic>
        <p:nvPicPr>
          <p:cNvPr descr="Related image" id="140" name="Google Shape;140;p3"/>
          <p:cNvPicPr preferRelativeResize="0"/>
          <p:nvPr/>
        </p:nvPicPr>
        <p:blipFill rotWithShape="1">
          <a:blip r:embed="rId3">
            <a:alphaModFix/>
          </a:blip>
          <a:srcRect b="-1" l="1560" r="31456" t="0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Google Shape;141;p3"/>
          <p:cNvSpPr txBox="1"/>
          <p:nvPr>
            <p:ph idx="2" type="body"/>
          </p:nvPr>
        </p:nvSpPr>
        <p:spPr>
          <a:xfrm>
            <a:off x="6172199" y="1825625"/>
            <a:ext cx="56394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As programmers or IT professional the need to run multiple operating systems is essential.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Experiment with other operating systems.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Run software that requires other operating systems or an older versions of Windows.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Test software on multiple operating systems.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Hyper-V a solution from Microsoft allows users to run multiple operating systems as virtual machines on Windows.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Changing Checkpoint Type</a:t>
            </a:r>
            <a:endParaRPr/>
          </a:p>
        </p:txBody>
      </p:sp>
      <p:sp>
        <p:nvSpPr>
          <p:cNvPr id="309" name="Google Shape;309;p30"/>
          <p:cNvSpPr txBox="1"/>
          <p:nvPr>
            <p:ph idx="1" type="body"/>
          </p:nvPr>
        </p:nvSpPr>
        <p:spPr>
          <a:xfrm>
            <a:off x="838200" y="1825625"/>
            <a:ext cx="67910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Open Hyper-V Manager.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Right click on a virtual machine and select </a:t>
            </a:r>
            <a:r>
              <a:rPr b="1" lang="en-US" sz="2200">
                <a:solidFill>
                  <a:srgbClr val="7F7F7F"/>
                </a:solidFill>
              </a:rPr>
              <a:t>settings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Under Management select </a:t>
            </a:r>
            <a:r>
              <a:rPr b="1" lang="en-US" sz="2200">
                <a:solidFill>
                  <a:srgbClr val="7F7F7F"/>
                </a:solidFill>
              </a:rPr>
              <a:t>Checkpoints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Select the desired checkpoint type.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782" y="2649437"/>
            <a:ext cx="5181600" cy="37566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Checkpoints</a:t>
            </a:r>
            <a:endParaRPr/>
          </a:p>
        </p:txBody>
      </p:sp>
      <p:sp>
        <p:nvSpPr>
          <p:cNvPr id="316" name="Google Shape;316;p31"/>
          <p:cNvSpPr txBox="1"/>
          <p:nvPr>
            <p:ph idx="1" type="body"/>
          </p:nvPr>
        </p:nvSpPr>
        <p:spPr>
          <a:xfrm>
            <a:off x="838200" y="1825625"/>
            <a:ext cx="108180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Hyper-V Manager, select the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Right-click the name of the virtual machine, and then click </a:t>
            </a:r>
            <a:r>
              <a:rPr b="1" lang="en-US"/>
              <a:t>Checkpoint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When the process is complete, the checkpoint will appear under </a:t>
            </a:r>
            <a:r>
              <a:rPr b="1" lang="en-US"/>
              <a:t>Checkpoints</a:t>
            </a:r>
            <a:r>
              <a:rPr lang="en-US"/>
              <a:t> in the </a:t>
            </a:r>
            <a:r>
              <a:rPr b="1" lang="en-US"/>
              <a:t>Hyper-V Manager</a:t>
            </a:r>
            <a:r>
              <a:rPr lang="en-US"/>
              <a:t>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Note: The created checkpoint will be of the type configured for the virtual machine settings.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Applying a Checkpoint</a:t>
            </a:r>
            <a:endParaRPr/>
          </a:p>
        </p:txBody>
      </p:sp>
      <p:sp>
        <p:nvSpPr>
          <p:cNvPr id="322" name="Google Shape;322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 </a:t>
            </a:r>
            <a:r>
              <a:rPr b="1" lang="en-US"/>
              <a:t>Hyper-V Manager</a:t>
            </a:r>
            <a:r>
              <a:rPr lang="en-US"/>
              <a:t>, select the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 the Checkpoints section, right-click the checkpoint that you want to use and click </a:t>
            </a:r>
            <a:r>
              <a:rPr b="1" lang="en-US"/>
              <a:t>Apply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dialog box appears with the following options: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n-US"/>
              <a:t>Create Checkpoint and 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Creates a new checkpoint of the VM before it applies the earlier checkpoint.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n-US"/>
              <a:t>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Applies only the checkpoint that you have chosen. You cannot undo this action.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781" y="300765"/>
            <a:ext cx="8340437" cy="625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  <p:sp>
        <p:nvSpPr>
          <p:cNvPr id="338" name="Google Shape;338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Nested virtualization is a feature that allows the user to run a virtual machine from within another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 Hyper-V inside of a Hyper-V virtual machine (VM). 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Useful for: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Running a phone emulators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Testing configurations that ordinarily require several hosts.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Diagram</a:t>
            </a:r>
            <a:endParaRPr/>
          </a:p>
        </p:txBody>
      </p:sp>
      <p:pic>
        <p:nvPicPr>
          <p:cNvPr id="344" name="Google Shape;34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1834356"/>
            <a:ext cx="9305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Complications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Hardware Limitations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CPU allocation.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Memory allocation.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Network Connections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host VM needs to differentiate between its own network traffic and nested VM.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https://docs.microsoft.com/en-us/windows-server/administration/performance-tuning/role/hyper-v-server/storage-io-performance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https://docs.microsoft.com/en-us/windows-server/storage/disk-management/manage-virtual-hard-disks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https://docs.microsoft.com/en-us/virtualization/hyper-v-on-windows/quick-start/connect-to-network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https://docs.microsoft.com/en-us/windows-server/virtualization/hyper-v/get-started/create-a-virtual-switch-for-hyper-v-virtual-machines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https://www.veeam.com/blog/hyper-v-dynamic-memory-managing-vm-ram.html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https://www.nakivo.com/blog/hyper-v-generation-1-vs-2/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https://docs.microsoft.com/en-ca/sysinternals/downloads/process-explorer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https://superuser.com/a/1301826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Architecture</a:t>
            </a:r>
            <a:endParaRPr/>
          </a:p>
        </p:txBody>
      </p:sp>
      <p:pic>
        <p:nvPicPr>
          <p:cNvPr id="147" name="Google Shape;14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4380" y="1825625"/>
            <a:ext cx="81832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Installation Requirements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Windows Version: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Windows 10 Enterprise, Pro, or Education.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64-bit Processor with Second Level Address Translation (SLAT)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/>
              <a:t>(https://en.wikipedia.org/wiki/Second_Level_Address_Translation)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CPU support for VM Monitor Mode Extension.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Minimum of 4 GB memory.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OS can run on Hyper-V?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Windows supported versions: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/>
              <a:t>https://docs.microsoft.com/en-us/virtualization/hyper-v-on-windows/about/supported-guest-os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Linux \ FreeBSD supported versions: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US" sz="1800"/>
              <a:t>https://docs.microsoft.com/en-us/windows-server/virtualization/hyper-v/Supported-Linux-and-FreeBSD-virtual-machines-for-Hyper-V-on-Windows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Limitations</a:t>
            </a:r>
            <a:endParaRPr/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Applications that depend on specific hardware will not work well in a virtual machine.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Example: a game that require processing with a GPU might not work well on a VM.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Install Hyper-V on Windows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1. BIOS / EUFI Settings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Before starting, go to BIOS/EUFI and ensure that hardware virtualization support is enabled. </a:t>
            </a:r>
            <a:endParaRPr/>
          </a:p>
        </p:txBody>
      </p:sp>
      <p:pic>
        <p:nvPicPr>
          <p:cNvPr descr="Image result for virtualization uefi" id="177" name="Google Shape;177;p9"/>
          <p:cNvPicPr preferRelativeResize="0"/>
          <p:nvPr/>
        </p:nvPicPr>
        <p:blipFill rotWithShape="1">
          <a:blip r:embed="rId3">
            <a:alphaModFix/>
          </a:blip>
          <a:srcRect b="9930" l="4646" r="0" t="19259"/>
          <a:stretch/>
        </p:blipFill>
        <p:spPr>
          <a:xfrm>
            <a:off x="3333841" y="3029613"/>
            <a:ext cx="4506874" cy="25101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 " id="178" name="Google Shape;17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248" y="4503788"/>
            <a:ext cx="3531755" cy="2148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2019-10-28T02:59:58Z</dcterms:created>
  <dc:creator>Aref Mourtada</dc:creator>
</cp:coreProperties>
</file>