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2"/>
  </p:sldMasterIdLst>
  <p:notesMasterIdLst>
    <p:notesMasterId r:id="rId36"/>
  </p:notesMasterIdLst>
  <p:sldIdLst>
    <p:sldId id="256" r:id="rId3"/>
    <p:sldId id="278" r:id="rId4"/>
    <p:sldId id="279" r:id="rId5"/>
    <p:sldId id="280" r:id="rId6"/>
    <p:sldId id="281" r:id="rId7"/>
    <p:sldId id="287" r:id="rId8"/>
    <p:sldId id="283" r:id="rId9"/>
    <p:sldId id="284" r:id="rId10"/>
    <p:sldId id="289" r:id="rId11"/>
    <p:sldId id="290" r:id="rId12"/>
    <p:sldId id="291" r:id="rId13"/>
    <p:sldId id="293" r:id="rId14"/>
    <p:sldId id="292" r:id="rId15"/>
    <p:sldId id="294" r:id="rId16"/>
    <p:sldId id="295" r:id="rId17"/>
    <p:sldId id="297" r:id="rId18"/>
    <p:sldId id="288" r:id="rId19"/>
    <p:sldId id="258" r:id="rId20"/>
    <p:sldId id="259" r:id="rId21"/>
    <p:sldId id="260" r:id="rId22"/>
    <p:sldId id="266" r:id="rId23"/>
    <p:sldId id="262" r:id="rId24"/>
    <p:sldId id="261" r:id="rId25"/>
    <p:sldId id="268" r:id="rId26"/>
    <p:sldId id="269" r:id="rId27"/>
    <p:sldId id="275" r:id="rId28"/>
    <p:sldId id="276" r:id="rId29"/>
    <p:sldId id="272" r:id="rId30"/>
    <p:sldId id="277" r:id="rId31"/>
    <p:sldId id="265" r:id="rId32"/>
    <p:sldId id="264" r:id="rId33"/>
    <p:sldId id="298"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78"/>
            <p14:sldId id="279"/>
            <p14:sldId id="280"/>
            <p14:sldId id="281"/>
            <p14:sldId id="287"/>
            <p14:sldId id="283"/>
            <p14:sldId id="284"/>
            <p14:sldId id="289"/>
            <p14:sldId id="290"/>
            <p14:sldId id="291"/>
            <p14:sldId id="293"/>
            <p14:sldId id="292"/>
            <p14:sldId id="294"/>
            <p14:sldId id="295"/>
            <p14:sldId id="297"/>
            <p14:sldId id="288"/>
            <p14:sldId id="258"/>
            <p14:sldId id="259"/>
            <p14:sldId id="260"/>
            <p14:sldId id="266"/>
            <p14:sldId id="262"/>
            <p14:sldId id="261"/>
            <p14:sldId id="268"/>
            <p14:sldId id="269"/>
            <p14:sldId id="275"/>
            <p14:sldId id="276"/>
            <p14:sldId id="272"/>
            <p14:sldId id="277"/>
            <p14:sldId id="265"/>
            <p14:sldId id="264"/>
            <p14:sldId id="298"/>
            <p14:sldId id="29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A4"/>
    <a:srgbClr val="565655"/>
    <a:srgbClr val="D24726"/>
    <a:srgbClr val="D2B4A6"/>
    <a:srgbClr val="734F29"/>
    <a:srgbClr val="DD462F"/>
    <a:srgbClr val="AEB785"/>
    <a:srgbClr val="EFD5A2"/>
    <a:srgbClr val="3B3026"/>
    <a:srgbClr val="ECE1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123" d="100"/>
          <a:sy n="123" d="100"/>
        </p:scale>
        <p:origin x="114" y="54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ef Mourtada" userId="17da3822-45a3-4dc6-bac7-77db25d29b8c" providerId="ADAL" clId="{30BEC41B-B486-459C-86C7-F740472D7AB2}"/>
    <pc:docChg chg="custSel modSld">
      <pc:chgData name="Aref Mourtada" userId="17da3822-45a3-4dc6-bac7-77db25d29b8c" providerId="ADAL" clId="{30BEC41B-B486-459C-86C7-F740472D7AB2}" dt="2019-11-17T21:21:43.508" v="23" actId="20577"/>
      <pc:docMkLst>
        <pc:docMk/>
      </pc:docMkLst>
      <pc:sldChg chg="modSp">
        <pc:chgData name="Aref Mourtada" userId="17da3822-45a3-4dc6-bac7-77db25d29b8c" providerId="ADAL" clId="{30BEC41B-B486-459C-86C7-F740472D7AB2}" dt="2019-11-17T21:21:43.508" v="23" actId="20577"/>
        <pc:sldMkLst>
          <pc:docMk/>
          <pc:sldMk cId="2471807738" sldId="256"/>
        </pc:sldMkLst>
        <pc:spChg chg="mod">
          <ac:chgData name="Aref Mourtada" userId="17da3822-45a3-4dc6-bac7-77db25d29b8c" providerId="ADAL" clId="{30BEC41B-B486-459C-86C7-F740472D7AB2}" dt="2019-11-17T21:21:40.226" v="22" actId="20577"/>
          <ac:spMkLst>
            <pc:docMk/>
            <pc:sldMk cId="2471807738" sldId="256"/>
            <ac:spMk id="2" creationId="{00000000-0000-0000-0000-000000000000}"/>
          </ac:spMkLst>
        </pc:spChg>
        <pc:spChg chg="mod">
          <ac:chgData name="Aref Mourtada" userId="17da3822-45a3-4dc6-bac7-77db25d29b8c" providerId="ADAL" clId="{30BEC41B-B486-459C-86C7-F740472D7AB2}" dt="2019-11-17T21:21:43.508" v="23" actId="20577"/>
          <ac:spMkLst>
            <pc:docMk/>
            <pc:sldMk cId="2471807738" sldId="256"/>
            <ac:spMk id="3" creationId="{00000000-0000-0000-0000-000000000000}"/>
          </ac:spMkLst>
        </pc:spChg>
      </pc:sldChg>
    </pc:docChg>
  </pc:docChgLst>
  <pc:docChgLst>
    <pc:chgData name="Gabriel Larco" userId="58d61e0c-a90e-4e43-9c9f-afe9795276c1" providerId="ADAL" clId="{D400D6D6-9B4C-4C54-A50A-AAA2867340A3}"/>
    <pc:docChg chg="undo custSel modSld">
      <pc:chgData name="Gabriel Larco" userId="58d61e0c-a90e-4e43-9c9f-afe9795276c1" providerId="ADAL" clId="{D400D6D6-9B4C-4C54-A50A-AAA2867340A3}" dt="2021-05-27T10:40:44.809" v="56" actId="20577"/>
      <pc:docMkLst>
        <pc:docMk/>
      </pc:docMkLst>
      <pc:sldChg chg="modSp mod">
        <pc:chgData name="Gabriel Larco" userId="58d61e0c-a90e-4e43-9c9f-afe9795276c1" providerId="ADAL" clId="{D400D6D6-9B4C-4C54-A50A-AAA2867340A3}" dt="2021-05-27T10:40:44.809" v="56" actId="20577"/>
        <pc:sldMkLst>
          <pc:docMk/>
          <pc:sldMk cId="2471807738" sldId="256"/>
        </pc:sldMkLst>
        <pc:spChg chg="mod">
          <ac:chgData name="Gabriel Larco" userId="58d61e0c-a90e-4e43-9c9f-afe9795276c1" providerId="ADAL" clId="{D400D6D6-9B4C-4C54-A50A-AAA2867340A3}" dt="2021-05-27T10:40:44.809" v="56" actId="20577"/>
          <ac:spMkLst>
            <pc:docMk/>
            <pc:sldMk cId="2471807738"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5/27/2021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56201A-D086-3A4A-86D5-9AB04B79E323}" type="slidenum">
              <a:rPr lang="en-US" smtClean="0"/>
              <a:t>24</a:t>
            </a:fld>
            <a:endParaRPr lang="en-US" dirty="0"/>
          </a:p>
        </p:txBody>
      </p:sp>
    </p:spTree>
    <p:extLst>
      <p:ext uri="{BB962C8B-B14F-4D97-AF65-F5344CB8AC3E}">
        <p14:creationId xmlns:p14="http://schemas.microsoft.com/office/powerpoint/2010/main" val="8290294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565655"/>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10515598" cy="1137793"/>
          </a:xfrm>
        </p:spPr>
        <p:txBody>
          <a:bodyPr>
            <a:normAutofit/>
          </a:bodyPr>
          <a:lstStyle>
            <a:lvl1pPr marL="0" indent="0" algn="r">
              <a:lnSpc>
                <a:spcPct val="150000"/>
              </a:lnSpc>
              <a:spcBef>
                <a:spcPts val="600"/>
              </a:spcBef>
              <a:buNone/>
              <a:defRPr sz="2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8BEEBAAA-29B5-4AF5-BC5F-7E580C29002D}" type="datetimeFigureOut">
              <a:rPr lang="en-US" smtClean="0"/>
              <a:pPr/>
              <a:t>5/27/2021</a:t>
            </a:fld>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9860EDB8-5305-433F-BE41-D7A86D811DB3}" type="slidenum">
              <a:rPr lang="en-US" smtClean="0"/>
              <a:pPr/>
              <a:t>‹#›</a:t>
            </a:fld>
            <a:endParaRPr lang="en-US" dirty="0"/>
          </a:p>
        </p:txBody>
      </p:sp>
      <p:sp>
        <p:nvSpPr>
          <p:cNvPr id="8" name="Rectangle 7"/>
          <p:cNvSpPr/>
          <p:nvPr userDrawn="1"/>
        </p:nvSpPr>
        <p:spPr>
          <a:xfrm>
            <a:off x="0" y="0"/>
            <a:ext cx="12192000" cy="4866468"/>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0525" y="315939"/>
            <a:ext cx="4686300" cy="923925"/>
          </a:xfrm>
          <a:prstGeom prst="rect">
            <a:avLst/>
          </a:prstGeom>
        </p:spPr>
      </p:pic>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dirty="0"/>
          </a:p>
        </p:txBody>
      </p:sp>
    </p:spTree>
    <p:extLst>
      <p:ext uri="{BB962C8B-B14F-4D97-AF65-F5344CB8AC3E}">
        <p14:creationId xmlns:p14="http://schemas.microsoft.com/office/powerpoint/2010/main" val="3161095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596921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10095346" y="0"/>
            <a:ext cx="2096655" cy="6858000"/>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302266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Rectangle 7"/>
          <p:cNvSpPr/>
          <p:nvPr userDrawn="1"/>
        </p:nvSpPr>
        <p:spPr>
          <a:xfrm>
            <a:off x="0" y="1709738"/>
            <a:ext cx="12192001" cy="357518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38201" y="2402238"/>
            <a:ext cx="10515599" cy="2187227"/>
          </a:xfrm>
        </p:spPr>
        <p:txBody>
          <a:bodyPr anchor="ctr">
            <a:noAutofit/>
          </a:bodyPr>
          <a:lstStyle>
            <a:lvl1pPr algn="l">
              <a:defRPr sz="4800">
                <a:solidFill>
                  <a:schemeClr val="bg1"/>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Tree>
    <p:extLst>
      <p:ext uri="{BB962C8B-B14F-4D97-AF65-F5344CB8AC3E}">
        <p14:creationId xmlns:p14="http://schemas.microsoft.com/office/powerpoint/2010/main" val="208884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2200">
                <a:solidFill>
                  <a:schemeClr val="bg1">
                    <a:lumMod val="50000"/>
                  </a:schemeClr>
                </a:solidFill>
              </a:defRPr>
            </a:lvl1pPr>
            <a:lvl2pPr>
              <a:lnSpc>
                <a:spcPct val="150000"/>
              </a:lnSpc>
              <a:spcAft>
                <a:spcPts val="1200"/>
              </a:spcAft>
              <a:defRPr sz="18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0055A4"/>
                </a:solidFill>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dirty="0"/>
          </a:p>
        </p:txBody>
      </p:sp>
      <p:sp>
        <p:nvSpPr>
          <p:cNvPr id="8" name="Rectangle 7"/>
          <p:cNvSpPr/>
          <p:nvPr userDrawn="1"/>
        </p:nvSpPr>
        <p:spPr>
          <a:xfrm>
            <a:off x="5656882" y="1709738"/>
            <a:ext cx="6535119" cy="357518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87643" y="3074570"/>
            <a:ext cx="4273596" cy="842559"/>
          </a:xfrm>
          <a:prstGeom prst="rect">
            <a:avLst/>
          </a:prstGeom>
        </p:spPr>
      </p:pic>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2200" smtClean="0">
                <a:solidFill>
                  <a:schemeClr val="bg1">
                    <a:lumMod val="50000"/>
                  </a:schemeClr>
                </a:solidFill>
              </a:defRPr>
            </a:lvl1pPr>
            <a:lvl2pPr>
              <a:defRPr lang="en-US" sz="1800" smtClean="0">
                <a:solidFill>
                  <a:schemeClr val="bg1">
                    <a:lumMod val="50000"/>
                  </a:schemeClr>
                </a:solidFill>
              </a:defRPr>
            </a:lvl2pPr>
            <a:lvl3pPr>
              <a:defRPr lang="en-US" sz="16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2200" smtClean="0">
                <a:solidFill>
                  <a:schemeClr val="bg1">
                    <a:lumMod val="50000"/>
                  </a:schemeClr>
                </a:solidFill>
              </a:defRPr>
            </a:lvl1pPr>
            <a:lvl2pPr>
              <a:defRPr lang="en-US" sz="1800" smtClean="0">
                <a:solidFill>
                  <a:schemeClr val="bg1">
                    <a:lumMod val="50000"/>
                  </a:schemeClr>
                </a:solidFill>
              </a:defRPr>
            </a:lvl2pPr>
            <a:lvl3pPr>
              <a:defRPr lang="en-US" sz="16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dirty="0"/>
          </a:p>
        </p:txBody>
      </p:sp>
      <p:sp>
        <p:nvSpPr>
          <p:cNvPr id="9" name="Rectangle 8"/>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10515600" cy="4351338"/>
          </a:xfrm>
        </p:spPr>
        <p:txBody>
          <a:bodyPr vert="horz" lIns="91440" tIns="45720" rIns="91440" bIns="45720" rtlCol="0">
            <a:normAutofit/>
          </a:bodyPr>
          <a:lstStyle>
            <a:lvl1pPr>
              <a:defRPr lang="en-US" sz="3000" smtClean="0">
                <a:solidFill>
                  <a:schemeClr val="bg1">
                    <a:lumMod val="50000"/>
                  </a:schemeClr>
                </a:solidFill>
              </a:defRPr>
            </a:lvl1pPr>
            <a:lvl2pPr>
              <a:defRPr lang="en-US" sz="2600" smtClean="0">
                <a:solidFill>
                  <a:schemeClr val="bg1">
                    <a:lumMod val="50000"/>
                  </a:schemeClr>
                </a:solidFill>
              </a:defRPr>
            </a:lvl2pPr>
            <a:lvl3pPr>
              <a:defRPr lang="en-US" sz="2000" smtClean="0">
                <a:solidFill>
                  <a:schemeClr val="bg1">
                    <a:lumMod val="50000"/>
                  </a:schemeClr>
                </a:solidFill>
              </a:defRPr>
            </a:lvl3pPr>
            <a:lvl4pPr>
              <a:defRPr lang="en-US" sz="1800" smtClean="0">
                <a:solidFill>
                  <a:schemeClr val="bg1">
                    <a:lumMod val="50000"/>
                  </a:schemeClr>
                </a:solidFill>
              </a:defRPr>
            </a:lvl4pPr>
            <a:lvl5pPr>
              <a:defRPr lang="en-US" sz="12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dirty="0"/>
          </a:p>
        </p:txBody>
      </p:sp>
      <p:sp>
        <p:nvSpPr>
          <p:cNvPr id="9" name="Rectangle 8"/>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394017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dirty="0"/>
              <a:t>Click to edit Master text styles</a:t>
            </a:r>
          </a:p>
          <a:p>
            <a:pPr marL="0" lvl="1" indent="0">
              <a:lnSpc>
                <a:spcPct val="150000"/>
              </a:lnSpc>
              <a:spcAft>
                <a:spcPts val="1200"/>
              </a:spcAft>
              <a:buNone/>
            </a:pPr>
            <a:r>
              <a:rPr lang="en-US" dirty="0"/>
              <a:t>Second level</a:t>
            </a:r>
          </a:p>
          <a:p>
            <a:pPr marL="0" lvl="2" indent="0">
              <a:lnSpc>
                <a:spcPct val="150000"/>
              </a:lnSpc>
              <a:spcAft>
                <a:spcPts val="1200"/>
              </a:spcAft>
              <a:buNone/>
            </a:pPr>
            <a:r>
              <a:rPr lang="en-US" dirty="0"/>
              <a:t>Third level</a:t>
            </a:r>
          </a:p>
          <a:p>
            <a:pPr marL="0" lvl="3" indent="0">
              <a:lnSpc>
                <a:spcPct val="150000"/>
              </a:lnSpc>
              <a:spcAft>
                <a:spcPts val="1200"/>
              </a:spcAft>
              <a:buNone/>
            </a:pPr>
            <a:r>
              <a:rPr lang="en-US" dirty="0"/>
              <a:t>Fourth level</a:t>
            </a:r>
          </a:p>
          <a:p>
            <a:pPr marL="0" lvl="4" indent="0">
              <a:lnSpc>
                <a:spcPct val="150000"/>
              </a:lnSpc>
              <a:spcAft>
                <a:spcPts val="1200"/>
              </a:spcAft>
              <a:buNone/>
            </a:pPr>
            <a:r>
              <a:rPr lang="en-US" dirty="0"/>
              <a:t>Fifth level</a:t>
            </a:r>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dirty="0"/>
          </a:p>
        </p:txBody>
      </p:sp>
      <p:sp>
        <p:nvSpPr>
          <p:cNvPr id="11" name="Rectangle 10"/>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360602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dirty="0"/>
          </a:p>
        </p:txBody>
      </p:sp>
      <p:sp>
        <p:nvSpPr>
          <p:cNvPr id="7" name="Rectangle 6"/>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10081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dirty="0"/>
          </a:p>
        </p:txBody>
      </p:sp>
    </p:spTree>
    <p:extLst>
      <p:ext uri="{BB962C8B-B14F-4D97-AF65-F5344CB8AC3E}">
        <p14:creationId xmlns:p14="http://schemas.microsoft.com/office/powerpoint/2010/main" val="403743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5/27/2021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dirty="0"/>
          </a:p>
        </p:txBody>
      </p:sp>
    </p:spTree>
    <p:extLst>
      <p:ext uri="{BB962C8B-B14F-4D97-AF65-F5344CB8AC3E}">
        <p14:creationId xmlns:p14="http://schemas.microsoft.com/office/powerpoint/2010/main" val="1784193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5/27/2021</a:t>
            </a:fld>
            <a:endParaRPr lang="en-US" dirty="0"/>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2" r:id="rId5"/>
    <p:sldLayoutId id="2147483665" r:id="rId6"/>
    <p:sldLayoutId id="2147483666" r:id="rId7"/>
    <p:sldLayoutId id="2147483667" r:id="rId8"/>
    <p:sldLayoutId id="2147483668" r:id="rId9"/>
    <p:sldLayoutId id="2147483669" r:id="rId10"/>
    <p:sldLayoutId id="2147483670" r:id="rId11"/>
    <p:sldLayoutId id="2147483671" r:id="rId12"/>
    <p:sldLayoutId id="2147483673" r:id="rId13"/>
  </p:sldLayoutIdLst>
  <p:txStyles>
    <p:titleStyle>
      <a:lvl1pPr algn="l" defTabSz="914400" rtl="0" eaLnBrk="1" latinLnBrk="0" hangingPunct="1">
        <a:spcBef>
          <a:spcPct val="0"/>
        </a:spcBef>
        <a:buNone/>
        <a:defRPr sz="45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a:t>Foundation of Web Development</a:t>
            </a:r>
            <a:br>
              <a:rPr lang="en-US" dirty="0"/>
            </a:br>
            <a:r>
              <a:rPr lang="en-US" dirty="0"/>
              <a:t>(420-WA5-AB)</a:t>
            </a:r>
            <a:br>
              <a:rPr lang="en-US" dirty="0"/>
            </a:br>
            <a:r>
              <a:rPr lang="en-US" dirty="0"/>
              <a:t>Presentation Applications</a:t>
            </a:r>
          </a:p>
        </p:txBody>
      </p:sp>
      <p:sp>
        <p:nvSpPr>
          <p:cNvPr id="3" name="Subtitle 2"/>
          <p:cNvSpPr>
            <a:spLocks noGrp="1"/>
          </p:cNvSpPr>
          <p:nvPr>
            <p:ph type="subTitle" idx="1"/>
          </p:nvPr>
        </p:nvSpPr>
        <p:spPr>
          <a:xfrm>
            <a:off x="838202" y="5110609"/>
            <a:ext cx="11074877" cy="1376455"/>
          </a:xfrm>
        </p:spPr>
        <p:txBody>
          <a:bodyPr>
            <a:normAutofit/>
          </a:bodyPr>
          <a:lstStyle/>
          <a:p>
            <a:pPr algn="r"/>
            <a:r>
              <a:rPr lang="en-US" dirty="0"/>
              <a:t>Fall 2019</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C810-04AD-4478-A209-51055B9A691E}"/>
              </a:ext>
            </a:extLst>
          </p:cNvPr>
          <p:cNvSpPr>
            <a:spLocks noGrp="1"/>
          </p:cNvSpPr>
          <p:nvPr>
            <p:ph type="title"/>
          </p:nvPr>
        </p:nvSpPr>
        <p:spPr/>
        <p:txBody>
          <a:bodyPr/>
          <a:lstStyle/>
          <a:p>
            <a:r>
              <a:rPr lang="en-US" dirty="0"/>
              <a:t>Entering Text on a Slide</a:t>
            </a:r>
          </a:p>
        </p:txBody>
      </p:sp>
      <p:sp>
        <p:nvSpPr>
          <p:cNvPr id="3" name="Content Placeholder 2">
            <a:extLst>
              <a:ext uri="{FF2B5EF4-FFF2-40B4-BE49-F238E27FC236}">
                <a16:creationId xmlns:a16="http://schemas.microsoft.com/office/drawing/2014/main" id="{1471049A-1509-4F09-97D9-041C1E552241}"/>
              </a:ext>
            </a:extLst>
          </p:cNvPr>
          <p:cNvSpPr>
            <a:spLocks noGrp="1"/>
          </p:cNvSpPr>
          <p:nvPr>
            <p:ph sz="half" idx="1"/>
          </p:nvPr>
        </p:nvSpPr>
        <p:spPr/>
        <p:txBody>
          <a:bodyPr/>
          <a:lstStyle/>
          <a:p>
            <a:r>
              <a:rPr lang="en-US" dirty="0"/>
              <a:t>When you create a new presentation, the first slide to appear is a </a:t>
            </a:r>
            <a:r>
              <a:rPr lang="en-US" b="1" dirty="0"/>
              <a:t>Title slide</a:t>
            </a:r>
            <a:r>
              <a:rPr lang="en-US" dirty="0"/>
              <a:t>. </a:t>
            </a:r>
          </a:p>
          <a:p>
            <a:endParaRPr lang="en-US" dirty="0"/>
          </a:p>
          <a:p>
            <a:r>
              <a:rPr lang="en-US" dirty="0"/>
              <a:t>It contains two placeholders: </a:t>
            </a:r>
          </a:p>
          <a:p>
            <a:pPr lvl="1"/>
            <a:r>
              <a:rPr lang="en-US" dirty="0"/>
              <a:t>A </a:t>
            </a:r>
            <a:r>
              <a:rPr lang="en-US" b="1" dirty="0"/>
              <a:t>title placeholder </a:t>
            </a:r>
          </a:p>
          <a:p>
            <a:pPr lvl="1"/>
            <a:r>
              <a:rPr lang="en-US" dirty="0"/>
              <a:t>A </a:t>
            </a:r>
            <a:r>
              <a:rPr lang="en-US" b="1" dirty="0"/>
              <a:t>subtitle placeholder</a:t>
            </a:r>
            <a:r>
              <a:rPr lang="en-US" dirty="0"/>
              <a:t>. </a:t>
            </a:r>
          </a:p>
          <a:p>
            <a:pPr lvl="1"/>
            <a:r>
              <a:rPr lang="en-US" dirty="0"/>
              <a:t>To add text, click within the placeholder and type.</a:t>
            </a:r>
          </a:p>
        </p:txBody>
      </p:sp>
      <p:pic>
        <p:nvPicPr>
          <p:cNvPr id="5" name="Content Placeholder 4">
            <a:extLst>
              <a:ext uri="{FF2B5EF4-FFF2-40B4-BE49-F238E27FC236}">
                <a16:creationId xmlns:a16="http://schemas.microsoft.com/office/drawing/2014/main" id="{2EAE0455-A689-41A6-89D5-4D9F48C2DD94}"/>
              </a:ext>
            </a:extLst>
          </p:cNvPr>
          <p:cNvPicPr>
            <a:picLocks noGrp="1" noChangeAspect="1"/>
          </p:cNvPicPr>
          <p:nvPr>
            <p:ph sz="half" idx="2"/>
          </p:nvPr>
        </p:nvPicPr>
        <p:blipFill>
          <a:blip r:embed="rId2"/>
          <a:stretch>
            <a:fillRect/>
          </a:stretch>
        </p:blipFill>
        <p:spPr>
          <a:xfrm>
            <a:off x="6096000" y="2413337"/>
            <a:ext cx="5732791" cy="3031117"/>
          </a:xfrm>
          <a:prstGeom prst="rect">
            <a:avLst/>
          </a:prstGeom>
        </p:spPr>
      </p:pic>
    </p:spTree>
    <p:extLst>
      <p:ext uri="{BB962C8B-B14F-4D97-AF65-F5344CB8AC3E}">
        <p14:creationId xmlns:p14="http://schemas.microsoft.com/office/powerpoint/2010/main" val="336989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DC997-4BD8-43FE-A98B-3237CE05BED6}"/>
              </a:ext>
            </a:extLst>
          </p:cNvPr>
          <p:cNvSpPr>
            <a:spLocks noGrp="1"/>
          </p:cNvSpPr>
          <p:nvPr>
            <p:ph type="title"/>
          </p:nvPr>
        </p:nvSpPr>
        <p:spPr/>
        <p:txBody>
          <a:bodyPr/>
          <a:lstStyle/>
          <a:p>
            <a:r>
              <a:rPr lang="en-US" dirty="0"/>
              <a:t>Formatting</a:t>
            </a:r>
          </a:p>
        </p:txBody>
      </p:sp>
      <p:sp>
        <p:nvSpPr>
          <p:cNvPr id="3" name="Content Placeholder 2">
            <a:extLst>
              <a:ext uri="{FF2B5EF4-FFF2-40B4-BE49-F238E27FC236}">
                <a16:creationId xmlns:a16="http://schemas.microsoft.com/office/drawing/2014/main" id="{D41E98FA-10FB-4FB3-BC6C-18E598818B57}"/>
              </a:ext>
            </a:extLst>
          </p:cNvPr>
          <p:cNvSpPr>
            <a:spLocks noGrp="1"/>
          </p:cNvSpPr>
          <p:nvPr>
            <p:ph sz="half" idx="1"/>
          </p:nvPr>
        </p:nvSpPr>
        <p:spPr>
          <a:xfrm>
            <a:off x="838200" y="1451295"/>
            <a:ext cx="10515600" cy="4725668"/>
          </a:xfrm>
        </p:spPr>
        <p:txBody>
          <a:bodyPr>
            <a:normAutofit/>
          </a:bodyPr>
          <a:lstStyle/>
          <a:p>
            <a:pPr>
              <a:lnSpc>
                <a:spcPct val="120000"/>
              </a:lnSpc>
            </a:pPr>
            <a:r>
              <a:rPr lang="en-US" sz="2000" dirty="0"/>
              <a:t>PowerPoint provides a wide variety of themes that apply a distinctive look to the text, bullets, background colors, and graphics in a presentation. </a:t>
            </a:r>
          </a:p>
          <a:p>
            <a:pPr>
              <a:lnSpc>
                <a:spcPct val="120000"/>
              </a:lnSpc>
            </a:pPr>
            <a:r>
              <a:rPr lang="en-US" sz="2000" dirty="0"/>
              <a:t>Using a theme is a big time-saver and immediately adds a professional touch to your presentation. You can apply a theme when you create a new presentation and you can change the theme as many times as you want. </a:t>
            </a:r>
          </a:p>
          <a:p>
            <a:pPr>
              <a:lnSpc>
                <a:spcPct val="120000"/>
              </a:lnSpc>
            </a:pPr>
            <a:r>
              <a:rPr lang="en-US" sz="2000" dirty="0"/>
              <a:t>To Apply a Theme: </a:t>
            </a:r>
          </a:p>
          <a:p>
            <a:pPr lvl="1">
              <a:lnSpc>
                <a:spcPct val="120000"/>
              </a:lnSpc>
            </a:pPr>
            <a:r>
              <a:rPr lang="en-US" sz="1800" dirty="0"/>
              <a:t>1) Click on the </a:t>
            </a:r>
            <a:r>
              <a:rPr lang="en-US" sz="1800" b="1" dirty="0"/>
              <a:t>Design </a:t>
            </a:r>
            <a:r>
              <a:rPr lang="en-US" sz="1800" dirty="0"/>
              <a:t>tab </a:t>
            </a:r>
          </a:p>
          <a:p>
            <a:pPr lvl="1">
              <a:lnSpc>
                <a:spcPct val="120000"/>
              </a:lnSpc>
            </a:pPr>
            <a:r>
              <a:rPr lang="en-US" sz="1800" dirty="0"/>
              <a:t>2) Select one of the themes in the </a:t>
            </a:r>
            <a:r>
              <a:rPr lang="en-US" sz="1800" b="1" dirty="0"/>
              <a:t>Themes </a:t>
            </a:r>
            <a:r>
              <a:rPr lang="en-US" sz="1800" dirty="0"/>
              <a:t>group </a:t>
            </a:r>
          </a:p>
          <a:p>
            <a:pPr>
              <a:lnSpc>
                <a:spcPct val="120000"/>
              </a:lnSpc>
            </a:pPr>
            <a:r>
              <a:rPr lang="en-US" sz="2000" dirty="0"/>
              <a:t>To see more themes, click on the </a:t>
            </a:r>
            <a:r>
              <a:rPr lang="en-US" sz="2000" b="1" dirty="0"/>
              <a:t>dialog box launcher.</a:t>
            </a:r>
            <a:endParaRPr lang="en-US" sz="2000" dirty="0"/>
          </a:p>
        </p:txBody>
      </p:sp>
      <p:pic>
        <p:nvPicPr>
          <p:cNvPr id="5" name="Picture 4">
            <a:extLst>
              <a:ext uri="{FF2B5EF4-FFF2-40B4-BE49-F238E27FC236}">
                <a16:creationId xmlns:a16="http://schemas.microsoft.com/office/drawing/2014/main" id="{28DACD15-1771-4A10-942B-D2CDB07CC87C}"/>
              </a:ext>
            </a:extLst>
          </p:cNvPr>
          <p:cNvPicPr>
            <a:picLocks noChangeAspect="1"/>
          </p:cNvPicPr>
          <p:nvPr/>
        </p:nvPicPr>
        <p:blipFill>
          <a:blip r:embed="rId2"/>
          <a:stretch>
            <a:fillRect/>
          </a:stretch>
        </p:blipFill>
        <p:spPr>
          <a:xfrm>
            <a:off x="1149641" y="5406705"/>
            <a:ext cx="9664117" cy="1289218"/>
          </a:xfrm>
          <a:prstGeom prst="rect">
            <a:avLst/>
          </a:prstGeom>
        </p:spPr>
      </p:pic>
    </p:spTree>
    <p:extLst>
      <p:ext uri="{BB962C8B-B14F-4D97-AF65-F5344CB8AC3E}">
        <p14:creationId xmlns:p14="http://schemas.microsoft.com/office/powerpoint/2010/main" val="72300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CFF6-D6D7-4ADC-BFCC-204459BE1AAA}"/>
              </a:ext>
            </a:extLst>
          </p:cNvPr>
          <p:cNvSpPr>
            <a:spLocks noGrp="1"/>
          </p:cNvSpPr>
          <p:nvPr>
            <p:ph type="title"/>
          </p:nvPr>
        </p:nvSpPr>
        <p:spPr/>
        <p:txBody>
          <a:bodyPr/>
          <a:lstStyle/>
          <a:p>
            <a:r>
              <a:rPr lang="en-US" dirty="0"/>
              <a:t>Adding New Slides</a:t>
            </a:r>
          </a:p>
        </p:txBody>
      </p:sp>
      <p:sp>
        <p:nvSpPr>
          <p:cNvPr id="3" name="Content Placeholder 2">
            <a:extLst>
              <a:ext uri="{FF2B5EF4-FFF2-40B4-BE49-F238E27FC236}">
                <a16:creationId xmlns:a16="http://schemas.microsoft.com/office/drawing/2014/main" id="{A8325F27-29A2-42CA-A3B1-2DF590F6DCC5}"/>
              </a:ext>
            </a:extLst>
          </p:cNvPr>
          <p:cNvSpPr>
            <a:spLocks noGrp="1"/>
          </p:cNvSpPr>
          <p:nvPr>
            <p:ph sz="half" idx="1"/>
          </p:nvPr>
        </p:nvSpPr>
        <p:spPr>
          <a:xfrm>
            <a:off x="838199" y="1825625"/>
            <a:ext cx="5671657" cy="4351338"/>
          </a:xfrm>
        </p:spPr>
        <p:txBody>
          <a:bodyPr/>
          <a:lstStyle/>
          <a:p>
            <a:endParaRPr lang="en-US" dirty="0"/>
          </a:p>
          <a:p>
            <a:pPr marL="457200" indent="-457200">
              <a:buFont typeface="+mj-lt"/>
              <a:buAutoNum type="arabicPeriod"/>
            </a:pPr>
            <a:r>
              <a:rPr lang="en-US" dirty="0"/>
              <a:t>Click on the </a:t>
            </a:r>
            <a:r>
              <a:rPr lang="en-US" b="1" dirty="0"/>
              <a:t>Home </a:t>
            </a:r>
            <a:r>
              <a:rPr lang="en-US" dirty="0"/>
              <a:t>tab </a:t>
            </a:r>
          </a:p>
          <a:p>
            <a:pPr marL="457200" indent="-457200">
              <a:buFont typeface="+mj-lt"/>
              <a:buAutoNum type="arabicPeriod"/>
            </a:pPr>
            <a:r>
              <a:rPr lang="en-US" dirty="0"/>
              <a:t>Click on </a:t>
            </a:r>
            <a:r>
              <a:rPr lang="en-US" b="1" dirty="0"/>
              <a:t>New Slide </a:t>
            </a:r>
            <a:r>
              <a:rPr lang="en-US" dirty="0"/>
              <a:t>in the </a:t>
            </a:r>
            <a:r>
              <a:rPr lang="en-US" b="1" dirty="0"/>
              <a:t>Slides </a:t>
            </a:r>
            <a:r>
              <a:rPr lang="en-US" dirty="0"/>
              <a:t>group </a:t>
            </a:r>
          </a:p>
          <a:p>
            <a:pPr marL="457200" indent="-457200">
              <a:buFont typeface="+mj-lt"/>
              <a:buAutoNum type="arabicPeriod"/>
            </a:pPr>
            <a:r>
              <a:rPr lang="en-US" dirty="0"/>
              <a:t>Choose a slide layout </a:t>
            </a:r>
          </a:p>
          <a:p>
            <a:endParaRPr lang="en-US" dirty="0"/>
          </a:p>
        </p:txBody>
      </p:sp>
      <p:pic>
        <p:nvPicPr>
          <p:cNvPr id="5" name="Content Placeholder 4">
            <a:extLst>
              <a:ext uri="{FF2B5EF4-FFF2-40B4-BE49-F238E27FC236}">
                <a16:creationId xmlns:a16="http://schemas.microsoft.com/office/drawing/2014/main" id="{59740CAF-AE1E-4EE7-8E0E-5ED59F14FA59}"/>
              </a:ext>
            </a:extLst>
          </p:cNvPr>
          <p:cNvPicPr>
            <a:picLocks noGrp="1" noChangeAspect="1"/>
          </p:cNvPicPr>
          <p:nvPr>
            <p:ph sz="half" idx="2"/>
          </p:nvPr>
        </p:nvPicPr>
        <p:blipFill>
          <a:blip r:embed="rId2"/>
          <a:stretch>
            <a:fillRect/>
          </a:stretch>
        </p:blipFill>
        <p:spPr>
          <a:xfrm>
            <a:off x="6609019" y="1985646"/>
            <a:ext cx="5079750" cy="1816600"/>
          </a:xfrm>
          <a:prstGeom prst="rect">
            <a:avLst/>
          </a:prstGeom>
        </p:spPr>
      </p:pic>
    </p:spTree>
    <p:extLst>
      <p:ext uri="{BB962C8B-B14F-4D97-AF65-F5344CB8AC3E}">
        <p14:creationId xmlns:p14="http://schemas.microsoft.com/office/powerpoint/2010/main" val="32527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A4A3-3E41-4966-B746-31B4ACB56742}"/>
              </a:ext>
            </a:extLst>
          </p:cNvPr>
          <p:cNvSpPr>
            <a:spLocks noGrp="1"/>
          </p:cNvSpPr>
          <p:nvPr>
            <p:ph type="title"/>
          </p:nvPr>
        </p:nvSpPr>
        <p:spPr/>
        <p:txBody>
          <a:bodyPr/>
          <a:lstStyle/>
          <a:p>
            <a:r>
              <a:rPr lang="en-US" dirty="0"/>
              <a:t>Adding New Slides</a:t>
            </a:r>
          </a:p>
        </p:txBody>
      </p:sp>
      <p:sp>
        <p:nvSpPr>
          <p:cNvPr id="4" name="Content Placeholder 3">
            <a:extLst>
              <a:ext uri="{FF2B5EF4-FFF2-40B4-BE49-F238E27FC236}">
                <a16:creationId xmlns:a16="http://schemas.microsoft.com/office/drawing/2014/main" id="{39E10460-7476-4AD2-946E-5683780C24FC}"/>
              </a:ext>
            </a:extLst>
          </p:cNvPr>
          <p:cNvSpPr>
            <a:spLocks noGrp="1"/>
          </p:cNvSpPr>
          <p:nvPr>
            <p:ph sz="half" idx="1"/>
          </p:nvPr>
        </p:nvSpPr>
        <p:spPr/>
        <p:txBody>
          <a:bodyPr/>
          <a:lstStyle/>
          <a:p>
            <a:r>
              <a:rPr lang="en-US" dirty="0"/>
              <a:t>Each slide in PowerPoint has a slide layout. </a:t>
            </a:r>
          </a:p>
          <a:p>
            <a:r>
              <a:rPr lang="en-US" dirty="0"/>
              <a:t>Slide layouts contain formatting, positioning, and placeholders for all of the content that appears on a slide. </a:t>
            </a:r>
          </a:p>
          <a:p>
            <a:r>
              <a:rPr lang="en-US" dirty="0"/>
              <a:t>PowerPoint includes nine built-in slide layouts:</a:t>
            </a:r>
          </a:p>
        </p:txBody>
      </p:sp>
      <p:pic>
        <p:nvPicPr>
          <p:cNvPr id="6" name="Content Placeholder 5">
            <a:extLst>
              <a:ext uri="{FF2B5EF4-FFF2-40B4-BE49-F238E27FC236}">
                <a16:creationId xmlns:a16="http://schemas.microsoft.com/office/drawing/2014/main" id="{492F97E4-DA2E-4AD5-A0F8-CF72D26E3524}"/>
              </a:ext>
            </a:extLst>
          </p:cNvPr>
          <p:cNvPicPr>
            <a:picLocks noGrp="1" noChangeAspect="1"/>
          </p:cNvPicPr>
          <p:nvPr>
            <p:ph sz="half" idx="2"/>
          </p:nvPr>
        </p:nvPicPr>
        <p:blipFill>
          <a:blip r:embed="rId2"/>
          <a:stretch>
            <a:fillRect/>
          </a:stretch>
        </p:blipFill>
        <p:spPr>
          <a:xfrm>
            <a:off x="6936123" y="1825625"/>
            <a:ext cx="3653754" cy="4351338"/>
          </a:xfrm>
          <a:prstGeom prst="rect">
            <a:avLst/>
          </a:prstGeom>
        </p:spPr>
      </p:pic>
    </p:spTree>
    <p:extLst>
      <p:ext uri="{BB962C8B-B14F-4D97-AF65-F5344CB8AC3E}">
        <p14:creationId xmlns:p14="http://schemas.microsoft.com/office/powerpoint/2010/main" val="2311683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1C768-E132-405F-814C-27FA3999961E}"/>
              </a:ext>
            </a:extLst>
          </p:cNvPr>
          <p:cNvSpPr>
            <a:spLocks noGrp="1"/>
          </p:cNvSpPr>
          <p:nvPr>
            <p:ph type="title"/>
          </p:nvPr>
        </p:nvSpPr>
        <p:spPr/>
        <p:txBody>
          <a:bodyPr/>
          <a:lstStyle/>
          <a:p>
            <a:r>
              <a:rPr lang="en-US" dirty="0"/>
              <a:t>Content Slides </a:t>
            </a:r>
          </a:p>
        </p:txBody>
      </p:sp>
      <p:sp>
        <p:nvSpPr>
          <p:cNvPr id="3" name="Content Placeholder 2">
            <a:extLst>
              <a:ext uri="{FF2B5EF4-FFF2-40B4-BE49-F238E27FC236}">
                <a16:creationId xmlns:a16="http://schemas.microsoft.com/office/drawing/2014/main" id="{F3103A6C-9880-4347-8856-CE4206183CF7}"/>
              </a:ext>
            </a:extLst>
          </p:cNvPr>
          <p:cNvSpPr>
            <a:spLocks noGrp="1"/>
          </p:cNvSpPr>
          <p:nvPr>
            <p:ph sz="half" idx="1"/>
          </p:nvPr>
        </p:nvSpPr>
        <p:spPr/>
        <p:txBody>
          <a:bodyPr/>
          <a:lstStyle/>
          <a:p>
            <a:r>
              <a:rPr lang="en-US" dirty="0"/>
              <a:t>If you choose a slide with content, you will have six types of content to choose from. </a:t>
            </a:r>
          </a:p>
          <a:p>
            <a:endParaRPr lang="en-US" dirty="0"/>
          </a:p>
          <a:p>
            <a:endParaRPr lang="en-US" dirty="0"/>
          </a:p>
          <a:p>
            <a:endParaRPr lang="en-US" dirty="0"/>
          </a:p>
          <a:p>
            <a:r>
              <a:rPr lang="en-US" dirty="0"/>
              <a:t>Click on the type of content you want to create and PowerPoint will provide the tools needed to create it. </a:t>
            </a:r>
          </a:p>
        </p:txBody>
      </p:sp>
      <p:pic>
        <p:nvPicPr>
          <p:cNvPr id="5" name="Picture 4">
            <a:extLst>
              <a:ext uri="{FF2B5EF4-FFF2-40B4-BE49-F238E27FC236}">
                <a16:creationId xmlns:a16="http://schemas.microsoft.com/office/drawing/2014/main" id="{05549555-B83E-4684-82D9-F92B6711E25A}"/>
              </a:ext>
            </a:extLst>
          </p:cNvPr>
          <p:cNvPicPr>
            <a:picLocks noChangeAspect="1"/>
          </p:cNvPicPr>
          <p:nvPr/>
        </p:nvPicPr>
        <p:blipFill>
          <a:blip r:embed="rId2"/>
          <a:stretch>
            <a:fillRect/>
          </a:stretch>
        </p:blipFill>
        <p:spPr>
          <a:xfrm>
            <a:off x="1844748" y="3022090"/>
            <a:ext cx="7915275" cy="1266825"/>
          </a:xfrm>
          <a:prstGeom prst="rect">
            <a:avLst/>
          </a:prstGeom>
        </p:spPr>
      </p:pic>
    </p:spTree>
    <p:extLst>
      <p:ext uri="{BB962C8B-B14F-4D97-AF65-F5344CB8AC3E}">
        <p14:creationId xmlns:p14="http://schemas.microsoft.com/office/powerpoint/2010/main" val="3603990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D687-731B-445C-946C-A4A31A2F4F4D}"/>
              </a:ext>
            </a:extLst>
          </p:cNvPr>
          <p:cNvSpPr>
            <a:spLocks noGrp="1"/>
          </p:cNvSpPr>
          <p:nvPr>
            <p:ph type="title"/>
          </p:nvPr>
        </p:nvSpPr>
        <p:spPr/>
        <p:txBody>
          <a:bodyPr/>
          <a:lstStyle/>
          <a:p>
            <a:r>
              <a:rPr lang="en-US" dirty="0"/>
              <a:t>Applying Slide Transitions </a:t>
            </a:r>
          </a:p>
        </p:txBody>
      </p:sp>
      <p:sp>
        <p:nvSpPr>
          <p:cNvPr id="3" name="Content Placeholder 2">
            <a:extLst>
              <a:ext uri="{FF2B5EF4-FFF2-40B4-BE49-F238E27FC236}">
                <a16:creationId xmlns:a16="http://schemas.microsoft.com/office/drawing/2014/main" id="{D749F427-B8FC-465B-8143-ACBD53EC8ECA}"/>
              </a:ext>
            </a:extLst>
          </p:cNvPr>
          <p:cNvSpPr>
            <a:spLocks noGrp="1"/>
          </p:cNvSpPr>
          <p:nvPr>
            <p:ph sz="half" idx="1"/>
          </p:nvPr>
        </p:nvSpPr>
        <p:spPr>
          <a:xfrm>
            <a:off x="838200" y="1551963"/>
            <a:ext cx="10515600" cy="4625000"/>
          </a:xfrm>
        </p:spPr>
        <p:txBody>
          <a:bodyPr>
            <a:normAutofit/>
          </a:bodyPr>
          <a:lstStyle/>
          <a:p>
            <a:r>
              <a:rPr lang="en-US" sz="2800" dirty="0"/>
              <a:t>A transition is a special effect that determines how a slide appears as it enters or leaves the screen. </a:t>
            </a:r>
          </a:p>
          <a:p>
            <a:r>
              <a:rPr lang="en-US" sz="2800" dirty="0"/>
              <a:t>To Apply Transitions: </a:t>
            </a:r>
          </a:p>
          <a:p>
            <a:pPr marL="971550" lvl="1" indent="-514350">
              <a:buFont typeface="+mj-lt"/>
              <a:buAutoNum type="arabicPeriod"/>
            </a:pPr>
            <a:r>
              <a:rPr lang="en-US" sz="2400" dirty="0"/>
              <a:t>Click on the </a:t>
            </a:r>
            <a:r>
              <a:rPr lang="en-US" sz="2400" dirty="0">
                <a:solidFill>
                  <a:srgbClr val="0055A4"/>
                </a:solidFill>
              </a:rPr>
              <a:t>Transitions</a:t>
            </a:r>
            <a:r>
              <a:rPr lang="en-US" sz="2400" dirty="0"/>
              <a:t> tab .</a:t>
            </a:r>
          </a:p>
          <a:p>
            <a:pPr marL="971550" lvl="1" indent="-514350">
              <a:buFont typeface="+mj-lt"/>
              <a:buAutoNum type="arabicPeriod"/>
            </a:pPr>
            <a:r>
              <a:rPr lang="en-US" sz="2400" dirty="0"/>
              <a:t>Click on the drop down arrow in the </a:t>
            </a:r>
            <a:r>
              <a:rPr lang="en-US" sz="2400" dirty="0">
                <a:solidFill>
                  <a:srgbClr val="0055A4"/>
                </a:solidFill>
              </a:rPr>
              <a:t>Transition to This Slide </a:t>
            </a:r>
            <a:r>
              <a:rPr lang="en-US" sz="2400" dirty="0"/>
              <a:t>group to see a listing of all available transitions.</a:t>
            </a:r>
          </a:p>
          <a:p>
            <a:pPr marL="971550" lvl="1" indent="-514350">
              <a:buFont typeface="+mj-lt"/>
              <a:buAutoNum type="arabicPeriod"/>
            </a:pPr>
            <a:r>
              <a:rPr lang="en-US" sz="2400" dirty="0"/>
              <a:t>Click on the transition you want to apply. </a:t>
            </a:r>
          </a:p>
          <a:p>
            <a:pPr marL="971550" lvl="1" indent="-514350">
              <a:buFont typeface="+mj-lt"/>
              <a:buAutoNum type="arabicPeriod"/>
            </a:pPr>
            <a:r>
              <a:rPr lang="en-US" sz="2400" dirty="0"/>
              <a:t>Click on </a:t>
            </a:r>
            <a:r>
              <a:rPr lang="en-US" sz="2400" dirty="0">
                <a:solidFill>
                  <a:srgbClr val="0055A4"/>
                </a:solidFill>
              </a:rPr>
              <a:t>Apply to All </a:t>
            </a:r>
            <a:r>
              <a:rPr lang="en-US" sz="2400" dirty="0"/>
              <a:t>to apply the transition effect to the entire presentation . </a:t>
            </a:r>
          </a:p>
          <a:p>
            <a:endParaRPr lang="en-US" sz="2800" dirty="0"/>
          </a:p>
        </p:txBody>
      </p:sp>
      <p:pic>
        <p:nvPicPr>
          <p:cNvPr id="4" name="Picture 3">
            <a:extLst>
              <a:ext uri="{FF2B5EF4-FFF2-40B4-BE49-F238E27FC236}">
                <a16:creationId xmlns:a16="http://schemas.microsoft.com/office/drawing/2014/main" id="{BACD3BC6-31C9-49F3-907D-01448E7B2D9A}"/>
              </a:ext>
            </a:extLst>
          </p:cNvPr>
          <p:cNvPicPr>
            <a:picLocks noChangeAspect="1"/>
          </p:cNvPicPr>
          <p:nvPr/>
        </p:nvPicPr>
        <p:blipFill>
          <a:blip r:embed="rId2"/>
          <a:stretch>
            <a:fillRect/>
          </a:stretch>
        </p:blipFill>
        <p:spPr>
          <a:xfrm>
            <a:off x="956694" y="5410290"/>
            <a:ext cx="10050011" cy="1355431"/>
          </a:xfrm>
          <a:prstGeom prst="rect">
            <a:avLst/>
          </a:prstGeom>
        </p:spPr>
      </p:pic>
    </p:spTree>
    <p:extLst>
      <p:ext uri="{BB962C8B-B14F-4D97-AF65-F5344CB8AC3E}">
        <p14:creationId xmlns:p14="http://schemas.microsoft.com/office/powerpoint/2010/main" val="603325249"/>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3D687-731B-445C-946C-A4A31A2F4F4D}"/>
              </a:ext>
            </a:extLst>
          </p:cNvPr>
          <p:cNvSpPr>
            <a:spLocks noGrp="1"/>
          </p:cNvSpPr>
          <p:nvPr>
            <p:ph type="title"/>
          </p:nvPr>
        </p:nvSpPr>
        <p:spPr/>
        <p:txBody>
          <a:bodyPr/>
          <a:lstStyle/>
          <a:p>
            <a:r>
              <a:rPr lang="en-US" dirty="0"/>
              <a:t>Applying Animations to Slide Elements</a:t>
            </a:r>
          </a:p>
        </p:txBody>
      </p:sp>
      <p:sp>
        <p:nvSpPr>
          <p:cNvPr id="3" name="Content Placeholder 2">
            <a:extLst>
              <a:ext uri="{FF2B5EF4-FFF2-40B4-BE49-F238E27FC236}">
                <a16:creationId xmlns:a16="http://schemas.microsoft.com/office/drawing/2014/main" id="{D749F427-B8FC-465B-8143-ACBD53EC8ECA}"/>
              </a:ext>
            </a:extLst>
          </p:cNvPr>
          <p:cNvSpPr>
            <a:spLocks noGrp="1"/>
          </p:cNvSpPr>
          <p:nvPr>
            <p:ph sz="half" idx="1"/>
          </p:nvPr>
        </p:nvSpPr>
        <p:spPr>
          <a:xfrm>
            <a:off x="838200" y="1551963"/>
            <a:ext cx="10515600" cy="4625000"/>
          </a:xfrm>
        </p:spPr>
        <p:txBody>
          <a:bodyPr>
            <a:normAutofit/>
          </a:bodyPr>
          <a:lstStyle/>
          <a:p>
            <a:r>
              <a:rPr lang="en-US" sz="2800" dirty="0"/>
              <a:t>An animation is a special effect that determines how an element in a slide appears. </a:t>
            </a:r>
          </a:p>
          <a:p>
            <a:r>
              <a:rPr lang="en-US" sz="2800" dirty="0"/>
              <a:t>To Apply Animations: </a:t>
            </a:r>
          </a:p>
          <a:p>
            <a:pPr marL="971550" lvl="1" indent="-514350">
              <a:buFont typeface="+mj-lt"/>
              <a:buAutoNum type="arabicPeriod"/>
            </a:pPr>
            <a:r>
              <a:rPr lang="en-US" sz="2400" dirty="0"/>
              <a:t>Click on the </a:t>
            </a:r>
            <a:r>
              <a:rPr lang="en-US" sz="2400" dirty="0">
                <a:solidFill>
                  <a:srgbClr val="0055A4"/>
                </a:solidFill>
              </a:rPr>
              <a:t>Animations</a:t>
            </a:r>
            <a:r>
              <a:rPr lang="en-US" sz="2400" dirty="0"/>
              <a:t> tab .</a:t>
            </a:r>
          </a:p>
          <a:p>
            <a:pPr marL="971550" lvl="1" indent="-514350">
              <a:buFont typeface="+mj-lt"/>
              <a:buAutoNum type="arabicPeriod"/>
            </a:pPr>
            <a:r>
              <a:rPr lang="en-US" sz="2400" dirty="0"/>
              <a:t>Choose a whole slide or elements in a slide.</a:t>
            </a:r>
          </a:p>
          <a:p>
            <a:pPr marL="971550" lvl="1" indent="-514350">
              <a:buFont typeface="+mj-lt"/>
              <a:buAutoNum type="arabicPeriod"/>
            </a:pPr>
            <a:r>
              <a:rPr lang="en-US" sz="2400" dirty="0"/>
              <a:t>Choose type of animation. </a:t>
            </a:r>
          </a:p>
          <a:p>
            <a:pPr marL="971550" lvl="1" indent="-514350">
              <a:buFont typeface="+mj-lt"/>
              <a:buAutoNum type="arabicPeriod"/>
            </a:pPr>
            <a:r>
              <a:rPr lang="en-US" sz="2400" dirty="0"/>
              <a:t>Options of animations can be changed using the </a:t>
            </a:r>
            <a:r>
              <a:rPr lang="en-US" sz="2400" dirty="0">
                <a:solidFill>
                  <a:srgbClr val="0055A4"/>
                </a:solidFill>
              </a:rPr>
              <a:t>Animation Pane</a:t>
            </a:r>
            <a:r>
              <a:rPr lang="en-US" sz="2400" dirty="0"/>
              <a:t>. </a:t>
            </a:r>
          </a:p>
          <a:p>
            <a:pPr lvl="2"/>
            <a:r>
              <a:rPr lang="en-US" sz="1800" dirty="0"/>
              <a:t>Order to appear, with previous element, after or by click of the mouse. </a:t>
            </a:r>
          </a:p>
          <a:p>
            <a:endParaRPr lang="en-US" sz="2800" dirty="0"/>
          </a:p>
        </p:txBody>
      </p:sp>
      <p:pic>
        <p:nvPicPr>
          <p:cNvPr id="5" name="Picture 4">
            <a:extLst>
              <a:ext uri="{FF2B5EF4-FFF2-40B4-BE49-F238E27FC236}">
                <a16:creationId xmlns:a16="http://schemas.microsoft.com/office/drawing/2014/main" id="{F2FD3C45-3780-4CDF-8B36-BEAC85825738}"/>
              </a:ext>
            </a:extLst>
          </p:cNvPr>
          <p:cNvPicPr>
            <a:picLocks noChangeAspect="1"/>
          </p:cNvPicPr>
          <p:nvPr/>
        </p:nvPicPr>
        <p:blipFill>
          <a:blip r:embed="rId2"/>
          <a:stretch>
            <a:fillRect/>
          </a:stretch>
        </p:blipFill>
        <p:spPr>
          <a:xfrm>
            <a:off x="0" y="5528663"/>
            <a:ext cx="12192000" cy="971826"/>
          </a:xfrm>
          <a:prstGeom prst="rect">
            <a:avLst/>
          </a:prstGeom>
        </p:spPr>
      </p:pic>
      <p:pic>
        <p:nvPicPr>
          <p:cNvPr id="6" name="Picture 5">
            <a:extLst>
              <a:ext uri="{FF2B5EF4-FFF2-40B4-BE49-F238E27FC236}">
                <a16:creationId xmlns:a16="http://schemas.microsoft.com/office/drawing/2014/main" id="{B93E9F34-E9BF-450A-BE47-ECD64124DF5E}"/>
              </a:ext>
            </a:extLst>
          </p:cNvPr>
          <p:cNvPicPr>
            <a:picLocks noChangeAspect="1"/>
          </p:cNvPicPr>
          <p:nvPr/>
        </p:nvPicPr>
        <p:blipFill rotWithShape="1">
          <a:blip r:embed="rId3"/>
          <a:srcRect l="82031" t="15139" b="55833"/>
          <a:stretch/>
        </p:blipFill>
        <p:spPr>
          <a:xfrm>
            <a:off x="9820275" y="2095500"/>
            <a:ext cx="2190750" cy="1990726"/>
          </a:xfrm>
          <a:prstGeom prst="rect">
            <a:avLst/>
          </a:prstGeom>
        </p:spPr>
      </p:pic>
    </p:spTree>
    <p:extLst>
      <p:ext uri="{BB962C8B-B14F-4D97-AF65-F5344CB8AC3E}">
        <p14:creationId xmlns:p14="http://schemas.microsoft.com/office/powerpoint/2010/main" val="2276033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F5839-8100-4AD1-921E-917ABCC0FB1C}"/>
              </a:ext>
            </a:extLst>
          </p:cNvPr>
          <p:cNvSpPr>
            <a:spLocks noGrp="1"/>
          </p:cNvSpPr>
          <p:nvPr>
            <p:ph type="title"/>
          </p:nvPr>
        </p:nvSpPr>
        <p:spPr/>
        <p:txBody>
          <a:bodyPr/>
          <a:lstStyle/>
          <a:p>
            <a:r>
              <a:rPr lang="en-US" dirty="0"/>
              <a:t>Presentation Tips</a:t>
            </a:r>
            <a:endParaRPr lang="en-CA" dirty="0"/>
          </a:p>
        </p:txBody>
      </p:sp>
    </p:spTree>
    <p:extLst>
      <p:ext uri="{BB962C8B-B14F-4D97-AF65-F5344CB8AC3E}">
        <p14:creationId xmlns:p14="http://schemas.microsoft.com/office/powerpoint/2010/main" val="2782928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 Your Audience</a:t>
            </a:r>
          </a:p>
        </p:txBody>
      </p:sp>
      <p:sp>
        <p:nvSpPr>
          <p:cNvPr id="4" name="Content Placeholder 3"/>
          <p:cNvSpPr>
            <a:spLocks noGrp="1"/>
          </p:cNvSpPr>
          <p:nvPr>
            <p:ph sz="half" idx="1"/>
          </p:nvPr>
        </p:nvSpPr>
        <p:spPr/>
        <p:txBody>
          <a:bodyPr/>
          <a:lstStyle/>
          <a:p>
            <a:endParaRPr lang="en-US" dirty="0"/>
          </a:p>
          <a:p>
            <a:pPr algn="ctr"/>
            <a:endParaRPr lang="en-US" dirty="0"/>
          </a:p>
          <a:p>
            <a:pPr algn="ctr"/>
            <a:endParaRPr lang="en-US" dirty="0"/>
          </a:p>
          <a:p>
            <a:endParaRPr lang="en-US" dirty="0"/>
          </a:p>
          <a:p>
            <a:endParaRPr lang="en-US" dirty="0"/>
          </a:p>
          <a:p>
            <a:endParaRPr lang="en-US" dirty="0"/>
          </a:p>
          <a:p>
            <a:endParaRPr lang="en-US" dirty="0"/>
          </a:p>
          <a:p>
            <a:endParaRPr lang="en-US" dirty="0"/>
          </a:p>
          <a:p>
            <a:r>
              <a:rPr lang="en-US" dirty="0"/>
              <a:t>Caffeine causes the pituitary gland to release adrenaline which heightens awareness.</a:t>
            </a:r>
            <a:r>
              <a:rPr lang="en-GB" dirty="0"/>
              <a:t> </a:t>
            </a:r>
            <a:endParaRPr lang="en-US" dirty="0"/>
          </a:p>
        </p:txBody>
      </p:sp>
      <p:sp>
        <p:nvSpPr>
          <p:cNvPr id="6" name="Content Placeholder 5"/>
          <p:cNvSpPr>
            <a:spLocks noGrp="1"/>
          </p:cNvSpPr>
          <p:nvPr>
            <p:ph sz="half" idx="2"/>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Caffeine can make people more aware of what is going on around them.</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833" y="3097316"/>
            <a:ext cx="1875591" cy="1356930"/>
          </a:xfrm>
          <a:prstGeom prst="rect">
            <a:avLst/>
          </a:prstGeom>
          <a:ln>
            <a:solidFill>
              <a:schemeClr val="accent1"/>
            </a:solidFill>
          </a:ln>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48633" y="3097316"/>
            <a:ext cx="2004943" cy="1356930"/>
          </a:xfrm>
          <a:prstGeom prst="rect">
            <a:avLst/>
          </a:prstGeom>
          <a:ln>
            <a:solidFill>
              <a:schemeClr val="accent1"/>
            </a:solidFill>
          </a:ln>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4610" y="1638830"/>
            <a:ext cx="1076036" cy="1076036"/>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68003" y="1398389"/>
            <a:ext cx="1566202" cy="1566202"/>
          </a:xfrm>
          <a:prstGeom prst="rect">
            <a:avLst/>
          </a:prstGeom>
        </p:spPr>
      </p:pic>
    </p:spTree>
    <p:extLst>
      <p:ext uri="{BB962C8B-B14F-4D97-AF65-F5344CB8AC3E}">
        <p14:creationId xmlns:p14="http://schemas.microsoft.com/office/powerpoint/2010/main" val="39191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Organize Your Information</a:t>
            </a:r>
          </a:p>
        </p:txBody>
      </p:sp>
      <p:sp>
        <p:nvSpPr>
          <p:cNvPr id="7" name="Content Placeholder 6"/>
          <p:cNvSpPr>
            <a:spLocks noGrp="1"/>
          </p:cNvSpPr>
          <p:nvPr>
            <p:ph sz="half" idx="1"/>
          </p:nvPr>
        </p:nvSpPr>
        <p:spPr/>
        <p:txBody>
          <a:bodyPr>
            <a:normAutofit fontScale="92500" lnSpcReduction="20000"/>
          </a:bodyPr>
          <a:lstStyle/>
          <a:p>
            <a:r>
              <a:rPr lang="en-US" dirty="0"/>
              <a:t>Organize your information clearly.</a:t>
            </a:r>
            <a:br>
              <a:rPr lang="en-US" dirty="0"/>
            </a:br>
            <a:endParaRPr lang="en-US" dirty="0"/>
          </a:p>
          <a:p>
            <a:r>
              <a:rPr lang="en-US" dirty="0"/>
              <a:t>Be brief and clear. </a:t>
            </a:r>
            <a:br>
              <a:rPr lang="en-US" dirty="0"/>
            </a:br>
            <a:endParaRPr lang="en-US" dirty="0"/>
          </a:p>
          <a:p>
            <a:r>
              <a:rPr lang="en-US" dirty="0"/>
              <a:t>Stick to no more than 2 - 3 statements per slide.</a:t>
            </a:r>
            <a:br>
              <a:rPr lang="en-US" dirty="0"/>
            </a:br>
            <a:endParaRPr lang="en-US" dirty="0"/>
          </a:p>
          <a:p>
            <a:r>
              <a:rPr lang="en-US" dirty="0"/>
              <a:t>If using lists, make sure you leave enough space between lines of text.</a:t>
            </a:r>
            <a:br>
              <a:rPr lang="en-US" dirty="0"/>
            </a:br>
            <a:endParaRPr lang="en-US" dirty="0"/>
          </a:p>
          <a:p>
            <a:r>
              <a:rPr lang="en-US" dirty="0"/>
              <a:t>Limit the number of slides (and aim to speak for 1 minute per slide).</a:t>
            </a:r>
            <a:br>
              <a:rPr lang="en-US" dirty="0"/>
            </a:br>
            <a:endParaRPr lang="en-US" dirty="0"/>
          </a:p>
        </p:txBody>
      </p:sp>
    </p:spTree>
    <p:extLst>
      <p:ext uri="{BB962C8B-B14F-4D97-AF65-F5344CB8AC3E}">
        <p14:creationId xmlns:p14="http://schemas.microsoft.com/office/powerpoint/2010/main" val="24939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250A-1CFE-4B69-BBF6-0C4E528D660A}"/>
              </a:ext>
            </a:extLst>
          </p:cNvPr>
          <p:cNvSpPr>
            <a:spLocks noGrp="1"/>
          </p:cNvSpPr>
          <p:nvPr>
            <p:ph type="title"/>
          </p:nvPr>
        </p:nvSpPr>
        <p:spPr/>
        <p:txBody>
          <a:bodyPr/>
          <a:lstStyle/>
          <a:p>
            <a:r>
              <a:rPr lang="en-US" dirty="0"/>
              <a:t>What is a presentation application?</a:t>
            </a:r>
          </a:p>
        </p:txBody>
      </p:sp>
      <p:sp>
        <p:nvSpPr>
          <p:cNvPr id="3" name="Content Placeholder 2">
            <a:extLst>
              <a:ext uri="{FF2B5EF4-FFF2-40B4-BE49-F238E27FC236}">
                <a16:creationId xmlns:a16="http://schemas.microsoft.com/office/drawing/2014/main" id="{586183B2-E3C5-47B7-AB86-7161F3F20188}"/>
              </a:ext>
            </a:extLst>
          </p:cNvPr>
          <p:cNvSpPr>
            <a:spLocks noGrp="1"/>
          </p:cNvSpPr>
          <p:nvPr>
            <p:ph sz="half" idx="1"/>
          </p:nvPr>
        </p:nvSpPr>
        <p:spPr/>
        <p:txBody>
          <a:bodyPr>
            <a:normAutofit lnSpcReduction="10000"/>
          </a:bodyPr>
          <a:lstStyle/>
          <a:p>
            <a:r>
              <a:rPr lang="en-US" dirty="0"/>
              <a:t>A presentation application is a software package used to display information in the form of a slide show. </a:t>
            </a:r>
          </a:p>
          <a:p>
            <a:pPr lvl="1"/>
            <a:r>
              <a:rPr lang="en-US" dirty="0"/>
              <a:t>Slide show: a presentation of a series of still images on a projection screen or electronic display device</a:t>
            </a:r>
          </a:p>
          <a:p>
            <a:pPr lvl="1"/>
            <a:r>
              <a:rPr lang="en-US" dirty="0"/>
              <a:t>Typically in a prearranged sequence.</a:t>
            </a:r>
          </a:p>
          <a:p>
            <a:endParaRPr lang="en-US" dirty="0"/>
          </a:p>
          <a:p>
            <a:r>
              <a:rPr lang="en-US" dirty="0"/>
              <a:t>Has three major functions: </a:t>
            </a:r>
          </a:p>
          <a:p>
            <a:pPr lvl="1"/>
            <a:r>
              <a:rPr lang="en-US" dirty="0"/>
              <a:t>An editor that allows text to be inserted and formatted</a:t>
            </a:r>
          </a:p>
          <a:p>
            <a:pPr lvl="1"/>
            <a:r>
              <a:rPr lang="en-US" dirty="0"/>
              <a:t>A method for inserting and manipulating graphic images</a:t>
            </a:r>
          </a:p>
          <a:p>
            <a:pPr lvl="1"/>
            <a:r>
              <a:rPr lang="en-US" dirty="0"/>
              <a:t>A slide-show system to display the content.</a:t>
            </a:r>
          </a:p>
        </p:txBody>
      </p:sp>
    </p:spTree>
    <p:extLst>
      <p:ext uri="{BB962C8B-B14F-4D97-AF65-F5344CB8AC3E}">
        <p14:creationId xmlns:p14="http://schemas.microsoft.com/office/powerpoint/2010/main" val="3962284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Fonts And Sizes Sensibly</a:t>
            </a:r>
          </a:p>
        </p:txBody>
      </p:sp>
      <p:sp>
        <p:nvSpPr>
          <p:cNvPr id="3" name="Content Placeholder 2"/>
          <p:cNvSpPr>
            <a:spLocks noGrp="1"/>
          </p:cNvSpPr>
          <p:nvPr>
            <p:ph sz="half" idx="1"/>
          </p:nvPr>
        </p:nvSpPr>
        <p:spPr/>
        <p:txBody>
          <a:bodyPr>
            <a:normAutofit lnSpcReduction="10000"/>
          </a:bodyPr>
          <a:lstStyle/>
          <a:p>
            <a:r>
              <a:rPr lang="en-US" dirty="0"/>
              <a:t>Choose sans-serif fonts as these are easier to read on screen.</a:t>
            </a:r>
            <a:br>
              <a:rPr lang="en-US" dirty="0"/>
            </a:br>
            <a:endParaRPr lang="en-US" dirty="0"/>
          </a:p>
          <a:p>
            <a:r>
              <a:rPr lang="en-US" dirty="0"/>
              <a:t>Don’t </a:t>
            </a:r>
            <a:r>
              <a:rPr lang="en-US" dirty="0">
                <a:latin typeface="ChopinScript" charset="0"/>
                <a:ea typeface="ChopinScript" charset="0"/>
                <a:cs typeface="ChopinScript" charset="0"/>
              </a:rPr>
              <a:t>use</a:t>
            </a:r>
            <a:r>
              <a:rPr lang="en-US" dirty="0"/>
              <a:t> </a:t>
            </a:r>
            <a:r>
              <a:rPr lang="en-US" dirty="0">
                <a:latin typeface="Apple Chancery" charset="0"/>
                <a:ea typeface="Apple Chancery" charset="0"/>
                <a:cs typeface="Apple Chancery" charset="0"/>
              </a:rPr>
              <a:t>visually</a:t>
            </a:r>
            <a:r>
              <a:rPr lang="en-US" dirty="0"/>
              <a:t> </a:t>
            </a:r>
            <a:r>
              <a:rPr lang="en-US" dirty="0">
                <a:latin typeface="Braggadocio" charset="0"/>
                <a:ea typeface="Braggadocio" charset="0"/>
                <a:cs typeface="Braggadocio" charset="0"/>
              </a:rPr>
              <a:t>complex</a:t>
            </a:r>
            <a:r>
              <a:rPr lang="en-US" dirty="0"/>
              <a:t> </a:t>
            </a:r>
            <a:r>
              <a:rPr lang="en-US" dirty="0">
                <a:latin typeface="Cracked" charset="0"/>
                <a:ea typeface="Cracked" charset="0"/>
                <a:cs typeface="Cracked" charset="0"/>
              </a:rPr>
              <a:t>eccentric</a:t>
            </a:r>
            <a:r>
              <a:rPr lang="en-US" dirty="0"/>
              <a:t> </a:t>
            </a:r>
            <a:r>
              <a:rPr lang="en-US" dirty="0">
                <a:latin typeface="Matura MT Script Capitals" charset="0"/>
                <a:ea typeface="Matura MT Script Capitals" charset="0"/>
                <a:cs typeface="Matura MT Script Capitals" charset="0"/>
              </a:rPr>
              <a:t>fonts</a:t>
            </a:r>
            <a:r>
              <a:rPr lang="en-US" dirty="0"/>
              <a:t> </a:t>
            </a:r>
            <a:r>
              <a:rPr lang="en-US" dirty="0">
                <a:latin typeface="Apple Chancery" charset="0"/>
                <a:ea typeface="Apple Chancery" charset="0"/>
                <a:cs typeface="Apple Chancery" charset="0"/>
              </a:rPr>
              <a:t>that</a:t>
            </a:r>
            <a:r>
              <a:rPr lang="en-US" dirty="0"/>
              <a:t> </a:t>
            </a:r>
            <a:r>
              <a:rPr lang="en-US" sz="3600" dirty="0">
                <a:latin typeface="Freebooter Script" charset="0"/>
                <a:ea typeface="Freebooter Script" charset="0"/>
                <a:cs typeface="Freebooter Script" charset="0"/>
              </a:rPr>
              <a:t>are</a:t>
            </a:r>
            <a:r>
              <a:rPr lang="en-US" dirty="0"/>
              <a:t> </a:t>
            </a:r>
            <a:r>
              <a:rPr lang="en-US" dirty="0">
                <a:latin typeface="Creeper" charset="0"/>
                <a:ea typeface="Creeper" charset="0"/>
                <a:cs typeface="Creeper" charset="0"/>
              </a:rPr>
              <a:t>hard to read</a:t>
            </a:r>
            <a:r>
              <a:rPr lang="en-US" dirty="0"/>
              <a:t>, </a:t>
            </a:r>
            <a:r>
              <a:rPr lang="en-US" sz="3600" dirty="0">
                <a:latin typeface="Party LET Plain" charset="0"/>
                <a:ea typeface="Party LET Plain" charset="0"/>
                <a:cs typeface="Party LET Plain" charset="0"/>
              </a:rPr>
              <a:t>especially</a:t>
            </a:r>
            <a:r>
              <a:rPr lang="en-US" dirty="0"/>
              <a:t> a</a:t>
            </a:r>
            <a:r>
              <a:rPr lang="en-US" dirty="0">
                <a:latin typeface="Lucida Blackletter" charset="0"/>
                <a:ea typeface="Lucida Blackletter" charset="0"/>
                <a:cs typeface="Lucida Blackletter" charset="0"/>
              </a:rPr>
              <a:t> combination </a:t>
            </a:r>
            <a:r>
              <a:rPr lang="en-US" dirty="0"/>
              <a:t>of them.</a:t>
            </a:r>
            <a:br>
              <a:rPr lang="en-US" dirty="0"/>
            </a:br>
            <a:endParaRPr lang="en-US" dirty="0"/>
          </a:p>
          <a:p>
            <a:r>
              <a:rPr lang="en-US" dirty="0"/>
              <a:t>USE CAPITAL LETTERS ONLY IN HEADLINES AND SECTION TITLES BUT NOT IN PARAGRAPHS OF TEXT.</a:t>
            </a:r>
            <a:br>
              <a:rPr lang="en-US" dirty="0"/>
            </a:br>
            <a:endParaRPr lang="en-US" dirty="0"/>
          </a:p>
          <a:p>
            <a:r>
              <a:rPr lang="en-US" sz="1200" dirty="0"/>
              <a:t>Make sure your text is large enough to be read from a distance.</a:t>
            </a:r>
          </a:p>
        </p:txBody>
      </p:sp>
    </p:spTree>
    <p:extLst>
      <p:ext uri="{BB962C8B-B14F-4D97-AF65-F5344CB8AC3E}">
        <p14:creationId xmlns:p14="http://schemas.microsoft.com/office/powerpoint/2010/main" val="924164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Keep Your Slides Concise</a:t>
            </a:r>
          </a:p>
        </p:txBody>
      </p:sp>
      <p:sp>
        <p:nvSpPr>
          <p:cNvPr id="8" name="Content Placeholder 7"/>
          <p:cNvSpPr>
            <a:spLocks noGrp="1"/>
          </p:cNvSpPr>
          <p:nvPr>
            <p:ph sz="half" idx="1"/>
          </p:nvPr>
        </p:nvSpPr>
        <p:spPr/>
        <p:txBody>
          <a:bodyPr>
            <a:normAutofit/>
          </a:bodyPr>
          <a:lstStyle/>
          <a:p>
            <a:pPr marL="0" indent="0" algn="just">
              <a:buNone/>
            </a:pPr>
            <a:r>
              <a:rPr lang="en-US" dirty="0"/>
              <a:t>Don</a:t>
            </a:r>
            <a:r>
              <a:rPr lang="mr-IN" dirty="0"/>
              <a:t>’</a:t>
            </a:r>
            <a:r>
              <a:rPr lang="en-US" dirty="0"/>
              <a:t>t fill up the screen with lots and lots of information written in wordy sentences. Even if you use bullet points you shouldn’t have lots of them one after the other. The text that you show in your presentation should be guiding what you say, and not saying it all for you. If you have lots of text on a slide, then your audience will have to focus on reading it all and they will not be able to follow along with what you are saying. Plus, if you have lots of information then you will have to make the font size smaller and it will then be harder to read.</a:t>
            </a:r>
          </a:p>
        </p:txBody>
      </p:sp>
    </p:spTree>
    <p:extLst>
      <p:ext uri="{BB962C8B-B14F-4D97-AF65-F5344CB8AC3E}">
        <p14:creationId xmlns:p14="http://schemas.microsoft.com/office/powerpoint/2010/main" val="64740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01028" cy="6204857"/>
          </a:xfrm>
          <a:prstGeom prst="rect">
            <a:avLst/>
          </a:prstGeom>
        </p:spPr>
      </p:pic>
    </p:spTree>
    <p:extLst>
      <p:ext uri="{BB962C8B-B14F-4D97-AF65-F5344CB8AC3E}">
        <p14:creationId xmlns:p14="http://schemas.microsoft.com/office/powerpoint/2010/main" val="1810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Highlight Key Words</a:t>
            </a:r>
          </a:p>
        </p:txBody>
      </p:sp>
      <p:sp>
        <p:nvSpPr>
          <p:cNvPr id="3" name="Content Placeholder 2"/>
          <p:cNvSpPr>
            <a:spLocks noGrp="1"/>
          </p:cNvSpPr>
          <p:nvPr>
            <p:ph sz="half" idx="1"/>
          </p:nvPr>
        </p:nvSpPr>
        <p:spPr/>
        <p:txBody>
          <a:bodyPr>
            <a:normAutofit fontScale="92500"/>
          </a:bodyPr>
          <a:lstStyle/>
          <a:p>
            <a:r>
              <a:rPr lang="en-US" dirty="0"/>
              <a:t>Use </a:t>
            </a:r>
            <a:r>
              <a:rPr lang="en-US" b="1" dirty="0">
                <a:solidFill>
                  <a:schemeClr val="accent1"/>
                </a:solidFill>
              </a:rPr>
              <a:t>keywords</a:t>
            </a:r>
            <a:r>
              <a:rPr lang="en-US" dirty="0"/>
              <a:t> to help the audience </a:t>
            </a:r>
            <a:r>
              <a:rPr lang="en-US" b="1" dirty="0">
                <a:solidFill>
                  <a:schemeClr val="accent1"/>
                </a:solidFill>
              </a:rPr>
              <a:t>focus</a:t>
            </a:r>
            <a:r>
              <a:rPr lang="en-US" dirty="0"/>
              <a:t> on your message.</a:t>
            </a:r>
          </a:p>
          <a:p>
            <a:endParaRPr lang="en-US" dirty="0"/>
          </a:p>
          <a:p>
            <a:r>
              <a:rPr lang="en-US" dirty="0"/>
              <a:t>Be </a:t>
            </a:r>
            <a:r>
              <a:rPr lang="en-US" b="1" dirty="0">
                <a:solidFill>
                  <a:schemeClr val="accent2"/>
                </a:solidFill>
              </a:rPr>
              <a:t>consistent</a:t>
            </a:r>
            <a:r>
              <a:rPr lang="en-US" dirty="0"/>
              <a:t> in </a:t>
            </a:r>
            <a:r>
              <a:rPr lang="en-US" b="1" dirty="0">
                <a:solidFill>
                  <a:schemeClr val="accent1"/>
                </a:solidFill>
              </a:rPr>
              <a:t>how you choose </a:t>
            </a:r>
            <a:r>
              <a:rPr lang="en-US" dirty="0"/>
              <a:t>to highlight the </a:t>
            </a:r>
            <a:r>
              <a:rPr lang="en-US" b="1" dirty="0">
                <a:solidFill>
                  <a:schemeClr val="accent6"/>
                </a:solidFill>
              </a:rPr>
              <a:t>important</a:t>
            </a:r>
            <a:r>
              <a:rPr lang="en-US" dirty="0">
                <a:solidFill>
                  <a:schemeClr val="accent6"/>
                </a:solidFill>
              </a:rPr>
              <a:t> </a:t>
            </a:r>
            <a:r>
              <a:rPr lang="en-US" dirty="0"/>
              <a:t>words in your textual content.</a:t>
            </a:r>
          </a:p>
          <a:p>
            <a:endParaRPr lang="en-US" dirty="0"/>
          </a:p>
          <a:p>
            <a:r>
              <a:rPr lang="en-US" dirty="0"/>
              <a:t>Avoid using </a:t>
            </a:r>
            <a:r>
              <a:rPr lang="en-US" u="sng" dirty="0"/>
              <a:t>underline</a:t>
            </a:r>
            <a:r>
              <a:rPr lang="en-US" dirty="0"/>
              <a:t> as this can make your text harder to read.</a:t>
            </a:r>
            <a:br>
              <a:rPr lang="en-US" dirty="0"/>
            </a:br>
            <a:r>
              <a:rPr lang="en-US" dirty="0"/>
              <a:t>Also if you share your slides, many people will confuse underlined text with </a:t>
            </a:r>
            <a:r>
              <a:rPr lang="en-US" u="sng" dirty="0"/>
              <a:t>clickable hyperlinks</a:t>
            </a:r>
            <a:r>
              <a:rPr lang="en-US" dirty="0"/>
              <a:t>. Using </a:t>
            </a:r>
            <a:r>
              <a:rPr lang="en-US" i="1" dirty="0"/>
              <a:t>italics</a:t>
            </a:r>
            <a:r>
              <a:rPr lang="en-US" dirty="0"/>
              <a:t> makes text </a:t>
            </a:r>
            <a:r>
              <a:rPr lang="en-US" i="1" dirty="0"/>
              <a:t>harder to read</a:t>
            </a:r>
            <a:r>
              <a:rPr lang="en-US" dirty="0"/>
              <a:t>.</a:t>
            </a:r>
          </a:p>
        </p:txBody>
      </p:sp>
    </p:spTree>
    <p:extLst>
      <p:ext uri="{BB962C8B-B14F-4D97-AF65-F5344CB8AC3E}">
        <p14:creationId xmlns:p14="http://schemas.microsoft.com/office/powerpoint/2010/main" val="358813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Choose Colour Combinations Carefully</a:t>
            </a:r>
          </a:p>
        </p:txBody>
      </p:sp>
      <p:sp>
        <p:nvSpPr>
          <p:cNvPr id="3" name="Content Placeholder 2"/>
          <p:cNvSpPr>
            <a:spLocks noGrp="1"/>
          </p:cNvSpPr>
          <p:nvPr>
            <p:ph sz="half" idx="1"/>
          </p:nvPr>
        </p:nvSpPr>
        <p:spPr/>
        <p:txBody>
          <a:bodyPr>
            <a:normAutofit/>
          </a:bodyPr>
          <a:lstStyle/>
          <a:p>
            <a:r>
              <a:rPr lang="en-US" dirty="0"/>
              <a:t>Use color combinations that are easy to read.</a:t>
            </a:r>
          </a:p>
          <a:p>
            <a:endParaRPr lang="en-US" dirty="0"/>
          </a:p>
        </p:txBody>
      </p:sp>
      <p:sp>
        <p:nvSpPr>
          <p:cNvPr id="5" name="Content Placeholder 2"/>
          <p:cNvSpPr txBox="1">
            <a:spLocks/>
          </p:cNvSpPr>
          <p:nvPr/>
        </p:nvSpPr>
        <p:spPr>
          <a:xfrm>
            <a:off x="838199" y="2549237"/>
            <a:ext cx="10965873" cy="1551708"/>
          </a:xfrm>
          <a:prstGeom prst="rect">
            <a:avLst/>
          </a:prstGeom>
          <a:solidFill>
            <a:srgbClr val="92D050"/>
          </a:solidFill>
          <a:ln>
            <a:solidFill>
              <a:srgbClr val="92D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solidFill>
                <a:srgbClr val="FF0000"/>
              </a:solidFill>
            </a:endParaRPr>
          </a:p>
          <a:p>
            <a:r>
              <a:rPr lang="en-US" dirty="0">
                <a:solidFill>
                  <a:srgbClr val="FF0000"/>
                </a:solidFill>
              </a:rPr>
              <a:t>Stay away from colour combinations that are hard to read such as red and green.</a:t>
            </a:r>
          </a:p>
        </p:txBody>
      </p:sp>
      <p:sp>
        <p:nvSpPr>
          <p:cNvPr id="6" name="Content Placeholder 2"/>
          <p:cNvSpPr txBox="1">
            <a:spLocks/>
          </p:cNvSpPr>
          <p:nvPr/>
        </p:nvSpPr>
        <p:spPr>
          <a:xfrm>
            <a:off x="838199" y="4100945"/>
            <a:ext cx="10965874" cy="1413163"/>
          </a:xfrm>
          <a:prstGeom prst="rect">
            <a:avLst/>
          </a:prstGeom>
          <a:solidFill>
            <a:srgbClr val="FFFF00"/>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dirty="0"/>
          </a:p>
          <a:p>
            <a:r>
              <a:rPr lang="en-US" dirty="0"/>
              <a:t>Don</a:t>
            </a:r>
            <a:r>
              <a:rPr lang="mr-IN" dirty="0"/>
              <a:t>’</a:t>
            </a:r>
            <a:r>
              <a:rPr lang="en-US" dirty="0"/>
              <a:t>t use bright background colours that will strain your audience’s eyes.</a:t>
            </a:r>
          </a:p>
          <a:p>
            <a:endParaRPr lang="en-US" dirty="0"/>
          </a:p>
        </p:txBody>
      </p:sp>
    </p:spTree>
    <p:extLst>
      <p:ext uri="{BB962C8B-B14F-4D97-AF65-F5344CB8AC3E}">
        <p14:creationId xmlns:p14="http://schemas.microsoft.com/office/powerpoint/2010/main" val="1482262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176963"/>
          </a:xfrm>
          <a:prstGeom prst="rect">
            <a:avLst/>
          </a:prstGeom>
        </p:spPr>
      </p:pic>
      <p:sp>
        <p:nvSpPr>
          <p:cNvPr id="2" name="Title 1"/>
          <p:cNvSpPr>
            <a:spLocks noGrp="1"/>
          </p:cNvSpPr>
          <p:nvPr>
            <p:ph type="title"/>
          </p:nvPr>
        </p:nvSpPr>
        <p:spPr/>
        <p:txBody>
          <a:bodyPr/>
          <a:lstStyle/>
          <a:p>
            <a:r>
              <a:rPr lang="en-US" dirty="0">
                <a:solidFill>
                  <a:schemeClr val="bg1"/>
                </a:solidFill>
              </a:rPr>
              <a:t>Use Simple Backgrounds</a:t>
            </a:r>
          </a:p>
        </p:txBody>
      </p:sp>
      <p:sp>
        <p:nvSpPr>
          <p:cNvPr id="5" name="Content Placeholder 4"/>
          <p:cNvSpPr>
            <a:spLocks noGrp="1"/>
          </p:cNvSpPr>
          <p:nvPr>
            <p:ph idx="1"/>
          </p:nvPr>
        </p:nvSpPr>
        <p:spPr/>
        <p:txBody>
          <a:bodyPr>
            <a:normAutofit fontScale="92500"/>
          </a:bodyPr>
          <a:lstStyle/>
          <a:p>
            <a:r>
              <a:rPr lang="en-US" dirty="0">
                <a:solidFill>
                  <a:schemeClr val="bg1"/>
                </a:solidFill>
              </a:rPr>
              <a:t>Visually complex backgrounds can be distracting for the user, and make it hard for your audience to read your textual content.</a:t>
            </a:r>
          </a:p>
          <a:p>
            <a:endParaRPr lang="en-US" dirty="0">
              <a:solidFill>
                <a:schemeClr val="bg1"/>
              </a:solidFill>
            </a:endParaRPr>
          </a:p>
          <a:p>
            <a:r>
              <a:rPr lang="en-US" dirty="0">
                <a:solidFill>
                  <a:schemeClr val="bg1"/>
                </a:solidFill>
              </a:rPr>
              <a:t>Try to maintain a strong contrast between your text and background.</a:t>
            </a: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214896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Visual Elements</a:t>
            </a:r>
          </a:p>
        </p:txBody>
      </p:sp>
      <p:sp>
        <p:nvSpPr>
          <p:cNvPr id="3" name="Content Placeholder 2"/>
          <p:cNvSpPr>
            <a:spLocks noGrp="1"/>
          </p:cNvSpPr>
          <p:nvPr>
            <p:ph sz="half" idx="1"/>
          </p:nvPr>
        </p:nvSpPr>
        <p:spPr/>
        <p:txBody>
          <a:bodyPr>
            <a:normAutofit/>
          </a:bodyPr>
          <a:lstStyle/>
          <a:p>
            <a:r>
              <a:rPr lang="en-US" dirty="0"/>
              <a:t>Use visual elements to illustrate your ideas where appropriate.</a:t>
            </a:r>
            <a:br>
              <a:rPr lang="en-US" dirty="0"/>
            </a:br>
            <a:endParaRPr lang="en-US" dirty="0"/>
          </a:p>
          <a:p>
            <a:r>
              <a:rPr lang="en-US" dirty="0"/>
              <a:t>Infographics and photo visuals </a:t>
            </a:r>
            <a:br>
              <a:rPr lang="en-US" dirty="0"/>
            </a:br>
            <a:r>
              <a:rPr lang="en-US" dirty="0"/>
              <a:t>can increase emotional appeal.</a:t>
            </a:r>
          </a:p>
          <a:p>
            <a:endParaRPr lang="en-US" dirty="0"/>
          </a:p>
          <a:p>
            <a:r>
              <a:rPr lang="en-US" dirty="0"/>
              <a:t>Graphs can help to show trends,</a:t>
            </a:r>
            <a:br>
              <a:rPr lang="en-US" dirty="0"/>
            </a:br>
            <a:r>
              <a:rPr lang="en-US" dirty="0"/>
              <a:t>relationships and comparisons.</a:t>
            </a:r>
          </a:p>
        </p:txBody>
      </p:sp>
      <p:pic>
        <p:nvPicPr>
          <p:cNvPr id="6" name="Content Placeholder 5">
            <a:extLst>
              <a:ext uri="{FF2B5EF4-FFF2-40B4-BE49-F238E27FC236}">
                <a16:creationId xmlns:a16="http://schemas.microsoft.com/office/drawing/2014/main" id="{6DB6AB42-52D8-4020-8604-9992F4F362C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7463" y="2135748"/>
            <a:ext cx="4903449" cy="2855702"/>
          </a:xfrm>
          <a:prstGeom prst="rect">
            <a:avLst/>
          </a:prstGeom>
        </p:spPr>
      </p:pic>
    </p:spTree>
    <p:extLst>
      <p:ext uri="{BB962C8B-B14F-4D97-AF65-F5344CB8AC3E}">
        <p14:creationId xmlns:p14="http://schemas.microsoft.com/office/powerpoint/2010/main" val="2492398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Images Sparingly</a:t>
            </a:r>
          </a:p>
        </p:txBody>
      </p:sp>
      <p:sp>
        <p:nvSpPr>
          <p:cNvPr id="3" name="Content Placeholder 2"/>
          <p:cNvSpPr>
            <a:spLocks noGrp="1"/>
          </p:cNvSpPr>
          <p:nvPr>
            <p:ph sz="half" idx="1"/>
          </p:nvPr>
        </p:nvSpPr>
        <p:spPr/>
        <p:txBody>
          <a:bodyPr/>
          <a:lstStyle/>
          <a:p>
            <a:r>
              <a:rPr lang="en-US" dirty="0"/>
              <a:t>Don't add images for the sake of decoration. They must have a purpose.</a:t>
            </a:r>
            <a:br>
              <a:rPr lang="en-US" dirty="0"/>
            </a:br>
            <a:endParaRPr lang="en-US" dirty="0"/>
          </a:p>
          <a:p>
            <a:endParaRPr lang="en-US" dirty="0"/>
          </a:p>
          <a:p>
            <a:r>
              <a:rPr lang="en-US" dirty="0"/>
              <a:t>Too many images can be distracting for your audience.</a:t>
            </a:r>
          </a:p>
          <a:p>
            <a:endParaRPr lang="en-US" dirty="0"/>
          </a:p>
          <a:p>
            <a:r>
              <a:rPr lang="en-US" dirty="0"/>
              <a:t>Low quality (pixelated) images look unprofessional.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795" y="5388603"/>
            <a:ext cx="2779280" cy="1279464"/>
          </a:xfrm>
          <a:prstGeom prst="rect">
            <a:avLst/>
          </a:prstGeom>
          <a:ln>
            <a:solidFill>
              <a:schemeClr val="accent1"/>
            </a:solidFill>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5051" y="2687446"/>
            <a:ext cx="6784769" cy="891588"/>
          </a:xfrm>
          <a:prstGeom prst="rect">
            <a:avLst/>
          </a:prstGeom>
        </p:spPr>
      </p:pic>
    </p:spTree>
    <p:extLst>
      <p:ext uri="{BB962C8B-B14F-4D97-AF65-F5344CB8AC3E}">
        <p14:creationId xmlns:p14="http://schemas.microsoft.com/office/powerpoint/2010/main" val="1066100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Acronyms</a:t>
            </a:r>
          </a:p>
        </p:txBody>
      </p:sp>
      <p:sp>
        <p:nvSpPr>
          <p:cNvPr id="3" name="Content Placeholder 2"/>
          <p:cNvSpPr>
            <a:spLocks noGrp="1"/>
          </p:cNvSpPr>
          <p:nvPr>
            <p:ph sz="half" idx="1"/>
          </p:nvPr>
        </p:nvSpPr>
        <p:spPr/>
        <p:txBody>
          <a:bodyPr>
            <a:normAutofit lnSpcReduction="10000"/>
          </a:bodyPr>
          <a:lstStyle/>
          <a:p>
            <a:r>
              <a:rPr lang="en-US" dirty="0"/>
              <a:t>Don’t use acronyms or technical terms unless you have previously prefaced them with the actual title/phrase and or relevant description.</a:t>
            </a:r>
          </a:p>
          <a:p>
            <a:endParaRPr lang="en-US" dirty="0"/>
          </a:p>
          <a:p>
            <a:r>
              <a:rPr lang="en-US" dirty="0"/>
              <a:t>IMHO an acronym rich environment is often hard for the audience to follow. IDK TBH you should explain any acronyms you use before you use them. KISS!</a:t>
            </a:r>
          </a:p>
          <a:p>
            <a:endParaRPr lang="en-US" dirty="0"/>
          </a:p>
          <a:p>
            <a:r>
              <a:rPr lang="en-US" dirty="0"/>
              <a:t>Ideally you should try to avoid the use of acronyms where possible.</a:t>
            </a:r>
          </a:p>
        </p:txBody>
      </p:sp>
    </p:spTree>
    <p:extLst>
      <p:ext uri="{BB962C8B-B14F-4D97-AF65-F5344CB8AC3E}">
        <p14:creationId xmlns:p14="http://schemas.microsoft.com/office/powerpoint/2010/main" val="78987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 Using Data That Is Hard To Read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4164" y="1524696"/>
            <a:ext cx="7603672" cy="4508372"/>
          </a:xfrm>
          <a:ln>
            <a:solidFill>
              <a:schemeClr val="accent1"/>
            </a:solidFill>
          </a:ln>
        </p:spPr>
      </p:pic>
    </p:spTree>
    <p:extLst>
      <p:ext uri="{BB962C8B-B14F-4D97-AF65-F5344CB8AC3E}">
        <p14:creationId xmlns:p14="http://schemas.microsoft.com/office/powerpoint/2010/main" val="60039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40E60-A24C-4A78-BB6E-0A931CC98503}"/>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3BFF89E4-04A1-4D62-8F94-E2688EA82818}"/>
              </a:ext>
            </a:extLst>
          </p:cNvPr>
          <p:cNvSpPr>
            <a:spLocks noGrp="1"/>
          </p:cNvSpPr>
          <p:nvPr>
            <p:ph sz="half" idx="1"/>
          </p:nvPr>
        </p:nvSpPr>
        <p:spPr/>
        <p:txBody>
          <a:bodyPr/>
          <a:lstStyle/>
          <a:p>
            <a:r>
              <a:rPr lang="en-US" dirty="0"/>
              <a:t>In the mid-1980s developments in the world of computers changed the way presentations were created. </a:t>
            </a:r>
          </a:p>
          <a:p>
            <a:endParaRPr lang="en-US" dirty="0"/>
          </a:p>
          <a:p>
            <a:r>
              <a:rPr lang="en-US" dirty="0"/>
              <a:t>Inexpensive, specialized applications now made it possible for anyone with a PC to create professional-looking presentation graphics.</a:t>
            </a:r>
          </a:p>
          <a:p>
            <a:endParaRPr lang="en-US" dirty="0"/>
          </a:p>
          <a:p>
            <a:r>
              <a:rPr lang="en-US" dirty="0"/>
              <a:t>These programs were used to generate 35 mm </a:t>
            </a:r>
            <a:br>
              <a:rPr lang="en-US" dirty="0"/>
            </a:br>
            <a:r>
              <a:rPr lang="en-US" dirty="0"/>
              <a:t>slides, to be presented using a slide projector.</a:t>
            </a:r>
          </a:p>
        </p:txBody>
      </p:sp>
      <p:pic>
        <p:nvPicPr>
          <p:cNvPr id="1026" name="Picture 2" descr="https://upload.wikimedia.org/wikipedia/commons/thumb/9/93/Projecteur_de_diapositives_Prestinox_d%C3%A9but_des_ann%C3%A9es_1960.jpg/220px-Projecteur_de_diapositives_Prestinox_d%C3%A9but_des_ann%C3%A9es_1960.jpg">
            <a:extLst>
              <a:ext uri="{FF2B5EF4-FFF2-40B4-BE49-F238E27FC236}">
                <a16:creationId xmlns:a16="http://schemas.microsoft.com/office/drawing/2014/main" id="{D806150D-6A1B-4339-B93F-24664A95A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0191" y="5033614"/>
            <a:ext cx="2095500" cy="1438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589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Overuse Special Effects</a:t>
            </a:r>
          </a:p>
        </p:txBody>
      </p:sp>
      <p:sp>
        <p:nvSpPr>
          <p:cNvPr id="3" name="Content Placeholder 2"/>
          <p:cNvSpPr>
            <a:spLocks noGrp="1"/>
          </p:cNvSpPr>
          <p:nvPr>
            <p:ph sz="half" idx="1"/>
          </p:nvPr>
        </p:nvSpPr>
        <p:spPr/>
        <p:txBody>
          <a:bodyPr>
            <a:normAutofit lnSpcReduction="10000"/>
          </a:bodyPr>
          <a:lstStyle/>
          <a:p>
            <a:r>
              <a:rPr lang="en-US" dirty="0"/>
              <a:t>Animations and sounds can be used to enhance your ideas, but these should be used only when necessary.</a:t>
            </a:r>
          </a:p>
          <a:p>
            <a:endParaRPr lang="en-US" dirty="0"/>
          </a:p>
          <a:p>
            <a:r>
              <a:rPr lang="en-US" dirty="0"/>
              <a:t>According to research, 9 times out of 10 the animation is considered</a:t>
            </a:r>
          </a:p>
          <a:p>
            <a:pPr marL="0" indent="0">
              <a:buNone/>
            </a:pPr>
            <a:r>
              <a:rPr lang="en-US" dirty="0"/>
              <a:t>   annoying, unnecessary and irritating to the audience.</a:t>
            </a:r>
          </a:p>
          <a:p>
            <a:endParaRPr lang="en-US" dirty="0"/>
          </a:p>
          <a:p>
            <a:r>
              <a:rPr lang="en-US" dirty="0"/>
              <a:t>Think about whether your effects actually add value to the information you are presenting.</a:t>
            </a:r>
          </a:p>
          <a:p>
            <a:endParaRPr lang="en-US" dirty="0"/>
          </a:p>
        </p:txBody>
      </p:sp>
    </p:spTree>
    <p:extLst>
      <p:ext uri="{BB962C8B-B14F-4D97-AF65-F5344CB8AC3E}">
        <p14:creationId xmlns:p14="http://schemas.microsoft.com/office/powerpoint/2010/main" val="486740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1" presetClass="entr" presetSubtype="0" fill="hold" nodeType="clickEffect">
                                  <p:stCondLst>
                                    <p:cond delay="0"/>
                                  </p:stCondLst>
                                  <p:iterate type="lt">
                                    <p:tmPct val="10000"/>
                                  </p:iterate>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15"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8" presetClass="entr" presetSubtype="0" accel="50000" fill="hold" nodeType="clickEffect">
                                  <p:stCondLst>
                                    <p:cond delay="0"/>
                                  </p:stCondLst>
                                  <p:iterate type="lt">
                                    <p:tmPct val="50000"/>
                                  </p:iterate>
                                  <p:childTnLst>
                                    <p:set>
                                      <p:cBhvr>
                                        <p:cTn id="21" dur="1" fill="hold">
                                          <p:stCondLst>
                                            <p:cond delay="0"/>
                                          </p:stCondLst>
                                        </p:cTn>
                                        <p:tgtEl>
                                          <p:spTgt spid="3">
                                            <p:txEl>
                                              <p:pRg st="3" end="3"/>
                                            </p:txEl>
                                          </p:spTgt>
                                        </p:tgtEl>
                                        <p:attrNameLst>
                                          <p:attrName>style.visibility</p:attrName>
                                        </p:attrNameLst>
                                      </p:cBhvr>
                                      <p:to>
                                        <p:strVal val="visible"/>
                                      </p:to>
                                    </p:set>
                                    <p:set>
                                      <p:cBhvr>
                                        <p:cTn id="22" dur="455" fill="hold">
                                          <p:stCondLst>
                                            <p:cond delay="0"/>
                                          </p:stCondLst>
                                        </p:cTn>
                                        <p:tgtEl>
                                          <p:spTgt spid="3">
                                            <p:txEl>
                                              <p:pRg st="3" end="3"/>
                                            </p:txEl>
                                          </p:spTgt>
                                        </p:tgtEl>
                                        <p:attrNameLst>
                                          <p:attrName>style.rotation</p:attrName>
                                        </p:attrNameLst>
                                      </p:cBhvr>
                                      <p:to>
                                        <p:strVal val="-45.0"/>
                                      </p:to>
                                    </p:set>
                                    <p:anim calcmode="lin" valueType="num">
                                      <p:cBhvr>
                                        <p:cTn id="23" dur="455" fill="hold">
                                          <p:stCondLst>
                                            <p:cond delay="455"/>
                                          </p:stCondLst>
                                        </p:cTn>
                                        <p:tgtEl>
                                          <p:spTgt spid="3">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24" dur="455" fill="hold">
                                          <p:stCondLst>
                                            <p:cond delay="0"/>
                                          </p:stCondLst>
                                        </p:cTn>
                                        <p:tgtEl>
                                          <p:spTgt spid="3">
                                            <p:txEl>
                                              <p:pRg st="3" end="3"/>
                                            </p:txEl>
                                          </p:spTgt>
                                        </p:tgtEl>
                                        <p:attrNameLst>
                                          <p:attrName>ppt_y</p:attrName>
                                        </p:attrNameLst>
                                      </p:cBhvr>
                                      <p:tavLst>
                                        <p:tav tm="0">
                                          <p:val>
                                            <p:strVal val="#ppt_y-1"/>
                                          </p:val>
                                        </p:tav>
                                        <p:tav tm="100000">
                                          <p:val>
                                            <p:strVal val="#ppt_y-(0.354*#ppt_w-0.172*#ppt_h)"/>
                                          </p:val>
                                        </p:tav>
                                      </p:tavLst>
                                    </p:anim>
                                    <p:anim calcmode="lin" valueType="num">
                                      <p:cBhvr>
                                        <p:cTn id="25" dur="156" decel="50000" autoRev="1" fill="hold">
                                          <p:stCondLst>
                                            <p:cond delay="455"/>
                                          </p:stCondLst>
                                        </p:cTn>
                                        <p:tgtEl>
                                          <p:spTgt spid="3">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26" dur="136" fill="hold">
                                          <p:stCondLst>
                                            <p:cond delay="864"/>
                                          </p:stCondLst>
                                        </p:cTn>
                                        <p:tgtEl>
                                          <p:spTgt spid="3">
                                            <p:txEl>
                                              <p:pRg st="3" end="3"/>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000"/>
                                        <p:tgtEl>
                                          <p:spTgt spid="3">
                                            <p:txEl>
                                              <p:pRg st="5" end="5"/>
                                            </p:txEl>
                                          </p:spTgt>
                                        </p:tgtEl>
                                      </p:cBhvr>
                                    </p:animEffect>
                                    <p:anim calcmode="lin" valueType="num">
                                      <p:cBhvr>
                                        <p:cTn id="32"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33"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4" dur="2000" fill="hold"/>
                                        <p:tgtEl>
                                          <p:spTgt spid="3">
                                            <p:txEl>
                                              <p:pRg st="5" end="5"/>
                                            </p:txEl>
                                          </p:spTgt>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With A Summary Slide</a:t>
            </a:r>
          </a:p>
        </p:txBody>
      </p:sp>
      <p:sp>
        <p:nvSpPr>
          <p:cNvPr id="3" name="Content Placeholder 2"/>
          <p:cNvSpPr>
            <a:spLocks noGrp="1"/>
          </p:cNvSpPr>
          <p:nvPr>
            <p:ph sz="half" idx="1"/>
          </p:nvPr>
        </p:nvSpPr>
        <p:spPr/>
        <p:txBody>
          <a:bodyPr>
            <a:normAutofit/>
          </a:bodyPr>
          <a:lstStyle/>
          <a:p>
            <a:r>
              <a:rPr lang="en-US" dirty="0"/>
              <a:t>End with a </a:t>
            </a:r>
            <a:r>
              <a:rPr lang="en-US" b="1" dirty="0">
                <a:solidFill>
                  <a:srgbClr val="0055A4"/>
                </a:solidFill>
              </a:rPr>
              <a:t>summary slide </a:t>
            </a:r>
            <a:r>
              <a:rPr lang="en-US" dirty="0"/>
              <a:t>which sums up the most important points of your presentation.</a:t>
            </a:r>
            <a:br>
              <a:rPr lang="en-US" dirty="0"/>
            </a:br>
            <a:endParaRPr lang="en-US" dirty="0"/>
          </a:p>
          <a:p>
            <a:r>
              <a:rPr lang="en-US" dirty="0"/>
              <a:t>The most important sections of your presentation are the </a:t>
            </a:r>
            <a:r>
              <a:rPr lang="en-US" b="1" dirty="0">
                <a:solidFill>
                  <a:srgbClr val="0055A4"/>
                </a:solidFill>
              </a:rPr>
              <a:t>beginning</a:t>
            </a:r>
            <a:r>
              <a:rPr lang="en-US" dirty="0"/>
              <a:t> and the </a:t>
            </a:r>
            <a:r>
              <a:rPr lang="en-US" b="1" dirty="0">
                <a:solidFill>
                  <a:srgbClr val="0055A4"/>
                </a:solidFill>
              </a:rPr>
              <a:t>ending</a:t>
            </a:r>
            <a:r>
              <a:rPr lang="en-US" dirty="0"/>
              <a:t>. </a:t>
            </a:r>
            <a:br>
              <a:rPr lang="en-US" dirty="0"/>
            </a:br>
            <a:endParaRPr lang="en-US" dirty="0"/>
          </a:p>
          <a:p>
            <a:r>
              <a:rPr lang="en-US" dirty="0"/>
              <a:t>The beginning is when you will </a:t>
            </a:r>
            <a:r>
              <a:rPr lang="en-US" b="1" dirty="0">
                <a:solidFill>
                  <a:srgbClr val="0055A4"/>
                </a:solidFill>
              </a:rPr>
              <a:t>grab the attention</a:t>
            </a:r>
            <a:r>
              <a:rPr lang="en-US" dirty="0">
                <a:solidFill>
                  <a:srgbClr val="0055A4"/>
                </a:solidFill>
              </a:rPr>
              <a:t> </a:t>
            </a:r>
            <a:r>
              <a:rPr lang="en-US" dirty="0"/>
              <a:t>of the audience. The summary  at the end will make it easier for them to </a:t>
            </a:r>
            <a:r>
              <a:rPr lang="en-US" b="1" dirty="0">
                <a:solidFill>
                  <a:srgbClr val="0055A4"/>
                </a:solidFill>
              </a:rPr>
              <a:t>remember your ideas</a:t>
            </a:r>
            <a:r>
              <a:rPr lang="en-US" dirty="0">
                <a:solidFill>
                  <a:srgbClr val="0055A4"/>
                </a:solidFill>
              </a:rPr>
              <a:t>.</a:t>
            </a:r>
          </a:p>
          <a:p>
            <a:endParaRPr lang="en-US" dirty="0"/>
          </a:p>
        </p:txBody>
      </p:sp>
    </p:spTree>
    <p:extLst>
      <p:ext uri="{BB962C8B-B14F-4D97-AF65-F5344CB8AC3E}">
        <p14:creationId xmlns:p14="http://schemas.microsoft.com/office/powerpoint/2010/main" val="1634311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C5A2-9B6C-4E86-85A3-B96A9D4C9870}"/>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D7C3B9DA-68FF-4D7B-8934-41DAA1F55BD6}"/>
              </a:ext>
            </a:extLst>
          </p:cNvPr>
          <p:cNvSpPr>
            <a:spLocks noGrp="1"/>
          </p:cNvSpPr>
          <p:nvPr>
            <p:ph sz="half" idx="1"/>
          </p:nvPr>
        </p:nvSpPr>
        <p:spPr>
          <a:xfrm>
            <a:off x="609600" y="1564104"/>
            <a:ext cx="11176932" cy="5053263"/>
          </a:xfrm>
        </p:spPr>
        <p:txBody>
          <a:bodyPr>
            <a:normAutofit fontScale="92500"/>
          </a:bodyPr>
          <a:lstStyle/>
          <a:p>
            <a:pPr>
              <a:lnSpc>
                <a:spcPct val="120000"/>
              </a:lnSpc>
            </a:pPr>
            <a:r>
              <a:rPr lang="en-US" sz="2400" dirty="0"/>
              <a:t>You have already did a research on </a:t>
            </a:r>
          </a:p>
          <a:p>
            <a:pPr marL="0" indent="0" algn="ctr">
              <a:lnSpc>
                <a:spcPct val="120000"/>
              </a:lnSpc>
              <a:buNone/>
            </a:pPr>
            <a:r>
              <a:rPr lang="en-US" sz="2400" dirty="0">
                <a:solidFill>
                  <a:srgbClr val="0055A4"/>
                </a:solidFill>
              </a:rPr>
              <a:t>How does the use of “Social Media” affect our life in terms of privacy and productivity? </a:t>
            </a:r>
          </a:p>
          <a:p>
            <a:pPr lvl="1">
              <a:lnSpc>
                <a:spcPct val="120000"/>
              </a:lnSpc>
            </a:pPr>
            <a:r>
              <a:rPr lang="en-US" sz="2000" dirty="0"/>
              <a:t>Download you research paper (assignment 1) from LEA. </a:t>
            </a:r>
          </a:p>
          <a:p>
            <a:pPr>
              <a:lnSpc>
                <a:spcPct val="120000"/>
              </a:lnSpc>
            </a:pPr>
            <a:r>
              <a:rPr lang="en-US" sz="2400" dirty="0"/>
              <a:t>Create a PowerPoint presentation about the research you did:</a:t>
            </a:r>
          </a:p>
          <a:p>
            <a:pPr lvl="1">
              <a:lnSpc>
                <a:spcPct val="120000"/>
              </a:lnSpc>
            </a:pPr>
            <a:r>
              <a:rPr lang="en-US" sz="2000" dirty="0"/>
              <a:t>Choose a suitable layout.</a:t>
            </a:r>
          </a:p>
          <a:p>
            <a:pPr lvl="1">
              <a:lnSpc>
                <a:spcPct val="120000"/>
              </a:lnSpc>
            </a:pPr>
            <a:r>
              <a:rPr lang="en-US" sz="2000" dirty="0"/>
              <a:t>Your audience will be Computer Science Students.</a:t>
            </a:r>
          </a:p>
          <a:p>
            <a:pPr lvl="1">
              <a:lnSpc>
                <a:spcPct val="120000"/>
              </a:lnSpc>
            </a:pPr>
            <a:r>
              <a:rPr lang="en-US" sz="2000" dirty="0"/>
              <a:t>Your presentation should be between 5 and10 slides.</a:t>
            </a:r>
          </a:p>
          <a:p>
            <a:pPr lvl="1">
              <a:lnSpc>
                <a:spcPct val="120000"/>
              </a:lnSpc>
            </a:pPr>
            <a:r>
              <a:rPr lang="en-US" sz="2000" dirty="0"/>
              <a:t>Summarize the ideas and remember not all the text will have to be moved to the presentation. </a:t>
            </a:r>
          </a:p>
          <a:p>
            <a:pPr lvl="1">
              <a:lnSpc>
                <a:spcPct val="120000"/>
              </a:lnSpc>
            </a:pPr>
            <a:r>
              <a:rPr lang="en-US" sz="2000" dirty="0"/>
              <a:t>Follow the tips stated in this guide. </a:t>
            </a:r>
          </a:p>
          <a:p>
            <a:pPr lvl="1">
              <a:lnSpc>
                <a:spcPct val="120000"/>
              </a:lnSpc>
            </a:pPr>
            <a:r>
              <a:rPr lang="en-US" sz="2000" dirty="0"/>
              <a:t>Well done presentations will be awarded a bonus point in Exam 3.</a:t>
            </a:r>
          </a:p>
          <a:p>
            <a:pPr>
              <a:lnSpc>
                <a:spcPct val="120000"/>
              </a:lnSpc>
            </a:pPr>
            <a:endParaRPr lang="en-US" sz="2400" dirty="0"/>
          </a:p>
        </p:txBody>
      </p:sp>
    </p:spTree>
    <p:extLst>
      <p:ext uri="{BB962C8B-B14F-4D97-AF65-F5344CB8AC3E}">
        <p14:creationId xmlns:p14="http://schemas.microsoft.com/office/powerpoint/2010/main" val="1288889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BDAC8-EC87-4F7D-9DF4-983B8D2FA280}"/>
              </a:ext>
            </a:extLst>
          </p:cNvPr>
          <p:cNvSpPr>
            <a:spLocks noGrp="1"/>
          </p:cNvSpPr>
          <p:nvPr>
            <p:ph type="title"/>
          </p:nvPr>
        </p:nvSpPr>
        <p:spPr/>
        <p:txBody>
          <a:bodyPr/>
          <a:lstStyle/>
          <a:p>
            <a:r>
              <a:rPr lang="en-US" dirty="0"/>
              <a:t>Resources	</a:t>
            </a:r>
          </a:p>
        </p:txBody>
      </p:sp>
      <p:sp>
        <p:nvSpPr>
          <p:cNvPr id="3" name="Content Placeholder 2">
            <a:extLst>
              <a:ext uri="{FF2B5EF4-FFF2-40B4-BE49-F238E27FC236}">
                <a16:creationId xmlns:a16="http://schemas.microsoft.com/office/drawing/2014/main" id="{04B4792D-0A65-423C-807D-562895224173}"/>
              </a:ext>
            </a:extLst>
          </p:cNvPr>
          <p:cNvSpPr>
            <a:spLocks noGrp="1"/>
          </p:cNvSpPr>
          <p:nvPr>
            <p:ph sz="half" idx="1"/>
          </p:nvPr>
        </p:nvSpPr>
        <p:spPr/>
        <p:txBody>
          <a:bodyPr>
            <a:normAutofit/>
          </a:bodyPr>
          <a:lstStyle/>
          <a:p>
            <a:r>
              <a:rPr lang="en-US" sz="2400" dirty="0"/>
              <a:t>https://en.wikipedia.org/wiki/Presentation_program</a:t>
            </a:r>
          </a:p>
          <a:p>
            <a:r>
              <a:rPr lang="en-US" sz="2400" dirty="0"/>
              <a:t>http://www.garrreynolds.com/preso-tips/design/</a:t>
            </a:r>
          </a:p>
          <a:p>
            <a:r>
              <a:rPr lang="en-US" sz="2400" dirty="0"/>
              <a:t>http://www.ncsl.org/legislators-staff/legislative-staff/legislative-staff-coordinating-committee/tips-for-making-effective-powerpoint-presentations.aspx</a:t>
            </a:r>
          </a:p>
          <a:p>
            <a:endParaRPr lang="en-US" sz="2400"/>
          </a:p>
          <a:p>
            <a:r>
              <a:rPr lang="en-US" sz="2400"/>
              <a:t>Book</a:t>
            </a:r>
            <a:r>
              <a:rPr lang="en-US" sz="2400" dirty="0"/>
              <a:t>: Microsoft PowerPoint 2016 – Step by Step</a:t>
            </a:r>
          </a:p>
          <a:p>
            <a:pPr marL="0" indent="0">
              <a:buNone/>
            </a:pPr>
            <a:r>
              <a:rPr lang="en-US" sz="2400" dirty="0"/>
              <a:t>https://ptgmedia.pearsoncmg.com/images/9780735697799/samplepages/9780735697799.pdf</a:t>
            </a:r>
          </a:p>
          <a:p>
            <a:endParaRPr lang="en-US" sz="2400" dirty="0"/>
          </a:p>
          <a:p>
            <a:endParaRPr lang="en-US" sz="2400" dirty="0"/>
          </a:p>
          <a:p>
            <a:endParaRPr lang="en-US" sz="2400" dirty="0"/>
          </a:p>
        </p:txBody>
      </p:sp>
    </p:spTree>
    <p:extLst>
      <p:ext uri="{BB962C8B-B14F-4D97-AF65-F5344CB8AC3E}">
        <p14:creationId xmlns:p14="http://schemas.microsoft.com/office/powerpoint/2010/main" val="1238761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C0F0-5D15-4925-866D-624BAB3E8CE9}"/>
              </a:ext>
            </a:extLst>
          </p:cNvPr>
          <p:cNvSpPr>
            <a:spLocks noGrp="1"/>
          </p:cNvSpPr>
          <p:nvPr>
            <p:ph type="title"/>
          </p:nvPr>
        </p:nvSpPr>
        <p:spPr/>
        <p:txBody>
          <a:bodyPr/>
          <a:lstStyle/>
          <a:p>
            <a:r>
              <a:rPr lang="en-US" dirty="0"/>
              <a:t>History (2)</a:t>
            </a:r>
          </a:p>
        </p:txBody>
      </p:sp>
      <p:sp>
        <p:nvSpPr>
          <p:cNvPr id="3" name="Content Placeholder 2">
            <a:extLst>
              <a:ext uri="{FF2B5EF4-FFF2-40B4-BE49-F238E27FC236}">
                <a16:creationId xmlns:a16="http://schemas.microsoft.com/office/drawing/2014/main" id="{F0D4ED77-1CF0-41CA-9039-CBD3EEDA6825}"/>
              </a:ext>
            </a:extLst>
          </p:cNvPr>
          <p:cNvSpPr>
            <a:spLocks noGrp="1"/>
          </p:cNvSpPr>
          <p:nvPr>
            <p:ph sz="half" idx="1"/>
          </p:nvPr>
        </p:nvSpPr>
        <p:spPr/>
        <p:txBody>
          <a:bodyPr>
            <a:normAutofit lnSpcReduction="10000"/>
          </a:bodyPr>
          <a:lstStyle/>
          <a:p>
            <a:pPr>
              <a:lnSpc>
                <a:spcPct val="110000"/>
              </a:lnSpc>
            </a:pPr>
            <a:r>
              <a:rPr lang="en-US" sz="2400" dirty="0"/>
              <a:t>BRUNO: the first commercial computer software specifically intended for creating presentations was developed at Hewlett Packard in 1979. </a:t>
            </a:r>
          </a:p>
          <a:p>
            <a:pPr>
              <a:lnSpc>
                <a:spcPct val="110000"/>
              </a:lnSpc>
            </a:pPr>
            <a:endParaRPr lang="en-US" sz="2400" dirty="0"/>
          </a:p>
          <a:p>
            <a:pPr>
              <a:lnSpc>
                <a:spcPct val="110000"/>
              </a:lnSpc>
            </a:pPr>
            <a:r>
              <a:rPr lang="en-US" sz="2400" dirty="0"/>
              <a:t>Slidemaster: the first microcomputer-based presentation software developed by John F. Dunn and released by Cromemco in 1981.</a:t>
            </a:r>
          </a:p>
          <a:p>
            <a:pPr>
              <a:lnSpc>
                <a:spcPct val="110000"/>
              </a:lnSpc>
            </a:pPr>
            <a:endParaRPr lang="en-US" sz="2400" dirty="0"/>
          </a:p>
          <a:p>
            <a:pPr>
              <a:lnSpc>
                <a:spcPct val="110000"/>
              </a:lnSpc>
            </a:pPr>
            <a:r>
              <a:rPr lang="en-US" sz="2400" dirty="0"/>
              <a:t>VCN ExecuVision: the first software displaying a presentation on a personal computer screen in1982. </a:t>
            </a:r>
          </a:p>
          <a:p>
            <a:pPr lvl="1">
              <a:lnSpc>
                <a:spcPct val="110000"/>
              </a:lnSpc>
            </a:pPr>
            <a:r>
              <a:rPr lang="en-US" sz="2000" dirty="0"/>
              <a:t>This program allowed users to choose from a library of images to accompany the text of their presentation. </a:t>
            </a:r>
          </a:p>
        </p:txBody>
      </p:sp>
    </p:spTree>
    <p:extLst>
      <p:ext uri="{BB962C8B-B14F-4D97-AF65-F5344CB8AC3E}">
        <p14:creationId xmlns:p14="http://schemas.microsoft.com/office/powerpoint/2010/main" val="3854829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EFA1-BF20-44C9-960D-9FCE863714AD}"/>
              </a:ext>
            </a:extLst>
          </p:cNvPr>
          <p:cNvSpPr>
            <a:spLocks noGrp="1"/>
          </p:cNvSpPr>
          <p:nvPr>
            <p:ph type="title"/>
          </p:nvPr>
        </p:nvSpPr>
        <p:spPr/>
        <p:txBody>
          <a:bodyPr/>
          <a:lstStyle/>
          <a:p>
            <a:r>
              <a:rPr lang="en-US" dirty="0"/>
              <a:t>Microsoft PowerPoint</a:t>
            </a:r>
          </a:p>
        </p:txBody>
      </p:sp>
      <p:sp>
        <p:nvSpPr>
          <p:cNvPr id="3" name="Content Placeholder 2">
            <a:extLst>
              <a:ext uri="{FF2B5EF4-FFF2-40B4-BE49-F238E27FC236}">
                <a16:creationId xmlns:a16="http://schemas.microsoft.com/office/drawing/2014/main" id="{ADEB1A35-829F-4F0B-AF49-AB9638B2194E}"/>
              </a:ext>
            </a:extLst>
          </p:cNvPr>
          <p:cNvSpPr>
            <a:spLocks noGrp="1"/>
          </p:cNvSpPr>
          <p:nvPr>
            <p:ph sz="half" idx="1"/>
          </p:nvPr>
        </p:nvSpPr>
        <p:spPr>
          <a:xfrm>
            <a:off x="838200" y="1825624"/>
            <a:ext cx="10515600" cy="4625509"/>
          </a:xfrm>
        </p:spPr>
        <p:txBody>
          <a:bodyPr>
            <a:normAutofit/>
          </a:bodyPr>
          <a:lstStyle/>
          <a:p>
            <a:pPr>
              <a:lnSpc>
                <a:spcPct val="120000"/>
              </a:lnSpc>
            </a:pPr>
            <a:r>
              <a:rPr lang="en-US" sz="2400" dirty="0"/>
              <a:t>PowerPoint is a presentation program.</a:t>
            </a:r>
          </a:p>
          <a:p>
            <a:pPr>
              <a:lnSpc>
                <a:spcPct val="120000"/>
              </a:lnSpc>
            </a:pPr>
            <a:r>
              <a:rPr lang="en-US" sz="2400" dirty="0"/>
              <a:t>Created by Robert Gaskins and Dennis Austin at Forethought software company in 1987.</a:t>
            </a:r>
          </a:p>
          <a:p>
            <a:pPr>
              <a:lnSpc>
                <a:spcPct val="120000"/>
              </a:lnSpc>
            </a:pPr>
            <a:r>
              <a:rPr lang="en-US" sz="2400" dirty="0"/>
              <a:t>Was initially intended for Macintosh computers only.</a:t>
            </a:r>
          </a:p>
          <a:p>
            <a:pPr>
              <a:lnSpc>
                <a:spcPct val="120000"/>
              </a:lnSpc>
            </a:pPr>
            <a:r>
              <a:rPr lang="en-US" sz="2400" dirty="0"/>
              <a:t>Microsoft acquired PowerPoint for $14 million three months after it appeared. First significant acquisition.</a:t>
            </a:r>
          </a:p>
          <a:p>
            <a:pPr>
              <a:lnSpc>
                <a:spcPct val="120000"/>
              </a:lnSpc>
            </a:pPr>
            <a:r>
              <a:rPr lang="en-US" sz="2400" dirty="0"/>
              <a:t>Today, Microsoft PowerPoint is one of leading programs that offers users many ways to display information from simple presentations to complex multimedia presentations.</a:t>
            </a:r>
          </a:p>
        </p:txBody>
      </p:sp>
    </p:spTree>
    <p:extLst>
      <p:ext uri="{BB962C8B-B14F-4D97-AF65-F5344CB8AC3E}">
        <p14:creationId xmlns:p14="http://schemas.microsoft.com/office/powerpoint/2010/main" val="477465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EF5839-8100-4AD1-921E-917ABCC0FB1C}"/>
              </a:ext>
            </a:extLst>
          </p:cNvPr>
          <p:cNvSpPr>
            <a:spLocks noGrp="1"/>
          </p:cNvSpPr>
          <p:nvPr>
            <p:ph type="title"/>
          </p:nvPr>
        </p:nvSpPr>
        <p:spPr/>
        <p:txBody>
          <a:bodyPr/>
          <a:lstStyle/>
          <a:p>
            <a:r>
              <a:rPr lang="en-US" dirty="0"/>
              <a:t>Introduction to Microsoft PowerPoint</a:t>
            </a:r>
            <a:endParaRPr lang="en-CA" dirty="0"/>
          </a:p>
        </p:txBody>
      </p:sp>
    </p:spTree>
    <p:extLst>
      <p:ext uri="{BB962C8B-B14F-4D97-AF65-F5344CB8AC3E}">
        <p14:creationId xmlns:p14="http://schemas.microsoft.com/office/powerpoint/2010/main" val="227453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03E4-2B24-4D4C-881E-9D4F86AF6CD2}"/>
              </a:ext>
            </a:extLst>
          </p:cNvPr>
          <p:cNvSpPr>
            <a:spLocks noGrp="1"/>
          </p:cNvSpPr>
          <p:nvPr>
            <p:ph type="title"/>
          </p:nvPr>
        </p:nvSpPr>
        <p:spPr/>
        <p:txBody>
          <a:bodyPr/>
          <a:lstStyle/>
          <a:p>
            <a:r>
              <a:rPr lang="en-US" dirty="0"/>
              <a:t>Viewing a Presentation</a:t>
            </a:r>
          </a:p>
        </p:txBody>
      </p:sp>
      <p:sp>
        <p:nvSpPr>
          <p:cNvPr id="3" name="Content Placeholder 2">
            <a:extLst>
              <a:ext uri="{FF2B5EF4-FFF2-40B4-BE49-F238E27FC236}">
                <a16:creationId xmlns:a16="http://schemas.microsoft.com/office/drawing/2014/main" id="{207E7A41-F420-4A37-B5F4-78E18C4F8A6F}"/>
              </a:ext>
            </a:extLst>
          </p:cNvPr>
          <p:cNvSpPr>
            <a:spLocks noGrp="1"/>
          </p:cNvSpPr>
          <p:nvPr>
            <p:ph sz="half" idx="1"/>
          </p:nvPr>
        </p:nvSpPr>
        <p:spPr/>
        <p:txBody>
          <a:bodyPr>
            <a:normAutofit fontScale="92500" lnSpcReduction="10000"/>
          </a:bodyPr>
          <a:lstStyle/>
          <a:p>
            <a:pPr>
              <a:lnSpc>
                <a:spcPct val="110000"/>
              </a:lnSpc>
            </a:pPr>
            <a:r>
              <a:rPr lang="en-US" dirty="0"/>
              <a:t>When you create a Blank Presentation in PowerPoint, the workspace opens in </a:t>
            </a:r>
            <a:r>
              <a:rPr lang="en-US" dirty="0">
                <a:solidFill>
                  <a:srgbClr val="0055A4"/>
                </a:solidFill>
              </a:rPr>
              <a:t>Normal view</a:t>
            </a:r>
            <a:r>
              <a:rPr lang="en-US" dirty="0"/>
              <a:t>. </a:t>
            </a:r>
          </a:p>
          <a:p>
            <a:pPr>
              <a:lnSpc>
                <a:spcPct val="110000"/>
              </a:lnSpc>
            </a:pPr>
            <a:r>
              <a:rPr lang="en-US" dirty="0"/>
              <a:t>Normal view is divided into three areas: </a:t>
            </a:r>
          </a:p>
          <a:p>
            <a:pPr marL="971550" lvl="1" indent="-514350">
              <a:lnSpc>
                <a:spcPct val="110000"/>
              </a:lnSpc>
              <a:buFont typeface="+mj-lt"/>
              <a:buAutoNum type="arabicPeriod"/>
            </a:pPr>
            <a:r>
              <a:rPr lang="en-US" dirty="0">
                <a:solidFill>
                  <a:srgbClr val="0055A4"/>
                </a:solidFill>
              </a:rPr>
              <a:t>Slide Pane</a:t>
            </a:r>
            <a:r>
              <a:rPr lang="en-US" dirty="0"/>
              <a:t>: shows the full layout of a slide</a:t>
            </a:r>
          </a:p>
          <a:p>
            <a:pPr marL="971550" lvl="1" indent="-514350">
              <a:lnSpc>
                <a:spcPct val="110000"/>
              </a:lnSpc>
              <a:buFont typeface="+mj-lt"/>
              <a:buAutoNum type="arabicPeriod"/>
            </a:pPr>
            <a:r>
              <a:rPr lang="en-US" dirty="0">
                <a:solidFill>
                  <a:srgbClr val="0055A4"/>
                </a:solidFill>
              </a:rPr>
              <a:t>Thumbnails</a:t>
            </a:r>
            <a:r>
              <a:rPr lang="en-US" dirty="0"/>
              <a:t>: shows slide thumbnails</a:t>
            </a:r>
          </a:p>
          <a:p>
            <a:pPr marL="971550" lvl="1" indent="-514350">
              <a:lnSpc>
                <a:spcPct val="110000"/>
              </a:lnSpc>
              <a:buFont typeface="+mj-lt"/>
              <a:buAutoNum type="arabicPeriod"/>
            </a:pPr>
            <a:r>
              <a:rPr lang="en-US" dirty="0">
                <a:solidFill>
                  <a:srgbClr val="0055A4"/>
                </a:solidFill>
              </a:rPr>
              <a:t>Notes Pane</a:t>
            </a:r>
            <a:r>
              <a:rPr lang="en-US" dirty="0"/>
              <a:t>: used to input text relevant to a specific slide </a:t>
            </a:r>
          </a:p>
          <a:p>
            <a:pPr>
              <a:lnSpc>
                <a:spcPct val="110000"/>
              </a:lnSpc>
            </a:pPr>
            <a:r>
              <a:rPr lang="en-US" dirty="0"/>
              <a:t>Other views include </a:t>
            </a:r>
            <a:r>
              <a:rPr lang="en-US" dirty="0">
                <a:solidFill>
                  <a:srgbClr val="0055A4"/>
                </a:solidFill>
              </a:rPr>
              <a:t>Slide Sorter view </a:t>
            </a:r>
            <a:r>
              <a:rPr lang="en-US" dirty="0"/>
              <a:t>which shows thumbnails of the entire presentation and </a:t>
            </a:r>
            <a:r>
              <a:rPr lang="en-US" dirty="0">
                <a:solidFill>
                  <a:srgbClr val="0055A4"/>
                </a:solidFill>
              </a:rPr>
              <a:t>Slide Show view </a:t>
            </a:r>
            <a:r>
              <a:rPr lang="en-US" dirty="0"/>
              <a:t>where you preview your presentation as your audience will see it.</a:t>
            </a:r>
          </a:p>
        </p:txBody>
      </p:sp>
    </p:spTree>
    <p:extLst>
      <p:ext uri="{BB962C8B-B14F-4D97-AF65-F5344CB8AC3E}">
        <p14:creationId xmlns:p14="http://schemas.microsoft.com/office/powerpoint/2010/main" val="2512289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C1DE-1638-4730-A916-9DE0B4851BCD}"/>
              </a:ext>
            </a:extLst>
          </p:cNvPr>
          <p:cNvSpPr>
            <a:spLocks noGrp="1"/>
          </p:cNvSpPr>
          <p:nvPr>
            <p:ph type="title"/>
          </p:nvPr>
        </p:nvSpPr>
        <p:spPr/>
        <p:txBody>
          <a:bodyPr/>
          <a:lstStyle/>
          <a:p>
            <a:r>
              <a:rPr lang="en-US" dirty="0"/>
              <a:t>Viewing a Presentation</a:t>
            </a:r>
          </a:p>
        </p:txBody>
      </p:sp>
      <p:pic>
        <p:nvPicPr>
          <p:cNvPr id="4" name="Content Placeholder 3">
            <a:extLst>
              <a:ext uri="{FF2B5EF4-FFF2-40B4-BE49-F238E27FC236}">
                <a16:creationId xmlns:a16="http://schemas.microsoft.com/office/drawing/2014/main" id="{61B1CAA5-0B36-4B49-8AFD-71109085CB03}"/>
              </a:ext>
            </a:extLst>
          </p:cNvPr>
          <p:cNvPicPr>
            <a:picLocks noGrp="1" noChangeAspect="1"/>
          </p:cNvPicPr>
          <p:nvPr>
            <p:ph sz="half" idx="1"/>
          </p:nvPr>
        </p:nvPicPr>
        <p:blipFill>
          <a:blip r:embed="rId2"/>
          <a:stretch>
            <a:fillRect/>
          </a:stretch>
        </p:blipFill>
        <p:spPr>
          <a:xfrm>
            <a:off x="1597429" y="1534781"/>
            <a:ext cx="8872031" cy="5323219"/>
          </a:xfrm>
          <a:prstGeom prst="rect">
            <a:avLst/>
          </a:prstGeom>
        </p:spPr>
      </p:pic>
    </p:spTree>
    <p:extLst>
      <p:ext uri="{BB962C8B-B14F-4D97-AF65-F5344CB8AC3E}">
        <p14:creationId xmlns:p14="http://schemas.microsoft.com/office/powerpoint/2010/main" val="64434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8EDD-FCA5-4923-BDBB-F771E17C02F9}"/>
              </a:ext>
            </a:extLst>
          </p:cNvPr>
          <p:cNvSpPr>
            <a:spLocks noGrp="1"/>
          </p:cNvSpPr>
          <p:nvPr>
            <p:ph type="title"/>
          </p:nvPr>
        </p:nvSpPr>
        <p:spPr/>
        <p:txBody>
          <a:bodyPr/>
          <a:lstStyle/>
          <a:p>
            <a:r>
              <a:rPr lang="en-US" dirty="0"/>
              <a:t>Creating a New Presentation</a:t>
            </a:r>
          </a:p>
        </p:txBody>
      </p:sp>
      <p:sp>
        <p:nvSpPr>
          <p:cNvPr id="3" name="Content Placeholder 2">
            <a:extLst>
              <a:ext uri="{FF2B5EF4-FFF2-40B4-BE49-F238E27FC236}">
                <a16:creationId xmlns:a16="http://schemas.microsoft.com/office/drawing/2014/main" id="{DA3B2117-C13E-4EBD-9BAF-51BAFA5AF276}"/>
              </a:ext>
            </a:extLst>
          </p:cNvPr>
          <p:cNvSpPr>
            <a:spLocks noGrp="1"/>
          </p:cNvSpPr>
          <p:nvPr>
            <p:ph sz="half" idx="1"/>
          </p:nvPr>
        </p:nvSpPr>
        <p:spPr>
          <a:xfrm>
            <a:off x="226504" y="1825625"/>
            <a:ext cx="5427676" cy="4351338"/>
          </a:xfrm>
        </p:spPr>
        <p:txBody>
          <a:bodyPr>
            <a:normAutofit/>
          </a:bodyPr>
          <a:lstStyle/>
          <a:p>
            <a:r>
              <a:rPr lang="en-US" sz="2400" dirty="0"/>
              <a:t>To Create a New Presentation: </a:t>
            </a:r>
          </a:p>
          <a:p>
            <a:pPr marL="971550" lvl="1" indent="-514350">
              <a:buFont typeface="+mj-lt"/>
              <a:buAutoNum type="arabicPeriod"/>
            </a:pPr>
            <a:r>
              <a:rPr lang="en-US" sz="2000" dirty="0"/>
              <a:t>Click on the File tab </a:t>
            </a:r>
          </a:p>
          <a:p>
            <a:pPr marL="971550" lvl="1" indent="-514350">
              <a:buFont typeface="+mj-lt"/>
              <a:buAutoNum type="arabicPeriod"/>
            </a:pPr>
            <a:r>
              <a:rPr lang="en-US" sz="2000" dirty="0"/>
              <a:t>Click on New </a:t>
            </a:r>
          </a:p>
          <a:p>
            <a:pPr marL="971550" lvl="1" indent="-514350">
              <a:buFont typeface="+mj-lt"/>
              <a:buAutoNum type="arabicPeriod"/>
            </a:pPr>
            <a:r>
              <a:rPr lang="en-US" sz="2000" dirty="0"/>
              <a:t>Select either a Blank Presentation, a featured theme or search for online templates and themes </a:t>
            </a:r>
          </a:p>
          <a:p>
            <a:pPr marL="971550" lvl="1" indent="-514350">
              <a:buFont typeface="+mj-lt"/>
              <a:buAutoNum type="arabicPeriod"/>
            </a:pPr>
            <a:r>
              <a:rPr lang="en-US" sz="2000" dirty="0"/>
              <a:t>Double-click Blank Presentation to create a new presentation</a:t>
            </a:r>
          </a:p>
        </p:txBody>
      </p:sp>
      <p:pic>
        <p:nvPicPr>
          <p:cNvPr id="5" name="Content Placeholder 4">
            <a:extLst>
              <a:ext uri="{FF2B5EF4-FFF2-40B4-BE49-F238E27FC236}">
                <a16:creationId xmlns:a16="http://schemas.microsoft.com/office/drawing/2014/main" id="{72860A8D-6845-40BD-A874-2113E8F13B09}"/>
              </a:ext>
            </a:extLst>
          </p:cNvPr>
          <p:cNvPicPr>
            <a:picLocks noGrp="1" noChangeAspect="1"/>
          </p:cNvPicPr>
          <p:nvPr>
            <p:ph sz="half" idx="2"/>
          </p:nvPr>
        </p:nvPicPr>
        <p:blipFill>
          <a:blip r:embed="rId2"/>
          <a:stretch>
            <a:fillRect/>
          </a:stretch>
        </p:blipFill>
        <p:spPr>
          <a:xfrm>
            <a:off x="5989740" y="1825625"/>
            <a:ext cx="5766732" cy="3363209"/>
          </a:xfrm>
          <a:prstGeom prst="rect">
            <a:avLst/>
          </a:prstGeom>
        </p:spPr>
      </p:pic>
    </p:spTree>
    <p:extLst>
      <p:ext uri="{BB962C8B-B14F-4D97-AF65-F5344CB8AC3E}">
        <p14:creationId xmlns:p14="http://schemas.microsoft.com/office/powerpoint/2010/main" val="2963086741"/>
      </p:ext>
    </p:extLst>
  </p:cSld>
  <p:clrMapOvr>
    <a:masterClrMapping/>
  </p:clrMapOvr>
</p:sld>
</file>

<file path=ppt/theme/theme1.xml><?xml version="1.0" encoding="utf-8"?>
<a:theme xmlns:a="http://schemas.openxmlformats.org/drawingml/2006/main" name="WelcomeDoc">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1319</TotalTime>
  <Words>1729</Words>
  <Application>Microsoft Office PowerPoint</Application>
  <PresentationFormat>Widescreen</PresentationFormat>
  <Paragraphs>188</Paragraphs>
  <Slides>33</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33</vt:i4>
      </vt:variant>
    </vt:vector>
  </HeadingPairs>
  <TitlesOfParts>
    <vt:vector size="47" baseType="lpstr">
      <vt:lpstr>Apple Chancery</vt:lpstr>
      <vt:lpstr>Arial</vt:lpstr>
      <vt:lpstr>Braggadocio</vt:lpstr>
      <vt:lpstr>Calibri</vt:lpstr>
      <vt:lpstr>ChopinScript</vt:lpstr>
      <vt:lpstr>Cracked</vt:lpstr>
      <vt:lpstr>Creeper</vt:lpstr>
      <vt:lpstr>Freebooter Script</vt:lpstr>
      <vt:lpstr>Lucida Blackletter</vt:lpstr>
      <vt:lpstr>Matura MT Script Capitals</vt:lpstr>
      <vt:lpstr>Party LET Plain</vt:lpstr>
      <vt:lpstr>Segoe UI</vt:lpstr>
      <vt:lpstr>Segoe UI Light</vt:lpstr>
      <vt:lpstr>WelcomeDoc</vt:lpstr>
      <vt:lpstr>Foundation of Web Development (420-WA5-AB) Presentation Applications</vt:lpstr>
      <vt:lpstr>What is a presentation application?</vt:lpstr>
      <vt:lpstr>History</vt:lpstr>
      <vt:lpstr>History (2)</vt:lpstr>
      <vt:lpstr>Microsoft PowerPoint</vt:lpstr>
      <vt:lpstr>Introduction to Microsoft PowerPoint</vt:lpstr>
      <vt:lpstr>Viewing a Presentation</vt:lpstr>
      <vt:lpstr>Viewing a Presentation</vt:lpstr>
      <vt:lpstr>Creating a New Presentation</vt:lpstr>
      <vt:lpstr>Entering Text on a Slide</vt:lpstr>
      <vt:lpstr>Formatting</vt:lpstr>
      <vt:lpstr>Adding New Slides</vt:lpstr>
      <vt:lpstr>Adding New Slides</vt:lpstr>
      <vt:lpstr>Content Slides </vt:lpstr>
      <vt:lpstr>Applying Slide Transitions </vt:lpstr>
      <vt:lpstr>Applying Animations to Slide Elements</vt:lpstr>
      <vt:lpstr>Presentation Tips</vt:lpstr>
      <vt:lpstr>Know Your Audience</vt:lpstr>
      <vt:lpstr>Organize Your Information</vt:lpstr>
      <vt:lpstr>Use Fonts And Sizes Sensibly</vt:lpstr>
      <vt:lpstr>Keep Your Slides Concise</vt:lpstr>
      <vt:lpstr>PowerPoint Presentation</vt:lpstr>
      <vt:lpstr>Highlight Key Words</vt:lpstr>
      <vt:lpstr>Choose Colour Combinations Carefully</vt:lpstr>
      <vt:lpstr>Use Simple Backgrounds</vt:lpstr>
      <vt:lpstr>Use Visual Elements</vt:lpstr>
      <vt:lpstr>Use Images Sparingly</vt:lpstr>
      <vt:lpstr>Use Of Acronyms</vt:lpstr>
      <vt:lpstr>Avoid Using Data That Is Hard To Read</vt:lpstr>
      <vt:lpstr>Don’t Overuse Special Effects</vt:lpstr>
      <vt:lpstr>End With A Summary Slide</vt:lpstr>
      <vt:lpstr>Exercise</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students to image 120 computers in a school network?</dc:title>
  <dc:creator>Aref Mourtada</dc:creator>
  <cp:keywords/>
  <cp:lastModifiedBy>Gabriel Larco</cp:lastModifiedBy>
  <cp:revision>68</cp:revision>
  <dcterms:created xsi:type="dcterms:W3CDTF">2017-10-15T21:06:31Z</dcterms:created>
  <dcterms:modified xsi:type="dcterms:W3CDTF">2021-05-27T10:40:52Z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