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Quattrocen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hBmlxwm6iKJKhP9GuvhTnUcofx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835B8F-D178-472A-B357-152601FA1ABF}">
  <a:tblStyle styleId="{E2835B8F-D178-472A-B357-152601FA1ABF}"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QuattrocentoSans-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0" name="Google Shape;2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269" name="Google Shape;26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23"/>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23"/>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3"/>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2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3"/>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23"/>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2"/>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32"/>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p:nvPr>
            <p:ph idx="2" type="pic"/>
          </p:nvPr>
        </p:nvSpPr>
        <p:spPr>
          <a:xfrm>
            <a:off x="5183188" y="987427"/>
            <a:ext cx="6172200" cy="4873625"/>
          </a:xfrm>
          <a:prstGeom prst="rect">
            <a:avLst/>
          </a:prstGeom>
          <a:noFill/>
          <a:ln>
            <a:noFill/>
          </a:ln>
        </p:spPr>
      </p:sp>
      <p:sp>
        <p:nvSpPr>
          <p:cNvPr id="101" name="Google Shape;101;p33"/>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3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3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3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113" name="Google Shape;113;p3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35"/>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35"/>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5"/>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3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5"/>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3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36"/>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3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24"/>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24"/>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30" name="Shape 30"/>
        <p:cNvGrpSpPr/>
        <p:nvPr/>
      </p:nvGrpSpPr>
      <p:grpSpPr>
        <a:xfrm>
          <a:off x="0" y="0"/>
          <a:ext cx="0" cy="0"/>
          <a:chOff x="0" y="0"/>
          <a:chExt cx="0" cy="0"/>
        </a:xfrm>
      </p:grpSpPr>
      <p:sp>
        <p:nvSpPr>
          <p:cNvPr id="31" name="Google Shape;31;p2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2" name="Google Shape;32;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34" name="Google Shape;34;p2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25"/>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8" name="Google Shape;38;p25"/>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26"/>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43" name="Google Shape;43;p26"/>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26"/>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45" name="Google Shape;45;p26"/>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6" name="Google Shape;46;p2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2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0" name="Google Shape;50;p2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27"/>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3" name="Google Shape;53;p27"/>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7"/>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5" name="Google Shape;55;p2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27"/>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9" name="Google Shape;59;p27"/>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2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8"/>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4" name="Google Shape;64;p2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2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68" name="Google Shape;68;p2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2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1" name="Google Shape;71;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3" name="Google Shape;73;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2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78" name="Google Shape;78;p2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30"/>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3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30"/>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86" name="Google Shape;86;p30"/>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3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Disks: Additional Topics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Volume Types</a:t>
            </a:r>
            <a:endParaRPr/>
          </a:p>
        </p:txBody>
      </p:sp>
      <p:sp>
        <p:nvSpPr>
          <p:cNvPr id="194" name="Google Shape;19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Simple volume</a:t>
            </a:r>
            <a:endParaRPr/>
          </a:p>
          <a:p>
            <a:pPr indent="-228600" lvl="0" marL="228600" rtl="0" algn="l">
              <a:lnSpc>
                <a:spcPct val="90000"/>
              </a:lnSpc>
              <a:spcBef>
                <a:spcPts val="900"/>
              </a:spcBef>
              <a:spcAft>
                <a:spcPts val="0"/>
              </a:spcAft>
              <a:buClr>
                <a:srgbClr val="7F7F7F"/>
              </a:buClr>
              <a:buSzPts val="3000"/>
              <a:buChar char="•"/>
            </a:pPr>
            <a:r>
              <a:rPr lang="en-US"/>
              <a:t>Spanned volume</a:t>
            </a:r>
            <a:endParaRPr/>
          </a:p>
          <a:p>
            <a:pPr indent="-228600" lvl="0" marL="228600" rtl="0" algn="l">
              <a:lnSpc>
                <a:spcPct val="90000"/>
              </a:lnSpc>
              <a:spcBef>
                <a:spcPts val="900"/>
              </a:spcBef>
              <a:spcAft>
                <a:spcPts val="0"/>
              </a:spcAft>
              <a:buClr>
                <a:srgbClr val="7F7F7F"/>
              </a:buClr>
              <a:buSzPts val="3000"/>
              <a:buChar char="•"/>
            </a:pPr>
            <a:r>
              <a:rPr lang="en-US"/>
              <a:t>Striped volume</a:t>
            </a:r>
            <a:endParaRPr/>
          </a:p>
          <a:p>
            <a:pPr indent="-228600" lvl="0" marL="228600" rtl="0" algn="l">
              <a:lnSpc>
                <a:spcPct val="90000"/>
              </a:lnSpc>
              <a:spcBef>
                <a:spcPts val="900"/>
              </a:spcBef>
              <a:spcAft>
                <a:spcPts val="0"/>
              </a:spcAft>
              <a:buClr>
                <a:srgbClr val="7F7F7F"/>
              </a:buClr>
              <a:buSzPts val="3000"/>
              <a:buChar char="•"/>
            </a:pPr>
            <a:r>
              <a:rPr lang="en-US"/>
              <a:t>Mirrored volume</a:t>
            </a:r>
            <a:endParaRPr/>
          </a:p>
          <a:p>
            <a:pPr indent="-228600" lvl="0" marL="228600" rtl="0" algn="l">
              <a:lnSpc>
                <a:spcPct val="90000"/>
              </a:lnSpc>
              <a:spcBef>
                <a:spcPts val="900"/>
              </a:spcBef>
              <a:spcAft>
                <a:spcPts val="0"/>
              </a:spcAft>
              <a:buClr>
                <a:srgbClr val="7F7F7F"/>
              </a:buClr>
              <a:buSzPts val="3000"/>
              <a:buChar char="•"/>
            </a:pPr>
            <a:r>
              <a:rPr lang="en-US"/>
              <a:t>RAID-5 volume</a:t>
            </a:r>
            <a:endParaRPr/>
          </a:p>
        </p:txBody>
      </p:sp>
      <p:sp>
        <p:nvSpPr>
          <p:cNvPr id="195" name="Google Shape;195;p1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Simple Volume</a:t>
            </a:r>
            <a:endParaRPr/>
          </a:p>
        </p:txBody>
      </p:sp>
      <p:sp>
        <p:nvSpPr>
          <p:cNvPr id="202" name="Google Shape;20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portion of a disk or an entire disk that is set up as a dynamic disk.</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Can be extended onto multiple sections of the same disk.</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Can be extended to multiple disks to be a part of a spanned or striped volume.</a:t>
            </a:r>
            <a:endParaRPr/>
          </a:p>
        </p:txBody>
      </p:sp>
      <p:sp>
        <p:nvSpPr>
          <p:cNvPr id="203" name="Google Shape;203;p11"/>
          <p:cNvSpPr txBox="1"/>
          <p:nvPr>
            <p:ph idx="12" type="sldNum"/>
          </p:nvPr>
        </p:nvSpPr>
        <p:spPr>
          <a:xfrm>
            <a:off x="8077200" y="6356352"/>
            <a:ext cx="3276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Spanned Volume</a:t>
            </a:r>
            <a:endParaRPr/>
          </a:p>
        </p:txBody>
      </p:sp>
      <p:sp>
        <p:nvSpPr>
          <p:cNvPr id="210" name="Google Shape;210;p12"/>
          <p:cNvSpPr txBox="1"/>
          <p:nvPr>
            <p:ph idx="1" type="body"/>
          </p:nvPr>
        </p:nvSpPr>
        <p:spPr>
          <a:xfrm>
            <a:off x="838200" y="1825625"/>
            <a:ext cx="11183224"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Combines space from multiple dynamic disks to a singe large volume.</a:t>
            </a:r>
            <a:endParaRPr/>
          </a:p>
          <a:p>
            <a:pPr indent="-228600" lvl="0" marL="228600" rtl="0" algn="l">
              <a:lnSpc>
                <a:spcPct val="90000"/>
              </a:lnSpc>
              <a:spcBef>
                <a:spcPts val="840"/>
              </a:spcBef>
              <a:spcAft>
                <a:spcPts val="0"/>
              </a:spcAft>
              <a:buClr>
                <a:srgbClr val="7F7F7F"/>
              </a:buClr>
              <a:buSzPts val="2800"/>
              <a:buChar char="•"/>
            </a:pPr>
            <a:r>
              <a:rPr lang="en-US" sz="2800"/>
              <a:t>As new disks are added, the spanned volume can be extended to include new disks.</a:t>
            </a:r>
            <a:endParaRPr/>
          </a:p>
          <a:p>
            <a:pPr indent="-228600" lvl="0" marL="228600" rtl="0" algn="l">
              <a:lnSpc>
                <a:spcPct val="90000"/>
              </a:lnSpc>
              <a:spcBef>
                <a:spcPts val="840"/>
              </a:spcBef>
              <a:spcAft>
                <a:spcPts val="0"/>
              </a:spcAft>
              <a:buClr>
                <a:srgbClr val="7F7F7F"/>
              </a:buClr>
              <a:buSzPts val="2800"/>
              <a:buChar char="•"/>
            </a:pPr>
            <a:r>
              <a:rPr lang="en-US" sz="2800"/>
              <a:t>One disk is filled before moving onto the space of another disk.</a:t>
            </a:r>
            <a:endParaRPr/>
          </a:p>
          <a:p>
            <a:pPr indent="-228600" lvl="0" marL="228600" rtl="0" algn="l">
              <a:lnSpc>
                <a:spcPct val="90000"/>
              </a:lnSpc>
              <a:spcBef>
                <a:spcPts val="840"/>
              </a:spcBef>
              <a:spcAft>
                <a:spcPts val="0"/>
              </a:spcAft>
              <a:buClr>
                <a:srgbClr val="7F7F7F"/>
              </a:buClr>
              <a:buSzPts val="2800"/>
              <a:buChar char="•"/>
            </a:pPr>
            <a:r>
              <a:rPr lang="en-US" sz="2800"/>
              <a:t>It does not increase performance.</a:t>
            </a:r>
            <a:endParaRPr/>
          </a:p>
          <a:p>
            <a:pPr indent="-228600" lvl="0" marL="228600" rtl="0" algn="l">
              <a:lnSpc>
                <a:spcPct val="90000"/>
              </a:lnSpc>
              <a:spcBef>
                <a:spcPts val="840"/>
              </a:spcBef>
              <a:spcAft>
                <a:spcPts val="0"/>
              </a:spcAft>
              <a:buClr>
                <a:srgbClr val="7F7F7F"/>
              </a:buClr>
              <a:buSzPts val="2800"/>
              <a:buChar char="•"/>
            </a:pPr>
            <a:r>
              <a:rPr lang="en-US" sz="2800"/>
              <a:t>It does not provide fault tolerance.</a:t>
            </a:r>
            <a:endParaRPr/>
          </a:p>
          <a:p>
            <a:pPr indent="-50800" lvl="0" marL="228600" rtl="0" algn="l">
              <a:lnSpc>
                <a:spcPct val="90000"/>
              </a:lnSpc>
              <a:spcBef>
                <a:spcPts val="840"/>
              </a:spcBef>
              <a:spcAft>
                <a:spcPts val="0"/>
              </a:spcAft>
              <a:buClr>
                <a:srgbClr val="7F7F7F"/>
              </a:buClr>
              <a:buSzPts val="2800"/>
              <a:buNone/>
            </a:pPr>
            <a:r>
              <a:t/>
            </a:r>
            <a:endParaRPr sz="2800"/>
          </a:p>
        </p:txBody>
      </p:sp>
      <p:sp>
        <p:nvSpPr>
          <p:cNvPr id="211" name="Google Shape;211;p12"/>
          <p:cNvSpPr txBox="1"/>
          <p:nvPr>
            <p:ph idx="12" type="sldNum"/>
          </p:nvPr>
        </p:nvSpPr>
        <p:spPr>
          <a:xfrm>
            <a:off x="8077200" y="6356352"/>
            <a:ext cx="3276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Striped Volume (RAID0)</a:t>
            </a:r>
            <a:endParaRPr/>
          </a:p>
        </p:txBody>
      </p:sp>
      <p:sp>
        <p:nvSpPr>
          <p:cNvPr id="218" name="Google Shape;21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3000"/>
              <a:buChar char="•"/>
            </a:pPr>
            <a:r>
              <a:rPr lang="en-US"/>
              <a:t>Combines space from multiple dynamic disks to a single large volume.</a:t>
            </a:r>
            <a:endParaRPr/>
          </a:p>
          <a:p>
            <a:pPr indent="-228600" lvl="0" marL="228600" rtl="0" algn="l">
              <a:lnSpc>
                <a:spcPct val="90000"/>
              </a:lnSpc>
              <a:spcBef>
                <a:spcPts val="900"/>
              </a:spcBef>
              <a:spcAft>
                <a:spcPts val="0"/>
              </a:spcAft>
              <a:buClr>
                <a:srgbClr val="7F7F7F"/>
              </a:buClr>
              <a:buSzPts val="3000"/>
              <a:buChar char="•"/>
            </a:pPr>
            <a:r>
              <a:rPr lang="en-US"/>
              <a:t>You cannot extend it after creation.</a:t>
            </a:r>
            <a:endParaRPr/>
          </a:p>
          <a:p>
            <a:pPr indent="-228600" lvl="0" marL="228600" rtl="0" algn="l">
              <a:lnSpc>
                <a:spcPct val="90000"/>
              </a:lnSpc>
              <a:spcBef>
                <a:spcPts val="900"/>
              </a:spcBef>
              <a:spcAft>
                <a:spcPts val="0"/>
              </a:spcAft>
              <a:buClr>
                <a:srgbClr val="7F7F7F"/>
              </a:buClr>
              <a:buSzPts val="3000"/>
              <a:buChar char="•"/>
            </a:pPr>
            <a:r>
              <a:rPr lang="en-US"/>
              <a:t>Data is written equally across all disks.</a:t>
            </a:r>
            <a:endParaRPr/>
          </a:p>
          <a:p>
            <a:pPr indent="-228600" lvl="0" marL="228600" rtl="0" algn="l">
              <a:lnSpc>
                <a:spcPct val="90000"/>
              </a:lnSpc>
              <a:spcBef>
                <a:spcPts val="900"/>
              </a:spcBef>
              <a:spcAft>
                <a:spcPts val="0"/>
              </a:spcAft>
              <a:buClr>
                <a:srgbClr val="7F7F7F"/>
              </a:buClr>
              <a:buSzPts val="3000"/>
              <a:buChar char="•"/>
            </a:pPr>
            <a:r>
              <a:rPr lang="en-US"/>
              <a:t>Increases disk performance.</a:t>
            </a:r>
            <a:endParaRPr/>
          </a:p>
          <a:p>
            <a:pPr indent="-228600" lvl="0" marL="228600" rtl="0" algn="l">
              <a:lnSpc>
                <a:spcPct val="90000"/>
              </a:lnSpc>
              <a:spcBef>
                <a:spcPts val="900"/>
              </a:spcBef>
              <a:spcAft>
                <a:spcPts val="0"/>
              </a:spcAft>
              <a:buClr>
                <a:srgbClr val="7F7F7F"/>
              </a:buClr>
              <a:buSzPts val="3000"/>
              <a:buChar char="•"/>
            </a:pPr>
            <a:r>
              <a:rPr lang="en-US"/>
              <a:t>No fault tolerance. </a:t>
            </a:r>
            <a:endParaRPr sz="2400"/>
          </a:p>
          <a:p>
            <a:pPr indent="-228600" lvl="0" marL="228600" rtl="0" algn="l">
              <a:lnSpc>
                <a:spcPct val="90000"/>
              </a:lnSpc>
              <a:spcBef>
                <a:spcPts val="720"/>
              </a:spcBef>
              <a:spcAft>
                <a:spcPts val="0"/>
              </a:spcAft>
              <a:buClr>
                <a:srgbClr val="7F7F7F"/>
              </a:buClr>
              <a:buSzPts val="2400"/>
              <a:buFont typeface="Quattrocento Sans"/>
              <a:buNone/>
            </a:pPr>
            <a:r>
              <a:t/>
            </a:r>
            <a:endParaRPr sz="2400"/>
          </a:p>
        </p:txBody>
      </p:sp>
      <p:sp>
        <p:nvSpPr>
          <p:cNvPr id="219" name="Google Shape;219;p13"/>
          <p:cNvSpPr txBox="1"/>
          <p:nvPr>
            <p:ph idx="12" type="sldNum"/>
          </p:nvPr>
        </p:nvSpPr>
        <p:spPr>
          <a:xfrm>
            <a:off x="8077200" y="6356352"/>
            <a:ext cx="3276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Mirrored Volume (RAID1)</a:t>
            </a:r>
            <a:endParaRPr/>
          </a:p>
        </p:txBody>
      </p:sp>
      <p:sp>
        <p:nvSpPr>
          <p:cNvPr id="226" name="Google Shape;22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Consists of an identical amount of space on 2 physical disks, which must be dynamic.</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The system performs read/write operations on both disks simultaneously.</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One of the most guaranteed forms of disk fault tolerance.</a:t>
            </a:r>
            <a:endParaRPr/>
          </a:p>
        </p:txBody>
      </p:sp>
      <p:sp>
        <p:nvSpPr>
          <p:cNvPr id="227" name="Google Shape;227;p14"/>
          <p:cNvSpPr txBox="1"/>
          <p:nvPr>
            <p:ph idx="12" type="sldNum"/>
          </p:nvPr>
        </p:nvSpPr>
        <p:spPr>
          <a:xfrm>
            <a:off x="8077200" y="6356352"/>
            <a:ext cx="3276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RAID-5 Volume</a:t>
            </a:r>
            <a:endParaRPr/>
          </a:p>
        </p:txBody>
      </p:sp>
      <p:sp>
        <p:nvSpPr>
          <p:cNvPr id="234" name="Google Shape;23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Requires a minimum of 3 disk drives.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Parity information is distributed on each disk.</a:t>
            </a:r>
            <a:endParaRPr/>
          </a:p>
          <a:p>
            <a:pPr indent="-228600" lvl="1" marL="685800" rtl="0" algn="l">
              <a:lnSpc>
                <a:spcPct val="90000"/>
              </a:lnSpc>
              <a:spcBef>
                <a:spcPts val="780"/>
              </a:spcBef>
              <a:spcAft>
                <a:spcPts val="0"/>
              </a:spcAft>
              <a:buClr>
                <a:srgbClr val="7F7F7F"/>
              </a:buClr>
              <a:buSzPts val="2600"/>
              <a:buChar char="•"/>
            </a:pPr>
            <a:r>
              <a:rPr lang="en-US"/>
              <a:t>If one disk fails, the information on that disk can be reconstructed.</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Improved read performance because of disk striping.</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Slower write performance because of the parity calculations.</a:t>
            </a:r>
            <a:endParaRPr/>
          </a:p>
          <a:p>
            <a:pPr indent="-38100" lvl="0" marL="228600" rtl="0" algn="l">
              <a:lnSpc>
                <a:spcPct val="90000"/>
              </a:lnSpc>
              <a:spcBef>
                <a:spcPts val="900"/>
              </a:spcBef>
              <a:spcAft>
                <a:spcPts val="0"/>
              </a:spcAft>
              <a:buClr>
                <a:srgbClr val="7F7F7F"/>
              </a:buClr>
              <a:buSzPts val="3000"/>
              <a:buNone/>
            </a:pPr>
            <a:r>
              <a:t/>
            </a:r>
            <a:endParaRPr/>
          </a:p>
        </p:txBody>
      </p:sp>
      <p:sp>
        <p:nvSpPr>
          <p:cNvPr id="235" name="Google Shape;235;p15"/>
          <p:cNvSpPr txBox="1"/>
          <p:nvPr>
            <p:ph idx="12" type="sldNum"/>
          </p:nvPr>
        </p:nvSpPr>
        <p:spPr>
          <a:xfrm>
            <a:off x="8077200" y="6356352"/>
            <a:ext cx="3276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Disk Imaging &amp; Cloning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Image</a:t>
            </a:r>
            <a:endParaRPr/>
          </a:p>
        </p:txBody>
      </p:sp>
      <p:sp>
        <p:nvSpPr>
          <p:cNvPr id="246" name="Google Shape;24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complete copy of the computer disk, includes:</a:t>
            </a:r>
            <a:endParaRPr/>
          </a:p>
          <a:p>
            <a:pPr indent="-228600" lvl="1" marL="685800" rtl="0" algn="l">
              <a:lnSpc>
                <a:spcPct val="90000"/>
              </a:lnSpc>
              <a:spcBef>
                <a:spcPts val="780"/>
              </a:spcBef>
              <a:spcAft>
                <a:spcPts val="0"/>
              </a:spcAft>
              <a:buClr>
                <a:srgbClr val="7F7F7F"/>
              </a:buClr>
              <a:buSzPts val="2600"/>
              <a:buChar char="•"/>
            </a:pPr>
            <a:r>
              <a:rPr lang="en-US"/>
              <a:t>System files.</a:t>
            </a:r>
            <a:endParaRPr/>
          </a:p>
          <a:p>
            <a:pPr indent="-228600" lvl="1" marL="685800" rtl="0" algn="l">
              <a:lnSpc>
                <a:spcPct val="90000"/>
              </a:lnSpc>
              <a:spcBef>
                <a:spcPts val="780"/>
              </a:spcBef>
              <a:spcAft>
                <a:spcPts val="0"/>
              </a:spcAft>
              <a:buClr>
                <a:srgbClr val="7F7F7F"/>
              </a:buClr>
              <a:buSzPts val="2600"/>
              <a:buChar char="•"/>
            </a:pPr>
            <a:r>
              <a:rPr lang="en-US"/>
              <a:t>Device Drivers.</a:t>
            </a:r>
            <a:endParaRPr/>
          </a:p>
          <a:p>
            <a:pPr indent="-228600" lvl="1" marL="685800" rtl="0" algn="l">
              <a:lnSpc>
                <a:spcPct val="90000"/>
              </a:lnSpc>
              <a:spcBef>
                <a:spcPts val="780"/>
              </a:spcBef>
              <a:spcAft>
                <a:spcPts val="0"/>
              </a:spcAft>
              <a:buClr>
                <a:srgbClr val="7F7F7F"/>
              </a:buClr>
              <a:buSzPts val="2600"/>
              <a:buChar char="•"/>
            </a:pPr>
            <a:r>
              <a:rPr lang="en-US"/>
              <a:t>Installed applications.</a:t>
            </a:r>
            <a:endParaRPr/>
          </a:p>
          <a:p>
            <a:pPr indent="-228600" lvl="1" marL="685800" rtl="0" algn="l">
              <a:lnSpc>
                <a:spcPct val="90000"/>
              </a:lnSpc>
              <a:spcBef>
                <a:spcPts val="780"/>
              </a:spcBef>
              <a:spcAft>
                <a:spcPts val="0"/>
              </a:spcAft>
              <a:buClr>
                <a:srgbClr val="7F7F7F"/>
              </a:buClr>
              <a:buSzPts val="2600"/>
              <a:buChar char="•"/>
            </a:pPr>
            <a:r>
              <a:rPr lang="en-US"/>
              <a:t>User profiles and data.</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 disk image is one huge compressed </a:t>
            </a:r>
            <a:r>
              <a:rPr i="1" lang="en-US">
                <a:solidFill>
                  <a:srgbClr val="0055A4"/>
                </a:solidFill>
              </a:rPr>
              <a:t>file</a:t>
            </a:r>
            <a:r>
              <a:rPr lang="en-US"/>
              <a:t> of the disk.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Image</a:t>
            </a:r>
            <a:endParaRPr/>
          </a:p>
        </p:txBody>
      </p:sp>
      <p:sp>
        <p:nvSpPr>
          <p:cNvPr id="252" name="Google Shape;252;p18"/>
          <p:cNvSpPr txBox="1"/>
          <p:nvPr>
            <p:ph idx="1" type="body"/>
          </p:nvPr>
        </p:nvSpPr>
        <p:spPr>
          <a:xfrm>
            <a:off x="838199" y="1677798"/>
            <a:ext cx="11158058" cy="4890781"/>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A created disk image can be </a:t>
            </a:r>
            <a:r>
              <a:rPr lang="en-US">
                <a:solidFill>
                  <a:srgbClr val="0055A4"/>
                </a:solidFill>
              </a:rPr>
              <a:t>deployed</a:t>
            </a:r>
            <a:r>
              <a:rPr lang="en-US"/>
              <a:t> on a new disk drive if:</a:t>
            </a:r>
            <a:endParaRPr/>
          </a:p>
          <a:p>
            <a:pPr indent="-228600" lvl="1" marL="685800" rtl="0" algn="l">
              <a:lnSpc>
                <a:spcPct val="120000"/>
              </a:lnSpc>
              <a:spcBef>
                <a:spcPts val="546"/>
              </a:spcBef>
              <a:spcAft>
                <a:spcPts val="0"/>
              </a:spcAft>
              <a:buClr>
                <a:srgbClr val="7F7F7F"/>
              </a:buClr>
              <a:buSzPct val="100000"/>
              <a:buChar char="•"/>
            </a:pPr>
            <a:r>
              <a:rPr lang="en-US"/>
              <a:t>The old disk malfunctions.</a:t>
            </a:r>
            <a:endParaRPr/>
          </a:p>
          <a:p>
            <a:pPr indent="-228600" lvl="1" marL="685800" rtl="0" algn="l">
              <a:lnSpc>
                <a:spcPct val="120000"/>
              </a:lnSpc>
              <a:spcBef>
                <a:spcPts val="546"/>
              </a:spcBef>
              <a:spcAft>
                <a:spcPts val="0"/>
              </a:spcAft>
              <a:buClr>
                <a:srgbClr val="7F7F7F"/>
              </a:buClr>
              <a:buSzPct val="100000"/>
              <a:buChar char="•"/>
            </a:pPr>
            <a:r>
              <a:rPr lang="en-US"/>
              <a:t>Upgrade to a new disk (larger in size or faster).</a:t>
            </a:r>
            <a:endParaRPr/>
          </a:p>
          <a:p>
            <a:pPr indent="-228600" lvl="0" marL="228600" rtl="0" algn="l">
              <a:lnSpc>
                <a:spcPct val="120000"/>
              </a:lnSpc>
              <a:spcBef>
                <a:spcPts val="630"/>
              </a:spcBef>
              <a:spcAft>
                <a:spcPts val="0"/>
              </a:spcAft>
              <a:buClr>
                <a:srgbClr val="7F7F7F"/>
              </a:buClr>
              <a:buSzPct val="100000"/>
              <a:buChar char="•"/>
            </a:pPr>
            <a:r>
              <a:rPr lang="en-US"/>
              <a:t>Once an image is deployed on a disk, the new disk can be placed in a computer. </a:t>
            </a:r>
            <a:endParaRPr/>
          </a:p>
          <a:p>
            <a:pPr indent="-228600" lvl="1" marL="685800" rtl="0" algn="l">
              <a:lnSpc>
                <a:spcPct val="120000"/>
              </a:lnSpc>
              <a:spcBef>
                <a:spcPts val="546"/>
              </a:spcBef>
              <a:spcAft>
                <a:spcPts val="0"/>
              </a:spcAft>
              <a:buClr>
                <a:srgbClr val="7F7F7F"/>
              </a:buClr>
              <a:buSzPct val="100000"/>
              <a:buChar char="•"/>
            </a:pPr>
            <a:r>
              <a:rPr lang="en-US"/>
              <a:t>You should be able to carry on working with all your applications and data available on the new disk.</a:t>
            </a:r>
            <a:endParaRPr/>
          </a:p>
          <a:p>
            <a:pPr indent="-228600" lvl="1" marL="685800" rtl="0" algn="l">
              <a:lnSpc>
                <a:spcPct val="120000"/>
              </a:lnSpc>
              <a:spcBef>
                <a:spcPts val="546"/>
              </a:spcBef>
              <a:spcAft>
                <a:spcPts val="0"/>
              </a:spcAft>
              <a:buClr>
                <a:srgbClr val="7F7F7F"/>
              </a:buClr>
              <a:buSzPct val="100000"/>
              <a:buChar char="•"/>
            </a:pPr>
            <a:r>
              <a:rPr lang="en-US"/>
              <a:t>You will lose any data and modifications made to your system after the image was created.</a:t>
            </a:r>
            <a:endParaRPr/>
          </a:p>
          <a:p>
            <a:pPr indent="-95250" lvl="0" marL="228600" rtl="0" algn="l">
              <a:lnSpc>
                <a:spcPct val="120000"/>
              </a:lnSpc>
              <a:spcBef>
                <a:spcPts val="630"/>
              </a:spcBef>
              <a:spcAft>
                <a:spcPts val="0"/>
              </a:spcAft>
              <a:buClr>
                <a:srgbClr val="7F7F7F"/>
              </a:buClr>
              <a:buSzPct val="100000"/>
              <a:buNone/>
            </a:pPr>
            <a:r>
              <a:t/>
            </a:r>
            <a:endParaRPr/>
          </a:p>
          <a:p>
            <a:pPr indent="-228600" lvl="0" marL="228600" rtl="0" algn="l">
              <a:lnSpc>
                <a:spcPct val="120000"/>
              </a:lnSpc>
              <a:spcBef>
                <a:spcPts val="630"/>
              </a:spcBef>
              <a:spcAft>
                <a:spcPts val="0"/>
              </a:spcAft>
              <a:buClr>
                <a:srgbClr val="7F7F7F"/>
              </a:buClr>
              <a:buSzPct val="100000"/>
              <a:buChar char="•"/>
            </a:pPr>
            <a:r>
              <a:rPr lang="en-US"/>
              <a:t>Example: </a:t>
            </a:r>
            <a:endParaRPr/>
          </a:p>
          <a:p>
            <a:pPr indent="0" lvl="1" marL="457200" rtl="0" algn="l">
              <a:lnSpc>
                <a:spcPct val="120000"/>
              </a:lnSpc>
              <a:spcBef>
                <a:spcPts val="546"/>
              </a:spcBef>
              <a:spcAft>
                <a:spcPts val="0"/>
              </a:spcAft>
              <a:buClr>
                <a:srgbClr val="7F7F7F"/>
              </a:buClr>
              <a:buSzPct val="100000"/>
              <a:buNone/>
            </a:pPr>
            <a:r>
              <a:rPr lang="en-US"/>
              <a:t>You want to replace your disk with a larger size disk. You create a disk image and save it to an external drive. Afterward, you remembered you need to modify some photos. You install Photoshop application and download the photos to modify and save them to disk. While working on the photos, the system disk fails because of a HW issue. You install a new disk and deploy the image on it. You will see that the photoshop application and the downloaded photos will not be available there.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Cloning</a:t>
            </a:r>
            <a:endParaRPr/>
          </a:p>
        </p:txBody>
      </p:sp>
      <p:sp>
        <p:nvSpPr>
          <p:cNvPr id="258" name="Google Shape;25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Copying the contents of a computer disk to another disk.</a:t>
            </a:r>
            <a:endParaRPr/>
          </a:p>
          <a:p>
            <a:pPr indent="-228600" lvl="1" marL="685800" rtl="0" algn="l">
              <a:lnSpc>
                <a:spcPct val="90000"/>
              </a:lnSpc>
              <a:spcBef>
                <a:spcPts val="722"/>
              </a:spcBef>
              <a:spcAft>
                <a:spcPts val="0"/>
              </a:spcAft>
              <a:buClr>
                <a:srgbClr val="7F7F7F"/>
              </a:buClr>
              <a:buSzPct val="100000"/>
              <a:buChar char="•"/>
            </a:pPr>
            <a:r>
              <a:rPr lang="en-US"/>
              <a:t>(or to an image file).</a:t>
            </a:r>
            <a:endParaRPr/>
          </a:p>
          <a:p>
            <a:pPr indent="-52387" lvl="0" marL="228600" rtl="0" algn="l">
              <a:lnSpc>
                <a:spcPct val="90000"/>
              </a:lnSpc>
              <a:spcBef>
                <a:spcPts val="833"/>
              </a:spcBef>
              <a:spcAft>
                <a:spcPts val="0"/>
              </a:spcAft>
              <a:buClr>
                <a:srgbClr val="7F7F7F"/>
              </a:buClr>
              <a:buSzPct val="100000"/>
              <a:buNone/>
            </a:pPr>
            <a:r>
              <a:t/>
            </a:r>
            <a:endParaRPr/>
          </a:p>
          <a:p>
            <a:pPr indent="-228600" lvl="0" marL="228600" rtl="0" algn="l">
              <a:lnSpc>
                <a:spcPct val="90000"/>
              </a:lnSpc>
              <a:spcBef>
                <a:spcPts val="833"/>
              </a:spcBef>
              <a:spcAft>
                <a:spcPts val="0"/>
              </a:spcAft>
              <a:buClr>
                <a:srgbClr val="7F7F7F"/>
              </a:buClr>
              <a:buSzPct val="100000"/>
              <a:buChar char="•"/>
            </a:pPr>
            <a:r>
              <a:rPr lang="en-US"/>
              <a:t>Includes:</a:t>
            </a:r>
            <a:endParaRPr/>
          </a:p>
          <a:p>
            <a:pPr indent="-228600" lvl="1" marL="685800" rtl="0" algn="l">
              <a:lnSpc>
                <a:spcPct val="90000"/>
              </a:lnSpc>
              <a:spcBef>
                <a:spcPts val="722"/>
              </a:spcBef>
              <a:spcAft>
                <a:spcPts val="0"/>
              </a:spcAft>
              <a:buClr>
                <a:srgbClr val="7F7F7F"/>
              </a:buClr>
              <a:buSzPct val="100000"/>
              <a:buChar char="•"/>
            </a:pPr>
            <a:r>
              <a:rPr lang="en-US"/>
              <a:t>Copying hidden files.</a:t>
            </a:r>
            <a:endParaRPr/>
          </a:p>
          <a:p>
            <a:pPr indent="-228600" lvl="1" marL="685800" rtl="0" algn="l">
              <a:lnSpc>
                <a:spcPct val="90000"/>
              </a:lnSpc>
              <a:spcBef>
                <a:spcPts val="722"/>
              </a:spcBef>
              <a:spcAft>
                <a:spcPts val="0"/>
              </a:spcAft>
              <a:buClr>
                <a:srgbClr val="7F7F7F"/>
              </a:buClr>
              <a:buSzPct val="100000"/>
              <a:buChar char="•"/>
            </a:pPr>
            <a:r>
              <a:rPr lang="en-US"/>
              <a:t>Files that are currently in use.</a:t>
            </a:r>
            <a:endParaRPr/>
          </a:p>
          <a:p>
            <a:pPr indent="-228600" lvl="1" marL="685800" rtl="0" algn="l">
              <a:lnSpc>
                <a:spcPct val="90000"/>
              </a:lnSpc>
              <a:spcBef>
                <a:spcPts val="722"/>
              </a:spcBef>
              <a:spcAft>
                <a:spcPts val="0"/>
              </a:spcAft>
              <a:buClr>
                <a:srgbClr val="7F7F7F"/>
              </a:buClr>
              <a:buSzPct val="100000"/>
              <a:buChar char="•"/>
            </a:pPr>
            <a:r>
              <a:rPr lang="en-US"/>
              <a:t>Deleted files. How?*</a:t>
            </a:r>
            <a:endParaRPr/>
          </a:p>
          <a:p>
            <a:pPr indent="-75882" lvl="1" marL="685800" rtl="0" algn="l">
              <a:lnSpc>
                <a:spcPct val="90000"/>
              </a:lnSpc>
              <a:spcBef>
                <a:spcPts val="722"/>
              </a:spcBef>
              <a:spcAft>
                <a:spcPts val="0"/>
              </a:spcAft>
              <a:buClr>
                <a:srgbClr val="7F7F7F"/>
              </a:buClr>
              <a:buSzPct val="100000"/>
              <a:buNone/>
            </a:pPr>
            <a:r>
              <a:t/>
            </a:r>
            <a:endParaRPr/>
          </a:p>
          <a:p>
            <a:pPr indent="-228600" lvl="0" marL="228600" rtl="0" algn="l">
              <a:lnSpc>
                <a:spcPct val="90000"/>
              </a:lnSpc>
              <a:spcBef>
                <a:spcPts val="833"/>
              </a:spcBef>
              <a:spcAft>
                <a:spcPts val="0"/>
              </a:spcAft>
              <a:buClr>
                <a:srgbClr val="7F7F7F"/>
              </a:buClr>
              <a:buSzPct val="100000"/>
              <a:buChar char="•"/>
            </a:pPr>
            <a:r>
              <a:rPr lang="en-US"/>
              <a:t>In cloning, hardware must be identical.</a:t>
            </a:r>
            <a:endParaRPr/>
          </a:p>
          <a:p>
            <a:pPr indent="-228600" lvl="1" marL="685800" rtl="0" algn="l">
              <a:lnSpc>
                <a:spcPct val="90000"/>
              </a:lnSpc>
              <a:spcBef>
                <a:spcPts val="722"/>
              </a:spcBef>
              <a:spcAft>
                <a:spcPts val="0"/>
              </a:spcAft>
              <a:buClr>
                <a:srgbClr val="7F7F7F"/>
              </a:buClr>
              <a:buSzPct val="100000"/>
              <a:buChar char="•"/>
            </a:pPr>
            <a:r>
              <a:rPr lang="en-US"/>
              <a:t>What happens if the disks do not have the same size?</a:t>
            </a:r>
            <a:endParaRPr/>
          </a:p>
          <a:p>
            <a:pPr indent="-52387" lvl="0" marL="228600" rtl="0" algn="l">
              <a:lnSpc>
                <a:spcPct val="90000"/>
              </a:lnSpc>
              <a:spcBef>
                <a:spcPts val="833"/>
              </a:spcBef>
              <a:spcAft>
                <a:spcPts val="0"/>
              </a:spcAft>
              <a:buClr>
                <a:srgbClr val="7F7F7F"/>
              </a:buClr>
              <a:buSzPct val="100000"/>
              <a:buNone/>
            </a:pPr>
            <a:r>
              <a:t/>
            </a:r>
            <a:endParaRPr/>
          </a:p>
        </p:txBody>
      </p:sp>
      <p:pic>
        <p:nvPicPr>
          <p:cNvPr id="259" name="Google Shape;259;p19"/>
          <p:cNvPicPr preferRelativeResize="0"/>
          <p:nvPr/>
        </p:nvPicPr>
        <p:blipFill rotWithShape="1">
          <a:blip r:embed="rId3">
            <a:alphaModFix/>
          </a:blip>
          <a:srcRect b="0" l="0" r="0" t="0"/>
          <a:stretch/>
        </p:blipFill>
        <p:spPr>
          <a:xfrm>
            <a:off x="6096000" y="2319207"/>
            <a:ext cx="5250833" cy="1821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MBR-GPT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Imaging VS Cloning</a:t>
            </a:r>
            <a:endParaRPr/>
          </a:p>
        </p:txBody>
      </p:sp>
      <p:sp>
        <p:nvSpPr>
          <p:cNvPr id="265" name="Google Shape;26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Both methods are used to create an exact replica of your hard drive.</a:t>
            </a:r>
            <a:endParaRPr/>
          </a:p>
          <a:p>
            <a:pPr indent="-228600" lvl="1" marL="685800" rtl="0" algn="l">
              <a:lnSpc>
                <a:spcPct val="120000"/>
              </a:lnSpc>
              <a:spcBef>
                <a:spcPts val="546"/>
              </a:spcBef>
              <a:spcAft>
                <a:spcPts val="0"/>
              </a:spcAft>
              <a:buClr>
                <a:srgbClr val="7F7F7F"/>
              </a:buClr>
              <a:buSzPct val="100000"/>
              <a:buChar char="•"/>
            </a:pPr>
            <a:r>
              <a:rPr lang="en-US"/>
              <a:t>Include files, master boot record, applications and OS.</a:t>
            </a:r>
            <a:endParaRPr/>
          </a:p>
          <a:p>
            <a:pPr indent="-228600" lvl="1" marL="685800" rtl="0" algn="l">
              <a:lnSpc>
                <a:spcPct val="120000"/>
              </a:lnSpc>
              <a:spcBef>
                <a:spcPts val="546"/>
              </a:spcBef>
              <a:spcAft>
                <a:spcPts val="0"/>
              </a:spcAft>
              <a:buClr>
                <a:srgbClr val="7F7F7F"/>
              </a:buClr>
              <a:buSzPct val="100000"/>
              <a:buChar char="•"/>
            </a:pPr>
            <a:r>
              <a:rPr lang="en-US"/>
              <a:t>Full system backup.</a:t>
            </a:r>
            <a:endParaRPr/>
          </a:p>
          <a:p>
            <a:pPr indent="-113030" lvl="1" marL="685800" rtl="0" algn="l">
              <a:lnSpc>
                <a:spcPct val="120000"/>
              </a:lnSpc>
              <a:spcBef>
                <a:spcPts val="546"/>
              </a:spcBef>
              <a:spcAft>
                <a:spcPts val="0"/>
              </a:spcAft>
              <a:buClr>
                <a:srgbClr val="7F7F7F"/>
              </a:buClr>
              <a:buSzPct val="100000"/>
              <a:buNone/>
            </a:pPr>
            <a:r>
              <a:t/>
            </a:r>
            <a:endParaRPr/>
          </a:p>
          <a:p>
            <a:pPr indent="-228600" lvl="0" marL="228600" rtl="0" algn="l">
              <a:lnSpc>
                <a:spcPct val="120000"/>
              </a:lnSpc>
              <a:spcBef>
                <a:spcPts val="630"/>
              </a:spcBef>
              <a:spcAft>
                <a:spcPts val="0"/>
              </a:spcAft>
              <a:buClr>
                <a:srgbClr val="7F7F7F"/>
              </a:buClr>
              <a:buSzPct val="100000"/>
              <a:buChar char="•"/>
            </a:pPr>
            <a:r>
              <a:rPr lang="en-US"/>
              <a:t>Cloning: exact copy of everything bit by bit on the disk</a:t>
            </a:r>
            <a:endParaRPr/>
          </a:p>
          <a:p>
            <a:pPr indent="-228600" lvl="0" marL="228600" rtl="0" algn="l">
              <a:lnSpc>
                <a:spcPct val="120000"/>
              </a:lnSpc>
              <a:spcBef>
                <a:spcPts val="630"/>
              </a:spcBef>
              <a:spcAft>
                <a:spcPts val="0"/>
              </a:spcAft>
              <a:buClr>
                <a:srgbClr val="7F7F7F"/>
              </a:buClr>
              <a:buSzPct val="100000"/>
              <a:buChar char="•"/>
            </a:pPr>
            <a:r>
              <a:rPr lang="en-US"/>
              <a:t>Imaging: creates one single compressed file (containing everything). </a:t>
            </a:r>
            <a:br>
              <a:rPr lang="en-US"/>
            </a:br>
            <a:endParaRPr/>
          </a:p>
          <a:p>
            <a:pPr indent="-228600" lvl="0" marL="228600" rtl="0" algn="l">
              <a:lnSpc>
                <a:spcPct val="120000"/>
              </a:lnSpc>
              <a:spcBef>
                <a:spcPts val="630"/>
              </a:spcBef>
              <a:spcAft>
                <a:spcPts val="0"/>
              </a:spcAft>
              <a:buClr>
                <a:srgbClr val="7F7F7F"/>
              </a:buClr>
              <a:buSzPct val="100000"/>
              <a:buChar char="•"/>
            </a:pPr>
            <a:r>
              <a:rPr lang="en-US"/>
              <a:t>If your hard drive dies:</a:t>
            </a:r>
            <a:endParaRPr/>
          </a:p>
          <a:p>
            <a:pPr indent="-228600" lvl="1" marL="685800" rtl="0" algn="l">
              <a:lnSpc>
                <a:spcPct val="120000"/>
              </a:lnSpc>
              <a:spcBef>
                <a:spcPts val="546"/>
              </a:spcBef>
              <a:spcAft>
                <a:spcPts val="0"/>
              </a:spcAft>
              <a:buClr>
                <a:srgbClr val="7F7F7F"/>
              </a:buClr>
              <a:buSzPct val="100000"/>
              <a:buChar char="•"/>
            </a:pPr>
            <a:r>
              <a:rPr lang="en-US"/>
              <a:t>You can simply swap it with a clone (disk).</a:t>
            </a:r>
            <a:endParaRPr/>
          </a:p>
          <a:p>
            <a:pPr indent="-228600" lvl="1" marL="685800" rtl="0" algn="l">
              <a:lnSpc>
                <a:spcPct val="120000"/>
              </a:lnSpc>
              <a:spcBef>
                <a:spcPts val="546"/>
              </a:spcBef>
              <a:spcAft>
                <a:spcPts val="0"/>
              </a:spcAft>
              <a:buClr>
                <a:srgbClr val="7F7F7F"/>
              </a:buClr>
              <a:buSzPct val="100000"/>
              <a:buChar char="•"/>
            </a:pPr>
            <a:r>
              <a:rPr lang="en-US"/>
              <a:t>An image needs to be deployed on a new disk before you can go back to work.</a:t>
            </a:r>
            <a:br>
              <a:rPr lang="en-US"/>
            </a:b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Windows Disk Settings</a:t>
            </a:r>
            <a:endParaRPr/>
          </a:p>
        </p:txBody>
      </p:sp>
      <p:sp>
        <p:nvSpPr>
          <p:cNvPr id="143" name="Google Shape;14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Windows installation automatically prepares the primary disk.</a:t>
            </a:r>
            <a:endParaRPr/>
          </a:p>
          <a:p>
            <a:pPr indent="-228600" lvl="0" marL="228600" rtl="0" algn="l">
              <a:lnSpc>
                <a:spcPct val="90000"/>
              </a:lnSpc>
              <a:spcBef>
                <a:spcPts val="900"/>
              </a:spcBef>
              <a:spcAft>
                <a:spcPts val="0"/>
              </a:spcAft>
              <a:buClr>
                <a:srgbClr val="7F7F7F"/>
              </a:buClr>
              <a:buSzPts val="3000"/>
              <a:buChar char="•"/>
            </a:pPr>
            <a:r>
              <a:rPr lang="en-US"/>
              <a:t>When new disks is added, you must:</a:t>
            </a:r>
            <a:endParaRPr/>
          </a:p>
          <a:p>
            <a:pPr indent="-228600" lvl="1" marL="685800" rtl="0" algn="l">
              <a:lnSpc>
                <a:spcPct val="90000"/>
              </a:lnSpc>
              <a:spcBef>
                <a:spcPts val="780"/>
              </a:spcBef>
              <a:spcAft>
                <a:spcPts val="0"/>
              </a:spcAft>
              <a:buClr>
                <a:srgbClr val="7F7F7F"/>
              </a:buClr>
              <a:buSzPts val="2600"/>
              <a:buChar char="•"/>
            </a:pPr>
            <a:r>
              <a:rPr lang="en-US"/>
              <a:t>Select a partitioning style.</a:t>
            </a:r>
            <a:endParaRPr/>
          </a:p>
          <a:p>
            <a:pPr indent="-228600" lvl="1" marL="685800" rtl="0" algn="l">
              <a:lnSpc>
                <a:spcPct val="90000"/>
              </a:lnSpc>
              <a:spcBef>
                <a:spcPts val="780"/>
              </a:spcBef>
              <a:spcAft>
                <a:spcPts val="0"/>
              </a:spcAft>
              <a:buClr>
                <a:srgbClr val="7F7F7F"/>
              </a:buClr>
              <a:buSzPts val="2600"/>
              <a:buChar char="•"/>
            </a:pPr>
            <a:r>
              <a:rPr lang="en-US"/>
              <a:t>Select a disk type.</a:t>
            </a:r>
            <a:endParaRPr/>
          </a:p>
          <a:p>
            <a:pPr indent="-228600" lvl="1" marL="685800" rtl="0" algn="l">
              <a:lnSpc>
                <a:spcPct val="90000"/>
              </a:lnSpc>
              <a:spcBef>
                <a:spcPts val="780"/>
              </a:spcBef>
              <a:spcAft>
                <a:spcPts val="0"/>
              </a:spcAft>
              <a:buClr>
                <a:srgbClr val="7F7F7F"/>
              </a:buClr>
              <a:buSzPts val="2600"/>
              <a:buChar char="•"/>
            </a:pPr>
            <a:r>
              <a:rPr lang="en-US"/>
              <a:t>Divide the disk into partitions or volumes.</a:t>
            </a:r>
            <a:endParaRPr/>
          </a:p>
          <a:p>
            <a:pPr indent="-228600" lvl="1" marL="685800" rtl="0" algn="l">
              <a:lnSpc>
                <a:spcPct val="90000"/>
              </a:lnSpc>
              <a:spcBef>
                <a:spcPts val="780"/>
              </a:spcBef>
              <a:spcAft>
                <a:spcPts val="0"/>
              </a:spcAft>
              <a:buClr>
                <a:srgbClr val="7F7F7F"/>
              </a:buClr>
              <a:buSzPts val="2600"/>
              <a:buChar char="•"/>
            </a:pPr>
            <a:r>
              <a:rPr lang="en-US"/>
              <a:t>Format the partitions or volumes with a file system.</a:t>
            </a:r>
            <a:endParaRPr/>
          </a:p>
        </p:txBody>
      </p:sp>
      <p:sp>
        <p:nvSpPr>
          <p:cNvPr id="144" name="Google Shape;144;p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Selecting a Partition Table Style</a:t>
            </a:r>
            <a:endParaRPr/>
          </a:p>
        </p:txBody>
      </p:sp>
      <p:sp>
        <p:nvSpPr>
          <p:cNvPr id="150" name="Google Shape;15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7F7F7F"/>
              </a:buClr>
              <a:buSzPct val="100000"/>
              <a:buChar char="•"/>
            </a:pPr>
            <a:r>
              <a:rPr lang="en-US"/>
              <a:t>Partition table can describe the partitions on disk.</a:t>
            </a:r>
            <a:endParaRPr/>
          </a:p>
          <a:p>
            <a:pPr indent="-228600" lvl="1" marL="685800" rtl="0" algn="l">
              <a:lnSpc>
                <a:spcPct val="90000"/>
              </a:lnSpc>
              <a:spcBef>
                <a:spcPts val="722"/>
              </a:spcBef>
              <a:spcAft>
                <a:spcPts val="0"/>
              </a:spcAft>
              <a:buClr>
                <a:srgbClr val="7F7F7F"/>
              </a:buClr>
              <a:buSzPct val="100000"/>
              <a:buChar char="•"/>
            </a:pPr>
            <a:r>
              <a:rPr lang="en-US"/>
              <a:t>If the disk partition table is lost, users are unable to read disk data and write new data on it.</a:t>
            </a:r>
            <a:endParaRPr/>
          </a:p>
          <a:p>
            <a:pPr indent="-52387" lvl="0" marL="228600" rtl="0" algn="l">
              <a:lnSpc>
                <a:spcPct val="90000"/>
              </a:lnSpc>
              <a:spcBef>
                <a:spcPts val="833"/>
              </a:spcBef>
              <a:spcAft>
                <a:spcPts val="0"/>
              </a:spcAft>
              <a:buClr>
                <a:srgbClr val="7F7F7F"/>
              </a:buClr>
              <a:buSzPct val="100000"/>
              <a:buNone/>
            </a:pPr>
            <a:r>
              <a:t/>
            </a:r>
            <a:endParaRPr/>
          </a:p>
          <a:p>
            <a:pPr indent="0" lvl="0" marL="0" rtl="0" algn="l">
              <a:lnSpc>
                <a:spcPct val="90000"/>
              </a:lnSpc>
              <a:spcBef>
                <a:spcPts val="833"/>
              </a:spcBef>
              <a:spcAft>
                <a:spcPts val="0"/>
              </a:spcAft>
              <a:buClr>
                <a:srgbClr val="7F7F7F"/>
              </a:buClr>
              <a:buSzPct val="100000"/>
              <a:buNone/>
            </a:pPr>
            <a:r>
              <a:rPr lang="en-US"/>
              <a:t>1- Master Boot Record (MBR)</a:t>
            </a:r>
            <a:endParaRPr/>
          </a:p>
          <a:p>
            <a:pPr indent="-228600" lvl="1" marL="685800" rtl="0" algn="l">
              <a:lnSpc>
                <a:spcPct val="90000"/>
              </a:lnSpc>
              <a:spcBef>
                <a:spcPts val="722"/>
              </a:spcBef>
              <a:spcAft>
                <a:spcPts val="0"/>
              </a:spcAft>
              <a:buClr>
                <a:srgbClr val="7F7F7F"/>
              </a:buClr>
              <a:buSzPct val="100000"/>
              <a:buChar char="•"/>
            </a:pPr>
            <a:r>
              <a:rPr lang="en-US"/>
              <a:t>Standard Partition table format since early 1980s.</a:t>
            </a:r>
            <a:endParaRPr/>
          </a:p>
          <a:p>
            <a:pPr indent="-228600" lvl="1" marL="685800" rtl="0" algn="l">
              <a:lnSpc>
                <a:spcPct val="90000"/>
              </a:lnSpc>
              <a:spcBef>
                <a:spcPts val="722"/>
              </a:spcBef>
              <a:spcAft>
                <a:spcPts val="0"/>
              </a:spcAft>
              <a:buClr>
                <a:srgbClr val="7F7F7F"/>
              </a:buClr>
              <a:buSzPct val="100000"/>
              <a:buChar char="•"/>
            </a:pPr>
            <a:r>
              <a:rPr lang="en-US"/>
              <a:t>Common partition style for x86- and x64-based computers.</a:t>
            </a:r>
            <a:endParaRPr/>
          </a:p>
          <a:p>
            <a:pPr indent="0" lvl="0" marL="0" rtl="0" algn="l">
              <a:lnSpc>
                <a:spcPct val="90000"/>
              </a:lnSpc>
              <a:spcBef>
                <a:spcPts val="833"/>
              </a:spcBef>
              <a:spcAft>
                <a:spcPts val="0"/>
              </a:spcAft>
              <a:buClr>
                <a:srgbClr val="7F7F7F"/>
              </a:buClr>
              <a:buSzPct val="100000"/>
              <a:buNone/>
            </a:pPr>
            <a:r>
              <a:rPr lang="en-US"/>
              <a:t>2- GUID Partition Table (GPT)</a:t>
            </a:r>
            <a:endParaRPr/>
          </a:p>
          <a:p>
            <a:pPr indent="-228600" lvl="1" marL="685800" rtl="0" algn="l">
              <a:lnSpc>
                <a:spcPct val="90000"/>
              </a:lnSpc>
              <a:spcBef>
                <a:spcPts val="722"/>
              </a:spcBef>
              <a:spcAft>
                <a:spcPts val="0"/>
              </a:spcAft>
              <a:buClr>
                <a:srgbClr val="7F7F7F"/>
              </a:buClr>
              <a:buSzPct val="100000"/>
              <a:buChar char="•"/>
            </a:pPr>
            <a:r>
              <a:rPr lang="en-US"/>
              <a:t>GPT is the successor of MBR partition table format.</a:t>
            </a:r>
            <a:endParaRPr/>
          </a:p>
          <a:p>
            <a:pPr indent="-228600" lvl="1" marL="685800" rtl="0" algn="l">
              <a:lnSpc>
                <a:spcPct val="90000"/>
              </a:lnSpc>
              <a:spcBef>
                <a:spcPts val="722"/>
              </a:spcBef>
              <a:spcAft>
                <a:spcPts val="0"/>
              </a:spcAft>
              <a:buClr>
                <a:srgbClr val="7F7F7F"/>
              </a:buClr>
              <a:buSzPct val="100000"/>
              <a:buChar char="•"/>
            </a:pPr>
            <a:r>
              <a:rPr lang="en-US"/>
              <a:t>New since the late ’90s.</a:t>
            </a:r>
            <a:endParaRPr/>
          </a:p>
          <a:p>
            <a:pPr indent="-228600" lvl="1" marL="685800" rtl="0" algn="l">
              <a:lnSpc>
                <a:spcPct val="90000"/>
              </a:lnSpc>
              <a:spcBef>
                <a:spcPts val="722"/>
              </a:spcBef>
              <a:spcAft>
                <a:spcPts val="0"/>
              </a:spcAft>
              <a:buClr>
                <a:srgbClr val="7F7F7F"/>
              </a:buClr>
              <a:buSzPct val="100000"/>
              <a:buChar char="•"/>
            </a:pPr>
            <a:r>
              <a:rPr lang="en-US"/>
              <a:t>Most operating systems now support GPT.</a:t>
            </a:r>
            <a:endParaRPr/>
          </a:p>
          <a:p>
            <a:pPr indent="-75882" lvl="1" marL="685800" rtl="0" algn="l">
              <a:lnSpc>
                <a:spcPct val="90000"/>
              </a:lnSpc>
              <a:spcBef>
                <a:spcPts val="722"/>
              </a:spcBef>
              <a:spcAft>
                <a:spcPts val="0"/>
              </a:spcAft>
              <a:buClr>
                <a:srgbClr val="7F7F7F"/>
              </a:buClr>
              <a:buSzPct val="100000"/>
              <a:buNone/>
            </a:pPr>
            <a:r>
              <a:t/>
            </a:r>
            <a:endParaRPr/>
          </a:p>
        </p:txBody>
      </p:sp>
      <p:sp>
        <p:nvSpPr>
          <p:cNvPr id="151" name="Google Shape;151;p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GPT vs. MBR</a:t>
            </a:r>
            <a:endParaRPr/>
          </a:p>
        </p:txBody>
      </p:sp>
      <p:graphicFrame>
        <p:nvGraphicFramePr>
          <p:cNvPr id="157" name="Google Shape;157;p5"/>
          <p:cNvGraphicFramePr/>
          <p:nvPr/>
        </p:nvGraphicFramePr>
        <p:xfrm>
          <a:off x="838200" y="1825624"/>
          <a:ext cx="3000000" cy="3000000"/>
        </p:xfrm>
        <a:graphic>
          <a:graphicData uri="http://schemas.openxmlformats.org/drawingml/2006/table">
            <a:tbl>
              <a:tblPr bandRow="1" firstRow="1">
                <a:noFill/>
                <a:tableStyleId>{E2835B8F-D178-472A-B357-152601FA1ABF}</a:tableStyleId>
              </a:tblPr>
              <a:tblGrid>
                <a:gridCol w="5257800"/>
                <a:gridCol w="5257800"/>
              </a:tblGrid>
              <a:tr h="452200">
                <a:tc>
                  <a:txBody>
                    <a:bodyPr/>
                    <a:lstStyle/>
                    <a:p>
                      <a:pPr indent="0" lvl="0" marL="0" marR="0" rtl="0" algn="l">
                        <a:spcBef>
                          <a:spcPts val="0"/>
                        </a:spcBef>
                        <a:spcAft>
                          <a:spcPts val="0"/>
                        </a:spcAft>
                        <a:buNone/>
                      </a:pPr>
                      <a:r>
                        <a:rPr b="1" lang="en-US" sz="1800" u="none" cap="none" strike="noStrike">
                          <a:solidFill>
                            <a:srgbClr val="565655"/>
                          </a:solidFill>
                        </a:rPr>
                        <a:t>MBR</a:t>
                      </a:r>
                      <a:endParaRPr/>
                    </a:p>
                  </a:txBody>
                  <a:tcPr marT="45725" marB="45725" marR="91450" marL="91450"/>
                </a:tc>
                <a:tc>
                  <a:txBody>
                    <a:bodyPr/>
                    <a:lstStyle/>
                    <a:p>
                      <a:pPr indent="0" lvl="0" marL="0" marR="0" rtl="0" algn="l">
                        <a:spcBef>
                          <a:spcPts val="0"/>
                        </a:spcBef>
                        <a:spcAft>
                          <a:spcPts val="0"/>
                        </a:spcAft>
                        <a:buNone/>
                      </a:pPr>
                      <a:r>
                        <a:rPr b="1" lang="en-US" sz="1800">
                          <a:solidFill>
                            <a:srgbClr val="565655"/>
                          </a:solidFill>
                        </a:rPr>
                        <a:t>GPT</a:t>
                      </a:r>
                      <a:endParaRPr/>
                    </a:p>
                  </a:txBody>
                  <a:tcPr marT="45725" marB="45725" marR="91450" marL="91450"/>
                </a:tc>
              </a:tr>
              <a:tr h="1449500">
                <a:tc>
                  <a:txBody>
                    <a:bodyPr/>
                    <a:lstStyle/>
                    <a:p>
                      <a:pPr indent="0" lvl="0" marL="0" marR="0" rtl="0" algn="l">
                        <a:spcBef>
                          <a:spcPts val="0"/>
                        </a:spcBef>
                        <a:spcAft>
                          <a:spcPts val="0"/>
                        </a:spcAft>
                        <a:buNone/>
                      </a:pPr>
                      <a:r>
                        <a:rPr lang="en-US" sz="1800">
                          <a:solidFill>
                            <a:srgbClr val="565655"/>
                          </a:solidFill>
                        </a:rPr>
                        <a:t>- Supports up to 4 primary partitions </a:t>
                      </a:r>
                      <a:r>
                        <a:rPr b="1" i="1" lang="en-US" sz="1800">
                          <a:solidFill>
                            <a:srgbClr val="565655"/>
                          </a:solidFill>
                        </a:rPr>
                        <a:t>or</a:t>
                      </a:r>
                      <a:br>
                        <a:rPr lang="en-US" sz="1800">
                          <a:solidFill>
                            <a:srgbClr val="565655"/>
                          </a:solidFill>
                        </a:rPr>
                      </a:br>
                      <a:r>
                        <a:rPr lang="en-US" sz="1800">
                          <a:solidFill>
                            <a:srgbClr val="565655"/>
                          </a:solidFill>
                        </a:rPr>
                        <a:t>- 3 primary partitions and 1 extended partition, with unlimited logical drives on the extended partition.</a:t>
                      </a:r>
                      <a:endParaRPr/>
                    </a:p>
                  </a:txBody>
                  <a:tcPr marT="45725" marB="45725" marR="91450" marL="91450"/>
                </a:tc>
                <a:tc>
                  <a:txBody>
                    <a:bodyPr/>
                    <a:lstStyle/>
                    <a:p>
                      <a:pPr indent="0" lvl="0" marL="0" marR="0" rtl="0" algn="l">
                        <a:spcBef>
                          <a:spcPts val="0"/>
                        </a:spcBef>
                        <a:spcAft>
                          <a:spcPts val="0"/>
                        </a:spcAft>
                        <a:buNone/>
                      </a:pPr>
                      <a:r>
                        <a:rPr lang="en-US" sz="1800">
                          <a:solidFill>
                            <a:srgbClr val="565655"/>
                          </a:solidFill>
                        </a:rPr>
                        <a:t>Supports up to 128 primary partitions.</a:t>
                      </a:r>
                      <a:endParaRPr sz="1800">
                        <a:solidFill>
                          <a:srgbClr val="565655"/>
                        </a:solidFill>
                      </a:endParaRPr>
                    </a:p>
                  </a:txBody>
                  <a:tcPr marT="45725" marB="45725" marR="91450" marL="91450"/>
                </a:tc>
              </a:tr>
              <a:tr h="779200">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Supports volumes up to 2 TB</a:t>
                      </a:r>
                      <a:endParaRPr/>
                    </a:p>
                  </a:txBody>
                  <a:tcPr marT="45725" marB="45725" marR="91450" marL="91450"/>
                </a:tc>
                <a:tc>
                  <a:txBody>
                    <a:bodyPr/>
                    <a:lstStyle/>
                    <a:p>
                      <a:pPr indent="0" lvl="0" marL="0" marR="0" rtl="0" algn="l">
                        <a:spcBef>
                          <a:spcPts val="0"/>
                        </a:spcBef>
                        <a:spcAft>
                          <a:spcPts val="0"/>
                        </a:spcAft>
                        <a:buNone/>
                      </a:pPr>
                      <a:r>
                        <a:rPr lang="en-US" sz="1800">
                          <a:solidFill>
                            <a:srgbClr val="565655"/>
                          </a:solidFill>
                        </a:rPr>
                        <a:t>Supports volumes up to 18 Exabytes</a:t>
                      </a:r>
                      <a:endParaRPr sz="1800">
                        <a:solidFill>
                          <a:srgbClr val="565655"/>
                        </a:solidFill>
                      </a:endParaRPr>
                    </a:p>
                  </a:txBody>
                  <a:tcPr marT="45725" marB="45725" marR="91450" marL="91450"/>
                </a:tc>
              </a:tr>
              <a:tr h="929575">
                <a:tc>
                  <a:txBody>
                    <a:bodyPr/>
                    <a:lstStyle/>
                    <a:p>
                      <a:pPr indent="0" lvl="0" marL="0" marR="0" rtl="0" algn="l">
                        <a:spcBef>
                          <a:spcPts val="0"/>
                        </a:spcBef>
                        <a:spcAft>
                          <a:spcPts val="0"/>
                        </a:spcAft>
                        <a:buNone/>
                      </a:pPr>
                      <a:r>
                        <a:rPr lang="en-US" sz="1800">
                          <a:solidFill>
                            <a:srgbClr val="565655"/>
                          </a:solidFill>
                        </a:rPr>
                        <a:t>Hidden (un-partitioned) sectors store data critical to platform operation.</a:t>
                      </a:r>
                      <a:endParaRPr sz="1800">
                        <a:solidFill>
                          <a:srgbClr val="565655"/>
                        </a:solidFill>
                      </a:endParaRPr>
                    </a:p>
                  </a:txBody>
                  <a:tcPr marT="45725" marB="45725" marR="91450" marL="91450"/>
                </a:tc>
                <a:tc>
                  <a:txBody>
                    <a:bodyPr/>
                    <a:lstStyle/>
                    <a:p>
                      <a:pPr indent="0" lvl="0" marL="0" marR="0" rtl="0" algn="l">
                        <a:spcBef>
                          <a:spcPts val="0"/>
                        </a:spcBef>
                        <a:spcAft>
                          <a:spcPts val="0"/>
                        </a:spcAft>
                        <a:buNone/>
                      </a:pPr>
                      <a:r>
                        <a:rPr lang="en-US" sz="1800">
                          <a:solidFill>
                            <a:srgbClr val="565655"/>
                          </a:solidFill>
                        </a:rPr>
                        <a:t>Partitions store data critical to platform operation.</a:t>
                      </a:r>
                      <a:endParaRPr sz="1800">
                        <a:solidFill>
                          <a:srgbClr val="565655"/>
                        </a:solidFill>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MBR vs GPT</a:t>
            </a:r>
            <a:endParaRPr/>
          </a:p>
        </p:txBody>
      </p:sp>
      <p:pic>
        <p:nvPicPr>
          <p:cNvPr descr="Related image" id="163" name="Google Shape;163;p6"/>
          <p:cNvPicPr preferRelativeResize="0"/>
          <p:nvPr>
            <p:ph idx="1" type="body"/>
          </p:nvPr>
        </p:nvPicPr>
        <p:blipFill rotWithShape="1">
          <a:blip r:embed="rId3">
            <a:alphaModFix/>
          </a:blip>
          <a:srcRect b="0" l="0" r="0" t="0"/>
          <a:stretch/>
        </p:blipFill>
        <p:spPr>
          <a:xfrm>
            <a:off x="3583564" y="1437695"/>
            <a:ext cx="5024872" cy="52217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Disk Types</a:t>
            </a:r>
            <a:endParaRPr/>
          </a:p>
        </p:txBody>
      </p:sp>
      <p:sp>
        <p:nvSpPr>
          <p:cNvPr id="169" name="Google Shape;169;p7"/>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solidFill>
                  <a:srgbClr val="3F3F3F"/>
                </a:solidFill>
              </a:rPr>
              <a:t>Dynamic Disk</a:t>
            </a:r>
            <a:endParaRPr/>
          </a:p>
        </p:txBody>
      </p:sp>
      <p:sp>
        <p:nvSpPr>
          <p:cNvPr id="170" name="Google Shape;170;p7"/>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000"/>
              <a:buChar char="•"/>
            </a:pPr>
            <a:r>
              <a:rPr lang="en-US" sz="2000"/>
              <a:t>Supported by Windows 2000 and later.</a:t>
            </a:r>
            <a:endParaRPr/>
          </a:p>
          <a:p>
            <a:pPr indent="-228600" lvl="0" marL="228600" rtl="0" algn="l">
              <a:lnSpc>
                <a:spcPct val="90000"/>
              </a:lnSpc>
              <a:spcBef>
                <a:spcPts val="600"/>
              </a:spcBef>
              <a:spcAft>
                <a:spcPts val="0"/>
              </a:spcAft>
              <a:buClr>
                <a:srgbClr val="7F7F7F"/>
              </a:buClr>
              <a:buSzPts val="2000"/>
              <a:buChar char="•"/>
            </a:pPr>
            <a:r>
              <a:rPr lang="en-US" sz="2000"/>
              <a:t>Does not use traditional partitioning.</a:t>
            </a:r>
            <a:endParaRPr/>
          </a:p>
          <a:p>
            <a:pPr indent="-228600" lvl="0" marL="228600" rtl="0" algn="l">
              <a:lnSpc>
                <a:spcPct val="90000"/>
              </a:lnSpc>
              <a:spcBef>
                <a:spcPts val="600"/>
              </a:spcBef>
              <a:spcAft>
                <a:spcPts val="0"/>
              </a:spcAft>
              <a:buClr>
                <a:srgbClr val="7F7F7F"/>
              </a:buClr>
              <a:buSzPts val="2000"/>
              <a:buChar char="•"/>
            </a:pPr>
            <a:r>
              <a:rPr lang="en-US" sz="2000"/>
              <a:t>Enables you to perform disk and volume management without the need to restart the computer. (Running Windows OSs).</a:t>
            </a:r>
            <a:endParaRPr/>
          </a:p>
          <a:p>
            <a:pPr indent="-228600" lvl="0" marL="228600" rtl="0" algn="l">
              <a:lnSpc>
                <a:spcPct val="90000"/>
              </a:lnSpc>
              <a:spcBef>
                <a:spcPts val="600"/>
              </a:spcBef>
              <a:spcAft>
                <a:spcPts val="0"/>
              </a:spcAft>
              <a:buClr>
                <a:srgbClr val="7F7F7F"/>
              </a:buClr>
              <a:buSzPts val="2000"/>
              <a:buChar char="•"/>
            </a:pPr>
            <a:r>
              <a:rPr lang="en-US" sz="2000"/>
              <a:t>Dynamic disks can combine two or more physical disks into one dynamic disk.</a:t>
            </a:r>
            <a:endParaRPr/>
          </a:p>
          <a:p>
            <a:pPr indent="-228600" lvl="0" marL="228600" rtl="0" algn="l">
              <a:lnSpc>
                <a:spcPct val="90000"/>
              </a:lnSpc>
              <a:spcBef>
                <a:spcPts val="600"/>
              </a:spcBef>
              <a:spcAft>
                <a:spcPts val="0"/>
              </a:spcAft>
              <a:buClr>
                <a:srgbClr val="7F7F7F"/>
              </a:buClr>
              <a:buSzPts val="2000"/>
              <a:buChar char="•"/>
            </a:pPr>
            <a:r>
              <a:rPr lang="en-US" sz="2000"/>
              <a:t>Dynamic disks divided into volumes. (not partitions).</a:t>
            </a:r>
            <a:endParaRPr sz="2000"/>
          </a:p>
          <a:p>
            <a:pPr indent="0" lvl="0" marL="0" rtl="0" algn="l">
              <a:lnSpc>
                <a:spcPct val="90000"/>
              </a:lnSpc>
              <a:spcBef>
                <a:spcPts val="480"/>
              </a:spcBef>
              <a:spcAft>
                <a:spcPts val="0"/>
              </a:spcAft>
              <a:buClr>
                <a:srgbClr val="7F7F7F"/>
              </a:buClr>
              <a:buSzPts val="1600"/>
              <a:buNone/>
            </a:pPr>
            <a:r>
              <a:t/>
            </a:r>
            <a:endParaRPr/>
          </a:p>
        </p:txBody>
      </p:sp>
      <p:sp>
        <p:nvSpPr>
          <p:cNvPr id="171" name="Google Shape;171;p7"/>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solidFill>
                  <a:srgbClr val="3F3F3F"/>
                </a:solidFill>
              </a:rPr>
              <a:t>Basic Disk</a:t>
            </a:r>
            <a:endParaRPr/>
          </a:p>
        </p:txBody>
      </p:sp>
      <p:sp>
        <p:nvSpPr>
          <p:cNvPr id="172" name="Google Shape;172;p7"/>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sz="2200"/>
              <a:t>Compatible with older OS.</a:t>
            </a:r>
            <a:endParaRPr/>
          </a:p>
          <a:p>
            <a:pPr indent="-228600" lvl="0" marL="228600" rtl="0" algn="l">
              <a:lnSpc>
                <a:spcPct val="90000"/>
              </a:lnSpc>
              <a:spcBef>
                <a:spcPts val="660"/>
              </a:spcBef>
              <a:spcAft>
                <a:spcPts val="0"/>
              </a:spcAft>
              <a:buClr>
                <a:srgbClr val="7F7F7F"/>
              </a:buClr>
              <a:buSzPts val="2200"/>
              <a:buChar char="•"/>
            </a:pPr>
            <a:r>
              <a:rPr lang="en-US" sz="2200"/>
              <a:t>Consists of primary and extended partitions.</a:t>
            </a:r>
            <a:endParaRPr/>
          </a:p>
          <a:p>
            <a:pPr indent="-228600" lvl="0" marL="228600" rtl="0" algn="l">
              <a:lnSpc>
                <a:spcPct val="90000"/>
              </a:lnSpc>
              <a:spcBef>
                <a:spcPts val="660"/>
              </a:spcBef>
              <a:spcAft>
                <a:spcPts val="0"/>
              </a:spcAft>
              <a:buClr>
                <a:srgbClr val="7F7F7F"/>
              </a:buClr>
              <a:buSzPts val="2200"/>
              <a:buChar char="•"/>
            </a:pPr>
            <a:r>
              <a:rPr lang="en-US" sz="2200"/>
              <a:t>Supports up to 4 partitions (per single hard drive)</a:t>
            </a:r>
            <a:endParaRPr/>
          </a:p>
          <a:p>
            <a:pPr indent="-228600" lvl="0" marL="228600" rtl="0" algn="l">
              <a:lnSpc>
                <a:spcPct val="90000"/>
              </a:lnSpc>
              <a:spcBef>
                <a:spcPts val="660"/>
              </a:spcBef>
              <a:spcAft>
                <a:spcPts val="0"/>
              </a:spcAft>
              <a:buClr>
                <a:srgbClr val="7F7F7F"/>
              </a:buClr>
              <a:buSzPts val="2200"/>
              <a:buChar char="•"/>
            </a:pPr>
            <a:r>
              <a:rPr lang="en-US" sz="2200"/>
              <a:t>Basic disks also can be configured for any of 3 RAID levels:</a:t>
            </a:r>
            <a:endParaRPr/>
          </a:p>
          <a:p>
            <a:pPr indent="-228600" lvl="1" marL="685800" rtl="0" algn="l">
              <a:lnSpc>
                <a:spcPct val="90000"/>
              </a:lnSpc>
              <a:spcBef>
                <a:spcPts val="540"/>
              </a:spcBef>
              <a:spcAft>
                <a:spcPts val="0"/>
              </a:spcAft>
              <a:buClr>
                <a:srgbClr val="7F7F7F"/>
              </a:buClr>
              <a:buSzPts val="1800"/>
              <a:buChar char="•"/>
            </a:pPr>
            <a:r>
              <a:rPr lang="en-US" sz="1800"/>
              <a:t>Disk striping (RAID 0)</a:t>
            </a:r>
            <a:endParaRPr/>
          </a:p>
          <a:p>
            <a:pPr indent="-228600" lvl="1" marL="685800" rtl="0" algn="l">
              <a:lnSpc>
                <a:spcPct val="90000"/>
              </a:lnSpc>
              <a:spcBef>
                <a:spcPts val="540"/>
              </a:spcBef>
              <a:spcAft>
                <a:spcPts val="0"/>
              </a:spcAft>
              <a:buClr>
                <a:srgbClr val="7F7F7F"/>
              </a:buClr>
              <a:buSzPts val="1800"/>
              <a:buChar char="•"/>
            </a:pPr>
            <a:r>
              <a:rPr lang="en-US" sz="1800"/>
              <a:t>Disk mirroring (RAID 1)</a:t>
            </a:r>
            <a:endParaRPr/>
          </a:p>
          <a:p>
            <a:pPr indent="-228600" lvl="1" marL="685800" rtl="0" algn="l">
              <a:lnSpc>
                <a:spcPct val="90000"/>
              </a:lnSpc>
              <a:spcBef>
                <a:spcPts val="540"/>
              </a:spcBef>
              <a:spcAft>
                <a:spcPts val="0"/>
              </a:spcAft>
              <a:buClr>
                <a:srgbClr val="7F7F7F"/>
              </a:buClr>
              <a:buSzPts val="1800"/>
              <a:buChar char="•"/>
            </a:pPr>
            <a:r>
              <a:rPr lang="en-US" sz="1800"/>
              <a:t>Disk striping with parity (RAID 5)</a:t>
            </a:r>
            <a:endParaRPr/>
          </a:p>
          <a:p>
            <a:pPr indent="-127000" lvl="0" marL="228600" rtl="0" algn="l">
              <a:lnSpc>
                <a:spcPct val="90000"/>
              </a:lnSpc>
              <a:spcBef>
                <a:spcPts val="480"/>
              </a:spcBef>
              <a:spcAft>
                <a:spcPts val="0"/>
              </a:spcAft>
              <a:buClr>
                <a:srgbClr val="7F7F7F"/>
              </a:buClr>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Partitions\ with MBR &amp; GPT</a:t>
            </a:r>
            <a:endParaRPr/>
          </a:p>
        </p:txBody>
      </p:sp>
      <p:sp>
        <p:nvSpPr>
          <p:cNvPr id="178" name="Google Shape;178;p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p8"/>
          <p:cNvSpPr txBox="1"/>
          <p:nvPr/>
        </p:nvSpPr>
        <p:spPr>
          <a:xfrm>
            <a:off x="838200" y="1616149"/>
            <a:ext cx="10515600" cy="2050088"/>
          </a:xfrm>
          <a:prstGeom prst="rect">
            <a:avLst/>
          </a:prstGeom>
          <a:noFill/>
          <a:ln>
            <a:noFill/>
          </a:ln>
        </p:spPr>
        <p:txBody>
          <a:bodyPr anchorCtr="0" anchor="t" bIns="45700" lIns="91425" spcFirstLastPara="1" rIns="91425" wrap="square" tIns="45700">
            <a:normAutofit fontScale="77500" lnSpcReduction="20000"/>
          </a:bodyPr>
          <a:lstStyle/>
          <a:p>
            <a:pPr indent="-80962" lvl="0" marL="228600" marR="0" rtl="0" algn="l">
              <a:lnSpc>
                <a:spcPct val="90000"/>
              </a:lnSpc>
              <a:spcBef>
                <a:spcPts val="0"/>
              </a:spcBef>
              <a:spcAft>
                <a:spcPts val="0"/>
              </a:spcAft>
              <a:buClr>
                <a:srgbClr val="7F7F7F"/>
              </a:buClr>
              <a:buSzPct val="100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a:p>
            <a:pPr indent="-80962" lvl="0" marL="228600" marR="0" rtl="0" algn="l">
              <a:lnSpc>
                <a:spcPct val="90000"/>
              </a:lnSpc>
              <a:spcBef>
                <a:spcPts val="698"/>
              </a:spcBef>
              <a:spcAft>
                <a:spcPts val="0"/>
              </a:spcAft>
              <a:buClr>
                <a:srgbClr val="7F7F7F"/>
              </a:buClr>
              <a:buSzPct val="100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a:p>
            <a:pPr indent="-80962" lvl="0" marL="228600" marR="0" rtl="0" algn="l">
              <a:lnSpc>
                <a:spcPct val="90000"/>
              </a:lnSpc>
              <a:spcBef>
                <a:spcPts val="698"/>
              </a:spcBef>
              <a:spcAft>
                <a:spcPts val="0"/>
              </a:spcAft>
              <a:buClr>
                <a:srgbClr val="7F7F7F"/>
              </a:buClr>
              <a:buSzPct val="100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a:p>
            <a:pPr indent="-80962" lvl="0" marL="228600" marR="0" rtl="0" algn="l">
              <a:lnSpc>
                <a:spcPct val="90000"/>
              </a:lnSpc>
              <a:spcBef>
                <a:spcPts val="698"/>
              </a:spcBef>
              <a:spcAft>
                <a:spcPts val="0"/>
              </a:spcAft>
              <a:buClr>
                <a:srgbClr val="7F7F7F"/>
              </a:buClr>
              <a:buSzPct val="100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a:p>
            <a:pPr indent="-80962" lvl="0" marL="228600" marR="0" rtl="0" algn="l">
              <a:lnSpc>
                <a:spcPct val="90000"/>
              </a:lnSpc>
              <a:spcBef>
                <a:spcPts val="698"/>
              </a:spcBef>
              <a:spcAft>
                <a:spcPts val="0"/>
              </a:spcAft>
              <a:buClr>
                <a:srgbClr val="7F7F7F"/>
              </a:buClr>
              <a:buSzPct val="100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a:p>
            <a:pPr indent="0" lvl="0" marL="0" marR="0" rtl="0" algn="ctr">
              <a:lnSpc>
                <a:spcPct val="90000"/>
              </a:lnSpc>
              <a:spcBef>
                <a:spcPts val="535"/>
              </a:spcBef>
              <a:spcAft>
                <a:spcPts val="0"/>
              </a:spcAft>
              <a:buClr>
                <a:srgbClr val="7F7F7F"/>
              </a:buClr>
              <a:buSzPct val="100000"/>
              <a:buFont typeface="Arial"/>
              <a:buNone/>
            </a:pPr>
            <a:r>
              <a:rPr b="0" i="0" lang="en-US" sz="2300" u="none" cap="none" strike="noStrike">
                <a:solidFill>
                  <a:srgbClr val="7F7F7F"/>
                </a:solidFill>
                <a:latin typeface="Quattrocento Sans"/>
                <a:ea typeface="Quattrocento Sans"/>
                <a:cs typeface="Quattrocento Sans"/>
                <a:sym typeface="Quattrocento Sans"/>
              </a:rPr>
              <a:t>Primary and extended partitions on a basic disk using MBR</a:t>
            </a:r>
            <a:endParaRPr/>
          </a:p>
        </p:txBody>
      </p:sp>
      <p:pic>
        <p:nvPicPr>
          <p:cNvPr descr="fg03-03" id="180" name="Google Shape;180;p8"/>
          <p:cNvPicPr preferRelativeResize="0"/>
          <p:nvPr/>
        </p:nvPicPr>
        <p:blipFill rotWithShape="1">
          <a:blip r:embed="rId3">
            <a:alphaModFix/>
          </a:blip>
          <a:srcRect b="0" l="0" r="0" t="0"/>
          <a:stretch/>
        </p:blipFill>
        <p:spPr>
          <a:xfrm>
            <a:off x="2263175" y="2124453"/>
            <a:ext cx="7772400" cy="1033463"/>
          </a:xfrm>
          <a:prstGeom prst="rect">
            <a:avLst/>
          </a:prstGeom>
          <a:noFill/>
          <a:ln>
            <a:noFill/>
          </a:ln>
        </p:spPr>
      </p:pic>
      <p:sp>
        <p:nvSpPr>
          <p:cNvPr id="181" name="Google Shape;181;p8"/>
          <p:cNvSpPr txBox="1"/>
          <p:nvPr/>
        </p:nvSpPr>
        <p:spPr>
          <a:xfrm>
            <a:off x="838200" y="3194341"/>
            <a:ext cx="10515600" cy="316201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rgbClr val="7F7F7F"/>
              </a:buClr>
              <a:buSzPts val="1800"/>
              <a:buFont typeface="Arial"/>
              <a:buNone/>
            </a:pPr>
            <a:r>
              <a:rPr b="0" i="0" lang="en-US" sz="1800" u="none" cap="none" strike="noStrike">
                <a:solidFill>
                  <a:srgbClr val="7F7F7F"/>
                </a:solidFill>
                <a:latin typeface="Quattrocento Sans"/>
                <a:ea typeface="Quattrocento Sans"/>
                <a:cs typeface="Quattrocento Sans"/>
                <a:sym typeface="Quattrocento Sans"/>
              </a:rPr>
              <a:t>Primary partitions on a basic disk using GPT </a:t>
            </a:r>
            <a:endParaRPr/>
          </a:p>
          <a:p>
            <a:pPr indent="-38100" lvl="0" marL="228600" marR="0" rtl="0" algn="l">
              <a:lnSpc>
                <a:spcPct val="90000"/>
              </a:lnSpc>
              <a:spcBef>
                <a:spcPts val="900"/>
              </a:spcBef>
              <a:spcAft>
                <a:spcPts val="0"/>
              </a:spcAft>
              <a:buClr>
                <a:srgbClr val="7F7F7F"/>
              </a:buClr>
              <a:buSzPts val="3000"/>
              <a:buFont typeface="Arial"/>
              <a:buNone/>
            </a:pPr>
            <a:r>
              <a:t/>
            </a:r>
            <a:endParaRPr b="0" i="0" sz="3000" u="none" cap="none" strike="noStrike">
              <a:solidFill>
                <a:srgbClr val="7F7F7F"/>
              </a:solidFill>
              <a:latin typeface="Quattrocento Sans"/>
              <a:ea typeface="Quattrocento Sans"/>
              <a:cs typeface="Quattrocento Sans"/>
              <a:sym typeface="Quattrocento Sans"/>
            </a:endParaRPr>
          </a:p>
        </p:txBody>
      </p:sp>
      <p:pic>
        <p:nvPicPr>
          <p:cNvPr descr="fg03-04" id="182" name="Google Shape;182;p8"/>
          <p:cNvPicPr preferRelativeResize="0"/>
          <p:nvPr/>
        </p:nvPicPr>
        <p:blipFill rotWithShape="1">
          <a:blip r:embed="rId4">
            <a:alphaModFix/>
          </a:blip>
          <a:srcRect b="0" l="0" r="0" t="0"/>
          <a:stretch/>
        </p:blipFill>
        <p:spPr>
          <a:xfrm>
            <a:off x="2209800" y="4272255"/>
            <a:ext cx="7772400" cy="105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Primary vs. Extended Partitions</a:t>
            </a:r>
            <a:endParaRPr/>
          </a:p>
        </p:txBody>
      </p:sp>
      <p:graphicFrame>
        <p:nvGraphicFramePr>
          <p:cNvPr id="188" name="Google Shape;188;p9"/>
          <p:cNvGraphicFramePr/>
          <p:nvPr/>
        </p:nvGraphicFramePr>
        <p:xfrm>
          <a:off x="838200" y="1825625"/>
          <a:ext cx="3000000" cy="3000000"/>
        </p:xfrm>
        <a:graphic>
          <a:graphicData uri="http://schemas.openxmlformats.org/drawingml/2006/table">
            <a:tbl>
              <a:tblPr bandRow="1" firstRow="1">
                <a:noFill/>
                <a:tableStyleId>{E2835B8F-D178-472A-B357-152601FA1ABF}</a:tableStyleId>
              </a:tblPr>
              <a:tblGrid>
                <a:gridCol w="5257800"/>
                <a:gridCol w="5257800"/>
              </a:tblGrid>
              <a:tr h="370850">
                <a:tc>
                  <a:txBody>
                    <a:bodyPr/>
                    <a:lstStyle/>
                    <a:p>
                      <a:pPr indent="0" lvl="0" marL="0" marR="0" rtl="0" algn="l">
                        <a:spcBef>
                          <a:spcPts val="0"/>
                        </a:spcBef>
                        <a:spcAft>
                          <a:spcPts val="0"/>
                        </a:spcAft>
                        <a:buNone/>
                      </a:pPr>
                      <a:r>
                        <a:rPr lang="en-US" sz="1800"/>
                        <a:t>Extended</a:t>
                      </a:r>
                      <a:endParaRPr/>
                    </a:p>
                  </a:txBody>
                  <a:tcPr marT="45725" marB="45725" marR="91450" marL="91450"/>
                </a:tc>
                <a:tc>
                  <a:txBody>
                    <a:bodyPr/>
                    <a:lstStyle/>
                    <a:p>
                      <a:pPr indent="0" lvl="0" marL="0" marR="0" rtl="0" algn="l">
                        <a:spcBef>
                          <a:spcPts val="0"/>
                        </a:spcBef>
                        <a:spcAft>
                          <a:spcPts val="0"/>
                        </a:spcAft>
                        <a:buNone/>
                      </a:pPr>
                      <a:r>
                        <a:rPr lang="en-US" sz="1800"/>
                        <a:t>Primary</a:t>
                      </a:r>
                      <a:endParaRPr/>
                    </a:p>
                  </a:txBody>
                  <a:tcPr marT="45725" marB="45725" marR="91450" marL="91450"/>
                </a:tc>
              </a:tr>
              <a:tr h="370850">
                <a:tc>
                  <a:txBody>
                    <a:bodyPr/>
                    <a:lstStyle/>
                    <a:p>
                      <a:pPr indent="0" lvl="0" marL="0" marR="0" rtl="0" algn="l">
                        <a:spcBef>
                          <a:spcPts val="0"/>
                        </a:spcBef>
                        <a:spcAft>
                          <a:spcPts val="0"/>
                        </a:spcAft>
                        <a:buNone/>
                      </a:pPr>
                      <a:r>
                        <a:rPr lang="en-US" sz="1800"/>
                        <a:t>Extended partitions cannot host an operating system.</a:t>
                      </a:r>
                      <a:endParaRPr sz="1800"/>
                    </a:p>
                  </a:txBody>
                  <a:tcPr marT="45725" marB="45725" marR="91450" marL="91450"/>
                </a:tc>
                <a:tc>
                  <a:txBody>
                    <a:bodyPr/>
                    <a:lstStyle/>
                    <a:p>
                      <a:pPr indent="0" lvl="0" marL="0" marR="0" rtl="0" algn="l">
                        <a:spcBef>
                          <a:spcPts val="0"/>
                        </a:spcBef>
                        <a:spcAft>
                          <a:spcPts val="0"/>
                        </a:spcAft>
                        <a:buNone/>
                      </a:pPr>
                      <a:r>
                        <a:rPr lang="en-US" sz="1800"/>
                        <a:t>Primary partitions look like a physically separate disk.  Can host an operating system.</a:t>
                      </a:r>
                      <a:endParaRPr sz="1800"/>
                    </a:p>
                  </a:txBody>
                  <a:tcPr marT="45725" marB="45725" marR="91450" marL="91450"/>
                </a:tc>
              </a:tr>
              <a:tr h="370850">
                <a:tc>
                  <a:txBody>
                    <a:bodyPr/>
                    <a:lstStyle/>
                    <a:p>
                      <a:pPr indent="0" lvl="0" marL="0" marR="0" rtl="0" algn="l">
                        <a:spcBef>
                          <a:spcPts val="0"/>
                        </a:spcBef>
                        <a:spcAft>
                          <a:spcPts val="0"/>
                        </a:spcAft>
                        <a:buNone/>
                      </a:pPr>
                      <a:r>
                        <a:rPr lang="en-US" sz="1800"/>
                        <a:t>Extended partitions cannot be marked as an active partition.</a:t>
                      </a:r>
                      <a:endParaRPr sz="1800"/>
                    </a:p>
                  </a:txBody>
                  <a:tcPr marT="45725" marB="45725" marR="91450" marL="91450"/>
                </a:tc>
                <a:tc>
                  <a:txBody>
                    <a:bodyPr/>
                    <a:lstStyle/>
                    <a:p>
                      <a:pPr indent="0" lvl="0" marL="0" marR="0" rtl="0" algn="l">
                        <a:spcBef>
                          <a:spcPts val="0"/>
                        </a:spcBef>
                        <a:spcAft>
                          <a:spcPts val="0"/>
                        </a:spcAft>
                        <a:buNone/>
                      </a:pPr>
                      <a:r>
                        <a:rPr lang="en-US" sz="1800"/>
                        <a:t>Can be marked as an active partition (bootable).</a:t>
                      </a:r>
                      <a:endParaRPr sz="1800"/>
                    </a:p>
                  </a:txBody>
                  <a:tcPr marT="45725" marB="45725" marR="91450" marL="91450"/>
                </a:tc>
              </a:tr>
              <a:tr h="370850">
                <a:tc>
                  <a:txBody>
                    <a:bodyPr/>
                    <a:lstStyle/>
                    <a:p>
                      <a:pPr indent="0" lvl="0" marL="0" marR="0" rtl="0" algn="l">
                        <a:spcBef>
                          <a:spcPts val="0"/>
                        </a:spcBef>
                        <a:spcAft>
                          <a:spcPts val="0"/>
                        </a:spcAft>
                        <a:buNone/>
                      </a:pPr>
                      <a:r>
                        <a:rPr lang="en-US" sz="1800"/>
                        <a:t>A basic disk using MBR can contain only 1 extended partition, but unlimited logical drives.</a:t>
                      </a:r>
                      <a:endParaRPr sz="1800"/>
                    </a:p>
                  </a:txBody>
                  <a:tcPr marT="45725" marB="45725" marR="91450" marL="91450"/>
                </a:tc>
                <a:tc>
                  <a:txBody>
                    <a:bodyPr/>
                    <a:lstStyle/>
                    <a:p>
                      <a:pPr indent="0" lvl="0" marL="0" marR="0" rtl="0" algn="l">
                        <a:spcBef>
                          <a:spcPts val="0"/>
                        </a:spcBef>
                        <a:spcAft>
                          <a:spcPts val="0"/>
                        </a:spcAft>
                        <a:buNone/>
                      </a:pPr>
                      <a:r>
                        <a:rPr lang="en-US" sz="1800"/>
                        <a:t>On a basic disk using MBR, you can create up to 4 primary partitions or 3 primary partitions and 1 extended partition.</a:t>
                      </a:r>
                      <a:endParaRPr sz="1800"/>
                    </a:p>
                  </a:txBody>
                  <a:tcPr marT="45725" marB="45725" marR="91450" marL="91450"/>
                </a:tc>
              </a:tr>
              <a:tr h="370850">
                <a:tc>
                  <a:txBody>
                    <a:bodyPr/>
                    <a:lstStyle/>
                    <a:p>
                      <a:pPr indent="0" lvl="0" marL="0" marR="0" rtl="0" algn="l">
                        <a:spcBef>
                          <a:spcPts val="0"/>
                        </a:spcBef>
                        <a:spcAft>
                          <a:spcPts val="0"/>
                        </a:spcAft>
                        <a:buNone/>
                      </a:pPr>
                      <a:r>
                        <a:rPr lang="en-US" sz="1800"/>
                        <a:t>You do not format the extended partition itself, but the logical drives it contains. You assign a unique drive letter to each logical drive.</a:t>
                      </a:r>
                      <a:endParaRPr sz="1800"/>
                    </a:p>
                  </a:txBody>
                  <a:tcPr marT="45725" marB="45725" marR="91450" marL="91450"/>
                </a:tc>
                <a:tc>
                  <a:txBody>
                    <a:bodyPr/>
                    <a:lstStyle/>
                    <a:p>
                      <a:pPr indent="0" lvl="0" marL="0" marR="0" rtl="0" algn="l">
                        <a:spcBef>
                          <a:spcPts val="0"/>
                        </a:spcBef>
                        <a:spcAft>
                          <a:spcPts val="0"/>
                        </a:spcAft>
                        <a:buNone/>
                      </a:pPr>
                      <a:r>
                        <a:rPr lang="en-US" sz="1800"/>
                        <a:t>You format each primary partition and assign a unique drive letter.</a:t>
                      </a:r>
                      <a:endParaRPr sz="18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