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Quattrocento Sans"/>
      <p:regular r:id="rId48"/>
      <p:bold r:id="rId49"/>
      <p:italic r:id="rId50"/>
      <p:boldItalic r:id="rId51"/>
    </p:embeddedFont>
    <p:embeddedFont>
      <p:font typeface="Helvetica Neue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ippKzyfM16mOv8Tg4laN6uY1w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regular.fntdata"/><Relationship Id="rId47" Type="http://schemas.openxmlformats.org/officeDocument/2006/relationships/slide" Target="slides/slide42.xml"/><Relationship Id="rId49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boldItalic.fntdata"/><Relationship Id="rId50" Type="http://schemas.openxmlformats.org/officeDocument/2006/relationships/font" Target="fonts/QuattrocentoSans-italic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401" name="Google Shape;401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44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4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5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54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5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5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56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6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showMasterSp="0">
  <p:cSld name="Section 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7"/>
          <p:cNvSpPr/>
          <p:nvPr/>
        </p:nvSpPr>
        <p:spPr>
          <a:xfrm>
            <a:off x="2" y="2825753"/>
            <a:ext cx="12189885" cy="3179763"/>
          </a:xfrm>
          <a:prstGeom prst="rect">
            <a:avLst/>
          </a:prstGeom>
          <a:solidFill>
            <a:srgbClr val="FEFEF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3"/>
              <a:buFont typeface="Quattrocento Sans"/>
              <a:buNone/>
            </a:pPr>
            <a:r>
              <a:t/>
            </a:r>
            <a:endParaRPr b="0" i="0" sz="1013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57"/>
          <p:cNvSpPr/>
          <p:nvPr/>
        </p:nvSpPr>
        <p:spPr>
          <a:xfrm>
            <a:off x="2" y="3074988"/>
            <a:ext cx="12189885" cy="26400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3"/>
              <a:buFont typeface="Quattrocento Sans"/>
              <a:buNone/>
            </a:pPr>
            <a:r>
              <a:t/>
            </a:r>
            <a:endParaRPr b="0" i="0" sz="1013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57"/>
          <p:cNvSpPr txBox="1"/>
          <p:nvPr>
            <p:ph type="ctrTitle"/>
          </p:nvPr>
        </p:nvSpPr>
        <p:spPr>
          <a:xfrm>
            <a:off x="203200" y="388620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038"/>
              <a:buFont typeface="Quattrocento Sans"/>
              <a:buNone/>
              <a:defRPr b="0" i="0" sz="3038">
                <a:solidFill>
                  <a:srgbClr val="92D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 showMasterSp="0">
  <p:cSld name="Ques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8"/>
          <p:cNvSpPr txBox="1"/>
          <p:nvPr>
            <p:ph idx="1" type="body"/>
          </p:nvPr>
        </p:nvSpPr>
        <p:spPr>
          <a:xfrm>
            <a:off x="626535" y="1163641"/>
            <a:ext cx="1093893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chemeClr val="dk1"/>
              </a:buClr>
              <a:buSzPts val="3375"/>
              <a:buFont typeface="Arial"/>
              <a:buNone/>
              <a:defRPr sz="2700"/>
            </a:lvl1pPr>
            <a:lvl2pPr indent="-359568" lvl="1" marL="914400" algn="ctr">
              <a:lnSpc>
                <a:spcPct val="9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063"/>
              <a:buFont typeface="Arial"/>
              <a:buChar char="•"/>
              <a:defRPr sz="1650"/>
            </a:lvl2pPr>
            <a:lvl3pPr indent="-335756" lvl="2" marL="1371600" algn="ctr">
              <a:lnSpc>
                <a:spcPct val="90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sz="1350"/>
            </a:lvl3pPr>
            <a:lvl4pPr indent="-311943" lvl="3" marL="1828800" algn="ctr">
              <a:lnSpc>
                <a:spcPct val="9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Char char="•"/>
              <a:defRPr sz="1050"/>
            </a:lvl4pPr>
            <a:lvl5pPr indent="-288131" lvl="4" marL="2286000" algn="ctr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38"/>
              <a:buFont typeface="Arial"/>
              <a:buChar char="•"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9"/>
          <p:cNvSpPr txBox="1"/>
          <p:nvPr>
            <p:ph type="title"/>
          </p:nvPr>
        </p:nvSpPr>
        <p:spPr>
          <a:xfrm>
            <a:off x="609600" y="5486400"/>
            <a:ext cx="10972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4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46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4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6" name="Google Shape;4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8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" name="Google Shape;49;p48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8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5" name="Google Shape;5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49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4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" name="Google Shape;64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" name="Google Shape;67;p5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5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4" name="Google Shape;7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51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51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51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5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novell.com/linu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Introduction to Linux OS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History of Linux</a:t>
            </a:r>
            <a:endParaRPr/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GPL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You can use, view, and change the source code.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You are able to redistribute the software and sell it for a profit.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If you decide to sell the software, you must make the source code available.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MINIX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Created by Andrew Tanenbaum to teach students how to use an OS.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Source code made available to everybody.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History of Linux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Linus Torvalds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Created his own kernel in 1991.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Called the Linux kernel.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Licensed through the GPL.</a:t>
            </a:r>
            <a:endParaRPr/>
          </a:p>
          <a:p>
            <a:pPr indent="-171450" lvl="0" marL="228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Many different versions (distributions)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Red Hat (www.redhat.com)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Ubuntu (www.ubuntu.com)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Debian (www.debian.org)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PCLinuxOS (http://pclinuxos.com)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FreeBSD (www.freebsd.org)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openSUSE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www.novell.com/linux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7662" lvl="0" marL="4572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Kali Linux (Debian)  [comes with a shell designed for “ethical” hacking]</a:t>
            </a:r>
            <a:endParaRPr/>
          </a:p>
          <a:p>
            <a:pPr indent="-34766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Arch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History of Linux</a:t>
            </a:r>
            <a:endParaRPr/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 b="0" l="0" r="-155" t="0"/>
          <a:stretch/>
        </p:blipFill>
        <p:spPr>
          <a:xfrm>
            <a:off x="2012950" y="2423020"/>
            <a:ext cx="8166100" cy="186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50" y="4243431"/>
            <a:ext cx="81534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Linux Architecture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Linux Architecture</a:t>
            </a:r>
            <a:endParaRPr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Modular System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All components are separate from one another.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Makes it possible for different teams to develop components that don’t affect one another.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Linux Distribution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Consists of all the Linux components put together and released as one 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Linux Distributions</a:t>
            </a:r>
            <a:endParaRPr/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typical Linux distribution comprises: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Linux kernel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GNU tools and libraries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Additional software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Documentation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 window system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 desktop environment (ex. KDE, Gnome)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Most of the included software is free and open-source software made available both as compiled binaries and in source code form, allowing modifications to the original software.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Linux Distributions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Many Linux distributions optionally include some proprietary software that may not be available in source code form, such as </a:t>
            </a:r>
            <a:r>
              <a:rPr i="1" lang="en-US">
                <a:solidFill>
                  <a:srgbClr val="0055A4"/>
                </a:solidFill>
              </a:rPr>
              <a:t>binaries</a:t>
            </a:r>
            <a:r>
              <a:rPr lang="en-US"/>
              <a:t> required for some device drivers.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Almost all Linux distributions are Unix-like; the most notable exception is Android, which does not include a command-line interface and programs made for typical Linux distributions.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Well-known Linux distributions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838200" y="1677798"/>
            <a:ext cx="10515600" cy="49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Debian:</a:t>
            </a:r>
            <a:r>
              <a:rPr lang="en-US"/>
              <a:t> a non-commercial distribution and one of the earliest, maintained by a volunteer developer community with a strong commitment to free software principles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Ubuntu:</a:t>
            </a:r>
            <a:r>
              <a:rPr lang="en-US"/>
              <a:t> a popular desktop and server distribution derived from Debian, maintained by British company Canonical Ltd.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Fedora:</a:t>
            </a:r>
            <a:r>
              <a:rPr lang="en-US"/>
              <a:t> a community distribution sponsored by American company </a:t>
            </a:r>
            <a:r>
              <a:rPr lang="en-US">
                <a:solidFill>
                  <a:srgbClr val="0055A4"/>
                </a:solidFill>
              </a:rPr>
              <a:t>Red Hat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Red Hat Enterprise Linux:</a:t>
            </a:r>
            <a:r>
              <a:rPr lang="en-US"/>
              <a:t> a derivative of Fedora, maintained and commercially supported by Red Hat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42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CentOS:</a:t>
            </a:r>
            <a:r>
              <a:rPr lang="en-US"/>
              <a:t> a distribution derived from the same sources used by Red Hat, maintained by a dedicated volunteer community of developers maintaining a 100% Red Hat-compatible distro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openSUSE:</a:t>
            </a:r>
            <a:r>
              <a:rPr lang="en-US"/>
              <a:t> a community distribution mainly sponsored by German company </a:t>
            </a:r>
            <a:r>
              <a:rPr lang="en-US">
                <a:solidFill>
                  <a:srgbClr val="0055A4"/>
                </a:solidFill>
              </a:rPr>
              <a:t>SUSE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SUSE Linux Enterprise:</a:t>
            </a:r>
            <a:r>
              <a:rPr lang="en-US"/>
              <a:t> derived from openSUSE, maintained and commercially supported by SUSE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Slackware:</a:t>
            </a:r>
            <a:r>
              <a:rPr lang="en-US"/>
              <a:t> one of the first Linux distributions, highly Unix-like.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Linux Architecture</a:t>
            </a:r>
            <a:endParaRPr/>
          </a:p>
        </p:txBody>
      </p:sp>
      <p:pic>
        <p:nvPicPr>
          <p:cNvPr id="247" name="Google Shape;24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296" y="1825625"/>
            <a:ext cx="249940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Linux Architecture</a:t>
            </a:r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Kernel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Core of the OS.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Manages hardware, such as disk drives and memory.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Shell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Interface that accepts and translates user input so that the kernel can process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Daemons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Programs that run in the background independently of the 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Called services in Windows.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Overview of Linux 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History of Linux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Linux Architecture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Linux File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 Shell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Navigating the Filesystem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Kernel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Linux kernel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Licensed under the GPL.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Allows public access to the source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Resource manager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Manages processes and memory.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Can perform multiple processes at the same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Process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Program the kernel launches into memory for the purpose of performing specific tasks.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Linux File Structure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Linux File Structure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Organized in a hierarchical, treelike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Top level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Root directory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Indicated with the </a:t>
            </a:r>
            <a:r>
              <a:rPr b="1" lang="en-US">
                <a:solidFill>
                  <a:srgbClr val="0055A4"/>
                </a:solidFill>
              </a:rPr>
              <a:t>/</a:t>
            </a:r>
            <a:r>
              <a:rPr lang="en-US"/>
              <a:t> symbol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Everything in Linux is considered a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Device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“Regular”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Directory files.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Linux File Structure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Device file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Special file stored in the </a:t>
            </a:r>
            <a:r>
              <a:rPr lang="en-US">
                <a:solidFill>
                  <a:srgbClr val="0055A4"/>
                </a:solidFill>
              </a:rPr>
              <a:t>/dev</a:t>
            </a:r>
            <a:r>
              <a:rPr lang="en-US"/>
              <a:t> directory.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Represents a hardware device on the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Regular files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Files containing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Directory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Like a folder in Windows.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Can contain files and other directories.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Features of Linux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Multiuser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Enables multiple users to log on to a single computer at the same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Multitasking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Multiple processes can run simultaneously.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Preemptive multitasking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Scheduler decides when a process stops and another process starts based on priority, previous runtime, etc.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Features of Linux</a:t>
            </a:r>
            <a:endParaRPr/>
          </a:p>
        </p:txBody>
      </p:sp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Networking connectivity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Uses Transmission Control Protocol/Internet Protocol (TCP/IP)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Internationally accepted set of rules for connecting computers to the Internet and most other networks.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Login and password authentication.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File ownership and permissions.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Firewall for protecting network resources from users outside the network.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The Shell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The Shell</a:t>
            </a:r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 shell is a computer program that interprets the commands you type and sends them to the operating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Similar to PowerShell under Windows, the Linux shell provides a set of built-in commands and programming control structures, environment variables, etc.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BASH = “Bourne-again Shell” </a:t>
            </a:r>
            <a:br>
              <a:rPr lang="en-US"/>
            </a:br>
            <a:r>
              <a:rPr lang="en-US"/>
              <a:t>(GNU version of 1977 shell by Stephen Bourne)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Using the Shell</a:t>
            </a:r>
            <a:endParaRPr/>
          </a:p>
        </p:txBody>
      </p:sp>
      <p:sp>
        <p:nvSpPr>
          <p:cNvPr id="311" name="Google Shape;311;p28"/>
          <p:cNvSpPr txBox="1"/>
          <p:nvPr>
            <p:ph idx="1" type="body"/>
          </p:nvPr>
        </p:nvSpPr>
        <p:spPr>
          <a:xfrm>
            <a:off x="838200" y="1825624"/>
            <a:ext cx="10515600" cy="470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Open the terminal and 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whoami</a:t>
            </a:r>
            <a:r>
              <a:rPr lang="en-US"/>
              <a:t>                                    	# my login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hostname</a:t>
            </a:r>
            <a:r>
              <a:rPr lang="en-US"/>
              <a:t>                                	# name of this computer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echo “Hello, world” 	</a:t>
            </a:r>
            <a:r>
              <a:rPr lang="en-US"/>
              <a:t>	# print characters to screen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echo $HOME                     </a:t>
            </a:r>
            <a:r>
              <a:rPr lang="en-US"/>
              <a:t># print environment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echo my login is $(whoami )</a:t>
            </a:r>
            <a:r>
              <a:rPr lang="en-US"/>
              <a:t>	# replace $(xx) with program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/>
              <a:t>                                       		# print current time/date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cal</a:t>
            </a:r>
            <a:r>
              <a:rPr lang="en-US"/>
              <a:t>                                      		# print this month’s calendar</a:t>
            </a:r>
            <a:endParaRPr/>
          </a:p>
          <a:p>
            <a:pPr indent="-11303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Commands have three parts;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command, options and parameters.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Example: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cal –j 3 2019</a:t>
            </a:r>
            <a:r>
              <a:rPr lang="en-US"/>
              <a:t>. “cal” is the command, “-j” is an option (or switch), “3” and “2019” are parameters.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Options have long and short forms. 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date –u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date --universal</a:t>
            </a:r>
            <a:endParaRPr/>
          </a:p>
          <a:p>
            <a:pPr indent="-95250" lvl="0" marL="2286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1303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13030" lvl="1" marL="68580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Command History</a:t>
            </a:r>
            <a:endParaRPr/>
          </a:p>
        </p:txBody>
      </p:sp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Try the </a:t>
            </a:r>
            <a:r>
              <a:rPr lang="en-US">
                <a:solidFill>
                  <a:srgbClr val="0055A4"/>
                </a:solidFill>
              </a:rPr>
              <a:t>history</a:t>
            </a:r>
            <a:r>
              <a:rPr lang="en-US"/>
              <a:t> command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Choose from the command history by using the up </a:t>
            </a:r>
            <a:r>
              <a:rPr lang="en-US">
                <a:solidFill>
                  <a:srgbClr val="0055A4"/>
                </a:solidFill>
              </a:rPr>
              <a:t>↑</a:t>
            </a:r>
            <a:r>
              <a:rPr lang="en-US"/>
              <a:t> and down </a:t>
            </a:r>
            <a:r>
              <a:rPr lang="en-US">
                <a:solidFill>
                  <a:srgbClr val="0055A4"/>
                </a:solidFill>
              </a:rPr>
              <a:t>↓</a:t>
            </a:r>
            <a:r>
              <a:rPr lang="en-US"/>
              <a:t> arrows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 redo your last command, try !!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 go further back in the command history try </a:t>
            </a:r>
            <a:r>
              <a:rPr lang="en-US">
                <a:solidFill>
                  <a:srgbClr val="0055A4"/>
                </a:solidFill>
              </a:rPr>
              <a:t>!</a:t>
            </a:r>
            <a:r>
              <a:rPr lang="en-US"/>
              <a:t>, then the number as shown by history (e.g., !132).  </a:t>
            </a:r>
            <a:br>
              <a:rPr lang="en-US"/>
            </a:br>
            <a:r>
              <a:rPr lang="en-US"/>
              <a:t>Or, </a:t>
            </a:r>
            <a:r>
              <a:rPr lang="en-US">
                <a:solidFill>
                  <a:srgbClr val="0055A4"/>
                </a:solidFill>
              </a:rPr>
              <a:t>!ls</a:t>
            </a:r>
            <a:r>
              <a:rPr lang="en-US"/>
              <a:t>, for example, to match the most recent ‘</a:t>
            </a:r>
            <a:r>
              <a:rPr lang="en-US">
                <a:solidFill>
                  <a:srgbClr val="0055A4"/>
                </a:solidFill>
              </a:rPr>
              <a:t>ls</a:t>
            </a:r>
            <a:r>
              <a:rPr lang="en-US"/>
              <a:t>’ command.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Overview of Linux 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Help with Commands</a:t>
            </a:r>
            <a:endParaRPr/>
          </a:p>
        </p:txBody>
      </p:sp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Type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date –-help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man date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info date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/>
              <a:t>[And yes, you can always Google it]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For a list of BASH built-in commands, just type the command ‘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help</a:t>
            </a:r>
            <a:r>
              <a:rPr lang="en-US"/>
              <a:t>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See also ‘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man bash</a:t>
            </a:r>
            <a:r>
              <a:rPr lang="en-US"/>
              <a:t>’</a:t>
            </a:r>
            <a:endParaRPr/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6690" y="1556158"/>
            <a:ext cx="3429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Navigating the Filesystem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The Linux File System</a:t>
            </a:r>
            <a:endParaRPr/>
          </a:p>
        </p:txBody>
      </p:sp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 structure resembles an upside-down tree.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ts val="3000"/>
              <a:buChar char="•"/>
            </a:pPr>
            <a:r>
              <a:rPr lang="en-US">
                <a:solidFill>
                  <a:srgbClr val="0055A4"/>
                </a:solidFill>
              </a:rPr>
              <a:t>Directories</a:t>
            </a:r>
            <a:r>
              <a:rPr lang="en-US"/>
              <a:t> (a.k.a. “folders” in Windows) are collections of files and other directories.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Every directory has a parent except for the root directory.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Many directories have subdirectories.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Unlike Windows, with multiple drives and multiple file systems, a Unix/Linux system only has ONE file system.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The Linux File System</a:t>
            </a:r>
            <a:endParaRPr/>
          </a:p>
        </p:txBody>
      </p:sp>
      <p:pic>
        <p:nvPicPr>
          <p:cNvPr id="344" name="Google Shape;344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8688"/>
            <a:ext cx="10515600" cy="434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The Linux File System</a:t>
            </a:r>
            <a:endParaRPr/>
          </a:p>
        </p:txBody>
      </p:sp>
      <p:pic>
        <p:nvPicPr>
          <p:cNvPr id="351" name="Google Shape;35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3818" y="1825625"/>
            <a:ext cx="532436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 txBox="1"/>
          <p:nvPr/>
        </p:nvSpPr>
        <p:spPr>
          <a:xfrm>
            <a:off x="2724521" y="6324601"/>
            <a:ext cx="67386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55A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NOTE: General interest information only, won’t be tested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Navigating the Filesystem</a:t>
            </a:r>
            <a:endParaRPr/>
          </a:p>
        </p:txBody>
      </p:sp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Essential navigation commands: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pwd</a:t>
            </a:r>
            <a:r>
              <a:rPr lang="en-US"/>
              <a:t>         	# print current directory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/>
              <a:t>                 	# list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/>
              <a:t>           	# change directory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Navigating the Filesystem</a:t>
            </a:r>
            <a:endParaRPr/>
          </a:p>
        </p:txBody>
      </p:sp>
      <p:sp>
        <p:nvSpPr>
          <p:cNvPr id="364" name="Google Shape;364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We use </a:t>
            </a:r>
            <a:r>
              <a:rPr lang="en-US">
                <a:solidFill>
                  <a:srgbClr val="0055A4"/>
                </a:solidFill>
              </a:rPr>
              <a:t>pathnames</a:t>
            </a:r>
            <a:r>
              <a:rPr lang="en-US"/>
              <a:t> to refer to files and directories in the Linux file system.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There are two types of pathnames: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Absolute</a:t>
            </a:r>
            <a:r>
              <a:rPr lang="en-US"/>
              <a:t>: the full path to a directory or file; begins with /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Relative</a:t>
            </a:r>
            <a:r>
              <a:rPr lang="en-US"/>
              <a:t>: a partial path that is relative to the current working directory; does not begin with </a:t>
            </a:r>
            <a:r>
              <a:rPr lang="en-US">
                <a:solidFill>
                  <a:srgbClr val="0055A4"/>
                </a:solidFill>
              </a:rPr>
              <a:t>/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Special characters interpreted by the shell for filename expansion: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-US"/>
              <a:t>       	# your home directory (e.g., /usr1/tutorial/jim1)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/>
              <a:t>              	# current directory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-US"/>
              <a:t>          	# parent directory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/>
              <a:t>          	# wildcard matching any filename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/>
              <a:t>          	# wildcard matching any character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[TAB]</a:t>
            </a:r>
            <a:r>
              <a:rPr lang="en-US"/>
              <a:t>	# try to complete (partially typed) filename</a:t>
            </a:r>
            <a:endParaRPr/>
          </a:p>
          <a:p>
            <a:pPr indent="-113030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13030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Using Wildcards</a:t>
            </a:r>
            <a:endParaRPr/>
          </a:p>
        </p:txBody>
      </p:sp>
      <p:sp>
        <p:nvSpPr>
          <p:cNvPr id="371" name="Google Shape;37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2400"/>
              <a:buChar char="•"/>
            </a:pPr>
            <a:r>
              <a:rPr lang="en-US" sz="2400">
                <a:solidFill>
                  <a:srgbClr val="0055A4"/>
                </a:solidFill>
              </a:rPr>
              <a:t>Wildcards</a:t>
            </a:r>
            <a:r>
              <a:rPr lang="en-US" sz="2400"/>
              <a:t> represent letters and characters used to specify a filename for searches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Linux administrators use wildcards to: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Navigate to directories faster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Move or delete a group of files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Locate files based on a portion of their filenames</a:t>
            </a:r>
            <a:endParaRPr/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4202886"/>
            <a:ext cx="8077200" cy="24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Navigating the Filesystem</a:t>
            </a:r>
            <a:endParaRPr/>
          </a:p>
        </p:txBody>
      </p:sp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838200" y="1825625"/>
            <a:ext cx="109483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Examples: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cd /usr/local/lib   </a:t>
            </a:r>
            <a:r>
              <a:rPr lang="en-US" sz="2400"/>
              <a:t>	# change directory to /usr/local/lib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cd ~</a:t>
            </a:r>
            <a:r>
              <a:rPr lang="en-US" sz="2400"/>
              <a:t>             			# change to home directory (or just type ‘cd’)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pwd</a:t>
            </a:r>
            <a:r>
              <a:rPr lang="en-US" sz="2400"/>
              <a:t>             			# print working (current) directory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cd 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cd /</a:t>
            </a:r>
            <a:r>
              <a:rPr lang="en-US" sz="2400"/>
              <a:t> 				# (root directory)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ls –d pro*</a:t>
            </a:r>
            <a:r>
              <a:rPr lang="en-US" sz="2400"/>
              <a:t>			# (a listing of only the directories starting with “pro”)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The ls Command</a:t>
            </a:r>
            <a:endParaRPr/>
          </a:p>
        </p:txBody>
      </p:sp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Useful options for the ls command: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0055A4"/>
              </a:buClr>
              <a:buSzPts val="26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ls -a</a:t>
            </a:r>
            <a:r>
              <a:rPr lang="en-US"/>
              <a:t>     		# List all files, including hidden files (start a “.”)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0055A4"/>
              </a:buClr>
              <a:buSzPts val="26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ls -ld *</a:t>
            </a:r>
            <a:r>
              <a:rPr lang="en-US"/>
              <a:t>	# List details about a directory and not its contents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0055A4"/>
              </a:buClr>
              <a:buSzPts val="26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ls –l</a:t>
            </a:r>
            <a:r>
              <a:rPr lang="en-US"/>
              <a:t>      	# Simple long listing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0055A4"/>
              </a:buClr>
              <a:buSzPts val="26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ls –lR    </a:t>
            </a:r>
            <a:r>
              <a:rPr lang="en-US"/>
              <a:t>	# Recursive long listing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0055A4"/>
              </a:buClr>
              <a:buSzPts val="26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ls –lh    </a:t>
            </a:r>
            <a:r>
              <a:rPr lang="en-US"/>
              <a:t>	# Give human readable file sizes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0055A4"/>
              </a:buClr>
              <a:buSzPts val="26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ls –lS    </a:t>
            </a:r>
            <a:r>
              <a:rPr lang="en-US"/>
              <a:t>	# Sort files by file size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0055A4"/>
              </a:buClr>
              <a:buSzPts val="26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ls –lt    </a:t>
            </a:r>
            <a:r>
              <a:rPr lang="en-US"/>
              <a:t>	# Sort files by modification time (very useful!)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Overview of Linux != Unix OS</a:t>
            </a:r>
            <a:endParaRPr/>
          </a:p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Practical alternative to more costly MS Windows and Apple MacOS operating systems.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Includes: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Graphical desktop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Web browser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E-mail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(Every feature that Windows has to offer – server and desktop)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Some Useful File Commands</a:t>
            </a:r>
            <a:endParaRPr/>
          </a:p>
        </p:txBody>
      </p:sp>
      <p:sp>
        <p:nvSpPr>
          <p:cNvPr id="391" name="Google Shape;39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cp [file1] [file2]     </a:t>
            </a:r>
            <a:r>
              <a:rPr lang="en-US"/>
              <a:t>	# copy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mkdir [name]       </a:t>
            </a:r>
            <a:r>
              <a:rPr lang="en-US"/>
              <a:t>		# make directory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rmdir  [name]       </a:t>
            </a:r>
            <a:r>
              <a:rPr lang="en-US"/>
              <a:t>		# remove (empty) directory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mv [file] [destination]  </a:t>
            </a:r>
            <a:r>
              <a:rPr lang="en-US"/>
              <a:t>	# move/rename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rm [file]                </a:t>
            </a:r>
            <a:r>
              <a:rPr lang="en-US"/>
              <a:t>	# remove (-r for recursive)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file [file]               </a:t>
            </a:r>
            <a:r>
              <a:rPr lang="en-US"/>
              <a:t>	# identify file type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less [file]              </a:t>
            </a:r>
            <a:r>
              <a:rPr lang="en-US"/>
              <a:t>	# page through file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head -n [file]       </a:t>
            </a:r>
            <a:r>
              <a:rPr lang="en-US"/>
              <a:t>		# display first n lines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tail -n [file]         </a:t>
            </a:r>
            <a:r>
              <a:rPr lang="en-US"/>
              <a:t>	# display last n lines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ln –s [file] [new]</a:t>
            </a:r>
            <a:r>
              <a:rPr lang="en-US"/>
              <a:t>   		# create symbolic link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cat [file] [file2…] </a:t>
            </a:r>
            <a:r>
              <a:rPr lang="en-US"/>
              <a:t>		# display file(s)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touch [file]         </a:t>
            </a:r>
            <a:r>
              <a:rPr lang="en-US"/>
              <a:t>		# update modification time</a:t>
            </a:r>
            <a:endParaRPr/>
          </a:p>
          <a:p>
            <a:pPr indent="-80962" lvl="0" marL="228600" rtl="0" algn="l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Manipulating Files and Directories</a:t>
            </a:r>
            <a:endParaRPr/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Example:</a:t>
            </a:r>
            <a:endParaRPr/>
          </a:p>
          <a:p>
            <a:pPr indent="-100647" lvl="1" marL="6858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-US"/>
              <a:t> 					#  to your home directory like </a:t>
            </a:r>
            <a:r>
              <a:rPr lang="en-US">
                <a:solidFill>
                  <a:srgbClr val="0055A4"/>
                </a:solidFill>
              </a:rPr>
              <a:t>cd ~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mkdir test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cd test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echo 'Hello everyone' &gt; myfile.txt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echo 'Goodbye all' &gt;&gt; myfile.txt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less myfile.txt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mkdir subdir1/subdir2</a:t>
            </a:r>
            <a:r>
              <a:rPr lang="en-US"/>
              <a:t> 		# FAILS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mkdir -p subdir1/subdir2 	</a:t>
            </a:r>
            <a:r>
              <a:rPr lang="en-US"/>
              <a:t># succeeds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mv myfile.txt subdir1/subdir2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cd ..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rmdir test</a:t>
            </a:r>
            <a:r>
              <a:rPr lang="en-US"/>
              <a:t> 			# FAILS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rm –rf test </a:t>
            </a:r>
            <a:r>
              <a:rPr lang="en-US"/>
              <a:t>			# succeeds</a:t>
            </a:r>
            <a:endParaRPr/>
          </a:p>
          <a:p>
            <a:pPr indent="-100647" lvl="1" marL="6858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00647" lvl="1" marL="6858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100647" lvl="1" marL="685800" rtl="0" algn="l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2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/>
              <a:t>Q &amp; 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Software Licensing Agreements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User does not actually own the software.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Only granted a license to use it.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Open source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Software distributed with its source code.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Users can view or modify it.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All Linux versions are open source.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Software Licensing Agreements</a:t>
            </a:r>
            <a:endParaRPr/>
          </a:p>
        </p:txBody>
      </p:sp>
      <p:pic>
        <p:nvPicPr>
          <p:cNvPr id="168" name="Google Shape;16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287" y="1684184"/>
            <a:ext cx="96488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/>
        </p:nvSpPr>
        <p:spPr>
          <a:xfrm>
            <a:off x="723899" y="5349001"/>
            <a:ext cx="10515600" cy="59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Linux kernel licensed under General Public License (GPL).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History of Linux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History of Linux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American Telephone &amp; Telegraph (AT&amp;T)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By 1969, 90% of American homes had AT&amp;T phone service.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Testing and research conducted at Bell Laboratories.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UNIX operating system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Created at Bell Labs by Dennis Ritchie and Ken Thompson.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Many professors began using it for testing and research in university labs.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History of Linux</a:t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early 1980s, AT&amp;T decided to license UNIX  and charge institutions a hefty price to use 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Richard Stallman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Created the GNU (</a:t>
            </a:r>
            <a:r>
              <a:rPr b="1" lang="en-US"/>
              <a:t>GNU’s Not Unix)</a:t>
            </a:r>
            <a:r>
              <a:rPr lang="en-US"/>
              <a:t> Project.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Developed the GPL.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Believed software should be free.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2017-10-15T21:06:31Z</dcterms:created>
  <dc:creator>Aref Mourtada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