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6858000" cy="9144000"/>
  <p:embeddedFontLst>
    <p:embeddedFont>
      <p:font typeface="Quattrocento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5" roundtripDataSignature="AMtx7mhE2TBfe0bwPxg7z5vacTZfVFc3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CA3BCF-53C1-4884-BBA0-038D6CD316BA}">
  <a:tblStyle styleId="{1ECA3BCF-53C1-4884-BBA0-038D6CD316BA}"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6.xml"/><Relationship Id="rId44" Type="http://schemas.openxmlformats.org/officeDocument/2006/relationships/font" Target="fonts/QuattrocentoSans-boldItalic.fntdata"/><Relationship Id="rId21" Type="http://schemas.openxmlformats.org/officeDocument/2006/relationships/slide" Target="slides/slide15.xml"/><Relationship Id="rId43" Type="http://schemas.openxmlformats.org/officeDocument/2006/relationships/font" Target="fonts/QuattrocentoSans-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36cef48cf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36cef48cf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036cef48cf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347" name="Google Shape;347;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40"/>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40"/>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0"/>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4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40"/>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40"/>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4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5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0"/>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8" name="Google Shape;98;p50"/>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9" name="Google Shape;99;p5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1"/>
          <p:cNvSpPr/>
          <p:nvPr>
            <p:ph idx="2" type="pic"/>
          </p:nvPr>
        </p:nvSpPr>
        <p:spPr>
          <a:xfrm>
            <a:off x="5183188" y="987427"/>
            <a:ext cx="6172200" cy="4873625"/>
          </a:xfrm>
          <a:prstGeom prst="rect">
            <a:avLst/>
          </a:prstGeom>
          <a:noFill/>
          <a:ln>
            <a:noFill/>
          </a:ln>
        </p:spPr>
      </p:sp>
      <p:sp>
        <p:nvSpPr>
          <p:cNvPr id="105" name="Google Shape;105;p5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6" name="Google Shape;106;p5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52"/>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1" name="Google Shape;111;p5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5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3" name="Google Shape;113;p5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5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52"/>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7" name="Google Shape;117;p52"/>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53"/>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0" name="Google Shape;120;p53"/>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3"/>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22" name="Google Shape;122;p5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53"/>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54"/>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90000"/>
              </a:lnSpc>
              <a:spcBef>
                <a:spcPts val="0"/>
              </a:spcBef>
              <a:spcAft>
                <a:spcPts val="0"/>
              </a:spcAft>
              <a:buClr>
                <a:schemeClr val="dk1"/>
              </a:buClr>
              <a:buSzPts val="1400"/>
              <a:buChar char="●"/>
              <a:defRPr sz="1867"/>
            </a:lvl1pPr>
            <a:lvl2pPr indent="-304800" lvl="1" marL="914400" algn="l">
              <a:lnSpc>
                <a:spcPct val="90000"/>
              </a:lnSpc>
              <a:spcBef>
                <a:spcPts val="2133"/>
              </a:spcBef>
              <a:spcAft>
                <a:spcPts val="0"/>
              </a:spcAft>
              <a:buClr>
                <a:schemeClr val="dk1"/>
              </a:buClr>
              <a:buSzPts val="1200"/>
              <a:buChar char="○"/>
              <a:defRPr sz="1600"/>
            </a:lvl2pPr>
            <a:lvl3pPr indent="-304800" lvl="2" marL="1371600" algn="l">
              <a:lnSpc>
                <a:spcPct val="90000"/>
              </a:lnSpc>
              <a:spcBef>
                <a:spcPts val="2133"/>
              </a:spcBef>
              <a:spcAft>
                <a:spcPts val="0"/>
              </a:spcAft>
              <a:buClr>
                <a:schemeClr val="dk1"/>
              </a:buClr>
              <a:buSzPts val="1200"/>
              <a:buChar char="■"/>
              <a:defRPr sz="1600"/>
            </a:lvl3pPr>
            <a:lvl4pPr indent="-304800" lvl="3" marL="1828800" algn="l">
              <a:lnSpc>
                <a:spcPct val="90000"/>
              </a:lnSpc>
              <a:spcBef>
                <a:spcPts val="2133"/>
              </a:spcBef>
              <a:spcAft>
                <a:spcPts val="0"/>
              </a:spcAft>
              <a:buClr>
                <a:schemeClr val="dk1"/>
              </a:buClr>
              <a:buSzPts val="1200"/>
              <a:buChar char="●"/>
              <a:defRPr sz="1600"/>
            </a:lvl4pPr>
            <a:lvl5pPr indent="-304800" lvl="4" marL="2286000" algn="l">
              <a:lnSpc>
                <a:spcPct val="90000"/>
              </a:lnSpc>
              <a:spcBef>
                <a:spcPts val="2133"/>
              </a:spcBef>
              <a:spcAft>
                <a:spcPts val="0"/>
              </a:spcAft>
              <a:buClr>
                <a:schemeClr val="dk1"/>
              </a:buClr>
              <a:buSzPts val="1200"/>
              <a:buChar char="○"/>
              <a:defRPr sz="1600"/>
            </a:lvl5pPr>
            <a:lvl6pPr indent="-304800" lvl="5" marL="2743200" algn="l">
              <a:lnSpc>
                <a:spcPct val="90000"/>
              </a:lnSpc>
              <a:spcBef>
                <a:spcPts val="2133"/>
              </a:spcBef>
              <a:spcAft>
                <a:spcPts val="0"/>
              </a:spcAft>
              <a:buClr>
                <a:schemeClr val="dk1"/>
              </a:buClr>
              <a:buSzPts val="1200"/>
              <a:buChar char="■"/>
              <a:defRPr sz="1600"/>
            </a:lvl6pPr>
            <a:lvl7pPr indent="-304800" lvl="6" marL="3200400" algn="l">
              <a:lnSpc>
                <a:spcPct val="90000"/>
              </a:lnSpc>
              <a:spcBef>
                <a:spcPts val="2133"/>
              </a:spcBef>
              <a:spcAft>
                <a:spcPts val="0"/>
              </a:spcAft>
              <a:buClr>
                <a:schemeClr val="dk1"/>
              </a:buClr>
              <a:buSzPts val="1200"/>
              <a:buChar char="●"/>
              <a:defRPr sz="1600"/>
            </a:lvl7pPr>
            <a:lvl8pPr indent="-304800" lvl="7" marL="3657600" algn="l">
              <a:lnSpc>
                <a:spcPct val="90000"/>
              </a:lnSpc>
              <a:spcBef>
                <a:spcPts val="2133"/>
              </a:spcBef>
              <a:spcAft>
                <a:spcPts val="0"/>
              </a:spcAft>
              <a:buClr>
                <a:schemeClr val="dk1"/>
              </a:buClr>
              <a:buSzPts val="1200"/>
              <a:buChar char="○"/>
              <a:defRPr sz="1600"/>
            </a:lvl8pPr>
            <a:lvl9pPr indent="-304800" lvl="8" marL="4114800" algn="l">
              <a:lnSpc>
                <a:spcPct val="90000"/>
              </a:lnSpc>
              <a:spcBef>
                <a:spcPts val="2133"/>
              </a:spcBef>
              <a:spcAft>
                <a:spcPts val="2133"/>
              </a:spcAft>
              <a:buClr>
                <a:schemeClr val="dk1"/>
              </a:buClr>
              <a:buSzPts val="1200"/>
              <a:buChar char="■"/>
              <a:defRPr sz="1600"/>
            </a:lvl9pPr>
          </a:lstStyle>
          <a:p/>
        </p:txBody>
      </p:sp>
      <p:sp>
        <p:nvSpPr>
          <p:cNvPr id="129" name="Google Shape;129;p54"/>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90000"/>
              </a:lnSpc>
              <a:spcBef>
                <a:spcPts val="0"/>
              </a:spcBef>
              <a:spcAft>
                <a:spcPts val="0"/>
              </a:spcAft>
              <a:buClr>
                <a:schemeClr val="dk1"/>
              </a:buClr>
              <a:buSzPts val="1400"/>
              <a:buChar char="●"/>
              <a:defRPr sz="1867"/>
            </a:lvl1pPr>
            <a:lvl2pPr indent="-304800" lvl="1" marL="914400" algn="l">
              <a:lnSpc>
                <a:spcPct val="90000"/>
              </a:lnSpc>
              <a:spcBef>
                <a:spcPts val="2133"/>
              </a:spcBef>
              <a:spcAft>
                <a:spcPts val="0"/>
              </a:spcAft>
              <a:buClr>
                <a:schemeClr val="dk1"/>
              </a:buClr>
              <a:buSzPts val="1200"/>
              <a:buChar char="○"/>
              <a:defRPr sz="1600"/>
            </a:lvl2pPr>
            <a:lvl3pPr indent="-304800" lvl="2" marL="1371600" algn="l">
              <a:lnSpc>
                <a:spcPct val="90000"/>
              </a:lnSpc>
              <a:spcBef>
                <a:spcPts val="2133"/>
              </a:spcBef>
              <a:spcAft>
                <a:spcPts val="0"/>
              </a:spcAft>
              <a:buClr>
                <a:schemeClr val="dk1"/>
              </a:buClr>
              <a:buSzPts val="1200"/>
              <a:buChar char="■"/>
              <a:defRPr sz="1600"/>
            </a:lvl3pPr>
            <a:lvl4pPr indent="-304800" lvl="3" marL="1828800" algn="l">
              <a:lnSpc>
                <a:spcPct val="90000"/>
              </a:lnSpc>
              <a:spcBef>
                <a:spcPts val="2133"/>
              </a:spcBef>
              <a:spcAft>
                <a:spcPts val="0"/>
              </a:spcAft>
              <a:buClr>
                <a:schemeClr val="dk1"/>
              </a:buClr>
              <a:buSzPts val="1200"/>
              <a:buChar char="●"/>
              <a:defRPr sz="1600"/>
            </a:lvl4pPr>
            <a:lvl5pPr indent="-304800" lvl="4" marL="2286000" algn="l">
              <a:lnSpc>
                <a:spcPct val="90000"/>
              </a:lnSpc>
              <a:spcBef>
                <a:spcPts val="2133"/>
              </a:spcBef>
              <a:spcAft>
                <a:spcPts val="0"/>
              </a:spcAft>
              <a:buClr>
                <a:schemeClr val="dk1"/>
              </a:buClr>
              <a:buSzPts val="1200"/>
              <a:buChar char="○"/>
              <a:defRPr sz="1600"/>
            </a:lvl5pPr>
            <a:lvl6pPr indent="-304800" lvl="5" marL="2743200" algn="l">
              <a:lnSpc>
                <a:spcPct val="90000"/>
              </a:lnSpc>
              <a:spcBef>
                <a:spcPts val="2133"/>
              </a:spcBef>
              <a:spcAft>
                <a:spcPts val="0"/>
              </a:spcAft>
              <a:buClr>
                <a:schemeClr val="dk1"/>
              </a:buClr>
              <a:buSzPts val="1200"/>
              <a:buChar char="■"/>
              <a:defRPr sz="1600"/>
            </a:lvl6pPr>
            <a:lvl7pPr indent="-304800" lvl="6" marL="3200400" algn="l">
              <a:lnSpc>
                <a:spcPct val="90000"/>
              </a:lnSpc>
              <a:spcBef>
                <a:spcPts val="2133"/>
              </a:spcBef>
              <a:spcAft>
                <a:spcPts val="0"/>
              </a:spcAft>
              <a:buClr>
                <a:schemeClr val="dk1"/>
              </a:buClr>
              <a:buSzPts val="1200"/>
              <a:buChar char="●"/>
              <a:defRPr sz="1600"/>
            </a:lvl7pPr>
            <a:lvl8pPr indent="-304800" lvl="7" marL="3657600" algn="l">
              <a:lnSpc>
                <a:spcPct val="90000"/>
              </a:lnSpc>
              <a:spcBef>
                <a:spcPts val="2133"/>
              </a:spcBef>
              <a:spcAft>
                <a:spcPts val="0"/>
              </a:spcAft>
              <a:buClr>
                <a:schemeClr val="dk1"/>
              </a:buClr>
              <a:buSzPts val="1200"/>
              <a:buChar char="○"/>
              <a:defRPr sz="1600"/>
            </a:lvl8pPr>
            <a:lvl9pPr indent="-304800" lvl="8" marL="4114800" algn="l">
              <a:lnSpc>
                <a:spcPct val="90000"/>
              </a:lnSpc>
              <a:spcBef>
                <a:spcPts val="2133"/>
              </a:spcBef>
              <a:spcAft>
                <a:spcPts val="2133"/>
              </a:spcAft>
              <a:buClr>
                <a:schemeClr val="dk1"/>
              </a:buClr>
              <a:buSzPts val="1200"/>
              <a:buChar char="■"/>
              <a:defRPr sz="1600"/>
            </a:lvl9pPr>
          </a:lstStyle>
          <a:p/>
        </p:txBody>
      </p:sp>
      <p:sp>
        <p:nvSpPr>
          <p:cNvPr id="130" name="Google Shape;130;p5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4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4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4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4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4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42"/>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4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4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4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8" name="Google Shape;48;p4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1" name="Google Shape;51;p4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52" name="Google Shape;52;p4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45"/>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5" name="Google Shape;55;p45"/>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57" name="Google Shape;57;p4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5"/>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1" name="Google Shape;61;p45"/>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4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4" name="Google Shape;64;p46"/>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6"/>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6" name="Google Shape;66;p4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4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0" name="Google Shape;70;p4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4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3" name="Google Shape;73;p47"/>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7"/>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5" name="Google Shape;75;p47"/>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6" name="Google Shape;76;p47"/>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7" name="Google Shape;77;p47"/>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8" name="Google Shape;78;p4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47"/>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82" name="Google Shape;82;p47"/>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4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5" name="Google Shape;85;p4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4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90" name="Google Shape;90;p4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3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3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3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passwordstore.org/" TargetMode="External"/><Relationship Id="rId4" Type="http://schemas.openxmlformats.org/officeDocument/2006/relationships/hyperlink" Target="https://www.tomsguide.com/us/best-password-managers,review-3785.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youtube.com/watch?v=7U-RbOKanY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omnisecu.com/windows-2003/group-policy/roaming-profiles-and-mandatory-profiles.ph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lang="en-US"/>
              <a:t>Technical Support (420-1N6-AB)</a:t>
            </a:r>
            <a:br>
              <a:rPr lang="en-US"/>
            </a:br>
            <a:r>
              <a:rPr lang="en-US"/>
              <a:t>User Management</a:t>
            </a:r>
            <a:endParaRPr/>
          </a:p>
        </p:txBody>
      </p:sp>
      <p:sp>
        <p:nvSpPr>
          <p:cNvPr id="137" name="Google Shape;137;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User Groups</a:t>
            </a:r>
            <a:endParaRPr/>
          </a:p>
        </p:txBody>
      </p:sp>
      <p:sp>
        <p:nvSpPr>
          <p:cNvPr id="192" name="Google Shape;192;p10"/>
          <p:cNvSpPr txBox="1"/>
          <p:nvPr>
            <p:ph idx="1" type="body"/>
          </p:nvPr>
        </p:nvSpPr>
        <p:spPr>
          <a:xfrm>
            <a:off x="838200" y="1825625"/>
            <a:ext cx="498376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000"/>
              <a:buChar char="•"/>
            </a:pPr>
            <a:r>
              <a:rPr lang="en-US" sz="2000">
                <a:solidFill>
                  <a:srgbClr val="7F7F7F"/>
                </a:solidFill>
              </a:rPr>
              <a:t>A </a:t>
            </a:r>
            <a:r>
              <a:rPr lang="en-US" sz="2000">
                <a:solidFill>
                  <a:srgbClr val="0055A4"/>
                </a:solidFill>
              </a:rPr>
              <a:t>collection</a:t>
            </a:r>
            <a:r>
              <a:rPr lang="en-US" sz="2000">
                <a:solidFill>
                  <a:srgbClr val="7F7F7F"/>
                </a:solidFill>
              </a:rPr>
              <a:t> of user accounts that share the same security rights and permissions.</a:t>
            </a:r>
            <a:endParaRPr/>
          </a:p>
          <a:p>
            <a:pPr indent="-228600" lvl="0" marL="228600" rtl="0" algn="l">
              <a:lnSpc>
                <a:spcPct val="90000"/>
              </a:lnSpc>
              <a:spcBef>
                <a:spcPts val="2133"/>
              </a:spcBef>
              <a:spcAft>
                <a:spcPts val="0"/>
              </a:spcAft>
              <a:buClr>
                <a:srgbClr val="7F7F7F"/>
              </a:buClr>
              <a:buSzPts val="2000"/>
              <a:buChar char="•"/>
            </a:pPr>
            <a:r>
              <a:rPr lang="en-US" sz="2000">
                <a:solidFill>
                  <a:srgbClr val="7F7F7F"/>
                </a:solidFill>
              </a:rPr>
              <a:t>Windows has a list of pre-defined user groups, e.g. Administrators / Users.</a:t>
            </a:r>
            <a:endParaRPr/>
          </a:p>
          <a:p>
            <a:pPr indent="-228600" lvl="0" marL="228600" rtl="0" algn="l">
              <a:lnSpc>
                <a:spcPct val="90000"/>
              </a:lnSpc>
              <a:spcBef>
                <a:spcPts val="2133"/>
              </a:spcBef>
              <a:spcAft>
                <a:spcPts val="0"/>
              </a:spcAft>
              <a:buClr>
                <a:srgbClr val="7F7F7F"/>
              </a:buClr>
              <a:buSzPts val="2000"/>
              <a:buChar char="•"/>
            </a:pPr>
            <a:r>
              <a:rPr lang="en-US" sz="2000">
                <a:solidFill>
                  <a:srgbClr val="7F7F7F"/>
                </a:solidFill>
              </a:rPr>
              <a:t>Each user account has to be a member of at least one user group.</a:t>
            </a:r>
            <a:endParaRPr/>
          </a:p>
          <a:p>
            <a:pPr indent="-228600" lvl="0" marL="228600" rtl="0" algn="l">
              <a:lnSpc>
                <a:spcPct val="90000"/>
              </a:lnSpc>
              <a:spcBef>
                <a:spcPts val="2133"/>
              </a:spcBef>
              <a:spcAft>
                <a:spcPts val="0"/>
              </a:spcAft>
              <a:buClr>
                <a:srgbClr val="7F7F7F"/>
              </a:buClr>
              <a:buSzPts val="2000"/>
              <a:buChar char="•"/>
            </a:pPr>
            <a:r>
              <a:rPr lang="en-US" sz="2000">
                <a:solidFill>
                  <a:srgbClr val="7F7F7F"/>
                </a:solidFill>
              </a:rPr>
              <a:t>Useful to create user groups as an easy</a:t>
            </a:r>
            <a:br>
              <a:rPr lang="en-US" sz="2000">
                <a:solidFill>
                  <a:srgbClr val="7F7F7F"/>
                </a:solidFill>
              </a:rPr>
            </a:br>
            <a:r>
              <a:rPr lang="en-US" sz="2000">
                <a:solidFill>
                  <a:srgbClr val="7F7F7F"/>
                </a:solidFill>
              </a:rPr>
              <a:t>way of maintaining new/existing users in a business setup.</a:t>
            </a:r>
            <a:endParaRPr/>
          </a:p>
          <a:p>
            <a:pPr indent="-101600" lvl="0" marL="228600" rtl="0" algn="l">
              <a:lnSpc>
                <a:spcPct val="90000"/>
              </a:lnSpc>
              <a:spcBef>
                <a:spcPts val="2133"/>
              </a:spcBef>
              <a:spcAft>
                <a:spcPts val="0"/>
              </a:spcAft>
              <a:buClr>
                <a:srgbClr val="7F7F7F"/>
              </a:buClr>
              <a:buSzPts val="2000"/>
              <a:buNone/>
            </a:pPr>
            <a:r>
              <a:t/>
            </a:r>
            <a:endParaRPr sz="2000">
              <a:solidFill>
                <a:srgbClr val="7F7F7F"/>
              </a:solidFill>
            </a:endParaRPr>
          </a:p>
        </p:txBody>
      </p:sp>
      <p:pic>
        <p:nvPicPr>
          <p:cNvPr id="193" name="Google Shape;193;p10"/>
          <p:cNvPicPr preferRelativeResize="0"/>
          <p:nvPr/>
        </p:nvPicPr>
        <p:blipFill rotWithShape="1">
          <a:blip r:embed="rId3">
            <a:alphaModFix/>
          </a:blip>
          <a:srcRect b="0" l="0" r="0" t="0"/>
          <a:stretch/>
        </p:blipFill>
        <p:spPr>
          <a:xfrm>
            <a:off x="5981700" y="2460442"/>
            <a:ext cx="5926354" cy="30817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Groups</a:t>
            </a:r>
            <a:endParaRPr/>
          </a:p>
        </p:txBody>
      </p:sp>
      <p:sp>
        <p:nvSpPr>
          <p:cNvPr id="199" name="Google Shape;19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Clr>
                <a:srgbClr val="7F7F7F"/>
              </a:buClr>
              <a:buSzPct val="100000"/>
              <a:buNone/>
            </a:pPr>
            <a:r>
              <a:rPr lang="en-US"/>
              <a:t>Default Windows User Groups:</a:t>
            </a:r>
            <a:endParaRPr/>
          </a:p>
          <a:p>
            <a:pPr indent="-228600" lvl="0" marL="228600" rtl="0" algn="l">
              <a:lnSpc>
                <a:spcPct val="120000"/>
              </a:lnSpc>
              <a:spcBef>
                <a:spcPts val="563"/>
              </a:spcBef>
              <a:spcAft>
                <a:spcPts val="0"/>
              </a:spcAft>
              <a:buClr>
                <a:srgbClr val="0055A4"/>
              </a:buClr>
              <a:buSzPct val="100000"/>
              <a:buChar char="•"/>
            </a:pPr>
            <a:r>
              <a:rPr lang="en-US">
                <a:solidFill>
                  <a:srgbClr val="0055A4"/>
                </a:solidFill>
              </a:rPr>
              <a:t>Administrators</a:t>
            </a:r>
            <a:endParaRPr/>
          </a:p>
          <a:p>
            <a:pPr indent="-228600" lvl="1" marL="685800" rtl="0" algn="l">
              <a:lnSpc>
                <a:spcPct val="120000"/>
              </a:lnSpc>
              <a:spcBef>
                <a:spcPts val="488"/>
              </a:spcBef>
              <a:spcAft>
                <a:spcPts val="0"/>
              </a:spcAft>
              <a:buClr>
                <a:srgbClr val="7F7F7F"/>
              </a:buClr>
              <a:buSzPct val="100000"/>
              <a:buChar char="•"/>
            </a:pPr>
            <a:r>
              <a:rPr lang="en-US"/>
              <a:t>Any account that is a member of this group has complete administrator privileges. </a:t>
            </a:r>
            <a:endParaRPr/>
          </a:p>
          <a:p>
            <a:pPr indent="-228600" lvl="1" marL="685800" rtl="0" algn="l">
              <a:lnSpc>
                <a:spcPct val="120000"/>
              </a:lnSpc>
              <a:spcBef>
                <a:spcPts val="488"/>
              </a:spcBef>
              <a:spcAft>
                <a:spcPts val="0"/>
              </a:spcAft>
              <a:buClr>
                <a:srgbClr val="7F7F7F"/>
              </a:buClr>
              <a:buSzPct val="100000"/>
              <a:buChar char="•"/>
            </a:pPr>
            <a:r>
              <a:rPr lang="en-US"/>
              <a:t>Complete control over the machine.</a:t>
            </a:r>
            <a:endParaRPr/>
          </a:p>
          <a:p>
            <a:pPr indent="-228600" lvl="0" marL="228600" rtl="0" algn="l">
              <a:lnSpc>
                <a:spcPct val="120000"/>
              </a:lnSpc>
              <a:spcBef>
                <a:spcPts val="563"/>
              </a:spcBef>
              <a:spcAft>
                <a:spcPts val="0"/>
              </a:spcAft>
              <a:buClr>
                <a:srgbClr val="0055A4"/>
              </a:buClr>
              <a:buSzPct val="100000"/>
              <a:buChar char="•"/>
            </a:pPr>
            <a:r>
              <a:rPr lang="en-US">
                <a:solidFill>
                  <a:srgbClr val="0055A4"/>
                </a:solidFill>
              </a:rPr>
              <a:t>Power Users</a:t>
            </a:r>
            <a:endParaRPr/>
          </a:p>
          <a:p>
            <a:pPr indent="-228600" lvl="1" marL="685800" rtl="0" algn="l">
              <a:lnSpc>
                <a:spcPct val="120000"/>
              </a:lnSpc>
              <a:spcBef>
                <a:spcPts val="488"/>
              </a:spcBef>
              <a:spcAft>
                <a:spcPts val="0"/>
              </a:spcAft>
              <a:buClr>
                <a:srgbClr val="7F7F7F"/>
              </a:buClr>
              <a:buSzPct val="100000"/>
              <a:buChar char="•"/>
            </a:pPr>
            <a:r>
              <a:rPr lang="en-US"/>
              <a:t>These users are almost as powerful as Administrators but cannot install new devices or access other users’ files/folders.</a:t>
            </a:r>
            <a:endParaRPr/>
          </a:p>
          <a:p>
            <a:pPr indent="-228600" lvl="0" marL="228600" rtl="0" algn="l">
              <a:lnSpc>
                <a:spcPct val="120000"/>
              </a:lnSpc>
              <a:spcBef>
                <a:spcPts val="563"/>
              </a:spcBef>
              <a:spcAft>
                <a:spcPts val="0"/>
              </a:spcAft>
              <a:buClr>
                <a:srgbClr val="0055A4"/>
              </a:buClr>
              <a:buSzPct val="100000"/>
              <a:buChar char="•"/>
            </a:pPr>
            <a:r>
              <a:rPr lang="en-US">
                <a:solidFill>
                  <a:srgbClr val="0055A4"/>
                </a:solidFill>
              </a:rPr>
              <a:t>Users</a:t>
            </a:r>
            <a:r>
              <a:rPr lang="en-US"/>
              <a:t> </a:t>
            </a:r>
            <a:endParaRPr/>
          </a:p>
          <a:p>
            <a:pPr indent="-228600" lvl="1" marL="685800" rtl="0" algn="l">
              <a:lnSpc>
                <a:spcPct val="120000"/>
              </a:lnSpc>
              <a:spcBef>
                <a:spcPts val="488"/>
              </a:spcBef>
              <a:spcAft>
                <a:spcPts val="0"/>
              </a:spcAft>
              <a:buClr>
                <a:srgbClr val="7F7F7F"/>
              </a:buClr>
              <a:buSzPct val="100000"/>
              <a:buChar char="•"/>
            </a:pPr>
            <a:r>
              <a:rPr lang="en-US"/>
              <a:t>These users cannot access the Registry or critical system files. </a:t>
            </a:r>
            <a:endParaRPr/>
          </a:p>
          <a:p>
            <a:pPr indent="-228600" lvl="0" marL="228600" rtl="0" algn="l">
              <a:lnSpc>
                <a:spcPct val="120000"/>
              </a:lnSpc>
              <a:spcBef>
                <a:spcPts val="563"/>
              </a:spcBef>
              <a:spcAft>
                <a:spcPts val="0"/>
              </a:spcAft>
              <a:buClr>
                <a:srgbClr val="0055A4"/>
              </a:buClr>
              <a:buSzPct val="100000"/>
              <a:buChar char="•"/>
            </a:pPr>
            <a:r>
              <a:rPr lang="en-US">
                <a:solidFill>
                  <a:srgbClr val="0055A4"/>
                </a:solidFill>
              </a:rPr>
              <a:t>Guests</a:t>
            </a:r>
            <a:endParaRPr/>
          </a:p>
          <a:p>
            <a:pPr indent="-228600" lvl="1" marL="685800" rtl="0" algn="l">
              <a:lnSpc>
                <a:spcPct val="120000"/>
              </a:lnSpc>
              <a:spcBef>
                <a:spcPts val="488"/>
              </a:spcBef>
              <a:spcAft>
                <a:spcPts val="0"/>
              </a:spcAft>
              <a:buClr>
                <a:srgbClr val="7F7F7F"/>
              </a:buClr>
              <a:buSzPct val="100000"/>
              <a:buChar char="•"/>
            </a:pPr>
            <a:r>
              <a:rPr lang="en-US"/>
              <a:t>This group allows users who do not have an account on the system to log on using a guest account. This could include a casual user like a visitor.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Creating User Groups</a:t>
            </a:r>
            <a:endParaRPr/>
          </a:p>
        </p:txBody>
      </p:sp>
      <p:sp>
        <p:nvSpPr>
          <p:cNvPr id="205" name="Google Shape;205;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Imagine a small business with a network of shared computers.</a:t>
            </a:r>
            <a:endParaRPr/>
          </a:p>
          <a:p>
            <a:pPr indent="-228600" lvl="1" marL="685800" rtl="0" algn="l">
              <a:lnSpc>
                <a:spcPct val="120000"/>
              </a:lnSpc>
              <a:spcBef>
                <a:spcPts val="546"/>
              </a:spcBef>
              <a:spcAft>
                <a:spcPts val="0"/>
              </a:spcAft>
              <a:buClr>
                <a:srgbClr val="7F7F7F"/>
              </a:buClr>
              <a:buSzPct val="100000"/>
              <a:buChar char="•"/>
            </a:pPr>
            <a:r>
              <a:rPr lang="en-US"/>
              <a:t>There are two staff members who administer the payroll;</a:t>
            </a:r>
            <a:endParaRPr/>
          </a:p>
          <a:p>
            <a:pPr indent="-228600" lvl="1" marL="685800" rtl="0" algn="l">
              <a:lnSpc>
                <a:spcPct val="120000"/>
              </a:lnSpc>
              <a:spcBef>
                <a:spcPts val="546"/>
              </a:spcBef>
              <a:spcAft>
                <a:spcPts val="0"/>
              </a:spcAft>
              <a:buClr>
                <a:srgbClr val="7F7F7F"/>
              </a:buClr>
              <a:buSzPct val="100000"/>
              <a:buChar char="•"/>
            </a:pPr>
            <a:r>
              <a:rPr lang="en-US"/>
              <a:t>There are three bosses who oversee the running of the entire business;</a:t>
            </a:r>
            <a:endParaRPr/>
          </a:p>
          <a:p>
            <a:pPr indent="-228600" lvl="1" marL="685800" rtl="0" algn="l">
              <a:lnSpc>
                <a:spcPct val="120000"/>
              </a:lnSpc>
              <a:spcBef>
                <a:spcPts val="546"/>
              </a:spcBef>
              <a:spcAft>
                <a:spcPts val="0"/>
              </a:spcAft>
              <a:buClr>
                <a:srgbClr val="7F7F7F"/>
              </a:buClr>
              <a:buSzPct val="100000"/>
              <a:buChar char="•"/>
            </a:pPr>
            <a:r>
              <a:rPr lang="en-US"/>
              <a:t>There are eight engineers who work on sensitive data;</a:t>
            </a:r>
            <a:endParaRPr/>
          </a:p>
          <a:p>
            <a:pPr indent="-228600" lvl="1" marL="685800" rtl="0" algn="l">
              <a:lnSpc>
                <a:spcPct val="120000"/>
              </a:lnSpc>
              <a:spcBef>
                <a:spcPts val="546"/>
              </a:spcBef>
              <a:spcAft>
                <a:spcPts val="0"/>
              </a:spcAft>
              <a:buClr>
                <a:srgbClr val="7F7F7F"/>
              </a:buClr>
              <a:buSzPct val="100000"/>
              <a:buChar char="•"/>
            </a:pPr>
            <a:r>
              <a:rPr lang="en-US"/>
              <a:t>There are two administration assistants.</a:t>
            </a:r>
            <a:endParaRPr/>
          </a:p>
          <a:p>
            <a:pPr indent="-228600" lvl="0" marL="228600" rtl="0" algn="l">
              <a:lnSpc>
                <a:spcPct val="120000"/>
              </a:lnSpc>
              <a:spcBef>
                <a:spcPts val="630"/>
              </a:spcBef>
              <a:spcAft>
                <a:spcPts val="0"/>
              </a:spcAft>
              <a:buClr>
                <a:srgbClr val="7F7F7F"/>
              </a:buClr>
              <a:buSzPct val="100000"/>
              <a:buChar char="•"/>
            </a:pPr>
            <a:r>
              <a:rPr lang="en-US"/>
              <a:t>The data files are kept in folders as follows: </a:t>
            </a:r>
            <a:endParaRPr/>
          </a:p>
          <a:p>
            <a:pPr indent="-228600" lvl="1" marL="685800" rtl="0" algn="l">
              <a:lnSpc>
                <a:spcPct val="120000"/>
              </a:lnSpc>
              <a:spcBef>
                <a:spcPts val="546"/>
              </a:spcBef>
              <a:spcAft>
                <a:spcPts val="0"/>
              </a:spcAft>
              <a:buClr>
                <a:srgbClr val="7F7F7F"/>
              </a:buClr>
              <a:buSzPct val="100000"/>
              <a:buChar char="•"/>
            </a:pPr>
            <a:r>
              <a:rPr lang="en-US"/>
              <a:t>Payroll, EngineeringData, TimeSheets, BusinessProposals</a:t>
            </a:r>
            <a:endParaRPr/>
          </a:p>
          <a:p>
            <a:pPr indent="-228600" lvl="0" marL="228600" rtl="0" algn="l">
              <a:lnSpc>
                <a:spcPct val="120000"/>
              </a:lnSpc>
              <a:spcBef>
                <a:spcPts val="630"/>
              </a:spcBef>
              <a:spcAft>
                <a:spcPts val="0"/>
              </a:spcAft>
              <a:buClr>
                <a:srgbClr val="7F7F7F"/>
              </a:buClr>
              <a:buSzPct val="100000"/>
              <a:buChar char="•"/>
            </a:pPr>
            <a:r>
              <a:rPr lang="en-US"/>
              <a:t>Only the bosses and payroll personnel should have access to the payroll data.</a:t>
            </a:r>
            <a:endParaRPr/>
          </a:p>
          <a:p>
            <a:pPr indent="-228600" lvl="0" marL="228600" rtl="0" algn="l">
              <a:lnSpc>
                <a:spcPct val="120000"/>
              </a:lnSpc>
              <a:spcBef>
                <a:spcPts val="630"/>
              </a:spcBef>
              <a:spcAft>
                <a:spcPts val="0"/>
              </a:spcAft>
              <a:buClr>
                <a:srgbClr val="7F7F7F"/>
              </a:buClr>
              <a:buSzPct val="100000"/>
              <a:buChar char="•"/>
            </a:pPr>
            <a:r>
              <a:rPr lang="en-US"/>
              <a:t>Only engineers and bosses should have access to the sensitive data.</a:t>
            </a:r>
            <a:endParaRPr/>
          </a:p>
          <a:p>
            <a:pPr indent="-228600" lvl="0" marL="228600" rtl="0" algn="l">
              <a:lnSpc>
                <a:spcPct val="120000"/>
              </a:lnSpc>
              <a:spcBef>
                <a:spcPts val="630"/>
              </a:spcBef>
              <a:spcAft>
                <a:spcPts val="0"/>
              </a:spcAft>
              <a:buClr>
                <a:srgbClr val="7F7F7F"/>
              </a:buClr>
              <a:buSzPct val="100000"/>
              <a:buChar char="•"/>
            </a:pPr>
            <a:r>
              <a:rPr lang="en-US"/>
              <a:t>Only admin assistants and bosses should have access to timesheets and business proposals.</a:t>
            </a: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Groups</a:t>
            </a:r>
            <a:endParaRPr/>
          </a:p>
        </p:txBody>
      </p:sp>
      <p:graphicFrame>
        <p:nvGraphicFramePr>
          <p:cNvPr id="211" name="Google Shape;211;p13"/>
          <p:cNvGraphicFramePr/>
          <p:nvPr/>
        </p:nvGraphicFramePr>
        <p:xfrm>
          <a:off x="838200" y="1825625"/>
          <a:ext cx="3000000" cy="3000000"/>
        </p:xfrm>
        <a:graphic>
          <a:graphicData uri="http://schemas.openxmlformats.org/drawingml/2006/table">
            <a:tbl>
              <a:tblPr bandRow="1" firstRow="1">
                <a:noFill/>
                <a:tableStyleId>{1ECA3BCF-53C1-4884-BBA0-038D6CD316BA}</a:tableStyleId>
              </a:tblPr>
              <a:tblGrid>
                <a:gridCol w="5257800"/>
                <a:gridCol w="5257800"/>
              </a:tblGrid>
              <a:tr h="556150">
                <a:tc>
                  <a:txBody>
                    <a:bodyPr/>
                    <a:lstStyle/>
                    <a:p>
                      <a:pPr indent="0" lvl="0" marL="0" marR="0" rtl="0" algn="l">
                        <a:spcBef>
                          <a:spcPts val="0"/>
                        </a:spcBef>
                        <a:spcAft>
                          <a:spcPts val="0"/>
                        </a:spcAft>
                        <a:buClr>
                          <a:srgbClr val="565655"/>
                        </a:buClr>
                        <a:buSzPts val="1800"/>
                        <a:buFont typeface="Quattrocento Sans"/>
                        <a:buNone/>
                      </a:pPr>
                      <a:r>
                        <a:rPr b="1" lang="en-US" sz="1800" u="none" cap="none" strike="noStrike">
                          <a:solidFill>
                            <a:srgbClr val="565655"/>
                          </a:solidFill>
                        </a:rPr>
                        <a:t>User Group</a:t>
                      </a:r>
                      <a:endParaRPr b="1"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b="1" lang="en-US" sz="1800" u="none" cap="none" strike="noStrike">
                          <a:solidFill>
                            <a:srgbClr val="565655"/>
                          </a:solidFill>
                        </a:rPr>
                        <a:t>Access To Folders</a:t>
                      </a:r>
                      <a:endParaRPr b="1" sz="1800" u="none" cap="none" strike="noStrike">
                        <a:solidFill>
                          <a:srgbClr val="565655"/>
                        </a:solidFill>
                      </a:endParaRPr>
                    </a:p>
                  </a:txBody>
                  <a:tcPr marT="91425" marB="91425" marR="91425" marL="91425"/>
                </a:tc>
              </a:tr>
              <a:tr h="155730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Bosses</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Payroll, </a:t>
                      </a:r>
                      <a:br>
                        <a:rPr lang="en-US" sz="1800" u="none" cap="none" strike="noStrike">
                          <a:solidFill>
                            <a:srgbClr val="565655"/>
                          </a:solidFill>
                        </a:rPr>
                      </a:br>
                      <a:r>
                        <a:rPr lang="en-US" sz="1800" u="none" cap="none" strike="noStrike">
                          <a:solidFill>
                            <a:srgbClr val="565655"/>
                          </a:solidFill>
                        </a:rPr>
                        <a:t>EngineeringData, </a:t>
                      </a:r>
                      <a:br>
                        <a:rPr lang="en-US" sz="1800" u="none" cap="none" strike="noStrike">
                          <a:solidFill>
                            <a:srgbClr val="565655"/>
                          </a:solidFill>
                        </a:rPr>
                      </a:br>
                      <a:r>
                        <a:rPr lang="en-US" sz="1800" u="none" cap="none" strike="noStrike">
                          <a:solidFill>
                            <a:srgbClr val="565655"/>
                          </a:solidFill>
                        </a:rPr>
                        <a:t>TimeSheets, </a:t>
                      </a:r>
                      <a:br>
                        <a:rPr lang="en-US" sz="1800" u="none" cap="none" strike="noStrike">
                          <a:solidFill>
                            <a:srgbClr val="565655"/>
                          </a:solidFill>
                        </a:rPr>
                      </a:br>
                      <a:r>
                        <a:rPr lang="en-US" sz="1800" u="none" cap="none" strike="noStrike">
                          <a:solidFill>
                            <a:srgbClr val="565655"/>
                          </a:solidFill>
                        </a:rPr>
                        <a:t>BusinessProposals</a:t>
                      </a:r>
                      <a:endParaRPr sz="1800" u="none" cap="none" strike="noStrike">
                        <a:solidFill>
                          <a:srgbClr val="565655"/>
                        </a:solidFill>
                      </a:endParaRPr>
                    </a:p>
                  </a:txBody>
                  <a:tcPr marT="91425" marB="91425" marR="91425" marL="91425"/>
                </a:tc>
              </a:tr>
              <a:tr h="889875">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Payroll Staff</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Payroll, </a:t>
                      </a:r>
                      <a:br>
                        <a:rPr lang="en-US" sz="1800" u="none" cap="none" strike="noStrike">
                          <a:solidFill>
                            <a:srgbClr val="565655"/>
                          </a:solidFill>
                        </a:rPr>
                      </a:br>
                      <a:r>
                        <a:rPr lang="en-US" sz="1800" u="none" cap="none" strike="noStrike">
                          <a:solidFill>
                            <a:srgbClr val="565655"/>
                          </a:solidFill>
                        </a:rPr>
                        <a:t>TimeSheets</a:t>
                      </a:r>
                      <a:endParaRPr sz="1800" u="none" cap="none" strike="noStrike">
                        <a:solidFill>
                          <a:srgbClr val="565655"/>
                        </a:solidFill>
                      </a:endParaRPr>
                    </a:p>
                  </a:txBody>
                  <a:tcPr marT="91425" marB="91425" marR="91425" marL="91425"/>
                </a:tc>
              </a:tr>
              <a:tr h="5561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Engineers</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EngineeringData</a:t>
                      </a:r>
                      <a:endParaRPr sz="1800" u="none" cap="none" strike="noStrike">
                        <a:solidFill>
                          <a:srgbClr val="565655"/>
                        </a:solidFill>
                      </a:endParaRPr>
                    </a:p>
                  </a:txBody>
                  <a:tcPr marT="91425" marB="91425" marR="91425" marL="91425"/>
                </a:tc>
              </a:tr>
              <a:tr h="889875">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Administration Assistants</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TimeSheets, </a:t>
                      </a:r>
                      <a:br>
                        <a:rPr lang="en-US" sz="1800" u="none" cap="none" strike="noStrike">
                          <a:solidFill>
                            <a:srgbClr val="565655"/>
                          </a:solidFill>
                        </a:rPr>
                      </a:br>
                      <a:r>
                        <a:rPr lang="en-US" sz="1800" u="none" cap="none" strike="noStrike">
                          <a:solidFill>
                            <a:srgbClr val="565655"/>
                          </a:solidFill>
                        </a:rPr>
                        <a:t>BusinessProposals</a:t>
                      </a:r>
                      <a:endParaRPr sz="1800" u="none" cap="none" strike="noStrike">
                        <a:solidFill>
                          <a:srgbClr val="565655"/>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Users And Groups In Windows 10</a:t>
            </a:r>
            <a:endParaRPr/>
          </a:p>
        </p:txBody>
      </p:sp>
      <p:sp>
        <p:nvSpPr>
          <p:cNvPr id="217" name="Google Shape;217;p14"/>
          <p:cNvSpPr txBox="1"/>
          <p:nvPr>
            <p:ph idx="1" type="body"/>
          </p:nvPr>
        </p:nvSpPr>
        <p:spPr>
          <a:xfrm>
            <a:off x="838200" y="1825625"/>
            <a:ext cx="1104069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Control Panel → User Accounts → Manage User Accounts</a:t>
            </a:r>
            <a:br>
              <a:rPr lang="en-US"/>
            </a:br>
            <a:r>
              <a:rPr lang="en-US"/>
              <a:t>or</a:t>
            </a:r>
            <a:endParaRPr/>
          </a:p>
          <a:p>
            <a:pPr indent="-228600" lvl="0" marL="228600" rtl="0" algn="l">
              <a:lnSpc>
                <a:spcPct val="90000"/>
              </a:lnSpc>
              <a:spcBef>
                <a:spcPts val="900"/>
              </a:spcBef>
              <a:spcAft>
                <a:spcPts val="0"/>
              </a:spcAft>
              <a:buClr>
                <a:srgbClr val="7F7F7F"/>
              </a:buClr>
              <a:buSzPts val="3000"/>
              <a:buChar char="•"/>
            </a:pPr>
            <a:r>
              <a:rPr lang="en-US"/>
              <a:t>Computer → Right-Click → Manage → Local Users &amp; Groups</a:t>
            </a:r>
            <a:endParaRPr/>
          </a:p>
        </p:txBody>
      </p:sp>
      <p:pic>
        <p:nvPicPr>
          <p:cNvPr id="218" name="Google Shape;218;p14"/>
          <p:cNvPicPr preferRelativeResize="0"/>
          <p:nvPr/>
        </p:nvPicPr>
        <p:blipFill rotWithShape="1">
          <a:blip r:embed="rId3">
            <a:alphaModFix/>
          </a:blip>
          <a:srcRect b="0" l="0" r="0" t="0"/>
          <a:stretch/>
        </p:blipFill>
        <p:spPr>
          <a:xfrm>
            <a:off x="5615710" y="3725442"/>
            <a:ext cx="4562763" cy="2571370"/>
          </a:xfrm>
          <a:prstGeom prst="rect">
            <a:avLst/>
          </a:prstGeom>
          <a:noFill/>
          <a:ln>
            <a:noFill/>
          </a:ln>
        </p:spPr>
      </p:pic>
      <p:pic>
        <p:nvPicPr>
          <p:cNvPr id="219" name="Google Shape;219;p14"/>
          <p:cNvPicPr preferRelativeResize="0"/>
          <p:nvPr/>
        </p:nvPicPr>
        <p:blipFill rotWithShape="1">
          <a:blip r:embed="rId4">
            <a:alphaModFix/>
          </a:blip>
          <a:srcRect b="0" l="0" r="0" t="0"/>
          <a:stretch/>
        </p:blipFill>
        <p:spPr>
          <a:xfrm>
            <a:off x="9033164" y="3523039"/>
            <a:ext cx="2845734" cy="31346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Users &amp; Groups</a:t>
            </a:r>
            <a:endParaRPr/>
          </a:p>
        </p:txBody>
      </p:sp>
      <p:pic>
        <p:nvPicPr>
          <p:cNvPr id="225" name="Google Shape;225;p15"/>
          <p:cNvPicPr preferRelativeResize="0"/>
          <p:nvPr>
            <p:ph idx="1" type="body"/>
          </p:nvPr>
        </p:nvPicPr>
        <p:blipFill rotWithShape="1">
          <a:blip r:embed="rId3">
            <a:alphaModFix/>
          </a:blip>
          <a:srcRect b="0" l="0" r="0" t="0"/>
          <a:stretch/>
        </p:blipFill>
        <p:spPr>
          <a:xfrm>
            <a:off x="609600" y="1406540"/>
            <a:ext cx="6059914" cy="4351338"/>
          </a:xfrm>
          <a:prstGeom prst="rect">
            <a:avLst/>
          </a:prstGeom>
          <a:noFill/>
          <a:ln>
            <a:noFill/>
          </a:ln>
        </p:spPr>
      </p:pic>
      <p:pic>
        <p:nvPicPr>
          <p:cNvPr id="226" name="Google Shape;226;p15"/>
          <p:cNvPicPr preferRelativeResize="0"/>
          <p:nvPr/>
        </p:nvPicPr>
        <p:blipFill rotWithShape="1">
          <a:blip r:embed="rId4">
            <a:alphaModFix/>
          </a:blip>
          <a:srcRect b="0" l="0" r="0" t="0"/>
          <a:stretch/>
        </p:blipFill>
        <p:spPr>
          <a:xfrm>
            <a:off x="5144655" y="2170544"/>
            <a:ext cx="6437745" cy="46226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Activity: Create Groups</a:t>
            </a:r>
            <a:endParaRPr/>
          </a:p>
        </p:txBody>
      </p:sp>
      <p:sp>
        <p:nvSpPr>
          <p:cNvPr id="232" name="Google Shape;23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On the deployment VM.</a:t>
            </a:r>
            <a:endParaRPr/>
          </a:p>
          <a:p>
            <a:pPr indent="-228600" lvl="0" marL="228600" rtl="0" algn="l">
              <a:lnSpc>
                <a:spcPct val="90000"/>
              </a:lnSpc>
              <a:spcBef>
                <a:spcPts val="900"/>
              </a:spcBef>
              <a:spcAft>
                <a:spcPts val="0"/>
              </a:spcAft>
              <a:buClr>
                <a:srgbClr val="7F7F7F"/>
              </a:buClr>
              <a:buSzPts val="3000"/>
              <a:buChar char="•"/>
            </a:pPr>
            <a:r>
              <a:rPr lang="en-US"/>
              <a:t>As administrator,</a:t>
            </a:r>
            <a:br>
              <a:rPr lang="en-US"/>
            </a:br>
            <a:r>
              <a:rPr lang="en-US"/>
              <a:t>Create the following new groups:</a:t>
            </a:r>
            <a:endParaRPr/>
          </a:p>
          <a:p>
            <a:pPr indent="-228600" lvl="1" marL="685800" rtl="0" algn="l">
              <a:lnSpc>
                <a:spcPct val="90000"/>
              </a:lnSpc>
              <a:spcBef>
                <a:spcPts val="780"/>
              </a:spcBef>
              <a:spcAft>
                <a:spcPts val="0"/>
              </a:spcAft>
              <a:buClr>
                <a:srgbClr val="7F7F7F"/>
              </a:buClr>
              <a:buSzPts val="2600"/>
              <a:buChar char="•"/>
            </a:pPr>
            <a:r>
              <a:rPr lang="en-US"/>
              <a:t>GroupA</a:t>
            </a:r>
            <a:endParaRPr/>
          </a:p>
          <a:p>
            <a:pPr indent="-228600" lvl="1" marL="685800" rtl="0" algn="l">
              <a:lnSpc>
                <a:spcPct val="90000"/>
              </a:lnSpc>
              <a:spcBef>
                <a:spcPts val="780"/>
              </a:spcBef>
              <a:spcAft>
                <a:spcPts val="0"/>
              </a:spcAft>
              <a:buClr>
                <a:srgbClr val="7F7F7F"/>
              </a:buClr>
              <a:buSzPts val="2600"/>
              <a:buChar char="•"/>
            </a:pPr>
            <a:r>
              <a:rPr lang="en-US"/>
              <a:t>GroupB</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Add Person1 and Person2 to GroupA.</a:t>
            </a:r>
            <a:endParaRPr/>
          </a:p>
          <a:p>
            <a:pPr indent="-228600" lvl="0" marL="228600" rtl="0" algn="l">
              <a:lnSpc>
                <a:spcPct val="90000"/>
              </a:lnSpc>
              <a:spcBef>
                <a:spcPts val="900"/>
              </a:spcBef>
              <a:spcAft>
                <a:spcPts val="0"/>
              </a:spcAft>
              <a:buClr>
                <a:srgbClr val="7F7F7F"/>
              </a:buClr>
              <a:buSzPts val="3000"/>
              <a:buChar char="•"/>
            </a:pPr>
            <a:r>
              <a:rPr lang="en-US"/>
              <a:t>Add Person2, Person3 and Person4 to GroupB.</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Passwords</a:t>
            </a:r>
            <a:endParaRPr/>
          </a:p>
        </p:txBody>
      </p:sp>
      <p:sp>
        <p:nvSpPr>
          <p:cNvPr id="238" name="Google Shape;23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a:bodyPr>
          <a:lstStyle/>
          <a:p>
            <a:pPr indent="-171450" lvl="0" marL="228600" rtl="0" algn="l">
              <a:lnSpc>
                <a:spcPct val="120000"/>
              </a:lnSpc>
              <a:spcBef>
                <a:spcPts val="0"/>
              </a:spcBef>
              <a:spcAft>
                <a:spcPts val="0"/>
              </a:spcAft>
              <a:buClr>
                <a:srgbClr val="7F7F7F"/>
              </a:buClr>
              <a:buSzPct val="100000"/>
              <a:buChar char="•"/>
            </a:pPr>
            <a:r>
              <a:rPr lang="en-US"/>
              <a:t>Most people use passwords that are amazingly easy to hack!</a:t>
            </a:r>
            <a:endParaRPr/>
          </a:p>
          <a:p>
            <a:pPr indent="-171450" lvl="0" marL="228600" rtl="0" algn="l">
              <a:lnSpc>
                <a:spcPct val="120000"/>
              </a:lnSpc>
              <a:spcBef>
                <a:spcPts val="698"/>
              </a:spcBef>
              <a:spcAft>
                <a:spcPts val="0"/>
              </a:spcAft>
              <a:buClr>
                <a:srgbClr val="7F7F7F"/>
              </a:buClr>
              <a:buSzPct val="100000"/>
              <a:buChar char="•"/>
            </a:pPr>
            <a:r>
              <a:rPr lang="en-US"/>
              <a:t>A “strong” password is: </a:t>
            </a:r>
            <a:endParaRPr/>
          </a:p>
          <a:p>
            <a:pPr indent="-153987" lvl="1" marL="685800" rtl="0" algn="l">
              <a:lnSpc>
                <a:spcPct val="120000"/>
              </a:lnSpc>
              <a:spcBef>
                <a:spcPts val="698"/>
              </a:spcBef>
              <a:spcAft>
                <a:spcPts val="0"/>
              </a:spcAft>
              <a:buClr>
                <a:srgbClr val="7F7F7F"/>
              </a:buClr>
              <a:buSzPct val="115384"/>
              <a:buChar char="•"/>
            </a:pPr>
            <a:r>
              <a:rPr lang="en-US"/>
              <a:t>at least 8 characters long </a:t>
            </a:r>
            <a:endParaRPr/>
          </a:p>
          <a:p>
            <a:pPr indent="-153987" lvl="1" marL="685800" rtl="0" algn="l">
              <a:lnSpc>
                <a:spcPct val="120000"/>
              </a:lnSpc>
              <a:spcBef>
                <a:spcPts val="698"/>
              </a:spcBef>
              <a:spcAft>
                <a:spcPts val="0"/>
              </a:spcAft>
              <a:buClr>
                <a:srgbClr val="7F7F7F"/>
              </a:buClr>
              <a:buSzPct val="115384"/>
              <a:buChar char="•"/>
            </a:pPr>
            <a:r>
              <a:rPr lang="en-US"/>
              <a:t>includes letters, UPPER and lower case, numbers, and punctuation symbols. Using non-alphanumeric characters makes any password much harder to crack for two reasons:</a:t>
            </a:r>
            <a:endParaRPr/>
          </a:p>
          <a:p>
            <a:pPr indent="-180022" lvl="2" marL="1143000" rtl="0" algn="l">
              <a:lnSpc>
                <a:spcPct val="120000"/>
              </a:lnSpc>
              <a:spcBef>
                <a:spcPts val="605"/>
              </a:spcBef>
              <a:spcAft>
                <a:spcPts val="0"/>
              </a:spcAft>
              <a:buClr>
                <a:srgbClr val="7F7F7F"/>
              </a:buClr>
              <a:buSzPct val="129999"/>
              <a:buChar char="•"/>
            </a:pPr>
            <a:r>
              <a:rPr lang="en-US"/>
              <a:t>Hacker has to consider more possible characters than just letters/numbers.</a:t>
            </a:r>
            <a:endParaRPr/>
          </a:p>
          <a:p>
            <a:pPr indent="-180022" lvl="2" marL="1143000" rtl="0" algn="l">
              <a:lnSpc>
                <a:spcPct val="120000"/>
              </a:lnSpc>
              <a:spcBef>
                <a:spcPts val="605"/>
              </a:spcBef>
              <a:spcAft>
                <a:spcPts val="0"/>
              </a:spcAft>
              <a:buClr>
                <a:srgbClr val="7F7F7F"/>
              </a:buClr>
              <a:buSzPct val="129999"/>
              <a:buChar char="•"/>
            </a:pPr>
            <a:r>
              <a:rPr lang="en-US"/>
              <a:t>Most password crackers use a combination of common words and numbers.</a:t>
            </a:r>
            <a:endParaRPr/>
          </a:p>
          <a:p>
            <a:pPr indent="-171450" lvl="0" marL="228600" rtl="0" algn="l">
              <a:lnSpc>
                <a:spcPct val="120000"/>
              </a:lnSpc>
              <a:spcBef>
                <a:spcPts val="698"/>
              </a:spcBef>
              <a:spcAft>
                <a:spcPts val="0"/>
              </a:spcAft>
              <a:buClr>
                <a:srgbClr val="7F7F7F"/>
              </a:buClr>
              <a:buSzPct val="100000"/>
              <a:buChar char="•"/>
            </a:pPr>
            <a:r>
              <a:rPr lang="en-US"/>
              <a:t>You should also change your password at regular intervals.</a:t>
            </a:r>
            <a:endParaRPr/>
          </a:p>
          <a:p>
            <a:pPr indent="-171450" lvl="0" marL="228600" rtl="0" algn="l">
              <a:lnSpc>
                <a:spcPct val="120000"/>
              </a:lnSpc>
              <a:spcBef>
                <a:spcPts val="698"/>
              </a:spcBef>
              <a:spcAft>
                <a:spcPts val="0"/>
              </a:spcAft>
              <a:buClr>
                <a:srgbClr val="7F7F7F"/>
              </a:buClr>
              <a:buSzPct val="100000"/>
              <a:buChar char="•"/>
            </a:pPr>
            <a:r>
              <a:rPr lang="en-US"/>
              <a:t>These rules can be set as a password policy on operating system or network, forcing all users to conform to them.</a:t>
            </a:r>
            <a:endParaRPr/>
          </a:p>
          <a:p>
            <a:pPr indent="-171450" lvl="0" marL="228600" rtl="0" algn="l">
              <a:lnSpc>
                <a:spcPct val="120000"/>
              </a:lnSpc>
              <a:spcBef>
                <a:spcPts val="698"/>
              </a:spcBef>
              <a:spcAft>
                <a:spcPts val="0"/>
              </a:spcAft>
              <a:buSzPct val="100000"/>
              <a:buChar char="•"/>
            </a:pPr>
            <a:r>
              <a:rPr lang="en-US"/>
              <a:t>Best practise: </a:t>
            </a:r>
            <a:r>
              <a:rPr b="1" lang="en-US"/>
              <a:t>use a password manager!</a:t>
            </a:r>
            <a:endParaRPr/>
          </a:p>
          <a:p>
            <a:pPr indent="-141922" lvl="1" marL="685800" rtl="0" algn="l">
              <a:lnSpc>
                <a:spcPct val="120000"/>
              </a:lnSpc>
              <a:spcBef>
                <a:spcPts val="698"/>
              </a:spcBef>
              <a:spcAft>
                <a:spcPts val="0"/>
              </a:spcAft>
              <a:buSzPct val="100000"/>
              <a:buChar char="•"/>
            </a:pPr>
            <a:r>
              <a:rPr lang="en-US"/>
              <a:t>my personal favourite: </a:t>
            </a:r>
            <a:r>
              <a:rPr lang="en-US" u="sng">
                <a:solidFill>
                  <a:schemeClr val="hlink"/>
                </a:solidFill>
                <a:hlinkClick r:id="rId3"/>
              </a:rPr>
              <a:t>https://www.passwordstore.org/</a:t>
            </a:r>
            <a:r>
              <a:rPr lang="en-US"/>
              <a:t> </a:t>
            </a:r>
            <a:endParaRPr/>
          </a:p>
          <a:p>
            <a:pPr indent="-141922" lvl="1" marL="685800" rtl="0" algn="l">
              <a:lnSpc>
                <a:spcPct val="120000"/>
              </a:lnSpc>
              <a:spcBef>
                <a:spcPts val="698"/>
              </a:spcBef>
              <a:spcAft>
                <a:spcPts val="0"/>
              </a:spcAft>
              <a:buSzPct val="100000"/>
              <a:buChar char="•"/>
            </a:pPr>
            <a:r>
              <a:rPr lang="en-US"/>
              <a:t>others: </a:t>
            </a:r>
            <a:r>
              <a:rPr lang="en-US" u="sng">
                <a:solidFill>
                  <a:schemeClr val="hlink"/>
                </a:solidFill>
                <a:hlinkClick r:id="rId4"/>
              </a:rPr>
              <a:t>https://www.tomsguide.com/us/best-password-managers,review-3785.html</a:t>
            </a:r>
            <a:r>
              <a:rPr lang="en-US"/>
              <a:t> </a:t>
            </a:r>
            <a:endParaRPr/>
          </a:p>
          <a:p>
            <a:pPr indent="-80962" lvl="0" marL="228600" rtl="0" algn="l">
              <a:lnSpc>
                <a:spcPct val="120000"/>
              </a:lnSpc>
              <a:spcBef>
                <a:spcPts val="698"/>
              </a:spcBef>
              <a:spcAft>
                <a:spcPts val="0"/>
              </a:spcAft>
              <a:buClr>
                <a:srgbClr val="7F7F7F"/>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036cef48cf_0_3"/>
          <p:cNvSpPr txBox="1"/>
          <p:nvPr>
            <p:ph type="title"/>
          </p:nvPr>
        </p:nvSpPr>
        <p:spPr>
          <a:xfrm>
            <a:off x="609600" y="1"/>
            <a:ext cx="10744200" cy="12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Passwords</a:t>
            </a:r>
            <a:endParaRPr/>
          </a:p>
        </p:txBody>
      </p:sp>
      <p:sp>
        <p:nvSpPr>
          <p:cNvPr id="245" name="Google Shape;245;g1036cef48cf_0_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900"/>
              </a:spcBef>
              <a:spcAft>
                <a:spcPts val="0"/>
              </a:spcAft>
              <a:buNone/>
            </a:pPr>
            <a:r>
              <a:rPr lang="en-US" u="sng">
                <a:solidFill>
                  <a:schemeClr val="hlink"/>
                </a:solidFill>
                <a:hlinkClick r:id="rId3"/>
              </a:rPr>
              <a:t>https://www.youtube.com/watch?v=7U-RbOKanYs</a:t>
            </a:r>
            <a:r>
              <a:rPr lang="en-US"/>
              <a:t> (to see how password cracking works)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Most Common Passwords</a:t>
            </a:r>
            <a:endParaRPr/>
          </a:p>
        </p:txBody>
      </p:sp>
      <p:sp>
        <p:nvSpPr>
          <p:cNvPr id="251" name="Google Shape;25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7F7F7F"/>
              </a:buClr>
              <a:buSzPct val="100000"/>
              <a:buChar char="•"/>
            </a:pPr>
            <a:r>
              <a:rPr lang="en-US"/>
              <a:t>123456</a:t>
            </a:r>
            <a:endParaRPr/>
          </a:p>
          <a:p>
            <a:pPr indent="-228600" lvl="0" marL="228600" rtl="0" algn="l">
              <a:lnSpc>
                <a:spcPct val="90000"/>
              </a:lnSpc>
              <a:spcBef>
                <a:spcPts val="833"/>
              </a:spcBef>
              <a:spcAft>
                <a:spcPts val="0"/>
              </a:spcAft>
              <a:buClr>
                <a:srgbClr val="7F7F7F"/>
              </a:buClr>
              <a:buSzPct val="100000"/>
              <a:buChar char="•"/>
            </a:pPr>
            <a:r>
              <a:rPr lang="en-US"/>
              <a:t>123456789</a:t>
            </a:r>
            <a:endParaRPr/>
          </a:p>
          <a:p>
            <a:pPr indent="-228600" lvl="0" marL="228600" rtl="0" algn="l">
              <a:lnSpc>
                <a:spcPct val="90000"/>
              </a:lnSpc>
              <a:spcBef>
                <a:spcPts val="833"/>
              </a:spcBef>
              <a:spcAft>
                <a:spcPts val="0"/>
              </a:spcAft>
              <a:buClr>
                <a:srgbClr val="7F7F7F"/>
              </a:buClr>
              <a:buSzPct val="100000"/>
              <a:buChar char="•"/>
            </a:pPr>
            <a:r>
              <a:rPr lang="en-US"/>
              <a:t>qwerty</a:t>
            </a:r>
            <a:endParaRPr/>
          </a:p>
          <a:p>
            <a:pPr indent="-228600" lvl="0" marL="228600" rtl="0" algn="l">
              <a:lnSpc>
                <a:spcPct val="90000"/>
              </a:lnSpc>
              <a:spcBef>
                <a:spcPts val="833"/>
              </a:spcBef>
              <a:spcAft>
                <a:spcPts val="0"/>
              </a:spcAft>
              <a:buClr>
                <a:srgbClr val="7F7F7F"/>
              </a:buClr>
              <a:buSzPct val="100000"/>
              <a:buChar char="•"/>
            </a:pPr>
            <a:r>
              <a:rPr lang="en-US"/>
              <a:t>password</a:t>
            </a:r>
            <a:endParaRPr/>
          </a:p>
          <a:p>
            <a:pPr indent="-228600" lvl="0" marL="228600" rtl="0" algn="l">
              <a:lnSpc>
                <a:spcPct val="90000"/>
              </a:lnSpc>
              <a:spcBef>
                <a:spcPts val="833"/>
              </a:spcBef>
              <a:spcAft>
                <a:spcPts val="0"/>
              </a:spcAft>
              <a:buClr>
                <a:srgbClr val="7F7F7F"/>
              </a:buClr>
              <a:buSzPct val="100000"/>
              <a:buChar char="•"/>
            </a:pPr>
            <a:r>
              <a:rPr lang="en-US"/>
              <a:t>111111</a:t>
            </a:r>
            <a:endParaRPr/>
          </a:p>
          <a:p>
            <a:pPr indent="-228600" lvl="0" marL="228600" rtl="0" algn="l">
              <a:lnSpc>
                <a:spcPct val="90000"/>
              </a:lnSpc>
              <a:spcBef>
                <a:spcPts val="833"/>
              </a:spcBef>
              <a:spcAft>
                <a:spcPts val="0"/>
              </a:spcAft>
              <a:buClr>
                <a:srgbClr val="7F7F7F"/>
              </a:buClr>
              <a:buSzPct val="100000"/>
              <a:buChar char="•"/>
            </a:pPr>
            <a:r>
              <a:rPr lang="en-US"/>
              <a:t>12345678</a:t>
            </a:r>
            <a:endParaRPr/>
          </a:p>
          <a:p>
            <a:pPr indent="-228600" lvl="0" marL="228600" rtl="0" algn="l">
              <a:lnSpc>
                <a:spcPct val="90000"/>
              </a:lnSpc>
              <a:spcBef>
                <a:spcPts val="833"/>
              </a:spcBef>
              <a:spcAft>
                <a:spcPts val="0"/>
              </a:spcAft>
              <a:buClr>
                <a:srgbClr val="7F7F7F"/>
              </a:buClr>
              <a:buSzPct val="100000"/>
              <a:buChar char="•"/>
            </a:pPr>
            <a:r>
              <a:rPr lang="en-US"/>
              <a:t>abc123</a:t>
            </a:r>
            <a:endParaRPr/>
          </a:p>
          <a:p>
            <a:pPr indent="-228600" lvl="0" marL="228600" rtl="0" algn="l">
              <a:lnSpc>
                <a:spcPct val="90000"/>
              </a:lnSpc>
              <a:spcBef>
                <a:spcPts val="833"/>
              </a:spcBef>
              <a:spcAft>
                <a:spcPts val="0"/>
              </a:spcAft>
              <a:buClr>
                <a:srgbClr val="7F7F7F"/>
              </a:buClr>
              <a:buSzPct val="100000"/>
              <a:buChar char="•"/>
            </a:pPr>
            <a:r>
              <a:rPr lang="en-US"/>
              <a:t>1234567</a:t>
            </a:r>
            <a:endParaRPr/>
          </a:p>
          <a:p>
            <a:pPr indent="-228600" lvl="0" marL="228600" rtl="0" algn="l">
              <a:lnSpc>
                <a:spcPct val="90000"/>
              </a:lnSpc>
              <a:spcBef>
                <a:spcPts val="833"/>
              </a:spcBef>
              <a:spcAft>
                <a:spcPts val="0"/>
              </a:spcAft>
              <a:buClr>
                <a:srgbClr val="7F7F7F"/>
              </a:buClr>
              <a:buSzPct val="100000"/>
              <a:buChar char="•"/>
            </a:pPr>
            <a:r>
              <a:rPr lang="en-US"/>
              <a:t>password1</a:t>
            </a:r>
            <a:endParaRPr/>
          </a:p>
          <a:p>
            <a:pPr indent="-228600" lvl="0" marL="228600" rtl="0" algn="l">
              <a:lnSpc>
                <a:spcPct val="90000"/>
              </a:lnSpc>
              <a:spcBef>
                <a:spcPts val="833"/>
              </a:spcBef>
              <a:spcAft>
                <a:spcPts val="0"/>
              </a:spcAft>
              <a:buClr>
                <a:srgbClr val="7F7F7F"/>
              </a:buClr>
              <a:buSzPct val="100000"/>
              <a:buChar char="•"/>
            </a:pPr>
            <a:r>
              <a:rPr lang="en-US"/>
              <a:t>12345</a:t>
            </a:r>
            <a:endParaRPr/>
          </a:p>
          <a:p>
            <a:pPr indent="-52387" lvl="0" marL="228600" rtl="0" algn="l">
              <a:lnSpc>
                <a:spcPct val="90000"/>
              </a:lnSpc>
              <a:spcBef>
                <a:spcPts val="833"/>
              </a:spcBef>
              <a:spcAft>
                <a:spcPts val="0"/>
              </a:spcAft>
              <a:buClr>
                <a:srgbClr val="7F7F7F"/>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Outline</a:t>
            </a:r>
            <a:endParaRPr/>
          </a:p>
        </p:txBody>
      </p:sp>
      <p:sp>
        <p:nvSpPr>
          <p:cNvPr id="143" name="Google Shape;14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7F7F7F"/>
              </a:buClr>
              <a:buSzPts val="3000"/>
              <a:buChar char="•"/>
            </a:pPr>
            <a:r>
              <a:rPr lang="en-US"/>
              <a:t>Users</a:t>
            </a:r>
            <a:endParaRPr/>
          </a:p>
          <a:p>
            <a:pPr indent="-228600" lvl="0" marL="228600" rtl="0" algn="l">
              <a:lnSpc>
                <a:spcPct val="80000"/>
              </a:lnSpc>
              <a:spcBef>
                <a:spcPts val="900"/>
              </a:spcBef>
              <a:spcAft>
                <a:spcPts val="0"/>
              </a:spcAft>
              <a:buClr>
                <a:srgbClr val="7F7F7F"/>
              </a:buClr>
              <a:buSzPts val="3000"/>
              <a:buChar char="•"/>
            </a:pPr>
            <a:r>
              <a:rPr lang="en-US"/>
              <a:t>Groups</a:t>
            </a:r>
            <a:endParaRPr/>
          </a:p>
          <a:p>
            <a:pPr indent="-228600" lvl="0" marL="228600" rtl="0" algn="l">
              <a:lnSpc>
                <a:spcPct val="80000"/>
              </a:lnSpc>
              <a:spcBef>
                <a:spcPts val="900"/>
              </a:spcBef>
              <a:spcAft>
                <a:spcPts val="0"/>
              </a:spcAft>
              <a:buClr>
                <a:srgbClr val="7F7F7F"/>
              </a:buClr>
              <a:buSzPts val="3000"/>
              <a:buChar char="•"/>
            </a:pPr>
            <a:r>
              <a:rPr lang="en-US"/>
              <a:t>Activities</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5" name="Shape 255"/>
        <p:cNvGrpSpPr/>
        <p:nvPr/>
      </p:nvGrpSpPr>
      <p:grpSpPr>
        <a:xfrm>
          <a:off x="0" y="0"/>
          <a:ext cx="0" cy="0"/>
          <a:chOff x="0" y="0"/>
          <a:chExt cx="0" cy="0"/>
        </a:xfrm>
      </p:grpSpPr>
      <p:sp>
        <p:nvSpPr>
          <p:cNvPr id="256" name="Google Shape;256;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Permissions</a:t>
            </a:r>
            <a:endParaRPr/>
          </a:p>
        </p:txBody>
      </p:sp>
      <p:sp>
        <p:nvSpPr>
          <p:cNvPr id="257" name="Google Shape;257;p22"/>
          <p:cNvSpPr txBox="1"/>
          <p:nvPr>
            <p:ph idx="1" type="body"/>
          </p:nvPr>
        </p:nvSpPr>
        <p:spPr>
          <a:xfrm>
            <a:off x="838199" y="1825625"/>
            <a:ext cx="705889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sz="2200">
                <a:solidFill>
                  <a:srgbClr val="7F7F7F"/>
                </a:solidFill>
              </a:rPr>
              <a:t>Permissions are a way of assigning access rights to user accounts and groups.</a:t>
            </a:r>
            <a:endParaRPr/>
          </a:p>
          <a:p>
            <a:pPr indent="-88900" lvl="0" marL="228600" rtl="0" algn="l">
              <a:lnSpc>
                <a:spcPct val="90000"/>
              </a:lnSpc>
              <a:spcBef>
                <a:spcPts val="660"/>
              </a:spcBef>
              <a:spcAft>
                <a:spcPts val="0"/>
              </a:spcAft>
              <a:buClr>
                <a:srgbClr val="7F7F7F"/>
              </a:buClr>
              <a:buSzPts val="2200"/>
              <a:buNone/>
            </a:pPr>
            <a:r>
              <a:t/>
            </a:r>
            <a:endParaRPr sz="2200">
              <a:solidFill>
                <a:srgbClr val="7F7F7F"/>
              </a:solidFill>
            </a:endParaRPr>
          </a:p>
          <a:p>
            <a:pPr indent="-228600" lvl="0" marL="228600" rtl="0" algn="l">
              <a:lnSpc>
                <a:spcPct val="90000"/>
              </a:lnSpc>
              <a:spcBef>
                <a:spcPts val="660"/>
              </a:spcBef>
              <a:spcAft>
                <a:spcPts val="0"/>
              </a:spcAft>
              <a:buClr>
                <a:srgbClr val="7F7F7F"/>
              </a:buClr>
              <a:buSzPts val="2200"/>
              <a:buChar char="•"/>
            </a:pPr>
            <a:r>
              <a:rPr lang="en-US" sz="2200">
                <a:solidFill>
                  <a:srgbClr val="7F7F7F"/>
                </a:solidFill>
              </a:rPr>
              <a:t>Windows uses the permissions to define what a user can do with files and folders.</a:t>
            </a:r>
            <a:endParaRPr/>
          </a:p>
          <a:p>
            <a:pPr indent="-88900" lvl="0" marL="228600" rtl="0" algn="l">
              <a:lnSpc>
                <a:spcPct val="90000"/>
              </a:lnSpc>
              <a:spcBef>
                <a:spcPts val="660"/>
              </a:spcBef>
              <a:spcAft>
                <a:spcPts val="0"/>
              </a:spcAft>
              <a:buClr>
                <a:srgbClr val="7F7F7F"/>
              </a:buClr>
              <a:buSzPts val="2200"/>
              <a:buNone/>
            </a:pPr>
            <a:r>
              <a:t/>
            </a:r>
            <a:endParaRPr sz="2200">
              <a:solidFill>
                <a:srgbClr val="7F7F7F"/>
              </a:solidFill>
            </a:endParaRPr>
          </a:p>
          <a:p>
            <a:pPr indent="-228600" lvl="0" marL="228600" rtl="0" algn="l">
              <a:lnSpc>
                <a:spcPct val="90000"/>
              </a:lnSpc>
              <a:spcBef>
                <a:spcPts val="660"/>
              </a:spcBef>
              <a:spcAft>
                <a:spcPts val="0"/>
              </a:spcAft>
              <a:buClr>
                <a:srgbClr val="7F7F7F"/>
              </a:buClr>
              <a:buSzPts val="2200"/>
              <a:buChar char="•"/>
            </a:pPr>
            <a:r>
              <a:rPr lang="en-US" sz="2200">
                <a:solidFill>
                  <a:srgbClr val="7F7F7F"/>
                </a:solidFill>
              </a:rPr>
              <a:t>To learn the permissions of any folder, right-click on it and select “Properties”. Then click on the “Security” tab.</a:t>
            </a:r>
            <a:endParaRPr/>
          </a:p>
          <a:p>
            <a:pPr indent="-88900" lvl="0" marL="228600" rtl="0" algn="l">
              <a:lnSpc>
                <a:spcPct val="90000"/>
              </a:lnSpc>
              <a:spcBef>
                <a:spcPts val="660"/>
              </a:spcBef>
              <a:spcAft>
                <a:spcPts val="0"/>
              </a:spcAft>
              <a:buClr>
                <a:srgbClr val="7F7F7F"/>
              </a:buClr>
              <a:buSzPts val="2200"/>
              <a:buNone/>
            </a:pPr>
            <a:r>
              <a:t/>
            </a:r>
            <a:endParaRPr sz="2200">
              <a:solidFill>
                <a:srgbClr val="7F7F7F"/>
              </a:solidFill>
            </a:endParaRPr>
          </a:p>
        </p:txBody>
      </p:sp>
      <p:pic>
        <p:nvPicPr>
          <p:cNvPr id="258" name="Google Shape;258;p22"/>
          <p:cNvPicPr preferRelativeResize="0"/>
          <p:nvPr/>
        </p:nvPicPr>
        <p:blipFill rotWithShape="1">
          <a:blip r:embed="rId3">
            <a:alphaModFix/>
          </a:blip>
          <a:srcRect b="0" l="0" r="0" t="0"/>
          <a:stretch/>
        </p:blipFill>
        <p:spPr>
          <a:xfrm>
            <a:off x="8161309" y="1825625"/>
            <a:ext cx="3383164" cy="43513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accounts &amp; Groups Permissions</a:t>
            </a:r>
            <a:endParaRPr/>
          </a:p>
        </p:txBody>
      </p:sp>
      <p:graphicFrame>
        <p:nvGraphicFramePr>
          <p:cNvPr id="264" name="Google Shape;264;p23"/>
          <p:cNvGraphicFramePr/>
          <p:nvPr/>
        </p:nvGraphicFramePr>
        <p:xfrm>
          <a:off x="838200" y="1825625"/>
          <a:ext cx="3000000" cy="3000000"/>
        </p:xfrm>
        <a:graphic>
          <a:graphicData uri="http://schemas.openxmlformats.org/drawingml/2006/table">
            <a:tbl>
              <a:tblPr bandRow="1" firstRow="1">
                <a:noFill/>
                <a:tableStyleId>{1ECA3BCF-53C1-4884-BBA0-038D6CD316BA}</a:tableStyleId>
              </a:tblPr>
              <a:tblGrid>
                <a:gridCol w="2156675"/>
                <a:gridCol w="8358925"/>
              </a:tblGrid>
              <a:tr h="3708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Read</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Allows viewing and listing of a file and folder.</a:t>
                      </a:r>
                      <a:endParaRPr sz="1800" u="none" cap="none" strike="noStrike">
                        <a:solidFill>
                          <a:srgbClr val="565655"/>
                        </a:solidFill>
                      </a:endParaRPr>
                    </a:p>
                  </a:txBody>
                  <a:tcPr marT="91425" marB="91425" marR="91425" marL="91425"/>
                </a:tc>
              </a:tr>
              <a:tr h="3708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Write</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Allows writing to a file, or adding files and subfolders to a folder.</a:t>
                      </a:r>
                      <a:endParaRPr sz="1800" u="none" cap="none" strike="noStrike">
                        <a:solidFill>
                          <a:srgbClr val="565655"/>
                        </a:solidFill>
                      </a:endParaRPr>
                    </a:p>
                  </a:txBody>
                  <a:tcPr marT="91425" marB="91425" marR="91425" marL="91425"/>
                </a:tc>
              </a:tr>
              <a:tr h="3708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List folder contents</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Only for folders, allows the viewing and listing of files and subfolders, also executing files that are in the folder.</a:t>
                      </a:r>
                      <a:endParaRPr sz="1800" u="none" cap="none" strike="noStrike">
                        <a:solidFill>
                          <a:srgbClr val="565655"/>
                        </a:solidFill>
                      </a:endParaRPr>
                    </a:p>
                  </a:txBody>
                  <a:tcPr marT="91425" marB="91425" marR="91425" marL="91425"/>
                </a:tc>
              </a:tr>
              <a:tr h="3708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Read and execute</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Allows reading and accessing a file’s contents as well as executing. With folders it allows the viewing and listing of files and subfolders as well as executing files.</a:t>
                      </a:r>
                      <a:endParaRPr sz="1800" u="none" cap="none" strike="noStrike">
                        <a:solidFill>
                          <a:srgbClr val="565655"/>
                        </a:solidFill>
                      </a:endParaRPr>
                    </a:p>
                  </a:txBody>
                  <a:tcPr marT="91425" marB="91425" marR="91425" marL="91425"/>
                </a:tc>
              </a:tr>
              <a:tr h="3708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Modify</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Allows reading, writing and deletion of files. Allows reading and writing of files and subfolders, plus deletion of the folder.</a:t>
                      </a:r>
                      <a:endParaRPr sz="1800" u="none" cap="none" strike="noStrike">
                        <a:solidFill>
                          <a:srgbClr val="565655"/>
                        </a:solidFill>
                      </a:endParaRPr>
                    </a:p>
                  </a:txBody>
                  <a:tcPr marT="91425" marB="91425" marR="91425" marL="91425"/>
                </a:tc>
              </a:tr>
              <a:tr h="3708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Full control</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Allows reading, writing, changing and deleting of any file and subfolder,</a:t>
                      </a:r>
                      <a:endParaRPr sz="1800" u="none" cap="none" strike="noStrike">
                        <a:solidFill>
                          <a:srgbClr val="565655"/>
                        </a:solidFill>
                      </a:endParaRPr>
                    </a:p>
                  </a:txBody>
                  <a:tcPr marT="91425" marB="91425" marR="91425" marL="91425"/>
                </a:tc>
              </a:tr>
            </a:tbl>
          </a:graphicData>
        </a:graphic>
      </p:graphicFrame>
      <p:sp>
        <p:nvSpPr>
          <p:cNvPr id="265" name="Google Shape;265;p23"/>
          <p:cNvSpPr txBox="1"/>
          <p:nvPr/>
        </p:nvSpPr>
        <p:spPr>
          <a:xfrm>
            <a:off x="838198" y="5788404"/>
            <a:ext cx="105156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565655"/>
                </a:solidFill>
                <a:latin typeface="Quattrocento Sans"/>
                <a:ea typeface="Quattrocento Sans"/>
                <a:cs typeface="Quattrocento Sans"/>
                <a:sym typeface="Quattrocento Sans"/>
              </a:rPr>
              <a:t>Files generally inherit the permissions of the folder where they are placed.</a:t>
            </a:r>
            <a:br>
              <a:rPr lang="en-US" sz="1800">
                <a:solidFill>
                  <a:srgbClr val="565655"/>
                </a:solidFill>
                <a:latin typeface="Quattrocento Sans"/>
                <a:ea typeface="Quattrocento Sans"/>
                <a:cs typeface="Quattrocento Sans"/>
                <a:sym typeface="Quattrocento Sans"/>
              </a:rPr>
            </a:br>
            <a:r>
              <a:rPr lang="en-US" sz="1800">
                <a:solidFill>
                  <a:srgbClr val="565655"/>
                </a:solidFill>
                <a:latin typeface="Quattrocento Sans"/>
                <a:ea typeface="Quattrocento Sans"/>
                <a:cs typeface="Quattrocento Sans"/>
                <a:sym typeface="Quattrocento Sans"/>
              </a:rPr>
              <a:t>But you can also specify permissions on a file level (folder level recommended).</a:t>
            </a:r>
            <a:endParaRPr sz="1800">
              <a:solidFill>
                <a:srgbClr val="565655"/>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How Permissions Work</a:t>
            </a:r>
            <a:endParaRPr/>
          </a:p>
        </p:txBody>
      </p:sp>
      <p:sp>
        <p:nvSpPr>
          <p:cNvPr id="271" name="Google Shape;27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7F7F7F"/>
              </a:buClr>
              <a:buSzPct val="100000"/>
              <a:buChar char="•"/>
            </a:pPr>
            <a:r>
              <a:rPr lang="en-US"/>
              <a:t>A new file inherits the permissions from the folder it is placed in.</a:t>
            </a:r>
            <a:endParaRPr/>
          </a:p>
          <a:p>
            <a:pPr indent="-228600" lvl="0" marL="228600" rtl="0" algn="l">
              <a:lnSpc>
                <a:spcPct val="90000"/>
              </a:lnSpc>
              <a:spcBef>
                <a:spcPts val="833"/>
              </a:spcBef>
              <a:spcAft>
                <a:spcPts val="0"/>
              </a:spcAft>
              <a:buClr>
                <a:srgbClr val="7F7F7F"/>
              </a:buClr>
              <a:buSzPct val="100000"/>
              <a:buChar char="•"/>
            </a:pPr>
            <a:r>
              <a:rPr lang="en-US"/>
              <a:t>If a file has been </a:t>
            </a:r>
            <a:r>
              <a:rPr lang="en-US">
                <a:solidFill>
                  <a:srgbClr val="0055A4"/>
                </a:solidFill>
              </a:rPr>
              <a:t>copied</a:t>
            </a:r>
            <a:r>
              <a:rPr lang="en-US"/>
              <a:t> from somewhere else, it inherits the permissions from the folder that it is placed in </a:t>
            </a:r>
            <a:endParaRPr/>
          </a:p>
          <a:p>
            <a:pPr indent="-228600" lvl="1" marL="685800" rtl="0" algn="l">
              <a:lnSpc>
                <a:spcPct val="90000"/>
              </a:lnSpc>
              <a:spcBef>
                <a:spcPts val="722"/>
              </a:spcBef>
              <a:spcAft>
                <a:spcPts val="0"/>
              </a:spcAft>
              <a:buClr>
                <a:srgbClr val="7F7F7F"/>
              </a:buClr>
              <a:buSzPct val="100000"/>
              <a:buChar char="•"/>
            </a:pPr>
            <a:r>
              <a:rPr lang="en-US"/>
              <a:t>So it is different from the original permissions.</a:t>
            </a:r>
            <a:endParaRPr/>
          </a:p>
          <a:p>
            <a:pPr indent="-228600" lvl="0" marL="228600" rtl="0" algn="l">
              <a:lnSpc>
                <a:spcPct val="90000"/>
              </a:lnSpc>
              <a:spcBef>
                <a:spcPts val="833"/>
              </a:spcBef>
              <a:spcAft>
                <a:spcPts val="0"/>
              </a:spcAft>
              <a:buClr>
                <a:srgbClr val="7F7F7F"/>
              </a:buClr>
              <a:buSzPct val="100000"/>
              <a:buChar char="•"/>
            </a:pPr>
            <a:r>
              <a:rPr lang="en-US"/>
              <a:t>If a file has been </a:t>
            </a:r>
            <a:r>
              <a:rPr lang="en-US">
                <a:solidFill>
                  <a:srgbClr val="0055A4"/>
                </a:solidFill>
              </a:rPr>
              <a:t>moved</a:t>
            </a:r>
            <a:r>
              <a:rPr lang="en-US"/>
              <a:t>, it keeps its original permissions.</a:t>
            </a:r>
            <a:endParaRPr/>
          </a:p>
          <a:p>
            <a:pPr indent="-228600" lvl="1" marL="685800" rtl="0" algn="l">
              <a:lnSpc>
                <a:spcPct val="90000"/>
              </a:lnSpc>
              <a:spcBef>
                <a:spcPts val="722"/>
              </a:spcBef>
              <a:spcAft>
                <a:spcPts val="0"/>
              </a:spcAft>
              <a:buClr>
                <a:srgbClr val="7F7F7F"/>
              </a:buClr>
              <a:buSzPct val="100000"/>
              <a:buChar char="•"/>
            </a:pPr>
            <a:r>
              <a:rPr lang="en-US"/>
              <a:t>Unless it has been moved to a different partition, e.g. C:\ to D:\.</a:t>
            </a:r>
            <a:endParaRPr/>
          </a:p>
          <a:p>
            <a:pPr indent="-228600" lvl="1" marL="685800" rtl="0" algn="l">
              <a:lnSpc>
                <a:spcPct val="90000"/>
              </a:lnSpc>
              <a:spcBef>
                <a:spcPts val="722"/>
              </a:spcBef>
              <a:spcAft>
                <a:spcPts val="0"/>
              </a:spcAft>
              <a:buClr>
                <a:srgbClr val="7F7F7F"/>
              </a:buClr>
              <a:buSzPct val="100000"/>
              <a:buChar char="•"/>
            </a:pPr>
            <a:r>
              <a:rPr lang="en-US"/>
              <a:t>This is because moving across partitions isn’t really moving, it makes a copy, so permissions are like copied file.</a:t>
            </a:r>
            <a:endParaRPr/>
          </a:p>
          <a:p>
            <a:pPr indent="-228600" lvl="0" marL="228600" rtl="0" algn="l">
              <a:lnSpc>
                <a:spcPct val="90000"/>
              </a:lnSpc>
              <a:spcBef>
                <a:spcPts val="833"/>
              </a:spcBef>
              <a:spcAft>
                <a:spcPts val="0"/>
              </a:spcAft>
              <a:buClr>
                <a:srgbClr val="7F7F7F"/>
              </a:buClr>
              <a:buSzPct val="100000"/>
              <a:buChar char="•"/>
            </a:pPr>
            <a:r>
              <a:rPr lang="en-US"/>
              <a:t>If a file is moved to a FAT system (e.g. USB devices are typically FAT) then there will be no permissions associated with that file.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2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Why Are Permissions Important?</a:t>
            </a:r>
            <a:endParaRPr/>
          </a:p>
        </p:txBody>
      </p:sp>
      <p:sp>
        <p:nvSpPr>
          <p:cNvPr id="277" name="Google Shape;277;p25"/>
          <p:cNvSpPr txBox="1"/>
          <p:nvPr>
            <p:ph idx="1" type="body"/>
          </p:nvPr>
        </p:nvSpPr>
        <p:spPr>
          <a:xfrm>
            <a:off x="838199" y="1825625"/>
            <a:ext cx="543329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sz="2200">
                <a:solidFill>
                  <a:srgbClr val="7F7F7F"/>
                </a:solidFill>
              </a:rPr>
              <a:t>When you share something in Windows you are actually assigning a set of permissions to the user account or group.</a:t>
            </a:r>
            <a:endParaRPr/>
          </a:p>
          <a:p>
            <a:pPr indent="-88900" lvl="0" marL="228600" rtl="0" algn="l">
              <a:lnSpc>
                <a:spcPct val="90000"/>
              </a:lnSpc>
              <a:spcBef>
                <a:spcPts val="660"/>
              </a:spcBef>
              <a:spcAft>
                <a:spcPts val="0"/>
              </a:spcAft>
              <a:buClr>
                <a:srgbClr val="7F7F7F"/>
              </a:buClr>
              <a:buSzPts val="2200"/>
              <a:buNone/>
            </a:pPr>
            <a:r>
              <a:t/>
            </a:r>
            <a:endParaRPr sz="2200">
              <a:solidFill>
                <a:srgbClr val="7F7F7F"/>
              </a:solidFill>
            </a:endParaRPr>
          </a:p>
          <a:p>
            <a:pPr indent="-228600" lvl="0" marL="228600" rtl="0" algn="l">
              <a:lnSpc>
                <a:spcPct val="90000"/>
              </a:lnSpc>
              <a:spcBef>
                <a:spcPts val="660"/>
              </a:spcBef>
              <a:spcAft>
                <a:spcPts val="0"/>
              </a:spcAft>
              <a:buClr>
                <a:srgbClr val="7F7F7F"/>
              </a:buClr>
              <a:buSzPts val="2200"/>
              <a:buChar char="•"/>
            </a:pPr>
            <a:r>
              <a:rPr lang="en-US" sz="2200">
                <a:solidFill>
                  <a:srgbClr val="7F7F7F"/>
                </a:solidFill>
              </a:rPr>
              <a:t>A shared folder can only be accessed by </a:t>
            </a:r>
            <a:br>
              <a:rPr lang="en-US" sz="2200">
                <a:solidFill>
                  <a:srgbClr val="7F7F7F"/>
                </a:solidFill>
              </a:rPr>
            </a:br>
            <a:r>
              <a:rPr lang="en-US" sz="2200">
                <a:solidFill>
                  <a:srgbClr val="7F7F7F"/>
                </a:solidFill>
              </a:rPr>
              <a:t>someone with a user account that has </a:t>
            </a:r>
            <a:br>
              <a:rPr lang="en-US" sz="2200">
                <a:solidFill>
                  <a:srgbClr val="7F7F7F"/>
                </a:solidFill>
              </a:rPr>
            </a:br>
            <a:r>
              <a:rPr lang="en-US" sz="2200">
                <a:solidFill>
                  <a:srgbClr val="7F7F7F"/>
                </a:solidFill>
              </a:rPr>
              <a:t>permission to access that folder.</a:t>
            </a:r>
            <a:endParaRPr/>
          </a:p>
          <a:p>
            <a:pPr indent="-88900" lvl="0" marL="228600" rtl="0" algn="l">
              <a:lnSpc>
                <a:spcPct val="90000"/>
              </a:lnSpc>
              <a:spcBef>
                <a:spcPts val="660"/>
              </a:spcBef>
              <a:spcAft>
                <a:spcPts val="0"/>
              </a:spcAft>
              <a:buClr>
                <a:srgbClr val="7F7F7F"/>
              </a:buClr>
              <a:buSzPts val="2200"/>
              <a:buNone/>
            </a:pPr>
            <a:r>
              <a:t/>
            </a:r>
            <a:endParaRPr sz="2200">
              <a:solidFill>
                <a:srgbClr val="7F7F7F"/>
              </a:solidFill>
            </a:endParaRPr>
          </a:p>
        </p:txBody>
      </p:sp>
      <p:pic>
        <p:nvPicPr>
          <p:cNvPr id="278" name="Google Shape;278;p25"/>
          <p:cNvPicPr preferRelativeResize="0"/>
          <p:nvPr/>
        </p:nvPicPr>
        <p:blipFill rotWithShape="1">
          <a:blip r:embed="rId3">
            <a:alphaModFix/>
          </a:blip>
          <a:srcRect b="0" l="0" r="0" t="0"/>
          <a:stretch/>
        </p:blipFill>
        <p:spPr>
          <a:xfrm>
            <a:off x="6541654" y="2207988"/>
            <a:ext cx="5181600" cy="35866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Activity: Granting Permissions</a:t>
            </a:r>
            <a:endParaRPr/>
          </a:p>
        </p:txBody>
      </p:sp>
      <p:sp>
        <p:nvSpPr>
          <p:cNvPr id="284" name="Google Shape;28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On the deployment VM. As administrator:</a:t>
            </a:r>
            <a:endParaRPr/>
          </a:p>
          <a:p>
            <a:pPr indent="-228600" lvl="1" marL="685800" rtl="0" algn="l">
              <a:lnSpc>
                <a:spcPct val="90000"/>
              </a:lnSpc>
              <a:spcBef>
                <a:spcPts val="780"/>
              </a:spcBef>
              <a:spcAft>
                <a:spcPts val="0"/>
              </a:spcAft>
              <a:buClr>
                <a:srgbClr val="7F7F7F"/>
              </a:buClr>
              <a:buSzPts val="2600"/>
              <a:buChar char="•"/>
            </a:pPr>
            <a:r>
              <a:rPr lang="en-US"/>
              <a:t>Create a folder Section2Test (on the D drive).</a:t>
            </a:r>
            <a:endParaRPr/>
          </a:p>
          <a:p>
            <a:pPr indent="-228600" lvl="1" marL="685800" rtl="0" algn="l">
              <a:lnSpc>
                <a:spcPct val="90000"/>
              </a:lnSpc>
              <a:spcBef>
                <a:spcPts val="780"/>
              </a:spcBef>
              <a:spcAft>
                <a:spcPts val="0"/>
              </a:spcAft>
              <a:buClr>
                <a:srgbClr val="7F7F7F"/>
              </a:buClr>
              <a:buSzPts val="2600"/>
              <a:buChar char="•"/>
            </a:pPr>
            <a:r>
              <a:rPr lang="en-US"/>
              <a:t>Check the inherited permissions for this folder.</a:t>
            </a:r>
            <a:endParaRPr/>
          </a:p>
          <a:p>
            <a:pPr indent="-228600" lvl="0" marL="228600" rtl="0" algn="l">
              <a:lnSpc>
                <a:spcPct val="90000"/>
              </a:lnSpc>
              <a:spcBef>
                <a:spcPts val="900"/>
              </a:spcBef>
              <a:spcAft>
                <a:spcPts val="0"/>
              </a:spcAft>
              <a:buClr>
                <a:srgbClr val="7F7F7F"/>
              </a:buClr>
              <a:buSzPts val="3000"/>
              <a:buChar char="•"/>
            </a:pPr>
            <a:r>
              <a:rPr lang="en-US"/>
              <a:t>What about Authenticated Users? Modify as appropriate.</a:t>
            </a:r>
            <a:endParaRPr/>
          </a:p>
          <a:p>
            <a:pPr indent="-228600" lvl="0" marL="228600" rtl="0" algn="l">
              <a:lnSpc>
                <a:spcPct val="90000"/>
              </a:lnSpc>
              <a:spcBef>
                <a:spcPts val="900"/>
              </a:spcBef>
              <a:spcAft>
                <a:spcPts val="0"/>
              </a:spcAft>
              <a:buClr>
                <a:srgbClr val="7F7F7F"/>
              </a:buClr>
              <a:buSzPts val="3000"/>
              <a:buChar char="•"/>
            </a:pPr>
            <a:r>
              <a:rPr lang="en-US"/>
              <a:t>Inside the Section2Test folder, create the following new folders:</a:t>
            </a:r>
            <a:endParaRPr/>
          </a:p>
          <a:p>
            <a:pPr indent="-228600" lvl="1" marL="685800" rtl="0" algn="l">
              <a:lnSpc>
                <a:spcPct val="90000"/>
              </a:lnSpc>
              <a:spcBef>
                <a:spcPts val="780"/>
              </a:spcBef>
              <a:spcAft>
                <a:spcPts val="0"/>
              </a:spcAft>
              <a:buClr>
                <a:srgbClr val="7F7F7F"/>
              </a:buClr>
              <a:buSzPts val="2600"/>
              <a:buChar char="•"/>
            </a:pPr>
            <a:r>
              <a:rPr lang="en-US"/>
              <a:t>FolderA</a:t>
            </a:r>
            <a:endParaRPr/>
          </a:p>
          <a:p>
            <a:pPr indent="-228600" lvl="1" marL="685800" rtl="0" algn="l">
              <a:lnSpc>
                <a:spcPct val="90000"/>
              </a:lnSpc>
              <a:spcBef>
                <a:spcPts val="780"/>
              </a:spcBef>
              <a:spcAft>
                <a:spcPts val="0"/>
              </a:spcAft>
              <a:buClr>
                <a:srgbClr val="7F7F7F"/>
              </a:buClr>
              <a:buSzPts val="2600"/>
              <a:buChar char="•"/>
            </a:pPr>
            <a:r>
              <a:rPr lang="en-US"/>
              <a:t>FolderB</a:t>
            </a:r>
            <a:endParaRPr/>
          </a:p>
          <a:p>
            <a:pPr indent="-228600" lvl="1" marL="685800" rtl="0" algn="l">
              <a:lnSpc>
                <a:spcPct val="90000"/>
              </a:lnSpc>
              <a:spcBef>
                <a:spcPts val="780"/>
              </a:spcBef>
              <a:spcAft>
                <a:spcPts val="0"/>
              </a:spcAft>
              <a:buClr>
                <a:srgbClr val="7F7F7F"/>
              </a:buClr>
              <a:buSzPts val="2600"/>
              <a:buChar char="•"/>
            </a:pPr>
            <a:r>
              <a:rPr lang="en-US"/>
              <a:t>FolderC</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Activity: Granting Permissions (cont.)</a:t>
            </a:r>
            <a:endParaRPr/>
          </a:p>
        </p:txBody>
      </p:sp>
      <p:sp>
        <p:nvSpPr>
          <p:cNvPr id="290" name="Google Shape;29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Grant permissions to these folders as follows:</a:t>
            </a:r>
            <a:endParaRPr/>
          </a:p>
          <a:p>
            <a:pPr indent="-228600" lvl="1" marL="685800" rtl="0" algn="l">
              <a:lnSpc>
                <a:spcPct val="90000"/>
              </a:lnSpc>
              <a:spcBef>
                <a:spcPts val="780"/>
              </a:spcBef>
              <a:spcAft>
                <a:spcPts val="0"/>
              </a:spcAft>
              <a:buClr>
                <a:srgbClr val="7F7F7F"/>
              </a:buClr>
              <a:buSzPts val="2600"/>
              <a:buChar char="•"/>
            </a:pPr>
            <a:r>
              <a:rPr lang="en-US"/>
              <a:t>FolderA - GroupA has complete access; GroupB can read and see folder listing only.</a:t>
            </a:r>
            <a:br>
              <a:rPr lang="en-US"/>
            </a:br>
            <a:endParaRPr/>
          </a:p>
          <a:p>
            <a:pPr indent="-228600" lvl="1" marL="685800" rtl="0" algn="l">
              <a:lnSpc>
                <a:spcPct val="90000"/>
              </a:lnSpc>
              <a:spcBef>
                <a:spcPts val="780"/>
              </a:spcBef>
              <a:spcAft>
                <a:spcPts val="0"/>
              </a:spcAft>
              <a:buClr>
                <a:srgbClr val="7F7F7F"/>
              </a:buClr>
              <a:buSzPts val="2600"/>
              <a:buChar char="•"/>
            </a:pPr>
            <a:r>
              <a:rPr lang="en-US"/>
              <a:t>FolderB - GroupB has complete access; GroupA can read and see folder listing only.</a:t>
            </a:r>
            <a:br>
              <a:rPr lang="en-US"/>
            </a:br>
            <a:endParaRPr/>
          </a:p>
          <a:p>
            <a:pPr indent="-228600" lvl="1" marL="685800" rtl="0" algn="l">
              <a:lnSpc>
                <a:spcPct val="90000"/>
              </a:lnSpc>
              <a:spcBef>
                <a:spcPts val="780"/>
              </a:spcBef>
              <a:spcAft>
                <a:spcPts val="0"/>
              </a:spcAft>
              <a:buClr>
                <a:srgbClr val="7F7F7F"/>
              </a:buClr>
              <a:buSzPts val="2600"/>
              <a:buChar char="•"/>
            </a:pPr>
            <a:r>
              <a:rPr lang="en-US"/>
              <a:t>FolderC - Both GroupA and GroupB have complete access.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Activity: Granting Permissions (cont.)</a:t>
            </a:r>
            <a:endParaRPr/>
          </a:p>
        </p:txBody>
      </p:sp>
      <p:sp>
        <p:nvSpPr>
          <p:cNvPr id="296" name="Google Shape;29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7F7F7F"/>
              </a:buClr>
              <a:buSzPct val="100000"/>
              <a:buChar char="•"/>
            </a:pPr>
            <a:r>
              <a:rPr lang="en-US"/>
              <a:t>Log in as Person2,</a:t>
            </a:r>
            <a:endParaRPr/>
          </a:p>
          <a:p>
            <a:pPr indent="-228600" lvl="1" marL="685800" rtl="0" algn="l">
              <a:lnSpc>
                <a:spcPct val="90000"/>
              </a:lnSpc>
              <a:spcBef>
                <a:spcPts val="546"/>
              </a:spcBef>
              <a:spcAft>
                <a:spcPts val="0"/>
              </a:spcAft>
              <a:buClr>
                <a:srgbClr val="7F7F7F"/>
              </a:buClr>
              <a:buSzPct val="100000"/>
              <a:buChar char="•"/>
            </a:pPr>
            <a:r>
              <a:rPr lang="en-US"/>
              <a:t>Create two files in “Testing\FolderA”</a:t>
            </a:r>
            <a:endParaRPr/>
          </a:p>
          <a:p>
            <a:pPr indent="-228600" lvl="1" marL="685800" rtl="0" algn="l">
              <a:lnSpc>
                <a:spcPct val="90000"/>
              </a:lnSpc>
              <a:spcBef>
                <a:spcPts val="546"/>
              </a:spcBef>
              <a:spcAft>
                <a:spcPts val="0"/>
              </a:spcAft>
              <a:buClr>
                <a:srgbClr val="7F7F7F"/>
              </a:buClr>
              <a:buSzPct val="100000"/>
              <a:buChar char="•"/>
            </a:pPr>
            <a:r>
              <a:rPr lang="en-US"/>
              <a:t>Create two files in “Testing\FolderB”</a:t>
            </a:r>
            <a:endParaRPr/>
          </a:p>
          <a:p>
            <a:pPr indent="-228600" lvl="1" marL="685800" rtl="0" algn="l">
              <a:lnSpc>
                <a:spcPct val="90000"/>
              </a:lnSpc>
              <a:spcBef>
                <a:spcPts val="546"/>
              </a:spcBef>
              <a:spcAft>
                <a:spcPts val="0"/>
              </a:spcAft>
              <a:buClr>
                <a:srgbClr val="7F7F7F"/>
              </a:buClr>
              <a:buSzPct val="100000"/>
              <a:buChar char="•"/>
            </a:pPr>
            <a:r>
              <a:rPr lang="en-US"/>
              <a:t>Create two files in “Testing\FolderC”          Why can Person2 create files in all three folders?</a:t>
            </a:r>
            <a:endParaRPr/>
          </a:p>
          <a:p>
            <a:pPr indent="-95250" lvl="0" marL="228600" rtl="0" algn="l">
              <a:lnSpc>
                <a:spcPct val="90000"/>
              </a:lnSpc>
              <a:spcBef>
                <a:spcPts val="630"/>
              </a:spcBef>
              <a:spcAft>
                <a:spcPts val="0"/>
              </a:spcAft>
              <a:buClr>
                <a:srgbClr val="7F7F7F"/>
              </a:buClr>
              <a:buSzPct val="100000"/>
              <a:buNone/>
            </a:pPr>
            <a:r>
              <a:t/>
            </a:r>
            <a:endParaRPr/>
          </a:p>
          <a:p>
            <a:pPr indent="-228600" lvl="0" marL="228600" rtl="0" algn="l">
              <a:lnSpc>
                <a:spcPct val="90000"/>
              </a:lnSpc>
              <a:spcBef>
                <a:spcPts val="630"/>
              </a:spcBef>
              <a:spcAft>
                <a:spcPts val="0"/>
              </a:spcAft>
              <a:buClr>
                <a:srgbClr val="7F7F7F"/>
              </a:buClr>
              <a:buSzPct val="100000"/>
              <a:buChar char="•"/>
            </a:pPr>
            <a:r>
              <a:rPr lang="en-US"/>
              <a:t>Log in as Person3,</a:t>
            </a:r>
            <a:endParaRPr/>
          </a:p>
          <a:p>
            <a:pPr indent="-228600" lvl="1" marL="685800" rtl="0" algn="l">
              <a:lnSpc>
                <a:spcPct val="90000"/>
              </a:lnSpc>
              <a:spcBef>
                <a:spcPts val="546"/>
              </a:spcBef>
              <a:spcAft>
                <a:spcPts val="0"/>
              </a:spcAft>
              <a:buClr>
                <a:srgbClr val="7F7F7F"/>
              </a:buClr>
              <a:buSzPct val="100000"/>
              <a:buChar char="•"/>
            </a:pPr>
            <a:r>
              <a:rPr lang="en-US"/>
              <a:t>Verify that Person3 can read the files created in “Testing\FolderA” but not modify it.</a:t>
            </a:r>
            <a:endParaRPr/>
          </a:p>
          <a:p>
            <a:pPr indent="-228600" lvl="1" marL="685800" rtl="0" algn="l">
              <a:lnSpc>
                <a:spcPct val="90000"/>
              </a:lnSpc>
              <a:spcBef>
                <a:spcPts val="546"/>
              </a:spcBef>
              <a:spcAft>
                <a:spcPts val="0"/>
              </a:spcAft>
              <a:buClr>
                <a:srgbClr val="7F7F7F"/>
              </a:buClr>
              <a:buSzPct val="100000"/>
              <a:buChar char="•"/>
            </a:pPr>
            <a:r>
              <a:rPr lang="en-US"/>
              <a:t>Verify that Person3 can read and modify the files created in “Testing\FolderB”</a:t>
            </a:r>
            <a:endParaRPr/>
          </a:p>
          <a:p>
            <a:pPr indent="-228600" lvl="1" marL="685800" rtl="0" algn="l">
              <a:lnSpc>
                <a:spcPct val="90000"/>
              </a:lnSpc>
              <a:spcBef>
                <a:spcPts val="546"/>
              </a:spcBef>
              <a:spcAft>
                <a:spcPts val="0"/>
              </a:spcAft>
              <a:buClr>
                <a:srgbClr val="7F7F7F"/>
              </a:buClr>
              <a:buSzPct val="100000"/>
              <a:buChar char="•"/>
            </a:pPr>
            <a:r>
              <a:rPr lang="en-US"/>
              <a:t>Verify that Person3 can read and modify the files created in “Testing\FolderC”</a:t>
            </a:r>
            <a:endParaRPr/>
          </a:p>
          <a:p>
            <a:pPr indent="-95250" lvl="0" marL="228600" rtl="0" algn="l">
              <a:lnSpc>
                <a:spcPct val="90000"/>
              </a:lnSpc>
              <a:spcBef>
                <a:spcPts val="630"/>
              </a:spcBef>
              <a:spcAft>
                <a:spcPts val="0"/>
              </a:spcAft>
              <a:buClr>
                <a:srgbClr val="7F7F7F"/>
              </a:buClr>
              <a:buSzPct val="100000"/>
              <a:buNone/>
            </a:pPr>
            <a:r>
              <a:t/>
            </a:r>
            <a:endParaRPr/>
          </a:p>
          <a:p>
            <a:pPr indent="-228600" lvl="0" marL="228600" rtl="0" algn="l">
              <a:lnSpc>
                <a:spcPct val="90000"/>
              </a:lnSpc>
              <a:spcBef>
                <a:spcPts val="630"/>
              </a:spcBef>
              <a:spcAft>
                <a:spcPts val="0"/>
              </a:spcAft>
              <a:buClr>
                <a:srgbClr val="7F7F7F"/>
              </a:buClr>
              <a:buSzPct val="100000"/>
              <a:buChar char="•"/>
            </a:pPr>
            <a:r>
              <a:rPr lang="en-US"/>
              <a:t>Log in as Person1,</a:t>
            </a:r>
            <a:endParaRPr/>
          </a:p>
          <a:p>
            <a:pPr indent="-228600" lvl="1" marL="685800" rtl="0" algn="l">
              <a:lnSpc>
                <a:spcPct val="90000"/>
              </a:lnSpc>
              <a:spcBef>
                <a:spcPts val="546"/>
              </a:spcBef>
              <a:spcAft>
                <a:spcPts val="0"/>
              </a:spcAft>
              <a:buClr>
                <a:srgbClr val="7F7F7F"/>
              </a:buClr>
              <a:buSzPct val="100000"/>
              <a:buChar char="•"/>
            </a:pPr>
            <a:r>
              <a:rPr lang="en-US"/>
              <a:t>Verify that Person1 can read and modify the files created in “Testing\FolderA”</a:t>
            </a:r>
            <a:endParaRPr/>
          </a:p>
          <a:p>
            <a:pPr indent="-228600" lvl="1" marL="685800" rtl="0" algn="l">
              <a:lnSpc>
                <a:spcPct val="90000"/>
              </a:lnSpc>
              <a:spcBef>
                <a:spcPts val="546"/>
              </a:spcBef>
              <a:spcAft>
                <a:spcPts val="0"/>
              </a:spcAft>
              <a:buClr>
                <a:srgbClr val="7F7F7F"/>
              </a:buClr>
              <a:buSzPct val="100000"/>
              <a:buChar char="•"/>
            </a:pPr>
            <a:r>
              <a:rPr lang="en-US"/>
              <a:t>Verify that Person1 can read the files created in “Testing\FolderB” but not modify it.</a:t>
            </a:r>
            <a:endParaRPr/>
          </a:p>
          <a:p>
            <a:pPr indent="-228600" lvl="1" marL="685800" rtl="0" algn="l">
              <a:lnSpc>
                <a:spcPct val="90000"/>
              </a:lnSpc>
              <a:spcBef>
                <a:spcPts val="546"/>
              </a:spcBef>
              <a:spcAft>
                <a:spcPts val="0"/>
              </a:spcAft>
              <a:buClr>
                <a:srgbClr val="7F7F7F"/>
              </a:buClr>
              <a:buSzPct val="100000"/>
              <a:buChar char="•"/>
            </a:pPr>
            <a:r>
              <a:rPr lang="en-US"/>
              <a:t>Verify that Person1 can read and modify the files created in “Testing\FolderC”</a:t>
            </a:r>
            <a:endParaRPr/>
          </a:p>
          <a:p>
            <a:pPr indent="-95250" lvl="0" marL="228600" rtl="0" algn="l">
              <a:lnSpc>
                <a:spcPct val="90000"/>
              </a:lnSpc>
              <a:spcBef>
                <a:spcPts val="630"/>
              </a:spcBef>
              <a:spcAft>
                <a:spcPts val="0"/>
              </a:spcAft>
              <a:buClr>
                <a:srgbClr val="7F7F7F"/>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Parental Controls</a:t>
            </a:r>
            <a:endParaRPr/>
          </a:p>
        </p:txBody>
      </p:sp>
      <p:sp>
        <p:nvSpPr>
          <p:cNvPr id="302" name="Google Shape;30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7F7F7F"/>
              </a:buClr>
              <a:buSzPct val="100000"/>
              <a:buChar char="•"/>
            </a:pPr>
            <a:r>
              <a:rPr lang="en-US"/>
              <a:t>Time Limits</a:t>
            </a:r>
            <a:endParaRPr/>
          </a:p>
          <a:p>
            <a:pPr indent="-228600" lvl="1" marL="685800" rtl="0" algn="l">
              <a:lnSpc>
                <a:spcPct val="90000"/>
              </a:lnSpc>
              <a:spcBef>
                <a:spcPts val="722"/>
              </a:spcBef>
              <a:spcAft>
                <a:spcPts val="0"/>
              </a:spcAft>
              <a:buClr>
                <a:srgbClr val="7F7F7F"/>
              </a:buClr>
              <a:buSzPct val="100000"/>
              <a:buChar char="•"/>
            </a:pPr>
            <a:r>
              <a:rPr lang="en-US"/>
              <a:t>You can set users to have specific times/days when they can log in.</a:t>
            </a:r>
            <a:br>
              <a:rPr lang="en-US"/>
            </a:br>
            <a:endParaRPr/>
          </a:p>
          <a:p>
            <a:pPr indent="-228600" lvl="0" marL="228600" rtl="0" algn="l">
              <a:lnSpc>
                <a:spcPct val="90000"/>
              </a:lnSpc>
              <a:spcBef>
                <a:spcPts val="833"/>
              </a:spcBef>
              <a:spcAft>
                <a:spcPts val="0"/>
              </a:spcAft>
              <a:buClr>
                <a:srgbClr val="7F7F7F"/>
              </a:buClr>
              <a:buSzPct val="100000"/>
              <a:buChar char="•"/>
            </a:pPr>
            <a:r>
              <a:rPr lang="en-US"/>
              <a:t>Games</a:t>
            </a:r>
            <a:endParaRPr/>
          </a:p>
          <a:p>
            <a:pPr indent="-228600" lvl="1" marL="685800" rtl="0" algn="l">
              <a:lnSpc>
                <a:spcPct val="90000"/>
              </a:lnSpc>
              <a:spcBef>
                <a:spcPts val="722"/>
              </a:spcBef>
              <a:spcAft>
                <a:spcPts val="0"/>
              </a:spcAft>
              <a:buClr>
                <a:srgbClr val="7F7F7F"/>
              </a:buClr>
              <a:buSzPct val="100000"/>
              <a:buChar char="•"/>
            </a:pPr>
            <a:r>
              <a:rPr lang="en-US"/>
              <a:t>You can define whether the user is allowed to play games, which game ratings are acceptable, and whether unrated games can be played. You can also block or allow specific games.</a:t>
            </a:r>
            <a:br>
              <a:rPr lang="en-US"/>
            </a:br>
            <a:endParaRPr/>
          </a:p>
          <a:p>
            <a:pPr indent="-228600" lvl="0" marL="228600" rtl="0" algn="l">
              <a:lnSpc>
                <a:spcPct val="90000"/>
              </a:lnSpc>
              <a:spcBef>
                <a:spcPts val="833"/>
              </a:spcBef>
              <a:spcAft>
                <a:spcPts val="0"/>
              </a:spcAft>
              <a:buClr>
                <a:srgbClr val="7F7F7F"/>
              </a:buClr>
              <a:buSzPct val="100000"/>
              <a:buChar char="•"/>
            </a:pPr>
            <a:r>
              <a:rPr lang="en-US"/>
              <a:t>Allow and Block Specific Programs</a:t>
            </a:r>
            <a:endParaRPr/>
          </a:p>
          <a:p>
            <a:pPr indent="-228600" lvl="1" marL="685800" rtl="0" algn="l">
              <a:lnSpc>
                <a:spcPct val="90000"/>
              </a:lnSpc>
              <a:spcBef>
                <a:spcPts val="722"/>
              </a:spcBef>
              <a:spcAft>
                <a:spcPts val="0"/>
              </a:spcAft>
              <a:buClr>
                <a:srgbClr val="7F7F7F"/>
              </a:buClr>
              <a:buSzPct val="100000"/>
              <a:buChar char="•"/>
            </a:pPr>
            <a:r>
              <a:rPr lang="en-US"/>
              <a:t>You can also limit access to specific applications if necessary.</a:t>
            </a:r>
            <a:endParaRPr/>
          </a:p>
          <a:p>
            <a:pPr indent="-52387" lvl="0" marL="228600" rtl="0" algn="l">
              <a:lnSpc>
                <a:spcPct val="90000"/>
              </a:lnSpc>
              <a:spcBef>
                <a:spcPts val="833"/>
              </a:spcBef>
              <a:spcAft>
                <a:spcPts val="0"/>
              </a:spcAft>
              <a:buClr>
                <a:srgbClr val="7F7F7F"/>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3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Encryption</a:t>
            </a:r>
            <a:endParaRPr/>
          </a:p>
        </p:txBody>
      </p:sp>
      <p:sp>
        <p:nvSpPr>
          <p:cNvPr id="308" name="Google Shape;308;p30"/>
          <p:cNvSpPr txBox="1"/>
          <p:nvPr>
            <p:ph idx="1" type="body"/>
          </p:nvPr>
        </p:nvSpPr>
        <p:spPr>
          <a:xfrm>
            <a:off x="838200" y="1825625"/>
            <a:ext cx="69850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000"/>
              <a:buChar char="•"/>
            </a:pPr>
            <a:r>
              <a:rPr lang="en-US" sz="2000">
                <a:solidFill>
                  <a:srgbClr val="7F7F7F"/>
                </a:solidFill>
              </a:rPr>
              <a:t>Encryption is a way of protecting data from people you don’t want to see it.</a:t>
            </a:r>
            <a:endParaRPr/>
          </a:p>
          <a:p>
            <a:pPr indent="-228600" lvl="0" marL="228600" rtl="0" algn="l">
              <a:lnSpc>
                <a:spcPct val="90000"/>
              </a:lnSpc>
              <a:spcBef>
                <a:spcPts val="600"/>
              </a:spcBef>
              <a:spcAft>
                <a:spcPts val="0"/>
              </a:spcAft>
              <a:buClr>
                <a:srgbClr val="7F7F7F"/>
              </a:buClr>
              <a:buSzPts val="2000"/>
              <a:buChar char="•"/>
            </a:pPr>
            <a:r>
              <a:rPr lang="en-US" sz="2000">
                <a:solidFill>
                  <a:srgbClr val="7F7F7F"/>
                </a:solidFill>
              </a:rPr>
              <a:t>Similar to “decoder rings” you probably played with as a kid.</a:t>
            </a:r>
            <a:endParaRPr/>
          </a:p>
          <a:p>
            <a:pPr indent="-228600" lvl="0" marL="228600" rtl="0" algn="l">
              <a:lnSpc>
                <a:spcPct val="90000"/>
              </a:lnSpc>
              <a:spcBef>
                <a:spcPts val="600"/>
              </a:spcBef>
              <a:spcAft>
                <a:spcPts val="0"/>
              </a:spcAft>
              <a:buClr>
                <a:srgbClr val="7F7F7F"/>
              </a:buClr>
              <a:buSzPts val="2000"/>
              <a:buChar char="•"/>
            </a:pPr>
            <a:r>
              <a:rPr lang="en-US" sz="2000">
                <a:solidFill>
                  <a:srgbClr val="7F7F7F"/>
                </a:solidFill>
              </a:rPr>
              <a:t>You have a message you to keep secret, </a:t>
            </a:r>
            <a:br>
              <a:rPr lang="en-US" sz="2000">
                <a:solidFill>
                  <a:srgbClr val="7F7F7F"/>
                </a:solidFill>
              </a:rPr>
            </a:br>
            <a:r>
              <a:rPr lang="en-US" sz="2000">
                <a:solidFill>
                  <a:srgbClr val="7F7F7F"/>
                </a:solidFill>
              </a:rPr>
              <a:t>you encode it using a secret cipher,</a:t>
            </a:r>
            <a:br>
              <a:rPr lang="en-US" sz="2000">
                <a:solidFill>
                  <a:srgbClr val="7F7F7F"/>
                </a:solidFill>
              </a:rPr>
            </a:br>
            <a:r>
              <a:rPr lang="en-US" sz="2000">
                <a:solidFill>
                  <a:srgbClr val="7F7F7F"/>
                </a:solidFill>
              </a:rPr>
              <a:t>only people with the cipher can read it.</a:t>
            </a:r>
            <a:br>
              <a:rPr lang="en-US" sz="2000">
                <a:solidFill>
                  <a:srgbClr val="7F7F7F"/>
                </a:solidFill>
              </a:rPr>
            </a:br>
            <a:r>
              <a:rPr lang="en-US" sz="2000">
                <a:solidFill>
                  <a:srgbClr val="7F7F7F"/>
                </a:solidFill>
              </a:rPr>
              <a:t>Anyone else just sees nonsense.</a:t>
            </a:r>
            <a:endParaRPr/>
          </a:p>
          <a:p>
            <a:pPr indent="-228600" lvl="0" marL="228600" rtl="0" algn="l">
              <a:lnSpc>
                <a:spcPct val="90000"/>
              </a:lnSpc>
              <a:spcBef>
                <a:spcPts val="600"/>
              </a:spcBef>
              <a:spcAft>
                <a:spcPts val="0"/>
              </a:spcAft>
              <a:buClr>
                <a:srgbClr val="7F7F7F"/>
              </a:buClr>
              <a:buSzPts val="2000"/>
              <a:buChar char="•"/>
            </a:pPr>
            <a:r>
              <a:rPr lang="en-US" sz="2000">
                <a:solidFill>
                  <a:srgbClr val="7F7F7F"/>
                </a:solidFill>
              </a:rPr>
              <a:t>This is simplified explanation…</a:t>
            </a:r>
            <a:br>
              <a:rPr lang="en-US" sz="2000">
                <a:solidFill>
                  <a:srgbClr val="7F7F7F"/>
                </a:solidFill>
              </a:rPr>
            </a:br>
            <a:br>
              <a:rPr lang="en-US" sz="2000">
                <a:solidFill>
                  <a:srgbClr val="7F7F7F"/>
                </a:solidFill>
              </a:rPr>
            </a:br>
            <a:r>
              <a:rPr lang="en-US" sz="2000">
                <a:solidFill>
                  <a:srgbClr val="7F7F7F"/>
                </a:solidFill>
              </a:rPr>
              <a:t>Different types of encryption use a more</a:t>
            </a:r>
            <a:br>
              <a:rPr lang="en-US" sz="2000">
                <a:solidFill>
                  <a:srgbClr val="7F7F7F"/>
                </a:solidFill>
              </a:rPr>
            </a:br>
            <a:r>
              <a:rPr lang="en-US" sz="2000">
                <a:solidFill>
                  <a:srgbClr val="7F7F7F"/>
                </a:solidFill>
              </a:rPr>
              <a:t>complex form such as multiple “decoder rings”.</a:t>
            </a:r>
            <a:endParaRPr/>
          </a:p>
          <a:p>
            <a:pPr indent="-101600" lvl="0" marL="228600" rtl="0" algn="l">
              <a:lnSpc>
                <a:spcPct val="90000"/>
              </a:lnSpc>
              <a:spcBef>
                <a:spcPts val="600"/>
              </a:spcBef>
              <a:spcAft>
                <a:spcPts val="0"/>
              </a:spcAft>
              <a:buClr>
                <a:srgbClr val="7F7F7F"/>
              </a:buClr>
              <a:buSzPts val="2000"/>
              <a:buNone/>
            </a:pPr>
            <a:r>
              <a:t/>
            </a:r>
            <a:endParaRPr sz="2000">
              <a:solidFill>
                <a:srgbClr val="7F7F7F"/>
              </a:solidFill>
            </a:endParaRPr>
          </a:p>
        </p:txBody>
      </p:sp>
      <p:pic>
        <p:nvPicPr>
          <p:cNvPr id="309" name="Google Shape;309;p30"/>
          <p:cNvPicPr preferRelativeResize="0"/>
          <p:nvPr/>
        </p:nvPicPr>
        <p:blipFill rotWithShape="1">
          <a:blip r:embed="rId3">
            <a:alphaModFix/>
          </a:blip>
          <a:srcRect b="0" l="0" r="0" t="0"/>
          <a:stretch/>
        </p:blipFill>
        <p:spPr>
          <a:xfrm>
            <a:off x="8017125" y="2690215"/>
            <a:ext cx="3770783" cy="26206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When should I encrypt files and folders?</a:t>
            </a:r>
            <a:endParaRPr/>
          </a:p>
        </p:txBody>
      </p:sp>
      <p:sp>
        <p:nvSpPr>
          <p:cNvPr id="315" name="Google Shape;315;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a:bodyPr>
          <a:lstStyle/>
          <a:p>
            <a:pPr indent="-242887" lvl="0" marL="228600" rtl="0" algn="l">
              <a:lnSpc>
                <a:spcPct val="120000"/>
              </a:lnSpc>
              <a:spcBef>
                <a:spcPts val="0"/>
              </a:spcBef>
              <a:spcAft>
                <a:spcPts val="0"/>
              </a:spcAft>
              <a:buClr>
                <a:srgbClr val="7F7F7F"/>
              </a:buClr>
              <a:buSzPct val="100000"/>
              <a:buChar char="•"/>
            </a:pPr>
            <a:r>
              <a:rPr lang="en-US"/>
              <a:t>If the answer to “Would it be a problem if this data was made available to others”? is yes, then yes</a:t>
            </a:r>
            <a:endParaRPr/>
          </a:p>
          <a:p>
            <a:pPr indent="-242887" lvl="0" marL="228600" rtl="0" algn="l">
              <a:lnSpc>
                <a:spcPct val="120000"/>
              </a:lnSpc>
              <a:spcBef>
                <a:spcPts val="698"/>
              </a:spcBef>
              <a:spcAft>
                <a:spcPts val="0"/>
              </a:spcAft>
              <a:buClr>
                <a:srgbClr val="7F7F7F"/>
              </a:buClr>
              <a:buSzPct val="100000"/>
              <a:buChar char="•"/>
            </a:pPr>
            <a:r>
              <a:rPr lang="en-US"/>
              <a:t>Things to keep in mind:</a:t>
            </a:r>
            <a:endParaRPr/>
          </a:p>
          <a:p>
            <a:pPr indent="-240982" lvl="1" marL="685800" rtl="0" algn="l">
              <a:lnSpc>
                <a:spcPct val="120000"/>
              </a:lnSpc>
              <a:spcBef>
                <a:spcPts val="605"/>
              </a:spcBef>
              <a:spcAft>
                <a:spcPts val="0"/>
              </a:spcAft>
              <a:buClr>
                <a:srgbClr val="7F7F7F"/>
              </a:buClr>
              <a:buSzPct val="100000"/>
              <a:buChar char="•"/>
            </a:pPr>
            <a:r>
              <a:rPr lang="en-US"/>
              <a:t>Back up your encryption certificate and key and store them in a safe place.</a:t>
            </a:r>
            <a:endParaRPr/>
          </a:p>
          <a:p>
            <a:pPr indent="-240982" lvl="1" marL="685800" rtl="0" algn="l">
              <a:lnSpc>
                <a:spcPct val="120000"/>
              </a:lnSpc>
              <a:spcBef>
                <a:spcPts val="605"/>
              </a:spcBef>
              <a:spcAft>
                <a:spcPts val="0"/>
              </a:spcAft>
              <a:buClr>
                <a:srgbClr val="7F7F7F"/>
              </a:buClr>
              <a:buSzPct val="100000"/>
              <a:buChar char="•"/>
            </a:pPr>
            <a:r>
              <a:rPr lang="en-US"/>
              <a:t>If you encrypt a folder, all files in that folder will automatically be encrypted.</a:t>
            </a:r>
            <a:endParaRPr/>
          </a:p>
          <a:p>
            <a:pPr indent="-240982" lvl="1" marL="685800" rtl="0" algn="l">
              <a:lnSpc>
                <a:spcPct val="120000"/>
              </a:lnSpc>
              <a:spcBef>
                <a:spcPts val="605"/>
              </a:spcBef>
              <a:spcAft>
                <a:spcPts val="0"/>
              </a:spcAft>
              <a:buClr>
                <a:srgbClr val="7F7F7F"/>
              </a:buClr>
              <a:buSzPct val="100000"/>
              <a:buChar char="•"/>
            </a:pPr>
            <a:r>
              <a:rPr lang="en-US"/>
              <a:t>Encryption tools will work differently from operating system to operating system. Make sure you read the documentation of the tool you are using to understand how it works.</a:t>
            </a:r>
            <a:endParaRPr/>
          </a:p>
          <a:p>
            <a:pPr indent="0" lvl="0" marL="0" rtl="0" algn="l">
              <a:lnSpc>
                <a:spcPct val="120000"/>
              </a:lnSpc>
              <a:spcBef>
                <a:spcPts val="605"/>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User Profiles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Activity: Encryption</a:t>
            </a:r>
            <a:endParaRPr/>
          </a:p>
        </p:txBody>
      </p:sp>
      <p:sp>
        <p:nvSpPr>
          <p:cNvPr id="321" name="Google Shape;32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Log in as Person1,</a:t>
            </a:r>
            <a:br>
              <a:rPr lang="en-US"/>
            </a:br>
            <a:r>
              <a:rPr lang="en-US"/>
              <a:t>Encrypt the folder “Section2Testing\FolderA”</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Log in as Person2 and verify that Person2 can see but not open any files in FolderA.</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Log in as Person1,</a:t>
            </a:r>
            <a:br>
              <a:rPr lang="en-US"/>
            </a:br>
            <a:r>
              <a:rPr lang="en-US"/>
              <a:t>Copy the files in FolderA to a USB device. </a:t>
            </a:r>
            <a:br>
              <a:rPr lang="en-US"/>
            </a:br>
            <a:r>
              <a:rPr lang="en-US"/>
              <a:t>Can Person2 open them now?</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Account Control</a:t>
            </a:r>
            <a:endParaRPr/>
          </a:p>
        </p:txBody>
      </p:sp>
      <p:sp>
        <p:nvSpPr>
          <p:cNvPr id="327" name="Google Shape;32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10000"/>
              </a:lnSpc>
              <a:spcBef>
                <a:spcPts val="0"/>
              </a:spcBef>
              <a:spcAft>
                <a:spcPts val="0"/>
              </a:spcAft>
              <a:buClr>
                <a:srgbClr val="7F7F7F"/>
              </a:buClr>
              <a:buSzPct val="100000"/>
              <a:buChar char="•"/>
            </a:pPr>
            <a:r>
              <a:rPr lang="en-US"/>
              <a:t>Windows feature that informs you when a program makes a change that requires administrator-level permission.</a:t>
            </a:r>
            <a:br>
              <a:rPr lang="en-US"/>
            </a:br>
            <a:endParaRPr/>
          </a:p>
          <a:p>
            <a:pPr indent="-228600" lvl="0" marL="228600" rtl="0" algn="l">
              <a:lnSpc>
                <a:spcPct val="110000"/>
              </a:lnSpc>
              <a:spcBef>
                <a:spcPts val="698"/>
              </a:spcBef>
              <a:spcAft>
                <a:spcPts val="0"/>
              </a:spcAft>
              <a:buClr>
                <a:srgbClr val="7F7F7F"/>
              </a:buClr>
              <a:buSzPct val="100000"/>
              <a:buChar char="•"/>
            </a:pPr>
            <a:r>
              <a:rPr lang="en-US"/>
              <a:t>You are logged in as a standard user. When changes are going to be made to your computer that require administrator-level permission, UAC notifies you. You then need to enter an administrator password to continue. </a:t>
            </a:r>
            <a:endParaRPr/>
          </a:p>
          <a:p>
            <a:pPr indent="-228600" lvl="0" marL="228600" rtl="0" algn="l">
              <a:lnSpc>
                <a:spcPct val="110000"/>
              </a:lnSpc>
              <a:spcBef>
                <a:spcPts val="698"/>
              </a:spcBef>
              <a:spcAft>
                <a:spcPts val="0"/>
              </a:spcAft>
              <a:buClr>
                <a:srgbClr val="7F7F7F"/>
              </a:buClr>
              <a:buSzPct val="100000"/>
              <a:buChar char="•"/>
            </a:pPr>
            <a:r>
              <a:rPr lang="en-US"/>
              <a:t>This allows temporary permission to complete the task. After that the permissions revert back to those of a standard user.</a:t>
            </a:r>
            <a:br>
              <a:rPr lang="en-US"/>
            </a:br>
            <a:endParaRPr/>
          </a:p>
          <a:p>
            <a:pPr indent="-228600" lvl="0" marL="228600" rtl="0" algn="l">
              <a:lnSpc>
                <a:spcPct val="110000"/>
              </a:lnSpc>
              <a:spcBef>
                <a:spcPts val="698"/>
              </a:spcBef>
              <a:spcAft>
                <a:spcPts val="0"/>
              </a:spcAft>
              <a:buClr>
                <a:srgbClr val="7F7F7F"/>
              </a:buClr>
              <a:buSzPct val="100000"/>
              <a:buChar char="•"/>
            </a:pPr>
            <a:r>
              <a:rPr lang="en-US"/>
              <a:t>No changes can be made to your computer without you knowing about it. </a:t>
            </a:r>
            <a:br>
              <a:rPr lang="en-US"/>
            </a:br>
            <a:r>
              <a:rPr lang="en-US"/>
              <a:t>(This can help to prevent malware and spyware from being installed).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Account Control</a:t>
            </a:r>
            <a:endParaRPr/>
          </a:p>
        </p:txBody>
      </p:sp>
      <p:graphicFrame>
        <p:nvGraphicFramePr>
          <p:cNvPr id="333" name="Google Shape;333;p34"/>
          <p:cNvGraphicFramePr/>
          <p:nvPr/>
        </p:nvGraphicFramePr>
        <p:xfrm>
          <a:off x="838200" y="1825625"/>
          <a:ext cx="3000000" cy="3000000"/>
        </p:xfrm>
        <a:graphic>
          <a:graphicData uri="http://schemas.openxmlformats.org/drawingml/2006/table">
            <a:tbl>
              <a:tblPr bandRow="1" firstRow="1">
                <a:noFill/>
                <a:tableStyleId>{1ECA3BCF-53C1-4884-BBA0-038D6CD316BA}</a:tableStyleId>
              </a:tblPr>
              <a:tblGrid>
                <a:gridCol w="1754000"/>
                <a:gridCol w="4655900"/>
                <a:gridCol w="4105700"/>
              </a:tblGrid>
              <a:tr h="3708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Icon</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Type</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Description</a:t>
                      </a:r>
                      <a:endParaRPr sz="1800" u="none" cap="none" strike="noStrike">
                        <a:solidFill>
                          <a:srgbClr val="565655"/>
                        </a:solidFill>
                      </a:endParaRPr>
                    </a:p>
                  </a:txBody>
                  <a:tcPr marT="91425" marB="91425" marR="91425" marL="91425"/>
                </a:tc>
              </a:tr>
              <a:tr h="370850">
                <a:tc>
                  <a:txBody>
                    <a:bodyPr/>
                    <a:lstStyle/>
                    <a:p>
                      <a:pPr indent="0" lvl="0" marL="0" marR="0" rtl="0" algn="l">
                        <a:spcBef>
                          <a:spcPts val="0"/>
                        </a:spcBef>
                        <a:spcAft>
                          <a:spcPts val="0"/>
                        </a:spcAft>
                        <a:buClr>
                          <a:schemeClr val="dk1"/>
                        </a:buClr>
                        <a:buSzPts val="1800"/>
                        <a:buFont typeface="Quattrocento Sans"/>
                        <a:buNone/>
                      </a:pPr>
                      <a:r>
                        <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A setting or feature that is part of Windows needs your permission to start.</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This item has a valid digital signature that verifies that Microsoft is the publisher of this item. If you get this type of dialog box, it's usually safe to continue. </a:t>
                      </a:r>
                      <a:endParaRPr sz="1800" u="none" cap="none" strike="noStrike">
                        <a:solidFill>
                          <a:srgbClr val="565655"/>
                        </a:solidFill>
                      </a:endParaRPr>
                    </a:p>
                  </a:txBody>
                  <a:tcPr marT="91425" marB="91425" marR="91425" marL="91425"/>
                </a:tc>
              </a:tr>
              <a:tr h="370850">
                <a:tc>
                  <a:txBody>
                    <a:bodyPr/>
                    <a:lstStyle/>
                    <a:p>
                      <a:pPr indent="0" lvl="0" marL="0" marR="0" rtl="0" algn="l">
                        <a:spcBef>
                          <a:spcPts val="0"/>
                        </a:spcBef>
                        <a:spcAft>
                          <a:spcPts val="0"/>
                        </a:spcAft>
                        <a:buClr>
                          <a:schemeClr val="dk1"/>
                        </a:buClr>
                        <a:buSzPts val="1800"/>
                        <a:buFont typeface="Quattrocento Sans"/>
                        <a:buNone/>
                      </a:pPr>
                      <a:r>
                        <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A program that is not part of Windows needs your permission to start.</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This program has a valid digital signature, which helps to ensure that the program is what it claims to be and verifies the identity of the publisher of the program. If you get this type of dialog box, make sure the program is the one that you want to run and that you trust the publisher.</a:t>
                      </a:r>
                      <a:endParaRPr sz="1800" u="none" cap="none" strike="noStrike">
                        <a:solidFill>
                          <a:srgbClr val="565655"/>
                        </a:solidFill>
                      </a:endParaRPr>
                    </a:p>
                  </a:txBody>
                  <a:tcPr marT="91425" marB="91425" marR="91425" marL="91425"/>
                </a:tc>
              </a:tr>
            </a:tbl>
          </a:graphicData>
        </a:graphic>
      </p:graphicFrame>
      <p:pic>
        <p:nvPicPr>
          <p:cNvPr id="334" name="Google Shape;334;p34"/>
          <p:cNvPicPr preferRelativeResize="0"/>
          <p:nvPr/>
        </p:nvPicPr>
        <p:blipFill rotWithShape="1">
          <a:blip r:embed="rId3">
            <a:alphaModFix/>
          </a:blip>
          <a:srcRect b="0" l="0" r="0" t="0"/>
          <a:stretch/>
        </p:blipFill>
        <p:spPr>
          <a:xfrm>
            <a:off x="1488955" y="2784433"/>
            <a:ext cx="552450" cy="590550"/>
          </a:xfrm>
          <a:prstGeom prst="rect">
            <a:avLst/>
          </a:prstGeom>
          <a:noFill/>
          <a:ln>
            <a:noFill/>
          </a:ln>
        </p:spPr>
      </p:pic>
      <p:pic>
        <p:nvPicPr>
          <p:cNvPr id="335" name="Google Shape;335;p34"/>
          <p:cNvPicPr preferRelativeResize="0"/>
          <p:nvPr/>
        </p:nvPicPr>
        <p:blipFill rotWithShape="1">
          <a:blip r:embed="rId4">
            <a:alphaModFix/>
          </a:blip>
          <a:srcRect b="0" l="0" r="0" t="0"/>
          <a:stretch/>
        </p:blipFill>
        <p:spPr>
          <a:xfrm>
            <a:off x="1484180" y="4289833"/>
            <a:ext cx="561975" cy="590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Account Control</a:t>
            </a:r>
            <a:endParaRPr/>
          </a:p>
        </p:txBody>
      </p:sp>
      <p:graphicFrame>
        <p:nvGraphicFramePr>
          <p:cNvPr id="341" name="Google Shape;341;p35"/>
          <p:cNvGraphicFramePr/>
          <p:nvPr/>
        </p:nvGraphicFramePr>
        <p:xfrm>
          <a:off x="838200" y="1825625"/>
          <a:ext cx="3000000" cy="3000000"/>
        </p:xfrm>
        <a:graphic>
          <a:graphicData uri="http://schemas.openxmlformats.org/drawingml/2006/table">
            <a:tbl>
              <a:tblPr bandRow="1" firstRow="1">
                <a:noFill/>
                <a:tableStyleId>{1ECA3BCF-53C1-4884-BBA0-038D6CD316BA}</a:tableStyleId>
              </a:tblPr>
              <a:tblGrid>
                <a:gridCol w="1754000"/>
                <a:gridCol w="4655900"/>
                <a:gridCol w="4105700"/>
              </a:tblGrid>
              <a:tr h="370850">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Icon</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Type</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65655"/>
                        </a:buClr>
                        <a:buSzPts val="1800"/>
                        <a:buFont typeface="Quattrocento Sans"/>
                        <a:buNone/>
                      </a:pPr>
                      <a:r>
                        <a:rPr lang="en-US" sz="1800" u="none" cap="none" strike="noStrike">
                          <a:solidFill>
                            <a:srgbClr val="565655"/>
                          </a:solidFill>
                        </a:rPr>
                        <a:t>Description</a:t>
                      </a:r>
                      <a:endParaRPr sz="1800" u="none" cap="none" strike="noStrike">
                        <a:solidFill>
                          <a:srgbClr val="565655"/>
                        </a:solidFill>
                      </a:endParaRPr>
                    </a:p>
                  </a:txBody>
                  <a:tcPr marT="91425" marB="91425" marR="91425" marL="91425"/>
                </a:tc>
              </a:tr>
              <a:tr h="370850">
                <a:tc>
                  <a:txBody>
                    <a:bodyPr/>
                    <a:lstStyle/>
                    <a:p>
                      <a:pPr indent="0" lvl="0" marL="0" marR="0" rtl="0" algn="l">
                        <a:spcBef>
                          <a:spcPts val="0"/>
                        </a:spcBef>
                        <a:spcAft>
                          <a:spcPts val="0"/>
                        </a:spcAft>
                        <a:buClr>
                          <a:schemeClr val="dk1"/>
                        </a:buClr>
                        <a:buSzPts val="1800"/>
                        <a:buFont typeface="Quattrocento Sans"/>
                        <a:buNone/>
                      </a:pPr>
                      <a:r>
                        <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05050"/>
                        </a:buClr>
                        <a:buSzPts val="1800"/>
                        <a:buFont typeface="Quattrocento Sans"/>
                        <a:buNone/>
                      </a:pPr>
                      <a:r>
                        <a:rPr lang="en-US" sz="1800" u="none" cap="none" strike="noStrike">
                          <a:solidFill>
                            <a:srgbClr val="505050"/>
                          </a:solidFill>
                        </a:rPr>
                        <a:t>A program with an unknown publisher needs your permission to start.</a:t>
                      </a:r>
                      <a:endParaRPr sz="1800" u="none" cap="none" strike="noStrike"/>
                    </a:p>
                  </a:txBody>
                  <a:tcPr marT="91425" marB="91425" marR="91425" marL="91425"/>
                </a:tc>
                <a:tc>
                  <a:txBody>
                    <a:bodyPr/>
                    <a:lstStyle/>
                    <a:p>
                      <a:pPr indent="0" lvl="0" marL="0" marR="0" rtl="0" algn="l">
                        <a:spcBef>
                          <a:spcPts val="0"/>
                        </a:spcBef>
                        <a:spcAft>
                          <a:spcPts val="0"/>
                        </a:spcAft>
                        <a:buClr>
                          <a:srgbClr val="505050"/>
                        </a:buClr>
                        <a:buSzPts val="1800"/>
                        <a:buFont typeface="Quattrocento Sans"/>
                        <a:buNone/>
                      </a:pPr>
                      <a:r>
                        <a:rPr lang="en-US" sz="1800" u="none" cap="none" strike="noStrike">
                          <a:solidFill>
                            <a:srgbClr val="505050"/>
                          </a:solidFill>
                        </a:rPr>
                        <a:t>This program doesn't have a valid digital signature from its publisher. This doesn't necessarily indicate danger, as many older, legitimate programs lack signatures. However, you should use extra caution and only allow a program to run if you obtained it from a trusted source, such as the original CD or a publisher's website. </a:t>
                      </a:r>
                      <a:endParaRPr sz="1800" u="none" cap="none" strike="noStrike"/>
                    </a:p>
                  </a:txBody>
                  <a:tcPr marT="91425" marB="91425" marR="91425" marL="91425"/>
                </a:tc>
              </a:tr>
              <a:tr h="370850">
                <a:tc>
                  <a:txBody>
                    <a:bodyPr/>
                    <a:lstStyle/>
                    <a:p>
                      <a:pPr indent="0" lvl="0" marL="0" marR="0" rtl="0" algn="l">
                        <a:spcBef>
                          <a:spcPts val="0"/>
                        </a:spcBef>
                        <a:spcAft>
                          <a:spcPts val="0"/>
                        </a:spcAft>
                        <a:buClr>
                          <a:schemeClr val="dk1"/>
                        </a:buClr>
                        <a:buSzPts val="1800"/>
                        <a:buFont typeface="Quattrocento Sans"/>
                        <a:buNone/>
                      </a:pPr>
                      <a:r>
                        <a:t/>
                      </a:r>
                      <a:endParaRPr sz="1800" u="none" cap="none" strike="noStrike">
                        <a:solidFill>
                          <a:srgbClr val="565655"/>
                        </a:solidFill>
                      </a:endParaRPr>
                    </a:p>
                  </a:txBody>
                  <a:tcPr marT="91425" marB="91425" marR="91425" marL="91425"/>
                </a:tc>
                <a:tc>
                  <a:txBody>
                    <a:bodyPr/>
                    <a:lstStyle/>
                    <a:p>
                      <a:pPr indent="0" lvl="0" marL="0" marR="0" rtl="0" algn="l">
                        <a:spcBef>
                          <a:spcPts val="0"/>
                        </a:spcBef>
                        <a:spcAft>
                          <a:spcPts val="0"/>
                        </a:spcAft>
                        <a:buClr>
                          <a:srgbClr val="505050"/>
                        </a:buClr>
                        <a:buSzPts val="1800"/>
                        <a:buFont typeface="Quattrocento Sans"/>
                        <a:buNone/>
                      </a:pPr>
                      <a:r>
                        <a:rPr lang="en-US" sz="1800" u="none" cap="none" strike="noStrike">
                          <a:solidFill>
                            <a:srgbClr val="505050"/>
                          </a:solidFill>
                        </a:rPr>
                        <a:t>You have been blocked by your system administrator from running this program.</a:t>
                      </a:r>
                      <a:endParaRPr sz="1800" u="none" cap="none" strike="noStrike"/>
                    </a:p>
                  </a:txBody>
                  <a:tcPr marT="91425" marB="91425" marR="91425" marL="91425"/>
                </a:tc>
                <a:tc>
                  <a:txBody>
                    <a:bodyPr/>
                    <a:lstStyle/>
                    <a:p>
                      <a:pPr indent="0" lvl="0" marL="0" marR="0" rtl="0" algn="l">
                        <a:spcBef>
                          <a:spcPts val="0"/>
                        </a:spcBef>
                        <a:spcAft>
                          <a:spcPts val="0"/>
                        </a:spcAft>
                        <a:buClr>
                          <a:srgbClr val="505050"/>
                        </a:buClr>
                        <a:buSzPts val="1800"/>
                        <a:buFont typeface="Quattrocento Sans"/>
                        <a:buNone/>
                      </a:pPr>
                      <a:r>
                        <a:rPr lang="en-US" sz="1800" u="none" cap="none" strike="noStrike">
                          <a:solidFill>
                            <a:srgbClr val="505050"/>
                          </a:solidFill>
                        </a:rPr>
                        <a:t>This program has been blocked because it is known to be untrusted. To run this program, you need to contact your system administrator.</a:t>
                      </a:r>
                      <a:endParaRPr sz="1800" u="none" cap="none" strike="noStrike"/>
                    </a:p>
                  </a:txBody>
                  <a:tcPr marT="91425" marB="91425" marR="91425" marL="91425"/>
                </a:tc>
              </a:tr>
            </a:tbl>
          </a:graphicData>
        </a:graphic>
      </p:graphicFrame>
      <p:pic>
        <p:nvPicPr>
          <p:cNvPr id="342" name="Google Shape;342;p35"/>
          <p:cNvPicPr preferRelativeResize="0"/>
          <p:nvPr/>
        </p:nvPicPr>
        <p:blipFill rotWithShape="1">
          <a:blip r:embed="rId3">
            <a:alphaModFix/>
          </a:blip>
          <a:srcRect b="0" l="0" r="0" t="0"/>
          <a:stretch/>
        </p:blipFill>
        <p:spPr>
          <a:xfrm>
            <a:off x="1422591" y="2767938"/>
            <a:ext cx="542925" cy="590550"/>
          </a:xfrm>
          <a:prstGeom prst="rect">
            <a:avLst/>
          </a:prstGeom>
          <a:noFill/>
          <a:ln>
            <a:noFill/>
          </a:ln>
        </p:spPr>
      </p:pic>
      <p:pic>
        <p:nvPicPr>
          <p:cNvPr id="343" name="Google Shape;343;p35"/>
          <p:cNvPicPr preferRelativeResize="0"/>
          <p:nvPr/>
        </p:nvPicPr>
        <p:blipFill rotWithShape="1">
          <a:blip r:embed="rId4">
            <a:alphaModFix/>
          </a:blip>
          <a:srcRect b="0" l="0" r="0" t="0"/>
          <a:stretch/>
        </p:blipFill>
        <p:spPr>
          <a:xfrm>
            <a:off x="1481315" y="5270118"/>
            <a:ext cx="542925" cy="542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8"/>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Profiles – Review</a:t>
            </a:r>
            <a:endParaRPr/>
          </a:p>
        </p:txBody>
      </p:sp>
      <p:sp>
        <p:nvSpPr>
          <p:cNvPr id="154" name="Google Shape;154;p4"/>
          <p:cNvSpPr txBox="1"/>
          <p:nvPr>
            <p:ph idx="1" type="body"/>
          </p:nvPr>
        </p:nvSpPr>
        <p:spPr>
          <a:xfrm>
            <a:off x="838200" y="1825625"/>
            <a:ext cx="5402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user profile is created the first time a user logs into a computer. </a:t>
            </a:r>
            <a:endParaRPr/>
          </a:p>
          <a:p>
            <a:pPr indent="-228600" lvl="0" marL="228600" rtl="0" algn="l">
              <a:lnSpc>
                <a:spcPct val="90000"/>
              </a:lnSpc>
              <a:spcBef>
                <a:spcPts val="1600"/>
              </a:spcBef>
              <a:spcAft>
                <a:spcPts val="0"/>
              </a:spcAft>
              <a:buClr>
                <a:srgbClr val="7F7F7F"/>
              </a:buClr>
              <a:buSzPts val="3000"/>
              <a:buChar char="•"/>
            </a:pPr>
            <a:r>
              <a:rPr lang="en-US"/>
              <a:t>During subsequent logins, the system loads the user's profile and configures the computer environment according to the information stored in the user profile.</a:t>
            </a:r>
            <a:endParaRPr/>
          </a:p>
        </p:txBody>
      </p:sp>
      <p:pic>
        <p:nvPicPr>
          <p:cNvPr descr="Image result for windows 10 user profiles" id="155" name="Google Shape;155;p4"/>
          <p:cNvPicPr preferRelativeResize="0"/>
          <p:nvPr/>
        </p:nvPicPr>
        <p:blipFill rotWithShape="1">
          <a:blip r:embed="rId3">
            <a:alphaModFix/>
          </a:blip>
          <a:srcRect b="0" l="0" r="0" t="9277"/>
          <a:stretch/>
        </p:blipFill>
        <p:spPr>
          <a:xfrm>
            <a:off x="7377344" y="1112666"/>
            <a:ext cx="3487350" cy="2558341"/>
          </a:xfrm>
          <a:prstGeom prst="rect">
            <a:avLst/>
          </a:prstGeom>
          <a:noFill/>
          <a:ln>
            <a:noFill/>
          </a:ln>
        </p:spPr>
      </p:pic>
      <p:pic>
        <p:nvPicPr>
          <p:cNvPr id="156" name="Google Shape;156;p4"/>
          <p:cNvPicPr preferRelativeResize="0"/>
          <p:nvPr/>
        </p:nvPicPr>
        <p:blipFill rotWithShape="1">
          <a:blip r:embed="rId4">
            <a:alphaModFix/>
          </a:blip>
          <a:srcRect b="0" l="0" r="0" t="0"/>
          <a:stretch/>
        </p:blipFill>
        <p:spPr>
          <a:xfrm>
            <a:off x="6385172" y="3788963"/>
            <a:ext cx="5360541" cy="2849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Types of Profiles – Review</a:t>
            </a:r>
            <a:endParaRPr/>
          </a:p>
        </p:txBody>
      </p:sp>
      <p:sp>
        <p:nvSpPr>
          <p:cNvPr id="162" name="Google Shape;16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14312" lvl="0" marL="228600" rtl="0" algn="l">
              <a:lnSpc>
                <a:spcPct val="90000"/>
              </a:lnSpc>
              <a:spcBef>
                <a:spcPts val="0"/>
              </a:spcBef>
              <a:spcAft>
                <a:spcPts val="0"/>
              </a:spcAft>
              <a:buClr>
                <a:srgbClr val="7F7F7F"/>
              </a:buClr>
              <a:buSzPct val="100000"/>
              <a:buChar char="•"/>
            </a:pPr>
            <a:r>
              <a:rPr lang="en-US"/>
              <a:t>Local Profile.</a:t>
            </a:r>
            <a:endParaRPr/>
          </a:p>
          <a:p>
            <a:pPr indent="-214312" lvl="0" marL="228600" rtl="0" algn="l">
              <a:lnSpc>
                <a:spcPct val="90000"/>
              </a:lnSpc>
              <a:spcBef>
                <a:spcPts val="900"/>
              </a:spcBef>
              <a:spcAft>
                <a:spcPts val="0"/>
              </a:spcAft>
              <a:buClr>
                <a:srgbClr val="7F7F7F"/>
              </a:buClr>
              <a:buSzPct val="100000"/>
              <a:buChar char="•"/>
            </a:pPr>
            <a:r>
              <a:rPr lang="en-US"/>
              <a:t>Roaming Profile.</a:t>
            </a:r>
            <a:endParaRPr/>
          </a:p>
          <a:p>
            <a:pPr indent="-214312" lvl="0" marL="228600" rtl="0" algn="l">
              <a:lnSpc>
                <a:spcPct val="90000"/>
              </a:lnSpc>
              <a:spcBef>
                <a:spcPts val="900"/>
              </a:spcBef>
              <a:spcAft>
                <a:spcPts val="0"/>
              </a:spcAft>
              <a:buClr>
                <a:srgbClr val="7F7F7F"/>
              </a:buClr>
              <a:buSzPct val="100000"/>
              <a:buChar char="•"/>
            </a:pPr>
            <a:r>
              <a:rPr lang="en-US"/>
              <a:t>Mandatory Profile.</a:t>
            </a:r>
            <a:endParaRPr/>
          </a:p>
          <a:p>
            <a:pPr indent="-214312" lvl="0" marL="228600" rtl="0" algn="l">
              <a:lnSpc>
                <a:spcPct val="90000"/>
              </a:lnSpc>
              <a:spcBef>
                <a:spcPts val="900"/>
              </a:spcBef>
              <a:spcAft>
                <a:spcPts val="0"/>
              </a:spcAft>
              <a:buClr>
                <a:srgbClr val="7F7F7F"/>
              </a:buClr>
              <a:buSzPct val="100000"/>
              <a:buChar char="•"/>
            </a:pPr>
            <a:r>
              <a:rPr lang="en-US"/>
              <a:t>Temporary Profile.</a:t>
            </a:r>
            <a:endParaRPr/>
          </a:p>
          <a:p>
            <a:pPr indent="-38100" lvl="0" marL="228600" rtl="0" algn="l">
              <a:lnSpc>
                <a:spcPct val="90000"/>
              </a:lnSpc>
              <a:spcBef>
                <a:spcPts val="900"/>
              </a:spcBef>
              <a:spcAft>
                <a:spcPts val="0"/>
              </a:spcAft>
              <a:buClr>
                <a:srgbClr val="7F7F7F"/>
              </a:buClr>
              <a:buSzPct val="100000"/>
              <a:buNone/>
            </a:pPr>
            <a:r>
              <a:t/>
            </a:r>
            <a:endParaRPr/>
          </a:p>
          <a:p>
            <a:pPr indent="0" lvl="0" marL="0" rtl="0" algn="l">
              <a:lnSpc>
                <a:spcPct val="90000"/>
              </a:lnSpc>
              <a:spcBef>
                <a:spcPts val="900"/>
              </a:spcBef>
              <a:spcAft>
                <a:spcPts val="0"/>
              </a:spcAft>
              <a:buClr>
                <a:srgbClr val="7F7F7F"/>
              </a:buClr>
              <a:buSzPct val="100000"/>
              <a:buNone/>
            </a:pPr>
            <a:r>
              <a:rPr lang="en-US"/>
              <a:t>What are the advantages of having user profiles?</a:t>
            </a:r>
            <a:endParaRPr/>
          </a:p>
          <a:p>
            <a:pPr indent="0" lvl="0" marL="0" rtl="0" algn="l">
              <a:lnSpc>
                <a:spcPct val="115000"/>
              </a:lnSpc>
              <a:spcBef>
                <a:spcPts val="900"/>
              </a:spcBef>
              <a:spcAft>
                <a:spcPts val="0"/>
              </a:spcAft>
              <a:buClr>
                <a:srgbClr val="7F7F7F"/>
              </a:buClr>
              <a:buSzPct val="100000"/>
              <a:buNone/>
            </a:pPr>
            <a:r>
              <a:t/>
            </a:r>
            <a:endParaRPr/>
          </a:p>
          <a:p>
            <a:pPr indent="0" lvl="0" marL="0" rtl="0" algn="l">
              <a:lnSpc>
                <a:spcPct val="115000"/>
              </a:lnSpc>
              <a:spcBef>
                <a:spcPts val="900"/>
              </a:spcBef>
              <a:spcAft>
                <a:spcPts val="0"/>
              </a:spcAft>
              <a:buClr>
                <a:srgbClr val="7F7F7F"/>
              </a:buClr>
              <a:buSzPct val="100000"/>
              <a:buNone/>
            </a:pPr>
            <a:r>
              <a:rPr lang="en-US"/>
              <a:t>(see </a:t>
            </a:r>
            <a:r>
              <a:rPr lang="en-US" u="sng">
                <a:solidFill>
                  <a:schemeClr val="hlink"/>
                </a:solidFill>
                <a:hlinkClick r:id="rId3"/>
              </a:rPr>
              <a:t>https://www.omnisecu.com/windows-2003/group-policy/roaming-profiles-and-mandatory-profiles.php</a:t>
            </a: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User Accounts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User Accounts</a:t>
            </a:r>
            <a:endParaRPr/>
          </a:p>
        </p:txBody>
      </p:sp>
      <p:sp>
        <p:nvSpPr>
          <p:cNvPr id="173" name="Google Shape;17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A user account is a collection of settings and information that tells Windows which files and folders you can access, what your preferences are, and what network resources you can access when you are connected to a network.</a:t>
            </a:r>
            <a:endParaRPr/>
          </a:p>
          <a:p>
            <a:pPr indent="-228600" lvl="0" marL="228600" rtl="0" algn="l">
              <a:lnSpc>
                <a:spcPct val="120000"/>
              </a:lnSpc>
              <a:spcBef>
                <a:spcPts val="630"/>
              </a:spcBef>
              <a:spcAft>
                <a:spcPts val="0"/>
              </a:spcAft>
              <a:buClr>
                <a:srgbClr val="7F7F7F"/>
              </a:buClr>
              <a:buSzPct val="100000"/>
              <a:buChar char="•"/>
            </a:pPr>
            <a:r>
              <a:rPr lang="en-US"/>
              <a:t>Attributes of a Windows user account:</a:t>
            </a:r>
            <a:endParaRPr/>
          </a:p>
          <a:p>
            <a:pPr indent="-228600" lvl="1" marL="685800" rtl="0" algn="l">
              <a:lnSpc>
                <a:spcPct val="120000"/>
              </a:lnSpc>
              <a:spcBef>
                <a:spcPts val="546"/>
              </a:spcBef>
              <a:spcAft>
                <a:spcPts val="0"/>
              </a:spcAft>
              <a:buClr>
                <a:srgbClr val="7F7F7F"/>
              </a:buClr>
              <a:buSzPct val="100000"/>
              <a:buChar char="•"/>
            </a:pPr>
            <a:r>
              <a:rPr lang="en-US"/>
              <a:t>Username (the name given to the user account)</a:t>
            </a:r>
            <a:endParaRPr/>
          </a:p>
          <a:p>
            <a:pPr indent="-228600" lvl="1" marL="685800" rtl="0" algn="l">
              <a:lnSpc>
                <a:spcPct val="120000"/>
              </a:lnSpc>
              <a:spcBef>
                <a:spcPts val="546"/>
              </a:spcBef>
              <a:spcAft>
                <a:spcPts val="0"/>
              </a:spcAft>
              <a:buClr>
                <a:srgbClr val="7F7F7F"/>
              </a:buClr>
              <a:buSzPct val="100000"/>
              <a:buChar char="•"/>
            </a:pPr>
            <a:r>
              <a:rPr lang="en-US"/>
              <a:t>Password (optional for Windows 7 and below)</a:t>
            </a:r>
            <a:endParaRPr/>
          </a:p>
          <a:p>
            <a:pPr indent="-228600" lvl="1" marL="685800" rtl="0" algn="l">
              <a:lnSpc>
                <a:spcPct val="120000"/>
              </a:lnSpc>
              <a:spcBef>
                <a:spcPts val="546"/>
              </a:spcBef>
              <a:spcAft>
                <a:spcPts val="0"/>
              </a:spcAft>
              <a:buClr>
                <a:srgbClr val="7F7F7F"/>
              </a:buClr>
              <a:buSzPct val="100000"/>
              <a:buChar char="•"/>
            </a:pPr>
            <a:r>
              <a:rPr lang="en-US"/>
              <a:t>User group (collection of accounts that share permissions and rights)</a:t>
            </a:r>
            <a:endParaRPr/>
          </a:p>
          <a:p>
            <a:pPr indent="-228600" lvl="1" marL="685800" rtl="0" algn="l">
              <a:lnSpc>
                <a:spcPct val="120000"/>
              </a:lnSpc>
              <a:spcBef>
                <a:spcPts val="546"/>
              </a:spcBef>
              <a:spcAft>
                <a:spcPts val="0"/>
              </a:spcAft>
              <a:buClr>
                <a:srgbClr val="7F7F7F"/>
              </a:buClr>
              <a:buSzPct val="100000"/>
              <a:buChar char="•"/>
            </a:pPr>
            <a:r>
              <a:rPr lang="en-US"/>
              <a:t>Type (all user accounts have a type which defines what they can do)</a:t>
            </a:r>
            <a:endParaRPr/>
          </a:p>
          <a:p>
            <a:pPr indent="-95250" lvl="0" marL="228600" rtl="0" algn="l">
              <a:lnSpc>
                <a:spcPct val="120000"/>
              </a:lnSpc>
              <a:spcBef>
                <a:spcPts val="630"/>
              </a:spcBef>
              <a:spcAft>
                <a:spcPts val="0"/>
              </a:spcAft>
              <a:buClr>
                <a:srgbClr val="7F7F7F"/>
              </a:buClr>
              <a:buSzPct val="100000"/>
              <a:buNone/>
            </a:pPr>
            <a:r>
              <a:t/>
            </a:r>
            <a:endParaRPr/>
          </a:p>
          <a:p>
            <a:pPr indent="-228600" lvl="0" marL="228600" rtl="0" algn="l">
              <a:lnSpc>
                <a:spcPct val="120000"/>
              </a:lnSpc>
              <a:spcBef>
                <a:spcPts val="630"/>
              </a:spcBef>
              <a:spcAft>
                <a:spcPts val="0"/>
              </a:spcAft>
              <a:buClr>
                <a:srgbClr val="7F7F7F"/>
              </a:buClr>
              <a:buSzPct val="100000"/>
              <a:buChar char="•"/>
            </a:pPr>
            <a:r>
              <a:rPr lang="en-US"/>
              <a:t>Authentication is the process of identifying and granting access to a user.</a:t>
            </a:r>
            <a:endParaRPr/>
          </a:p>
          <a:p>
            <a:pPr indent="-228600" lvl="0" marL="228600" rtl="0" algn="l">
              <a:lnSpc>
                <a:spcPct val="120000"/>
              </a:lnSpc>
              <a:spcBef>
                <a:spcPts val="630"/>
              </a:spcBef>
              <a:spcAft>
                <a:spcPts val="0"/>
              </a:spcAft>
              <a:buClr>
                <a:srgbClr val="7F7F7F"/>
              </a:buClr>
              <a:buSzPct val="100000"/>
              <a:buChar char="•"/>
            </a:pPr>
            <a:r>
              <a:rPr lang="en-US"/>
              <a:t>Authorization is how we determine what an authenticated user is allowed to do.</a:t>
            </a:r>
            <a:endParaRPr/>
          </a:p>
          <a:p>
            <a:pPr indent="-95250" lvl="0" marL="228600" rtl="0" algn="l">
              <a:lnSpc>
                <a:spcPct val="120000"/>
              </a:lnSpc>
              <a:spcBef>
                <a:spcPts val="630"/>
              </a:spcBef>
              <a:spcAft>
                <a:spcPts val="0"/>
              </a:spcAft>
              <a:buClr>
                <a:srgbClr val="7F7F7F"/>
              </a:buClr>
              <a:buSzPct val="100000"/>
              <a:buNone/>
            </a:pPr>
            <a:r>
              <a:t/>
            </a: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Types of User Accounts</a:t>
            </a:r>
            <a:endParaRPr/>
          </a:p>
        </p:txBody>
      </p:sp>
      <p:sp>
        <p:nvSpPr>
          <p:cNvPr id="179" name="Google Shape;179;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55A4"/>
              </a:buClr>
              <a:buSzPts val="2200"/>
              <a:buChar char="•"/>
            </a:pPr>
            <a:r>
              <a:rPr lang="en-US">
                <a:solidFill>
                  <a:srgbClr val="0055A4"/>
                </a:solidFill>
              </a:rPr>
              <a:t>Administrator</a:t>
            </a:r>
            <a:endParaRPr/>
          </a:p>
          <a:p>
            <a:pPr indent="-228600" lvl="1" marL="685800" rtl="0" algn="l">
              <a:lnSpc>
                <a:spcPct val="90000"/>
              </a:lnSpc>
              <a:spcBef>
                <a:spcPts val="540"/>
              </a:spcBef>
              <a:spcAft>
                <a:spcPts val="0"/>
              </a:spcAft>
              <a:buClr>
                <a:srgbClr val="7F7F7F"/>
              </a:buClr>
              <a:buSzPts val="1800"/>
              <a:buChar char="•"/>
            </a:pPr>
            <a:r>
              <a:rPr lang="en-US"/>
              <a:t>Complete control over the PC.</a:t>
            </a:r>
            <a:endParaRPr/>
          </a:p>
          <a:p>
            <a:pPr indent="-228600" lvl="1" marL="685800" rtl="0" algn="l">
              <a:lnSpc>
                <a:spcPct val="90000"/>
              </a:lnSpc>
              <a:spcBef>
                <a:spcPts val="540"/>
              </a:spcBef>
              <a:spcAft>
                <a:spcPts val="0"/>
              </a:spcAft>
              <a:buClr>
                <a:srgbClr val="7F7F7F"/>
              </a:buClr>
              <a:buSzPts val="1800"/>
              <a:buChar char="•"/>
            </a:pPr>
            <a:r>
              <a:rPr lang="en-US"/>
              <a:t>Can install anything and make changes that affect all users of that PC.</a:t>
            </a:r>
            <a:endParaRPr/>
          </a:p>
          <a:p>
            <a:pPr indent="-228600" lvl="0" marL="228600" rtl="0" algn="l">
              <a:lnSpc>
                <a:spcPct val="90000"/>
              </a:lnSpc>
              <a:spcBef>
                <a:spcPts val="660"/>
              </a:spcBef>
              <a:spcAft>
                <a:spcPts val="0"/>
              </a:spcAft>
              <a:buClr>
                <a:srgbClr val="0055A4"/>
              </a:buClr>
              <a:buSzPts val="2200"/>
              <a:buChar char="•"/>
            </a:pPr>
            <a:r>
              <a:rPr lang="en-US">
                <a:solidFill>
                  <a:srgbClr val="0055A4"/>
                </a:solidFill>
              </a:rPr>
              <a:t>Standard</a:t>
            </a:r>
            <a:endParaRPr/>
          </a:p>
          <a:p>
            <a:pPr indent="-228600" lvl="1" marL="685800" rtl="0" algn="l">
              <a:lnSpc>
                <a:spcPct val="90000"/>
              </a:lnSpc>
              <a:spcBef>
                <a:spcPts val="540"/>
              </a:spcBef>
              <a:spcAft>
                <a:spcPts val="0"/>
              </a:spcAft>
              <a:buClr>
                <a:srgbClr val="7F7F7F"/>
              </a:buClr>
              <a:buSzPts val="1800"/>
              <a:buChar char="•"/>
            </a:pPr>
            <a:r>
              <a:rPr lang="en-US"/>
              <a:t>Can only use the software that is already installed on the PC</a:t>
            </a:r>
            <a:endParaRPr/>
          </a:p>
          <a:p>
            <a:pPr indent="-228600" lvl="1" marL="685800" rtl="0" algn="l">
              <a:lnSpc>
                <a:spcPct val="90000"/>
              </a:lnSpc>
              <a:spcBef>
                <a:spcPts val="540"/>
              </a:spcBef>
              <a:spcAft>
                <a:spcPts val="0"/>
              </a:spcAft>
              <a:buClr>
                <a:srgbClr val="7F7F7F"/>
              </a:buClr>
              <a:buSzPts val="1800"/>
              <a:buChar char="•"/>
            </a:pPr>
            <a:r>
              <a:rPr lang="en-US"/>
              <a:t>Can make changes that affect only themselves.</a:t>
            </a:r>
            <a:endParaRPr/>
          </a:p>
          <a:p>
            <a:pPr indent="-228600" lvl="0" marL="228600" rtl="0" algn="l">
              <a:lnSpc>
                <a:spcPct val="90000"/>
              </a:lnSpc>
              <a:spcBef>
                <a:spcPts val="660"/>
              </a:spcBef>
              <a:spcAft>
                <a:spcPts val="0"/>
              </a:spcAft>
              <a:buClr>
                <a:srgbClr val="0055A4"/>
              </a:buClr>
              <a:buSzPts val="2200"/>
              <a:buChar char="•"/>
            </a:pPr>
            <a:r>
              <a:rPr lang="en-US">
                <a:solidFill>
                  <a:srgbClr val="0055A4"/>
                </a:solidFill>
              </a:rPr>
              <a:t>Guest</a:t>
            </a:r>
            <a:endParaRPr/>
          </a:p>
          <a:p>
            <a:pPr indent="-228600" lvl="1" marL="685800" rtl="0" algn="l">
              <a:lnSpc>
                <a:spcPct val="90000"/>
              </a:lnSpc>
              <a:spcBef>
                <a:spcPts val="540"/>
              </a:spcBef>
              <a:spcAft>
                <a:spcPts val="0"/>
              </a:spcAft>
              <a:buClr>
                <a:srgbClr val="7F7F7F"/>
              </a:buClr>
              <a:buSzPts val="1800"/>
              <a:buChar char="•"/>
            </a:pPr>
            <a:r>
              <a:rPr lang="en-US"/>
              <a:t>Special type of user account for only temporary access to the PC. </a:t>
            </a:r>
            <a:endParaRPr/>
          </a:p>
          <a:p>
            <a:pPr indent="-228600" lvl="1" marL="685800" rtl="0" algn="l">
              <a:lnSpc>
                <a:spcPct val="90000"/>
              </a:lnSpc>
              <a:spcBef>
                <a:spcPts val="540"/>
              </a:spcBef>
              <a:spcAft>
                <a:spcPts val="0"/>
              </a:spcAft>
              <a:buClr>
                <a:srgbClr val="7F7F7F"/>
              </a:buClr>
              <a:buSzPts val="1800"/>
              <a:buChar char="•"/>
            </a:pPr>
            <a:r>
              <a:rPr lang="en-US"/>
              <a:t>Can only use the software that is already installed and cannot change any settings.</a:t>
            </a:r>
            <a:endParaRPr/>
          </a:p>
        </p:txBody>
      </p:sp>
      <p:sp>
        <p:nvSpPr>
          <p:cNvPr id="180" name="Google Shape;180;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55A4"/>
              </a:buClr>
              <a:buSzPts val="2200"/>
              <a:buChar char="•"/>
            </a:pPr>
            <a:r>
              <a:rPr lang="en-US">
                <a:solidFill>
                  <a:srgbClr val="0055A4"/>
                </a:solidFill>
              </a:rPr>
              <a:t>Microsoft</a:t>
            </a:r>
            <a:r>
              <a:rPr lang="en-US"/>
              <a:t> (Windows 8 and later)</a:t>
            </a:r>
            <a:endParaRPr/>
          </a:p>
          <a:p>
            <a:pPr indent="-228600" lvl="1" marL="685800" rtl="0" algn="l">
              <a:lnSpc>
                <a:spcPct val="90000"/>
              </a:lnSpc>
              <a:spcBef>
                <a:spcPts val="540"/>
              </a:spcBef>
              <a:spcAft>
                <a:spcPts val="0"/>
              </a:spcAft>
              <a:buClr>
                <a:srgbClr val="7F7F7F"/>
              </a:buClr>
              <a:buSzPts val="1800"/>
              <a:buChar char="•"/>
            </a:pPr>
            <a:r>
              <a:rPr lang="en-US"/>
              <a:t>User accounts with an associated e-mail address that gives you access to all Microsoft’s products and services. </a:t>
            </a:r>
            <a:endParaRPr/>
          </a:p>
          <a:p>
            <a:pPr indent="-228600" lvl="1" marL="685800" rtl="0" algn="l">
              <a:lnSpc>
                <a:spcPct val="90000"/>
              </a:lnSpc>
              <a:spcBef>
                <a:spcPts val="540"/>
              </a:spcBef>
              <a:spcAft>
                <a:spcPts val="0"/>
              </a:spcAft>
              <a:buClr>
                <a:srgbClr val="7F7F7F"/>
              </a:buClr>
              <a:buSzPts val="1800"/>
              <a:buChar char="•"/>
            </a:pPr>
            <a:r>
              <a:rPr lang="en-US"/>
              <a:t>Microsoft accounts work on multiple systems and devices. They can be administrators or standard users accounts.</a:t>
            </a:r>
            <a:endParaRPr/>
          </a:p>
          <a:p>
            <a:pPr indent="-228600" lvl="1" marL="685800" rtl="0" algn="l">
              <a:lnSpc>
                <a:spcPct val="90000"/>
              </a:lnSpc>
              <a:spcBef>
                <a:spcPts val="540"/>
              </a:spcBef>
              <a:spcAft>
                <a:spcPts val="0"/>
              </a:spcAft>
              <a:buClr>
                <a:srgbClr val="7F7F7F"/>
              </a:buClr>
              <a:buSzPts val="1800"/>
              <a:buChar char="•"/>
            </a:pPr>
            <a:r>
              <a:rPr lang="en-US"/>
              <a:t>There are benefits and drawbacks to using Microsoft accounts.</a:t>
            </a:r>
            <a:endParaRPr/>
          </a:p>
          <a:p>
            <a:pPr indent="-88900" lvl="0" marL="228600" rtl="0" algn="l">
              <a:lnSpc>
                <a:spcPct val="90000"/>
              </a:lnSpc>
              <a:spcBef>
                <a:spcPts val="660"/>
              </a:spcBef>
              <a:spcAft>
                <a:spcPts val="0"/>
              </a:spcAft>
              <a:buClr>
                <a:srgbClr val="7F7F7F"/>
              </a:buClr>
              <a:buSzPts val="2200"/>
              <a:buNone/>
            </a:pPr>
            <a:r>
              <a:t/>
            </a:r>
            <a:endParaRPr>
              <a:solidFill>
                <a:srgbClr val="0055A4"/>
              </a:solidFill>
            </a:endParaRPr>
          </a:p>
          <a:p>
            <a:pPr indent="-228600" lvl="0" marL="228600" rtl="0" algn="l">
              <a:lnSpc>
                <a:spcPct val="90000"/>
              </a:lnSpc>
              <a:spcBef>
                <a:spcPts val="660"/>
              </a:spcBef>
              <a:spcAft>
                <a:spcPts val="0"/>
              </a:spcAft>
              <a:buClr>
                <a:srgbClr val="0055A4"/>
              </a:buClr>
              <a:buSzPts val="2200"/>
              <a:buChar char="•"/>
            </a:pPr>
            <a:r>
              <a:rPr lang="en-US">
                <a:solidFill>
                  <a:srgbClr val="0055A4"/>
                </a:solidFill>
              </a:rPr>
              <a:t>Local Account</a:t>
            </a:r>
            <a:endParaRPr/>
          </a:p>
          <a:p>
            <a:pPr indent="-228600" lvl="1" marL="685800" rtl="0" algn="l">
              <a:lnSpc>
                <a:spcPct val="90000"/>
              </a:lnSpc>
              <a:spcBef>
                <a:spcPts val="540"/>
              </a:spcBef>
              <a:spcAft>
                <a:spcPts val="0"/>
              </a:spcAft>
              <a:buClr>
                <a:srgbClr val="7F7F7F"/>
              </a:buClr>
              <a:buSzPts val="1800"/>
              <a:buChar char="•"/>
            </a:pPr>
            <a:r>
              <a:rPr lang="en-US"/>
              <a:t>Classic user accounts that exist locally and can use blank passwords. </a:t>
            </a:r>
            <a:endParaRPr/>
          </a:p>
          <a:p>
            <a:pPr indent="-228600" lvl="1" marL="685800" rtl="0" algn="l">
              <a:lnSpc>
                <a:spcPct val="90000"/>
              </a:lnSpc>
              <a:spcBef>
                <a:spcPts val="540"/>
              </a:spcBef>
              <a:spcAft>
                <a:spcPts val="0"/>
              </a:spcAft>
              <a:buClr>
                <a:srgbClr val="7F7F7F"/>
              </a:buClr>
              <a:buSzPts val="1800"/>
              <a:buChar char="•"/>
            </a:pPr>
            <a:r>
              <a:rPr lang="en-US"/>
              <a:t>Work on a single system only.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Activity: Create Users</a:t>
            </a:r>
            <a:endParaRPr/>
          </a:p>
        </p:txBody>
      </p:sp>
      <p:sp>
        <p:nvSpPr>
          <p:cNvPr id="186" name="Google Shape;18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On the deployment VM created in the last lab, login as administrator and create the following new users:</a:t>
            </a:r>
            <a:endParaRPr/>
          </a:p>
          <a:p>
            <a:pPr indent="-228600" lvl="1" marL="685800" rtl="0" algn="l">
              <a:lnSpc>
                <a:spcPct val="90000"/>
              </a:lnSpc>
              <a:spcBef>
                <a:spcPts val="780"/>
              </a:spcBef>
              <a:spcAft>
                <a:spcPts val="0"/>
              </a:spcAft>
              <a:buClr>
                <a:srgbClr val="7F7F7F"/>
              </a:buClr>
              <a:buSzPts val="2600"/>
              <a:buChar char="•"/>
            </a:pPr>
            <a:r>
              <a:rPr lang="en-US"/>
              <a:t>Person1</a:t>
            </a:r>
            <a:endParaRPr/>
          </a:p>
          <a:p>
            <a:pPr indent="-228600" lvl="1" marL="685800" rtl="0" algn="l">
              <a:lnSpc>
                <a:spcPct val="90000"/>
              </a:lnSpc>
              <a:spcBef>
                <a:spcPts val="780"/>
              </a:spcBef>
              <a:spcAft>
                <a:spcPts val="0"/>
              </a:spcAft>
              <a:buClr>
                <a:srgbClr val="7F7F7F"/>
              </a:buClr>
              <a:buSzPts val="2600"/>
              <a:buChar char="•"/>
            </a:pPr>
            <a:r>
              <a:rPr lang="en-US"/>
              <a:t>Person2</a:t>
            </a:r>
            <a:endParaRPr/>
          </a:p>
          <a:p>
            <a:pPr indent="-228600" lvl="1" marL="685800" rtl="0" algn="l">
              <a:lnSpc>
                <a:spcPct val="90000"/>
              </a:lnSpc>
              <a:spcBef>
                <a:spcPts val="780"/>
              </a:spcBef>
              <a:spcAft>
                <a:spcPts val="0"/>
              </a:spcAft>
              <a:buClr>
                <a:srgbClr val="7F7F7F"/>
              </a:buClr>
              <a:buSzPts val="2600"/>
              <a:buChar char="•"/>
            </a:pPr>
            <a:r>
              <a:rPr lang="en-US"/>
              <a:t>Person3</a:t>
            </a:r>
            <a:endParaRPr/>
          </a:p>
          <a:p>
            <a:pPr indent="-228600" lvl="1" marL="685800" rtl="0" algn="l">
              <a:lnSpc>
                <a:spcPct val="90000"/>
              </a:lnSpc>
              <a:spcBef>
                <a:spcPts val="780"/>
              </a:spcBef>
              <a:spcAft>
                <a:spcPts val="0"/>
              </a:spcAft>
              <a:buClr>
                <a:srgbClr val="7F7F7F"/>
              </a:buClr>
              <a:buSzPts val="2600"/>
              <a:buChar char="•"/>
            </a:pPr>
            <a:r>
              <a:rPr lang="en-US"/>
              <a:t>Person4</a:t>
            </a:r>
            <a:endParaRPr/>
          </a:p>
          <a:p>
            <a:pPr indent="0" lvl="0" marL="0" rtl="0" algn="l">
              <a:lnSpc>
                <a:spcPct val="90000"/>
              </a:lnSpc>
              <a:spcBef>
                <a:spcPts val="780"/>
              </a:spcBef>
              <a:spcAft>
                <a:spcPts val="0"/>
              </a:spcAft>
              <a:buNone/>
            </a:pPr>
            <a:r>
              <a:t/>
            </a:r>
            <a:endParaRPr/>
          </a:p>
          <a:p>
            <a:pPr indent="0" lvl="0" marL="0" rtl="0" algn="l">
              <a:lnSpc>
                <a:spcPct val="90000"/>
              </a:lnSpc>
              <a:spcBef>
                <a:spcPts val="780"/>
              </a:spcBef>
              <a:spcAft>
                <a:spcPts val="0"/>
              </a:spcAft>
              <a:buNone/>
            </a:pPr>
            <a:r>
              <a:rPr lang="en-US"/>
              <a:t>(if you don’t remember how, find the Microsoft documentation -- lots available online)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2019-11-04T03:39:51Z</dcterms:created>
  <dc:creator>Aref Mourtada</dc:creator>
</cp:coreProperties>
</file>