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23" r:id="rId39"/>
    <p:sldId id="319" r:id="rId40"/>
    <p:sldId id="320" r:id="rId41"/>
    <p:sldId id="317" r:id="rId42"/>
    <p:sldId id="321" r:id="rId43"/>
    <p:sldId id="322" r:id="rId44"/>
    <p:sldId id="324" r:id="rId45"/>
    <p:sldId id="325" r:id="rId46"/>
    <p:sldId id="326" r:id="rId47"/>
    <p:sldId id="327" r:id="rId48"/>
    <p:sldId id="328" r:id="rId49"/>
    <p:sldId id="293" r:id="rId50"/>
    <p:sldId id="295" r:id="rId51"/>
    <p:sldId id="294" r:id="rId52"/>
  </p:sldIdLst>
  <p:sldSz cx="12192000" cy="6858000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Quattrocento Sans" panose="020B0502050000020003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hD0QY9y1U1dmfr+FiJcp9ZkP6E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E63F5-D6A9-4C94-85E9-CFB7D63B01ED}" v="4" dt="2023-11-09T17:05:41.973"/>
  </p1510:revLst>
</p1510:revInfo>
</file>

<file path=ppt/tableStyles.xml><?xml version="1.0" encoding="utf-8"?>
<a:tblStyleLst xmlns:a="http://schemas.openxmlformats.org/drawingml/2006/main" def="{DD3FCBCF-2BE7-43B6-8770-8EB25B9CA211}">
  <a:tblStyle styleId="{DD3FCBCF-2BE7-43B6-8770-8EB25B9CA211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mna Badawy" userId="b530a2ca-c296-40d9-b563-89c5f82abcf4" providerId="ADAL" clId="{0E0E63F5-D6A9-4C94-85E9-CFB7D63B01ED}"/>
    <pc:docChg chg="custSel addSld delSld modSld">
      <pc:chgData name="Youmna Badawy" userId="b530a2ca-c296-40d9-b563-89c5f82abcf4" providerId="ADAL" clId="{0E0E63F5-D6A9-4C94-85E9-CFB7D63B01ED}" dt="2023-11-09T17:07:03.295" v="280" actId="20577"/>
      <pc:docMkLst>
        <pc:docMk/>
      </pc:docMkLst>
      <pc:sldChg chg="modSp mod">
        <pc:chgData name="Youmna Badawy" userId="b530a2ca-c296-40d9-b563-89c5f82abcf4" providerId="ADAL" clId="{0E0E63F5-D6A9-4C94-85E9-CFB7D63B01ED}" dt="2023-11-03T21:31:18.485" v="106" actId="20577"/>
        <pc:sldMkLst>
          <pc:docMk/>
          <pc:sldMk cId="0" sldId="256"/>
        </pc:sldMkLst>
        <pc:spChg chg="mod">
          <ac:chgData name="Youmna Badawy" userId="b530a2ca-c296-40d9-b563-89c5f82abcf4" providerId="ADAL" clId="{0E0E63F5-D6A9-4C94-85E9-CFB7D63B01ED}" dt="2023-11-03T21:31:18.485" v="106" actId="20577"/>
          <ac:spMkLst>
            <pc:docMk/>
            <pc:sldMk cId="0" sldId="256"/>
            <ac:spMk id="128" creationId="{00000000-0000-0000-0000-000000000000}"/>
          </ac:spMkLst>
        </pc:spChg>
      </pc:sldChg>
      <pc:sldChg chg="modSp mod">
        <pc:chgData name="Youmna Badawy" userId="b530a2ca-c296-40d9-b563-89c5f82abcf4" providerId="ADAL" clId="{0E0E63F5-D6A9-4C94-85E9-CFB7D63B01ED}" dt="2023-11-03T21:30:42.823" v="45" actId="27636"/>
        <pc:sldMkLst>
          <pc:docMk/>
          <pc:sldMk cId="0" sldId="258"/>
        </pc:sldMkLst>
        <pc:spChg chg="mod">
          <ac:chgData name="Youmna Badawy" userId="b530a2ca-c296-40d9-b563-89c5f82abcf4" providerId="ADAL" clId="{0E0E63F5-D6A9-4C94-85E9-CFB7D63B01ED}" dt="2023-11-03T21:30:42.823" v="45" actId="27636"/>
          <ac:spMkLst>
            <pc:docMk/>
            <pc:sldMk cId="0" sldId="258"/>
            <ac:spMk id="141" creationId="{00000000-0000-0000-0000-000000000000}"/>
          </ac:spMkLst>
        </pc:spChg>
      </pc:sldChg>
      <pc:sldChg chg="modSp mod">
        <pc:chgData name="Youmna Badawy" userId="b530a2ca-c296-40d9-b563-89c5f82abcf4" providerId="ADAL" clId="{0E0E63F5-D6A9-4C94-85E9-CFB7D63B01ED}" dt="2023-11-03T21:30:42.884" v="46" actId="27636"/>
        <pc:sldMkLst>
          <pc:docMk/>
          <pc:sldMk cId="0" sldId="280"/>
        </pc:sldMkLst>
        <pc:spChg chg="mod">
          <ac:chgData name="Youmna Badawy" userId="b530a2ca-c296-40d9-b563-89c5f82abcf4" providerId="ADAL" clId="{0E0E63F5-D6A9-4C94-85E9-CFB7D63B01ED}" dt="2023-11-03T21:30:42.884" v="46" actId="27636"/>
          <ac:spMkLst>
            <pc:docMk/>
            <pc:sldMk cId="0" sldId="280"/>
            <ac:spMk id="279" creationId="{00000000-0000-0000-0000-000000000000}"/>
          </ac:spMkLst>
        </pc:spChg>
      </pc:sldChg>
      <pc:sldChg chg="modSp mod">
        <pc:chgData name="Youmna Badawy" userId="b530a2ca-c296-40d9-b563-89c5f82abcf4" providerId="ADAL" clId="{0E0E63F5-D6A9-4C94-85E9-CFB7D63B01ED}" dt="2023-11-03T21:33:03.337" v="258" actId="5793"/>
        <pc:sldMkLst>
          <pc:docMk/>
          <pc:sldMk cId="3933648648" sldId="295"/>
        </pc:sldMkLst>
        <pc:spChg chg="mod">
          <ac:chgData name="Youmna Badawy" userId="b530a2ca-c296-40d9-b563-89c5f82abcf4" providerId="ADAL" clId="{0E0E63F5-D6A9-4C94-85E9-CFB7D63B01ED}" dt="2023-11-03T21:33:03.337" v="258" actId="5793"/>
          <ac:spMkLst>
            <pc:docMk/>
            <pc:sldMk cId="3933648648" sldId="295"/>
            <ac:spMk id="3" creationId="{E350FFD8-3108-8F1D-9026-ACD38F5E6380}"/>
          </ac:spMkLst>
        </pc:spChg>
      </pc:sldChg>
      <pc:sldChg chg="del">
        <pc:chgData name="Youmna Badawy" userId="b530a2ca-c296-40d9-b563-89c5f82abcf4" providerId="ADAL" clId="{0E0E63F5-D6A9-4C94-85E9-CFB7D63B01ED}" dt="2023-11-03T21:29:53.938" v="0" actId="47"/>
        <pc:sldMkLst>
          <pc:docMk/>
          <pc:sldMk cId="2922169283" sldId="296"/>
        </pc:sldMkLst>
      </pc:sldChg>
      <pc:sldChg chg="add">
        <pc:chgData name="Youmna Badawy" userId="b530a2ca-c296-40d9-b563-89c5f82abcf4" providerId="ADAL" clId="{0E0E63F5-D6A9-4C94-85E9-CFB7D63B01ED}" dt="2023-11-09T17:05:41.957" v="259"/>
        <pc:sldMkLst>
          <pc:docMk/>
          <pc:sldMk cId="422812029" sldId="317"/>
        </pc:sldMkLst>
      </pc:sldChg>
      <pc:sldChg chg="add">
        <pc:chgData name="Youmna Badawy" userId="b530a2ca-c296-40d9-b563-89c5f82abcf4" providerId="ADAL" clId="{0E0E63F5-D6A9-4C94-85E9-CFB7D63B01ED}" dt="2023-11-09T17:05:41.957" v="259"/>
        <pc:sldMkLst>
          <pc:docMk/>
          <pc:sldMk cId="3933805736" sldId="319"/>
        </pc:sldMkLst>
      </pc:sldChg>
      <pc:sldChg chg="add">
        <pc:chgData name="Youmna Badawy" userId="b530a2ca-c296-40d9-b563-89c5f82abcf4" providerId="ADAL" clId="{0E0E63F5-D6A9-4C94-85E9-CFB7D63B01ED}" dt="2023-11-09T17:05:41.957" v="259"/>
        <pc:sldMkLst>
          <pc:docMk/>
          <pc:sldMk cId="2132520002" sldId="320"/>
        </pc:sldMkLst>
      </pc:sldChg>
      <pc:sldChg chg="modSp add mod">
        <pc:chgData name="Youmna Badawy" userId="b530a2ca-c296-40d9-b563-89c5f82abcf4" providerId="ADAL" clId="{0E0E63F5-D6A9-4C94-85E9-CFB7D63B01ED}" dt="2023-11-09T17:06:50.706" v="270" actId="20577"/>
        <pc:sldMkLst>
          <pc:docMk/>
          <pc:sldMk cId="1824273186" sldId="321"/>
        </pc:sldMkLst>
        <pc:spChg chg="mod">
          <ac:chgData name="Youmna Badawy" userId="b530a2ca-c296-40d9-b563-89c5f82abcf4" providerId="ADAL" clId="{0E0E63F5-D6A9-4C94-85E9-CFB7D63B01ED}" dt="2023-11-09T17:06:50.706" v="270" actId="20577"/>
          <ac:spMkLst>
            <pc:docMk/>
            <pc:sldMk cId="1824273186" sldId="321"/>
            <ac:spMk id="2" creationId="{84FD84E7-A282-1AF7-5C10-F3A9461DE6BD}"/>
          </ac:spMkLst>
        </pc:spChg>
      </pc:sldChg>
      <pc:sldChg chg="modSp add mod">
        <pc:chgData name="Youmna Badawy" userId="b530a2ca-c296-40d9-b563-89c5f82abcf4" providerId="ADAL" clId="{0E0E63F5-D6A9-4C94-85E9-CFB7D63B01ED}" dt="2023-11-09T17:07:03.295" v="280" actId="20577"/>
        <pc:sldMkLst>
          <pc:docMk/>
          <pc:sldMk cId="1068445273" sldId="322"/>
        </pc:sldMkLst>
        <pc:spChg chg="mod">
          <ac:chgData name="Youmna Badawy" userId="b530a2ca-c296-40d9-b563-89c5f82abcf4" providerId="ADAL" clId="{0E0E63F5-D6A9-4C94-85E9-CFB7D63B01ED}" dt="2023-11-09T17:07:03.295" v="280" actId="20577"/>
          <ac:spMkLst>
            <pc:docMk/>
            <pc:sldMk cId="1068445273" sldId="322"/>
            <ac:spMk id="2" creationId="{B4281019-1A61-7E38-9B5A-FE609FDF5FA8}"/>
          </ac:spMkLst>
        </pc:spChg>
      </pc:sldChg>
      <pc:sldChg chg="add">
        <pc:chgData name="Youmna Badawy" userId="b530a2ca-c296-40d9-b563-89c5f82abcf4" providerId="ADAL" clId="{0E0E63F5-D6A9-4C94-85E9-CFB7D63B01ED}" dt="2023-11-09T17:05:41.957" v="259"/>
        <pc:sldMkLst>
          <pc:docMk/>
          <pc:sldMk cId="1645047785" sldId="323"/>
        </pc:sldMkLst>
      </pc:sldChg>
      <pc:sldChg chg="add">
        <pc:chgData name="Youmna Badawy" userId="b530a2ca-c296-40d9-b563-89c5f82abcf4" providerId="ADAL" clId="{0E0E63F5-D6A9-4C94-85E9-CFB7D63B01ED}" dt="2023-11-09T17:05:41.957" v="259"/>
        <pc:sldMkLst>
          <pc:docMk/>
          <pc:sldMk cId="4280787531" sldId="324"/>
        </pc:sldMkLst>
      </pc:sldChg>
      <pc:sldChg chg="add">
        <pc:chgData name="Youmna Badawy" userId="b530a2ca-c296-40d9-b563-89c5f82abcf4" providerId="ADAL" clId="{0E0E63F5-D6A9-4C94-85E9-CFB7D63B01ED}" dt="2023-11-09T17:05:41.957" v="259"/>
        <pc:sldMkLst>
          <pc:docMk/>
          <pc:sldMk cId="1641216761" sldId="325"/>
        </pc:sldMkLst>
      </pc:sldChg>
      <pc:sldChg chg="add">
        <pc:chgData name="Youmna Badawy" userId="b530a2ca-c296-40d9-b563-89c5f82abcf4" providerId="ADAL" clId="{0E0E63F5-D6A9-4C94-85E9-CFB7D63B01ED}" dt="2023-11-09T17:05:41.957" v="259"/>
        <pc:sldMkLst>
          <pc:docMk/>
          <pc:sldMk cId="4275540071" sldId="326"/>
        </pc:sldMkLst>
      </pc:sldChg>
      <pc:sldChg chg="add">
        <pc:chgData name="Youmna Badawy" userId="b530a2ca-c296-40d9-b563-89c5f82abcf4" providerId="ADAL" clId="{0E0E63F5-D6A9-4C94-85E9-CFB7D63B01ED}" dt="2023-11-09T17:05:41.957" v="259"/>
        <pc:sldMkLst>
          <pc:docMk/>
          <pc:sldMk cId="2481973244" sldId="327"/>
        </pc:sldMkLst>
      </pc:sldChg>
      <pc:sldChg chg="add">
        <pc:chgData name="Youmna Badawy" userId="b530a2ca-c296-40d9-b563-89c5f82abcf4" providerId="ADAL" clId="{0E0E63F5-D6A9-4C94-85E9-CFB7D63B01ED}" dt="2023-11-09T17:05:41.957" v="259"/>
        <pc:sldMkLst>
          <pc:docMk/>
          <pc:sldMk cId="952210561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Slide Show mode, click the arrow to enter the PowerPoint Getting Started Center.</a:t>
            </a:r>
            <a:endParaRPr/>
          </a:p>
        </p:txBody>
      </p:sp>
      <p:sp>
        <p:nvSpPr>
          <p:cNvPr id="360" name="Google Shape;360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56565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41"/>
          <p:cNvSpPr txBox="1"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1"/>
          <p:cNvSpPr txBox="1">
            <a:spLocks noGrp="1"/>
          </p:cNvSpPr>
          <p:nvPr>
            <p:ph type="subTitle" idx="1"/>
          </p:nvPr>
        </p:nvSpPr>
        <p:spPr>
          <a:xfrm>
            <a:off x="838202" y="5110609"/>
            <a:ext cx="10515598" cy="113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4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1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41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" name="Google Shape;23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525" y="315939"/>
            <a:ext cx="46863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0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50"/>
          <p:cNvSpPr txBox="1">
            <a:spLocks noGrp="1"/>
          </p:cNvSpPr>
          <p:nvPr>
            <p:ph type="body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5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0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0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1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51"/>
          <p:cNvSpPr txBox="1">
            <a:spLocks noGrp="1"/>
          </p:cNvSpPr>
          <p:nvPr>
            <p:ph type="body" idx="1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5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1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52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5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2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2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5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3" name="Google Shape;11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3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53"/>
          <p:cNvSpPr txBox="1">
            <a:spLocks noGrp="1"/>
          </p:cNvSpPr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3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3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53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42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</a:defRPr>
            </a:lvl1pPr>
            <a:lvl2pPr marL="914400" lvl="1" indent="-3937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2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2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" name="Google Shape;3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4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2" name="Google Shape;4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/>
          <p:nvPr/>
        </p:nvSpPr>
        <p:spPr>
          <a:xfrm>
            <a:off x="0" y="1709738"/>
            <a:ext cx="12192000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5;p44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" name="Google Shape;55;p46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4800"/>
              <a:buFont typeface="Quattrocento Sans"/>
              <a:buNone/>
              <a:defRPr sz="4800">
                <a:solidFill>
                  <a:srgbClr val="0055A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6"/>
          <p:cNvSpPr txBox="1"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4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1" name="Google Shape;61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87643" y="3074570"/>
            <a:ext cx="4273596" cy="84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" name="Google Shape;64;p47"/>
          <p:cNvSpPr txBox="1"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7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4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0" name="Google Shape;70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" name="Google Shape;73;p48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8"/>
          <p:cNvSpPr txBox="1"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48"/>
          <p:cNvSpPr txBox="1">
            <a:spLocks noGrp="1"/>
          </p:cNvSpPr>
          <p:nvPr>
            <p:ph type="body" idx="2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8"/>
          <p:cNvSpPr txBox="1">
            <a:spLocks noGrp="1"/>
          </p:cNvSpPr>
          <p:nvPr>
            <p:ph type="body" idx="3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body" idx="4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4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2" name="Google Shape;82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49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9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9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0" name="Google Shape;90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sz="4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40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40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kivo.com/blog/hyper-v-generation-1-vs-2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peruser.com/a/1301826" TargetMode="External"/><Relationship Id="rId4" Type="http://schemas.openxmlformats.org/officeDocument/2006/relationships/hyperlink" Target="https://docs.microsoft.com/en-ca/sysinternals/downloads/process-explore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download/desktop" TargetMode="External"/><Relationship Id="rId2" Type="http://schemas.openxmlformats.org/officeDocument/2006/relationships/hyperlink" Target="https://learn.microsoft.com/en-us/windows-server/virtualization/hyper-v/supported-ubuntu-virtual-machines-on-hyper-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ubuntu.com/Hyper-V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br>
              <a:rPr lang="en-US"/>
            </a:br>
            <a:r>
              <a:rPr lang="en-US"/>
              <a:t>Technical Support (420-1N6-AB)</a:t>
            </a:r>
            <a:br>
              <a:rPr lang="en-US"/>
            </a:br>
            <a:r>
              <a:rPr lang="en-US"/>
              <a:t>Microsoft Hyper-V</a:t>
            </a:r>
            <a:endParaRPr/>
          </a:p>
        </p:txBody>
      </p:sp>
      <p:sp>
        <p:nvSpPr>
          <p:cNvPr id="128" name="Google Shape;128;p1"/>
          <p:cNvSpPr txBox="1">
            <a:spLocks noGrp="1"/>
          </p:cNvSpPr>
          <p:nvPr>
            <p:ph type="subTitle" idx="1"/>
          </p:nvPr>
        </p:nvSpPr>
        <p:spPr>
          <a:xfrm>
            <a:off x="838202" y="5110609"/>
            <a:ext cx="11074877" cy="137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Fall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2. Enable Hyper-V on Windows 10</a:t>
            </a: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109094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Enable from PowerShell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Run as administrator.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Command: </a:t>
            </a:r>
            <a:br>
              <a:rPr lang="en-US" sz="2000"/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Enable-WindowsOptionalFeature -Online -FeatureName Microsoft-Hyper-V –All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Enable from Settings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Right click on the Windows button and select ‘Apps and Features’.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Select </a:t>
            </a:r>
            <a:r>
              <a:rPr lang="en-US" sz="2000" b="1"/>
              <a:t>Programs and Features</a:t>
            </a:r>
            <a:r>
              <a:rPr lang="en-US" sz="2000"/>
              <a:t> on the right under related settings.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Select </a:t>
            </a:r>
            <a:r>
              <a:rPr lang="en-US" sz="2000" b="1"/>
              <a:t>Turn Windows Features on or off</a:t>
            </a:r>
            <a:r>
              <a:rPr lang="en-US" sz="2000"/>
              <a:t>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Select </a:t>
            </a:r>
            <a:r>
              <a:rPr lang="en-US" sz="2000" b="1"/>
              <a:t>Hyper-V</a:t>
            </a:r>
            <a:r>
              <a:rPr lang="en-US" sz="2000"/>
              <a:t> and click </a:t>
            </a:r>
            <a:r>
              <a:rPr lang="en-US" sz="2000" b="1"/>
              <a:t>OK</a:t>
            </a:r>
            <a:r>
              <a:rPr lang="en-US" sz="2000"/>
              <a:t>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After installation is completed computer requires reboot.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 sz="2000"/>
          </a:p>
        </p:txBody>
      </p:sp>
      <p:pic>
        <p:nvPicPr>
          <p:cNvPr id="185" name="Google Shape;185;p10" descr="Windows programs and features dialogue bo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1086" y="3835039"/>
            <a:ext cx="2738058" cy="2429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Hyper-V Manager</a:t>
            </a:r>
            <a:endParaRPr/>
          </a:p>
        </p:txBody>
      </p:sp>
      <p:pic>
        <p:nvPicPr>
          <p:cNvPr id="191" name="Google Shape;191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80770" y="1548533"/>
            <a:ext cx="9830460" cy="5055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Creating a Virtual Machine (VM)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Creating a New VM</a:t>
            </a:r>
            <a:endParaRPr/>
          </a:p>
        </p:txBody>
      </p:sp>
      <p:pic>
        <p:nvPicPr>
          <p:cNvPr id="202" name="Google Shape;202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63931" y="1825625"/>
            <a:ext cx="926413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/>
          <p:nvPr/>
        </p:nvSpPr>
        <p:spPr>
          <a:xfrm>
            <a:off x="7407479" y="2340528"/>
            <a:ext cx="3598877" cy="1434518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New VM Settings: Name and Location</a:t>
            </a:r>
            <a:endParaRPr/>
          </a:p>
        </p:txBody>
      </p:sp>
      <p:pic>
        <p:nvPicPr>
          <p:cNvPr id="209" name="Google Shape;209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39793"/>
            <a:ext cx="5181600" cy="392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Name: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Choose a meaningful name.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Include host OS name and version.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Include VM purpose or use.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Change Location if needed.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600">
                <a:solidFill>
                  <a:schemeClr val="lt1"/>
                </a:solidFill>
              </a:rPr>
              <a:t>New VM Settings: VM Generations</a:t>
            </a:r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571269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There are two generations of Hyper-V VM: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Generation 1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Generation 2. 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The choice of VM generation depends on: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Host operating system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Guest operating system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Boot methods.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endParaRPr/>
          </a:p>
        </p:txBody>
      </p:sp>
      <p:pic>
        <p:nvPicPr>
          <p:cNvPr id="217" name="Google Shape;217;p1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24782" y="2038763"/>
            <a:ext cx="5181600" cy="392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Advantages Generation 2 VMs</a:t>
            </a:r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110441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Higher performance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1 TB RAM for Generation 1 VMs vs 12 TB RAM for Generation 2 VMs;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64 virtual processors for Generation 1 VMs vs 240 virtual processors for Generation 2 VMs.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UEFI\BIOS Support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Higher security with Secure Boot and Trusted Platform Module.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More boot options: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PXE boot with synthetic network adapter.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Boot from SCSI disk.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Support of VHDX virtual hard disks with higher maximum disk size.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Copying Files from Hyper-V Host to VMs without Network Connection of VMs.</a:t>
            </a:r>
            <a:endParaRPr/>
          </a:p>
          <a:p>
            <a:pPr marL="228600" lvl="0" indent="-80962" algn="l" rtl="0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/>
          </a:p>
          <a:p>
            <a:pPr marL="228600" lvl="0" indent="-80962" algn="l" rtl="0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New VM Settings: Memory</a:t>
            </a:r>
            <a:endParaRPr/>
          </a:p>
        </p:txBody>
      </p:sp>
      <p:pic>
        <p:nvPicPr>
          <p:cNvPr id="229" name="Google Shape;229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39793"/>
            <a:ext cx="5181600" cy="392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Dynamic memory is a Microsoft Hyper-V feature allows to handle RAM consumption by host VMs in a flexible way.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Memory is allocated to guest-OS VM when needed. Memory is  released when VM goes idle.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Hyper-V Dynamic Memory Configuration</a:t>
            </a:r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Dynamic memory configuration is only available on Windows Server Hyper-V hosts: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Startup RAM</a:t>
            </a:r>
            <a:r>
              <a:rPr lang="en-US"/>
              <a:t>: Amount of RAM assigned to the VM during its startup. 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Minimum RAM</a:t>
            </a:r>
            <a:r>
              <a:rPr lang="en-US"/>
              <a:t>: Minimum amount of RAM that the host should be trying to assign to a VM, when it’s booted. </a:t>
            </a:r>
            <a:endParaRPr/>
          </a:p>
          <a:p>
            <a:pPr marL="1143000" lvl="2" indent="-228600" algn="l" rtl="0">
              <a:lnSpc>
                <a:spcPct val="110000"/>
              </a:lnSpc>
              <a:spcBef>
                <a:spcPts val="51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When multiple VMs are demanding memory, the Hyper-V host can reallocate RAM away from the VM until this minimum RAM value is met.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Maximum RAM</a:t>
            </a:r>
            <a:r>
              <a:rPr lang="en-US"/>
              <a:t>:  Maximum amount of RAM that the host provides to a VM.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Memory buffer</a:t>
            </a:r>
            <a:r>
              <a:rPr lang="en-US"/>
              <a:t>: Percentage of memory that Hyper-V should allocate to the VM as a buffer.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Memory weight</a:t>
            </a:r>
            <a:r>
              <a:rPr lang="en-US"/>
              <a:t>: The priority for this VM compared to other VMs running on the same Hyper-V host.</a:t>
            </a:r>
            <a:endParaRPr/>
          </a:p>
          <a:p>
            <a:pPr marL="685800" lvl="1" indent="-88265" algn="l" rtl="0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New VM Settings: Networking</a:t>
            </a:r>
            <a:endParaRPr/>
          </a:p>
        </p:txBody>
      </p:sp>
      <p:pic>
        <p:nvPicPr>
          <p:cNvPr id="242" name="Google Shape;242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22321" y="1825625"/>
            <a:ext cx="574735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4" name="Google Shape;13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Hyper-V Introduction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Installing Hyper-V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Creating a Virtual Machine (VM)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VM Checkpoints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Nested Virtualization</a:t>
            </a:r>
            <a:endParaRPr/>
          </a:p>
          <a:p>
            <a:pPr marL="228600" lvl="0" indent="-381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Virtual Networks &amp; Switches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A VM will need a </a:t>
            </a:r>
            <a:r>
              <a:rPr lang="en-US" i="1">
                <a:solidFill>
                  <a:srgbClr val="0055A4"/>
                </a:solidFill>
              </a:rPr>
              <a:t>virtual network</a:t>
            </a:r>
            <a:r>
              <a:rPr lang="en-US"/>
              <a:t> to share a network with the host computer.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Creating a virtual network is optional if the VM does not need to be connected to the internet or a network.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To create a virtual network, you need to create a </a:t>
            </a:r>
            <a:r>
              <a:rPr lang="en-US" i="1">
                <a:solidFill>
                  <a:srgbClr val="0055A4"/>
                </a:solidFill>
              </a:rPr>
              <a:t>virtual switch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 virtual switch allows VMs created on Hyper-V hosts to communicate with other computers or VMs.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Types of Virtual Switches</a:t>
            </a:r>
            <a:endParaRPr/>
          </a:p>
        </p:txBody>
      </p:sp>
      <p:graphicFrame>
        <p:nvGraphicFramePr>
          <p:cNvPr id="254" name="Google Shape;254;p21"/>
          <p:cNvGraphicFramePr/>
          <p:nvPr/>
        </p:nvGraphicFramePr>
        <p:xfrm>
          <a:off x="838200" y="1825625"/>
          <a:ext cx="10515600" cy="4273175"/>
        </p:xfrm>
        <a:graphic>
          <a:graphicData uri="http://schemas.openxmlformats.org/drawingml/2006/table">
            <a:tbl>
              <a:tblPr firstRow="1" bandRow="1">
                <a:noFill/>
                <a:tableStyleId>{DD3FCBCF-2BE7-43B6-8770-8EB25B9CA211}</a:tableStyleId>
              </a:tblPr>
              <a:tblGrid>
                <a:gridCol w="141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4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External</a:t>
                      </a:r>
                      <a:endParaRPr/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Gives VMs access to a physical network to communicate with servers and clients on an external network.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Allows VMs on the same Hyper-V server to communicate with each other.</a:t>
                      </a:r>
                      <a:endParaRPr/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Internal</a:t>
                      </a:r>
                      <a:endParaRPr/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Allows communication between VMs on the same Hyper-V server.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Allows communication between the VM and the management host operating system.</a:t>
                      </a:r>
                      <a:endParaRPr/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9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Private</a:t>
                      </a:r>
                      <a:endParaRPr/>
                    </a:p>
                  </a:txBody>
                  <a:tcPr marL="152400" marR="152400" marT="114300" marB="114300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Only allows communication between VMs on the same Hyper-V server.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strike="noStrike" cap="none"/>
                        <a:t>A private network is isolated from all external network traffic on the Hyper-V server.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Creating a Virtual Switch</a:t>
            </a:r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A default virtual switch is created when installing Hyper-V.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The default virtual switch uses an internal networking setting.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To add another virtual switch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Open Hyper-V Manager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Select the Hyper-V host computer name. (right-hand side)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Select </a:t>
            </a:r>
            <a:r>
              <a:rPr lang="en-US" b="1"/>
              <a:t>Action</a:t>
            </a:r>
            <a:r>
              <a:rPr lang="en-US"/>
              <a:t> &gt; </a:t>
            </a:r>
            <a:r>
              <a:rPr lang="en-US" b="1"/>
              <a:t>Virtual Switch Manager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Choose the type of virtual switch.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Select </a:t>
            </a:r>
            <a:r>
              <a:rPr lang="en-US" b="1"/>
              <a:t>Create Virtual Switch</a:t>
            </a:r>
            <a:r>
              <a:rPr lang="en-US"/>
              <a:t>.</a:t>
            </a:r>
            <a:endParaRPr/>
          </a:p>
          <a:p>
            <a:pPr marL="685800" lvl="1" indent="-635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600">
                <a:solidFill>
                  <a:schemeClr val="lt1"/>
                </a:solidFill>
              </a:rPr>
              <a:t>New VM Settings: Hard Disk</a:t>
            </a:r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VHDs are virtualized hard disk </a:t>
            </a:r>
            <a:r>
              <a:rPr lang="en-US" i="1">
                <a:solidFill>
                  <a:srgbClr val="0055A4"/>
                </a:solidFill>
              </a:rPr>
              <a:t>files</a:t>
            </a:r>
            <a:r>
              <a:rPr lang="en-US"/>
              <a:t>.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Once mounted to an OS, they will appear and operate pretty much identically to a physical hard drive. 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A VHD is commonly accessed, managed and installed on VMs.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endParaRPr/>
          </a:p>
        </p:txBody>
      </p:sp>
      <p:pic>
        <p:nvPicPr>
          <p:cNvPr id="267" name="Google Shape;267;p2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2038763"/>
            <a:ext cx="5181600" cy="392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VHDX</a:t>
            </a:r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VHDX is a new virtual hard disk format introduced in Windows Server 2012.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Support for virtual hard disk storage capacity of up to 64 terabytes.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Protection against data corruption during power failures by logging updates to the VHDX metadata structures.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Ability to store custom metadata about a file, which a user might want to record, such as operating system version or patches applied.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Types of VHD</a:t>
            </a:r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Fixed virtual hard disk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VHD size is allocated when the VHD file is created.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Recommended on VMs that require many I/O operations.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Dynamic virtual hard disk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Space for the VHD is allocated on demand.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 blocks in the disk start as unallocated blocks and are not backed by any actual space in the file.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Differencing virtual hard disk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Points to a parent VHD file.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Contains block data that represents changes to a parent VHD.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Changes can be reversed if necessary.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New VM Settings: OS Installation</a:t>
            </a:r>
            <a:endParaRPr/>
          </a:p>
        </p:txBody>
      </p:sp>
      <p:pic>
        <p:nvPicPr>
          <p:cNvPr id="285" name="Google Shape;285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39793"/>
            <a:ext cx="5181600" cy="392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An OS can be installed on VM using an ISO file of the OS. 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OS installation can be done through other boot option later.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Network boot.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Attached bootable devices.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VM Checkpoints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What are VM Checkpoints?</a:t>
            </a:r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 VM </a:t>
            </a:r>
            <a:r>
              <a:rPr lang="en-US">
                <a:solidFill>
                  <a:srgbClr val="0055A4"/>
                </a:solidFill>
              </a:rPr>
              <a:t>checkpoint</a:t>
            </a:r>
            <a:r>
              <a:rPr lang="en-US"/>
              <a:t> is a saved state of the virtual machine.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Checkpoints in Hyper-V are used to revert virtual machines to a previous state.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Checkpoint are usually created </a:t>
            </a:r>
            <a:r>
              <a:rPr lang="en-US" i="1">
                <a:solidFill>
                  <a:srgbClr val="0055A4"/>
                </a:solidFill>
              </a:rPr>
              <a:t>before</a:t>
            </a:r>
            <a:r>
              <a:rPr lang="en-US"/>
              <a:t>: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Making software configuration changes.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Applying a software update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Installing new software. 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If the changes added to the system were to cause any issue, the virtual machine can be reverted to the state at which it was when then checkpoint was taken.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Checkpoint Types</a:t>
            </a:r>
            <a:endParaRPr/>
          </a:p>
        </p:txBody>
      </p:sp>
      <p:sp>
        <p:nvSpPr>
          <p:cNvPr id="303" name="Google Shape;30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Standard Checkpoints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Takes a snapshot of the VM and VM’s memory state.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 snapshot is not a full backup.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rPr lang="en-US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Production Checkpoints: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Creates a data-consistent backup of the virtual machine.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The VM’s memory snapshot is not taken.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Virtualization &amp; MS Hyper-V</a:t>
            </a:r>
            <a:endParaRPr/>
          </a:p>
        </p:txBody>
      </p:sp>
      <p:pic>
        <p:nvPicPr>
          <p:cNvPr id="140" name="Google Shape;140;p3" descr="Related image"/>
          <p:cNvPicPr preferRelativeResize="0"/>
          <p:nvPr/>
        </p:nvPicPr>
        <p:blipFill rotWithShape="1">
          <a:blip r:embed="rId3">
            <a:alphaModFix/>
          </a:blip>
          <a:srcRect l="1560" r="31456" b="-1"/>
          <a:stretch/>
        </p:blipFill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41" name="Google Shape;141;p3"/>
          <p:cNvSpPr txBox="1">
            <a:spLocks noGrp="1"/>
          </p:cNvSpPr>
          <p:nvPr>
            <p:ph type="body" idx="2"/>
          </p:nvPr>
        </p:nvSpPr>
        <p:spPr>
          <a:xfrm>
            <a:off x="6172199" y="1825625"/>
            <a:ext cx="56394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As programmers or IT professional the need to run multiple operating systems is essential.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endParaRPr sz="2200">
              <a:solidFill>
                <a:srgbClr val="7F7F7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Why?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Experiment with other operating systems.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Run software that requires other operating systems or an older versions of Windows.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Test software on multiple operating systems. 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endParaRPr>
              <a:solidFill>
                <a:srgbClr val="7F7F7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Hyper-V a solution from Microsoft allows users to run multiple operating systems as virtual machines on Windows.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600">
                <a:solidFill>
                  <a:schemeClr val="lt1"/>
                </a:solidFill>
              </a:rPr>
              <a:t>Changing Checkpoint Type</a:t>
            </a:r>
            <a:endParaRPr/>
          </a:p>
        </p:txBody>
      </p:sp>
      <p:sp>
        <p:nvSpPr>
          <p:cNvPr id="309" name="Google Shape;30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7910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Open Hyper-V Manager.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Right click on a virtual machine and select </a:t>
            </a:r>
            <a:r>
              <a:rPr lang="en-US" sz="2200" b="1">
                <a:solidFill>
                  <a:srgbClr val="7F7F7F"/>
                </a:solidFill>
              </a:rPr>
              <a:t>settings</a:t>
            </a:r>
            <a:r>
              <a:rPr lang="en-US" sz="2200">
                <a:solidFill>
                  <a:srgbClr val="7F7F7F"/>
                </a:solidFill>
              </a:rPr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Under Management select </a:t>
            </a:r>
            <a:r>
              <a:rPr lang="en-US" sz="2200" b="1">
                <a:solidFill>
                  <a:srgbClr val="7F7F7F"/>
                </a:solidFill>
              </a:rPr>
              <a:t>Checkpoints</a:t>
            </a:r>
            <a:r>
              <a:rPr lang="en-US" sz="2200">
                <a:solidFill>
                  <a:srgbClr val="7F7F7F"/>
                </a:solidFill>
              </a:rPr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Select the desired checkpoint type.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endParaRPr sz="2200">
              <a:solidFill>
                <a:srgbClr val="7F7F7F"/>
              </a:solidFill>
            </a:endParaRPr>
          </a:p>
        </p:txBody>
      </p:sp>
      <p:pic>
        <p:nvPicPr>
          <p:cNvPr id="310" name="Google Shape;31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4782" y="2649437"/>
            <a:ext cx="5181600" cy="375666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Creating Checkpoints</a:t>
            </a: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1809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 Hyper-V Manager, select the virtual machine.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Right-click the name of the virtual machine, and then click </a:t>
            </a:r>
            <a:r>
              <a:rPr lang="en-US" b="1"/>
              <a:t>Checkpoint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When the process is complete, the checkpoint will appear under </a:t>
            </a:r>
            <a:r>
              <a:rPr lang="en-US" b="1"/>
              <a:t>Checkpoints</a:t>
            </a:r>
            <a:r>
              <a:rPr lang="en-US"/>
              <a:t> in the </a:t>
            </a:r>
            <a:r>
              <a:rPr lang="en-US" b="1"/>
              <a:t>Hyper-V Manager</a:t>
            </a:r>
            <a:r>
              <a:rPr lang="en-US"/>
              <a:t>.</a:t>
            </a:r>
            <a:endParaRPr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Note: The created checkpoint will be of the type configured for the virtual machine settings.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Applying a Checkpoint</a:t>
            </a:r>
            <a:endParaRPr/>
          </a:p>
        </p:txBody>
      </p:sp>
      <p:sp>
        <p:nvSpPr>
          <p:cNvPr id="322" name="Google Shape;322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 </a:t>
            </a:r>
            <a:r>
              <a:rPr lang="en-US" b="1"/>
              <a:t>Hyper-V Manager</a:t>
            </a:r>
            <a:r>
              <a:rPr lang="en-US"/>
              <a:t>, select the virtual machine.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In the Checkpoints section, right-click the checkpoint that you want to use and click </a:t>
            </a:r>
            <a:r>
              <a:rPr lang="en-US" b="1"/>
              <a:t>Apply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 dialog box appears with the following options: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b="1"/>
              <a:t>Create Checkpoint and Apply</a:t>
            </a:r>
            <a:r>
              <a:rPr lang="en-US"/>
              <a:t>: </a:t>
            </a:r>
            <a:br>
              <a:rPr lang="en-US"/>
            </a:br>
            <a:r>
              <a:rPr lang="en-US"/>
              <a:t>Creates a new checkpoint of the VM before it applies the earlier checkpoint.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b="1"/>
              <a:t>Apply</a:t>
            </a:r>
            <a:r>
              <a:rPr lang="en-US"/>
              <a:t>: </a:t>
            </a:r>
            <a:br>
              <a:rPr lang="en-US"/>
            </a:br>
            <a:r>
              <a:rPr lang="en-US"/>
              <a:t>Applies only the checkpoint that you have chosen. You cannot undo this action.</a:t>
            </a:r>
            <a:endParaRPr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Nested Virtualization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4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25781" y="300765"/>
            <a:ext cx="8340437" cy="625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Nested Virtualization</a:t>
            </a:r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Nested virtualization is a feature that allows the user to run a virtual machine from within another virtual machine.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Run Hyper-V inside of a Hyper-V virtual machine (VM). </a:t>
            </a:r>
            <a:endParaRPr/>
          </a:p>
          <a:p>
            <a:pPr marL="685800" lvl="1" indent="-635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Useful for: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Running a phone emulators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Testing configurations that ordinarily require several hosts.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Nested Virtualization Diagram</a:t>
            </a:r>
            <a:endParaRPr/>
          </a:p>
        </p:txBody>
      </p:sp>
      <p:pic>
        <p:nvPicPr>
          <p:cNvPr id="344" name="Google Shape;344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3037" y="1834356"/>
            <a:ext cx="93059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Nested Virtualization Complications</a:t>
            </a:r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Hardware Limitations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CPU allocation.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Memory allocation.</a:t>
            </a:r>
            <a:endParaRPr/>
          </a:p>
          <a:p>
            <a:pPr marL="685800" lvl="1" indent="-635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Network Connections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The host VM needs to differentiate between its own network traffic and nested VM. </a:t>
            </a:r>
            <a:endParaRPr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E4A1-E366-8A4C-A124-E7EACBC9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enable copy and paste</a:t>
            </a:r>
            <a:endParaRPr lang="fr-CA" dirty="0"/>
          </a:p>
        </p:txBody>
      </p:sp>
      <p:pic>
        <p:nvPicPr>
          <p:cNvPr id="4098" name="Picture 2" descr="Open Hyper-V host settings">
            <a:extLst>
              <a:ext uri="{FF2B5EF4-FFF2-40B4-BE49-F238E27FC236}">
                <a16:creationId xmlns:a16="http://schemas.microsoft.com/office/drawing/2014/main" id="{FDE31F80-1372-7199-1304-7B79E0637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9" y="1818586"/>
            <a:ext cx="5294152" cy="392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llow enhanced session mode on Hyper-V">
            <a:extLst>
              <a:ext uri="{FF2B5EF4-FFF2-40B4-BE49-F238E27FC236}">
                <a16:creationId xmlns:a16="http://schemas.microsoft.com/office/drawing/2014/main" id="{B9B734EB-C867-B554-D49E-C973D7DF5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461" y="1737115"/>
            <a:ext cx="4462244" cy="424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047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E982-13DB-6B48-BE2B-90B5226F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Switch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33AE0-C218-CD7B-07B8-EAB330640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825625"/>
            <a:ext cx="10744200" cy="1603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Device which connects devices within a network and forwards data packets to and from a device.</a:t>
            </a:r>
          </a:p>
          <a:p>
            <a:r>
              <a:rPr lang="en-US" dirty="0"/>
              <a:t>It uses the MAC address (physical address given by the manufacturer and uniquely identifies each device) of the computer.</a:t>
            </a:r>
          </a:p>
          <a:p>
            <a:r>
              <a:rPr lang="en-US" dirty="0"/>
              <a:t>More on that on the </a:t>
            </a:r>
            <a:r>
              <a:rPr lang="en-US" i="1" dirty="0"/>
              <a:t>Introduction to Networking </a:t>
            </a:r>
            <a:r>
              <a:rPr lang="en-US" dirty="0"/>
              <a:t>Lecture</a:t>
            </a:r>
          </a:p>
        </p:txBody>
      </p:sp>
      <p:pic>
        <p:nvPicPr>
          <p:cNvPr id="1026" name="Picture 2" descr="Network Switch Icon Images – Browse 28,240 Stock Photos, Vectors, and Video  | Adobe Stock">
            <a:extLst>
              <a:ext uri="{FF2B5EF4-FFF2-40B4-BE49-F238E27FC236}">
                <a16:creationId xmlns:a16="http://schemas.microsoft.com/office/drawing/2014/main" id="{9A7E754F-D428-B419-58F5-C9B7E66028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t="28685" r="-489" b="1804"/>
          <a:stretch/>
        </p:blipFill>
        <p:spPr bwMode="auto">
          <a:xfrm>
            <a:off x="8697636" y="4412609"/>
            <a:ext cx="3429000" cy="238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80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Hyper-V Architecture</a:t>
            </a:r>
            <a:endParaRPr/>
          </a:p>
        </p:txBody>
      </p:sp>
      <p:pic>
        <p:nvPicPr>
          <p:cNvPr id="147" name="Google Shape;147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04380" y="1825625"/>
            <a:ext cx="818324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1A02-B91B-75AB-530E-0528F658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Switch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EAB9B-F647-958C-7F91-089B9A5F0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18100" cy="4351338"/>
          </a:xfrm>
        </p:spPr>
        <p:txBody>
          <a:bodyPr/>
          <a:lstStyle/>
          <a:p>
            <a:r>
              <a:rPr lang="en-US" dirty="0"/>
              <a:t>Similar to physical switches.</a:t>
            </a:r>
          </a:p>
          <a:p>
            <a:r>
              <a:rPr lang="en-US" dirty="0"/>
              <a:t>Emulates a switch in Hyper-V to connect the Virtual Machine to the Internet</a:t>
            </a:r>
          </a:p>
          <a:p>
            <a:endParaRPr lang="en-US" dirty="0"/>
          </a:p>
          <a:p>
            <a:endParaRPr lang="fr-CA" dirty="0"/>
          </a:p>
        </p:txBody>
      </p:sp>
      <p:pic>
        <p:nvPicPr>
          <p:cNvPr id="3074" name="Picture 2" descr="How a virtual switch works">
            <a:extLst>
              <a:ext uri="{FF2B5EF4-FFF2-40B4-BE49-F238E27FC236}">
                <a16:creationId xmlns:a16="http://schemas.microsoft.com/office/drawing/2014/main" id="{3AB259AC-2256-9874-45AC-B72DF7CB3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2166489"/>
            <a:ext cx="5748642" cy="276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520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706D-DCCD-E9D9-6036-A0DA3A93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800" dirty="0" err="1"/>
              <a:t>Step</a:t>
            </a:r>
            <a:r>
              <a:rPr lang="fr-CA" sz="2800" dirty="0"/>
              <a:t> 1 : Open the Switch Manager and </a:t>
            </a:r>
            <a:r>
              <a:rPr lang="fr-CA" sz="2800" dirty="0" err="1"/>
              <a:t>add</a:t>
            </a:r>
            <a:r>
              <a:rPr lang="fr-CA" sz="2800" dirty="0"/>
              <a:t> an </a:t>
            </a:r>
            <a:r>
              <a:rPr lang="fr-CA" sz="2800" dirty="0" err="1"/>
              <a:t>External</a:t>
            </a:r>
            <a:r>
              <a:rPr lang="fr-CA" sz="2800" dirty="0"/>
              <a:t> Switch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44D8FC-29E0-D386-0F03-76D6B7C94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08" y="1941923"/>
            <a:ext cx="4130731" cy="314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AAB115-30C0-2C55-DF3B-67451E4AD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119" y="1941923"/>
            <a:ext cx="3329031" cy="315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A71E5F9-F3C0-4C6D-32CE-278175C3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768" y="1929342"/>
            <a:ext cx="3329031" cy="316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BE3C29-5947-2111-DE5E-01E0E9814572}"/>
              </a:ext>
            </a:extLst>
          </p:cNvPr>
          <p:cNvSpPr txBox="1"/>
          <p:nvPr/>
        </p:nvSpPr>
        <p:spPr>
          <a:xfrm>
            <a:off x="1652631" y="5641596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Internet connection lost momentarily!</a:t>
            </a:r>
            <a:endParaRPr lang="fr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12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84E7-A282-1AF7-5C10-F3A9461D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(optional) Assign an Ip Address to the </a:t>
            </a:r>
            <a:r>
              <a:rPr lang="en-US" dirty="0" err="1"/>
              <a:t>vSwitch</a:t>
            </a:r>
            <a:endParaRPr lang="fr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C91FF9-68B9-8FD0-7575-B8618883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6" y="1732556"/>
            <a:ext cx="5218180" cy="398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73380E8-E4B8-929F-413F-230BFA11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238" y="1925273"/>
            <a:ext cx="4410601" cy="420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68A8B3-68ED-F6CD-AF14-174C55FE5CA0}"/>
              </a:ext>
            </a:extLst>
          </p:cNvPr>
          <p:cNvSpPr/>
          <p:nvPr/>
        </p:nvSpPr>
        <p:spPr>
          <a:xfrm>
            <a:off x="6442744" y="4037462"/>
            <a:ext cx="1015068" cy="251669"/>
          </a:xfrm>
          <a:prstGeom prst="rect">
            <a:avLst/>
          </a:prstGeom>
          <a:noFill/>
          <a:ln w="57150">
            <a:solidFill>
              <a:srgbClr val="FF94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4FB33-D402-5E1A-146C-65E69A6896C0}"/>
              </a:ext>
            </a:extLst>
          </p:cNvPr>
          <p:cNvSpPr/>
          <p:nvPr/>
        </p:nvSpPr>
        <p:spPr>
          <a:xfrm>
            <a:off x="7979328" y="2738567"/>
            <a:ext cx="627777" cy="176607"/>
          </a:xfrm>
          <a:prstGeom prst="rect">
            <a:avLst/>
          </a:prstGeom>
          <a:noFill/>
          <a:ln w="57150">
            <a:solidFill>
              <a:srgbClr val="FF94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4273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1019-1A61-7E38-9B5A-FE609FDF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file between VM and Host PC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D1E92-7AD5-952C-0688-E2EF93024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1: On </a:t>
            </a:r>
            <a:r>
              <a:rPr lang="en-US" dirty="0">
                <a:solidFill>
                  <a:srgbClr val="FF0000"/>
                </a:solidFill>
              </a:rPr>
              <a:t>Host Machine</a:t>
            </a:r>
            <a:r>
              <a:rPr lang="en-US" dirty="0"/>
              <a:t>: open the Control Panel</a:t>
            </a:r>
          </a:p>
          <a:p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3A8C4-4C28-EAFD-0B47-750FBAD83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17" y="3130067"/>
            <a:ext cx="4254500" cy="22372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13E233-6E4F-8590-32B0-6528E8546463}"/>
              </a:ext>
            </a:extLst>
          </p:cNvPr>
          <p:cNvSpPr/>
          <p:nvPr/>
        </p:nvSpPr>
        <p:spPr>
          <a:xfrm>
            <a:off x="1231394" y="4001294"/>
            <a:ext cx="906439" cy="176607"/>
          </a:xfrm>
          <a:prstGeom prst="rect">
            <a:avLst/>
          </a:prstGeom>
          <a:noFill/>
          <a:ln w="57150">
            <a:solidFill>
              <a:srgbClr val="FF94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33866-6CF3-C796-CBA4-328AB5DB7A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85"/>
          <a:stretch/>
        </p:blipFill>
        <p:spPr>
          <a:xfrm>
            <a:off x="4693865" y="3130067"/>
            <a:ext cx="2206468" cy="22372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BBCCB5-7C77-D4C5-4083-82D10F469772}"/>
              </a:ext>
            </a:extLst>
          </p:cNvPr>
          <p:cNvSpPr/>
          <p:nvPr/>
        </p:nvSpPr>
        <p:spPr>
          <a:xfrm>
            <a:off x="5466592" y="3467894"/>
            <a:ext cx="1010408" cy="176607"/>
          </a:xfrm>
          <a:prstGeom prst="rect">
            <a:avLst/>
          </a:prstGeom>
          <a:noFill/>
          <a:ln w="57150">
            <a:solidFill>
              <a:srgbClr val="FF94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F91F5D-4003-0344-5E5F-6026587D6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681" y="3130067"/>
            <a:ext cx="4793415" cy="250811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598C0AB-42B4-383F-E433-9AB6BC39DD5C}"/>
              </a:ext>
            </a:extLst>
          </p:cNvPr>
          <p:cNvSpPr/>
          <p:nvPr/>
        </p:nvSpPr>
        <p:spPr>
          <a:xfrm>
            <a:off x="7058326" y="3644502"/>
            <a:ext cx="654807" cy="144332"/>
          </a:xfrm>
          <a:prstGeom prst="rect">
            <a:avLst/>
          </a:prstGeom>
          <a:noFill/>
          <a:ln w="57150">
            <a:solidFill>
              <a:srgbClr val="FF94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8445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93D3-80D1-F255-2E1B-32A59624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Sharing file between VM and Host PC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8ADC8-A573-3799-D0A1-A8B974C7C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468533" cy="4351338"/>
          </a:xfrm>
        </p:spPr>
        <p:txBody>
          <a:bodyPr/>
          <a:lstStyle/>
          <a:p>
            <a:r>
              <a:rPr lang="en-US" dirty="0"/>
              <a:t>Step 2: Right-click </a:t>
            </a:r>
            <a:r>
              <a:rPr lang="en-US" b="1" dirty="0" err="1">
                <a:solidFill>
                  <a:srgbClr val="0070C0"/>
                </a:solidFill>
              </a:rPr>
              <a:t>vEthernet</a:t>
            </a:r>
            <a:r>
              <a:rPr lang="en-US" dirty="0"/>
              <a:t> (name of switch) -&gt; Properties </a:t>
            </a:r>
            <a:r>
              <a:rPr lang="en-US" dirty="0">
                <a:solidFill>
                  <a:srgbClr val="FF0000"/>
                </a:solidFill>
              </a:rPr>
              <a:t>(raise your hand to get help with Admin permissions)</a:t>
            </a:r>
          </a:p>
          <a:p>
            <a:r>
              <a:rPr lang="en-US" dirty="0"/>
              <a:t>Step 3: find and click on Internet Protocol Version 4 (TCP/IPv4) -&gt; click Properties</a:t>
            </a:r>
          </a:p>
          <a:p>
            <a:r>
              <a:rPr lang="en-US" dirty="0"/>
              <a:t>Step 4: Select “Use the following IP address” and enter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endParaRPr lang="en-US" dirty="0"/>
          </a:p>
          <a:p>
            <a:endParaRPr lang="fr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D2217-F5E4-DCEE-2D69-766179064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364" y="2051595"/>
            <a:ext cx="3387069" cy="38993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CF441-9468-A808-CD92-446D231AC3ED}"/>
              </a:ext>
            </a:extLst>
          </p:cNvPr>
          <p:cNvSpPr/>
          <p:nvPr/>
        </p:nvSpPr>
        <p:spPr>
          <a:xfrm>
            <a:off x="7399868" y="3361267"/>
            <a:ext cx="3390900" cy="999066"/>
          </a:xfrm>
          <a:prstGeom prst="rect">
            <a:avLst/>
          </a:prstGeom>
          <a:noFill/>
          <a:ln w="57150">
            <a:solidFill>
              <a:srgbClr val="FF94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807875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F8A7-F547-72C9-3DEA-939D194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Sharing file between VM and Host PC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92721-E4C4-C76B-6FC5-218DCE644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647267" cy="4351338"/>
          </a:xfrm>
        </p:spPr>
        <p:txBody>
          <a:bodyPr/>
          <a:lstStyle/>
          <a:p>
            <a:r>
              <a:rPr lang="en-US" dirty="0"/>
              <a:t>Step 5: on </a:t>
            </a:r>
            <a:r>
              <a:rPr lang="en-US" dirty="0">
                <a:solidFill>
                  <a:srgbClr val="00B050"/>
                </a:solidFill>
              </a:rPr>
              <a:t>Guest Machine</a:t>
            </a:r>
          </a:p>
          <a:p>
            <a:r>
              <a:rPr lang="en-US" dirty="0"/>
              <a:t>Open Settings&gt; Network &amp; Internet &gt; Advanced network settings &gt;  Advanced sharing settings &gt; Private Networks -&gt; enable all -&gt; Press okay and close window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9C5D4-EC71-46CB-8753-839C8C28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367" y="1950805"/>
            <a:ext cx="4735500" cy="42261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3CD22A-84AC-6C82-429E-E307BFCC0ED2}"/>
              </a:ext>
            </a:extLst>
          </p:cNvPr>
          <p:cNvSpPr/>
          <p:nvPr/>
        </p:nvSpPr>
        <p:spPr>
          <a:xfrm>
            <a:off x="8802459" y="5608769"/>
            <a:ext cx="2758774" cy="326364"/>
          </a:xfrm>
          <a:prstGeom prst="rect">
            <a:avLst/>
          </a:prstGeom>
          <a:noFill/>
          <a:ln w="57150">
            <a:solidFill>
              <a:srgbClr val="FF94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1216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F8A7-F547-72C9-3DEA-939D1940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Sharing file between VM and Host PC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92721-E4C4-C76B-6FC5-218DCE644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647267" cy="4351338"/>
          </a:xfrm>
        </p:spPr>
        <p:txBody>
          <a:bodyPr/>
          <a:lstStyle/>
          <a:p>
            <a:r>
              <a:rPr lang="en-US" dirty="0"/>
              <a:t>Step 6: on </a:t>
            </a:r>
            <a:r>
              <a:rPr lang="en-US" dirty="0">
                <a:solidFill>
                  <a:srgbClr val="00B050"/>
                </a:solidFill>
              </a:rPr>
              <a:t>Guest Machine</a:t>
            </a:r>
          </a:p>
          <a:p>
            <a:r>
              <a:rPr lang="en-US" dirty="0"/>
              <a:t>Change the Adapter Options of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Ethernet</a:t>
            </a:r>
            <a:r>
              <a:rPr lang="en-US" dirty="0"/>
              <a:t> switch: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A46F0-F3A0-A147-9027-0DB34AC2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610" y="1993995"/>
            <a:ext cx="3645423" cy="41829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36979C-84EE-0502-4B8F-6CE6ACE39154}"/>
              </a:ext>
            </a:extLst>
          </p:cNvPr>
          <p:cNvSpPr/>
          <p:nvPr/>
        </p:nvSpPr>
        <p:spPr>
          <a:xfrm>
            <a:off x="7399868" y="3361267"/>
            <a:ext cx="3390900" cy="999066"/>
          </a:xfrm>
          <a:prstGeom prst="rect">
            <a:avLst/>
          </a:prstGeom>
          <a:noFill/>
          <a:ln w="57150">
            <a:solidFill>
              <a:srgbClr val="FF94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5540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8F49-64DA-F1C1-1EBE-A7F30663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Sharing file between VM and Host PC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9CA7C-C8CB-0BF1-7C47-FA08454F1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675967" cy="4351338"/>
          </a:xfrm>
        </p:spPr>
        <p:txBody>
          <a:bodyPr/>
          <a:lstStyle/>
          <a:p>
            <a:r>
              <a:rPr lang="en-US" dirty="0"/>
              <a:t>Step 7: Let’s now create a folder </a:t>
            </a:r>
            <a:r>
              <a:rPr lang="fr-CA" sz="2400" b="1" i="1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C:\Users\&lt;yourID&gt;\Meals</a:t>
            </a:r>
            <a:r>
              <a:rPr lang="fr-CA" sz="1800" b="1" i="1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dirty="0"/>
              <a:t>on the Host and share it with the Guest PC.</a:t>
            </a:r>
          </a:p>
          <a:p>
            <a:r>
              <a:rPr lang="en-US" dirty="0"/>
              <a:t>Step 8: Add a fille inside the folder breakfast.txt</a:t>
            </a:r>
          </a:p>
          <a:p>
            <a:r>
              <a:rPr lang="en-US" dirty="0"/>
              <a:t>Step 9: Right click the folder and click on </a:t>
            </a:r>
            <a:r>
              <a:rPr lang="en-US" i="1" dirty="0"/>
              <a:t>Properties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5824F-461E-E473-0405-5D381106CD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7" r="930"/>
          <a:stretch/>
        </p:blipFill>
        <p:spPr>
          <a:xfrm>
            <a:off x="7670640" y="1825625"/>
            <a:ext cx="3623893" cy="44735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4E7FF7-30A3-7290-5C20-D959CCEC03DF}"/>
              </a:ext>
            </a:extLst>
          </p:cNvPr>
          <p:cNvSpPr/>
          <p:nvPr/>
        </p:nvSpPr>
        <p:spPr>
          <a:xfrm>
            <a:off x="7780866" y="3361267"/>
            <a:ext cx="1185333" cy="334433"/>
          </a:xfrm>
          <a:prstGeom prst="rect">
            <a:avLst/>
          </a:prstGeom>
          <a:noFill/>
          <a:ln w="57150">
            <a:solidFill>
              <a:srgbClr val="FF94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1973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233B-FF7C-FF32-77A9-C3C892FC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Sharing file between VM and Host PC</a:t>
            </a:r>
            <a:endParaRPr lang="fr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1D92D-8F9B-0C7C-5F3C-14F18D24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32" y="1774840"/>
            <a:ext cx="5410669" cy="4519052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378ED0D-E595-BEC4-EB66-23FA9D10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410669" cy="4351338"/>
          </a:xfrm>
        </p:spPr>
        <p:txBody>
          <a:bodyPr/>
          <a:lstStyle/>
          <a:p>
            <a:r>
              <a:rPr lang="en-US" dirty="0"/>
              <a:t>Step 10: Select </a:t>
            </a:r>
            <a:r>
              <a:rPr lang="en-US" i="1" dirty="0"/>
              <a:t>Everyone</a:t>
            </a:r>
          </a:p>
          <a:p>
            <a:r>
              <a:rPr lang="en-US" dirty="0"/>
              <a:t>This means anyone on the same network will be able to see this folder.</a:t>
            </a:r>
          </a:p>
          <a:p>
            <a:r>
              <a:rPr lang="en-US" dirty="0"/>
              <a:t>Note: You could also add other users of this machine.</a:t>
            </a:r>
          </a:p>
        </p:txBody>
      </p:sp>
    </p:spTree>
    <p:extLst>
      <p:ext uri="{BB962C8B-B14F-4D97-AF65-F5344CB8AC3E}">
        <p14:creationId xmlns:p14="http://schemas.microsoft.com/office/powerpoint/2010/main" val="952210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6" name="Google Shape;356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https://docs.microsoft.com/en-us/virtualization/hyper-v-on-windows/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https://docs.microsoft.com/en-us/windows-server/administration/performance-tuning/role/hyper-v-server/storage-io-performance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https://docs.microsoft.com/en-us/windows-server/storage/disk-management/manage-virtual-hard-disks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https://docs.microsoft.com/en-us/virtualization/hyper-v-on-windows/quick-start/connect-to-network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https://docs.microsoft.com/en-us/windows-server/virtualization/hyper-v/get-started/create-a-virtual-switch-for-hyper-v-virtual-machines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https://www.veeam.com/blog/hyper-v-dynamic-memory-managing-vm-ram.html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https://www.nakivo.com/blog/hyper-v-generation-1-vs-2/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https://docs.microsoft.com/en-ca/sysinternals/downloads/process-explorer</a:t>
            </a:r>
            <a:endParaRPr sz="160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https://superuser.com/a/1301826</a:t>
            </a:r>
            <a:endParaRPr sz="1600"/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endParaRPr sz="1600"/>
          </a:p>
          <a:p>
            <a:pPr marL="228600" lvl="0" indent="-127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endParaRPr sz="1600"/>
          </a:p>
          <a:p>
            <a:pPr marL="228600" lvl="0" indent="-127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Hyper-V Installation Requirements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Windows Version: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Windows 10 Enterprise, Pro, or Education.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64-bit Processor with Second Level Address Translation (SLAT)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sz="2000"/>
              <a:t>(https://en.wikipedia.org/wiki/Second_Level_Address_Translation)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CPU support for VM Monitor Mode Extension.</a:t>
            </a:r>
            <a:endParaRPr sz="2400"/>
          </a:p>
          <a:p>
            <a:pPr marL="228600" lvl="0" indent="-76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Minimum of 4 GB memory.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B1F8F-C87D-A5FB-8D25-80A688F2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Challenge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0FFD8-3108-8F1D-9026-ACD38F5E6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Linux Virtual Machine</a:t>
            </a:r>
          </a:p>
          <a:p>
            <a:r>
              <a:rPr lang="en-US" dirty="0"/>
              <a:t>Check which version of Linux is compatible with Hyper-V here: </a:t>
            </a:r>
            <a:r>
              <a:rPr lang="en-US" dirty="0">
                <a:hlinkClick r:id="rId2"/>
              </a:rPr>
              <a:t>https://learn.microsoft.com/en-us/windows-server/virtualization/hyper-v/supported-ubuntu-virtual-machines-on-hyper-v</a:t>
            </a:r>
            <a:endParaRPr lang="en-US" dirty="0"/>
          </a:p>
          <a:p>
            <a:r>
              <a:rPr lang="en-US" dirty="0"/>
              <a:t>Usually, LTS versions are supported.</a:t>
            </a:r>
          </a:p>
          <a:p>
            <a:r>
              <a:rPr lang="en-US" dirty="0"/>
              <a:t>Download the .iso file from here: </a:t>
            </a:r>
            <a:r>
              <a:rPr lang="en-US" dirty="0">
                <a:hlinkClick r:id="rId3"/>
              </a:rPr>
              <a:t>https://ubuntu.com/download/desktop</a:t>
            </a:r>
            <a:endParaRPr lang="en-US" dirty="0"/>
          </a:p>
          <a:p>
            <a:r>
              <a:rPr lang="en-US" dirty="0"/>
              <a:t>Make sure to select the minimum system requirements</a:t>
            </a:r>
          </a:p>
          <a:p>
            <a:r>
              <a:rPr lang="en-US" dirty="0"/>
              <a:t>Follow the installation steps:</a:t>
            </a:r>
          </a:p>
          <a:p>
            <a:pPr marL="38100" indent="0">
              <a:buNone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https://wiki.ubuntu.com/Hyper-V</a:t>
            </a:r>
            <a:endParaRPr lang="en-US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933648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9600"/>
              <a:buFont typeface="Quattrocento Sans"/>
              <a:buNone/>
            </a:pPr>
            <a:r>
              <a:rPr lang="en-US" sz="9600"/>
              <a:t>Q &amp; 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What OS can run on Hyper-V?</a:t>
            </a:r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Windows supported versions: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sz="1800" dirty="0"/>
              <a:t>https://docs.microsoft.com/en-us/virtualization/hyper-v-on-windows/about/supported-guest-os</a:t>
            </a:r>
            <a:endParaRPr dirty="0"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Linux \ FreeBSD supported versions: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sz="1800" dirty="0"/>
              <a:t>https://docs.microsoft.com/en-us/windows-server/virtualization/hyper-v/Supported-Linux-and-FreeBSD-virtual-machines-for-Hyper-V-on-Windows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Hyper-V Limitations</a:t>
            </a:r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Applications that depend on specific hardware will not work well in a virtual machine. </a:t>
            </a:r>
            <a:endParaRPr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Example: a game that require processing with a GPU might not work well on a VM.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Install Hyper-V on Windows 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1. BIOS / EUFI Settings</a:t>
            </a:r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Before starting, go to BIOS/EUFI and ensure that hardware virtualization support is enabled. </a:t>
            </a:r>
            <a:endParaRPr/>
          </a:p>
        </p:txBody>
      </p:sp>
      <p:pic>
        <p:nvPicPr>
          <p:cNvPr id="177" name="Google Shape;177;p9" descr="Image result for virtualization uefi"/>
          <p:cNvPicPr preferRelativeResize="0"/>
          <p:nvPr/>
        </p:nvPicPr>
        <p:blipFill rotWithShape="1">
          <a:blip r:embed="rId3">
            <a:alphaModFix/>
          </a:blip>
          <a:srcRect l="4646" t="19259" b="9930"/>
          <a:stretch/>
        </p:blipFill>
        <p:spPr>
          <a:xfrm>
            <a:off x="3333841" y="3029613"/>
            <a:ext cx="4506874" cy="2510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9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1248" y="4503788"/>
            <a:ext cx="3531755" cy="214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2124</Words>
  <Application>Microsoft Office PowerPoint</Application>
  <PresentationFormat>Widescreen</PresentationFormat>
  <Paragraphs>253</Paragraphs>
  <Slides>51</Slides>
  <Notes>39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Courier New</vt:lpstr>
      <vt:lpstr>Quattrocento Sans</vt:lpstr>
      <vt:lpstr>Calibri</vt:lpstr>
      <vt:lpstr>Arial</vt:lpstr>
      <vt:lpstr>WelcomeDoc</vt:lpstr>
      <vt:lpstr> Technical Support (420-1N6-AB) Microsoft Hyper-V</vt:lpstr>
      <vt:lpstr>Outline</vt:lpstr>
      <vt:lpstr>Virtualization &amp; MS Hyper-V</vt:lpstr>
      <vt:lpstr>Hyper-V Architecture</vt:lpstr>
      <vt:lpstr>Hyper-V Installation Requirements</vt:lpstr>
      <vt:lpstr>What OS can run on Hyper-V?</vt:lpstr>
      <vt:lpstr>Hyper-V Limitations</vt:lpstr>
      <vt:lpstr>Install Hyper-V on Windows 10</vt:lpstr>
      <vt:lpstr>1. BIOS / EUFI Settings</vt:lpstr>
      <vt:lpstr>2. Enable Hyper-V on Windows 10</vt:lpstr>
      <vt:lpstr>Hyper-V Manager</vt:lpstr>
      <vt:lpstr>Creating a Virtual Machine (VM)</vt:lpstr>
      <vt:lpstr>Creating a New VM</vt:lpstr>
      <vt:lpstr>New VM Settings: Name and Location</vt:lpstr>
      <vt:lpstr>New VM Settings: VM Generations</vt:lpstr>
      <vt:lpstr>Advantages Generation 2 VMs</vt:lpstr>
      <vt:lpstr>New VM Settings: Memory</vt:lpstr>
      <vt:lpstr>Hyper-V Dynamic Memory Configuration</vt:lpstr>
      <vt:lpstr>New VM Settings: Networking</vt:lpstr>
      <vt:lpstr>Virtual Networks &amp; Switches</vt:lpstr>
      <vt:lpstr>Types of Virtual Switches</vt:lpstr>
      <vt:lpstr>Creating a Virtual Switch</vt:lpstr>
      <vt:lpstr>New VM Settings: Hard Disk</vt:lpstr>
      <vt:lpstr>VHDX</vt:lpstr>
      <vt:lpstr>Types of VHD</vt:lpstr>
      <vt:lpstr>New VM Settings: OS Installation</vt:lpstr>
      <vt:lpstr>VM Checkpoints</vt:lpstr>
      <vt:lpstr>What are VM Checkpoints?</vt:lpstr>
      <vt:lpstr>Checkpoint Types</vt:lpstr>
      <vt:lpstr>Changing Checkpoint Type</vt:lpstr>
      <vt:lpstr>Creating Checkpoints</vt:lpstr>
      <vt:lpstr>Applying a Checkpoint</vt:lpstr>
      <vt:lpstr>Nested Virtualization</vt:lpstr>
      <vt:lpstr>PowerPoint Presentation</vt:lpstr>
      <vt:lpstr>Nested Virtualization</vt:lpstr>
      <vt:lpstr>Nested Virtualization Diagram</vt:lpstr>
      <vt:lpstr>Nested Virtualization Complications</vt:lpstr>
      <vt:lpstr>How to enable copy and paste</vt:lpstr>
      <vt:lpstr>Network Switch</vt:lpstr>
      <vt:lpstr>Virtual Switch</vt:lpstr>
      <vt:lpstr>Step 1 : Open the Switch Manager and add an External Switch</vt:lpstr>
      <vt:lpstr>Step 2: (optional) Assign an Ip Address to the vSwitch</vt:lpstr>
      <vt:lpstr>Sharing file between VM and Host PC</vt:lpstr>
      <vt:lpstr>Activity: Sharing file between VM and Host PC</vt:lpstr>
      <vt:lpstr>Activity: Sharing file between VM and Host PC</vt:lpstr>
      <vt:lpstr>Activity: Sharing file between VM and Host PC</vt:lpstr>
      <vt:lpstr>Activity: Sharing file between VM and Host PC</vt:lpstr>
      <vt:lpstr>Activity: Sharing file between VM and Host PC</vt:lpstr>
      <vt:lpstr>Resources</vt:lpstr>
      <vt:lpstr>Additional Challenge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Support (420-1N6-AB) Microsoft Hyper-V</dc:title>
  <dc:creator>Aref Mourtada</dc:creator>
  <cp:lastModifiedBy>Youmna Badawy</cp:lastModifiedBy>
  <cp:revision>2</cp:revision>
  <dcterms:created xsi:type="dcterms:W3CDTF">2019-10-28T02:59:58Z</dcterms:created>
  <dcterms:modified xsi:type="dcterms:W3CDTF">2023-11-09T17:07:10Z</dcterms:modified>
</cp:coreProperties>
</file>