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57" r:id="rId6"/>
    <p:sldId id="259" r:id="rId7"/>
    <p:sldId id="260" r:id="rId8"/>
    <p:sldId id="258" r:id="rId9"/>
    <p:sldId id="261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5C5C"/>
    <a:srgbClr val="1E1F22"/>
    <a:srgbClr val="322B31"/>
    <a:srgbClr val="E4E4E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4" autoAdjust="0"/>
    <p:restoredTop sz="94660"/>
  </p:normalViewPr>
  <p:slideViewPr>
    <p:cSldViewPr snapToGrid="0">
      <p:cViewPr>
        <p:scale>
          <a:sx n="46" d="100"/>
          <a:sy n="46" d="100"/>
        </p:scale>
        <p:origin x="8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23A6A-5075-3092-BDF3-D0994C6D0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E751C9-3280-FF04-AAD8-B3896C725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56357-9FC7-E504-B840-9443D53DF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28A-3D95-4505-B6A9-5725374991B4}" type="datetimeFigureOut">
              <a:rPr lang="fr-CA" smtClean="0"/>
              <a:t>2024-08-22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CD818-EE39-A405-5A19-EDF195CEC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E4755-3EDF-B766-43A8-1F82F9A29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265A-3818-462D-9FFD-27164FCC164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24748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F5A6F-C26F-0905-EF1A-9465E189B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58EB9A-95CB-3D9C-303B-A0C2B4810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DDCF5-8C87-A594-8662-8B55CC4C7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28A-3D95-4505-B6A9-5725374991B4}" type="datetimeFigureOut">
              <a:rPr lang="fr-CA" smtClean="0"/>
              <a:t>2024-08-22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ADE0C-F971-E5E3-C574-BE6291AE7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9F9BD-83DA-08AE-FBB4-1ECFB7097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265A-3818-462D-9FFD-27164FCC164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72462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4AA5EE-5258-BDEC-6DAE-53C439E2F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7D0488-15D4-C316-DB4F-837B530D6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9E782-4A56-1E56-6100-C474A67D6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28A-3D95-4505-B6A9-5725374991B4}" type="datetimeFigureOut">
              <a:rPr lang="fr-CA" smtClean="0"/>
              <a:t>2024-08-22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80AC5-E2F4-B880-92EB-E16A5410A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8B547-82B8-ACAD-5912-E26D32D7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265A-3818-462D-9FFD-27164FCC164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41307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EFA0D-74FD-4FF3-6AA7-1EB725BBD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10906-C04F-5569-A640-5271BB6DA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73719-E2C6-88A5-CAED-63855982D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28A-3D95-4505-B6A9-5725374991B4}" type="datetimeFigureOut">
              <a:rPr lang="fr-CA" smtClean="0"/>
              <a:t>2024-08-22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84EFD-67C3-2406-4750-6E03FB05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9BDF4-4BF8-21AC-BB5A-48C7AEDB3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265A-3818-462D-9FFD-27164FCC164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22914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5028A-CB0E-3D12-464F-AFD2A0326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B87FC-A498-6720-47EE-79FFDCC93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8EB92-8602-7552-DBBA-FC97F077D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28A-3D95-4505-B6A9-5725374991B4}" type="datetimeFigureOut">
              <a:rPr lang="fr-CA" smtClean="0"/>
              <a:t>2024-08-22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357F9-67E1-27FC-9874-02CC3639A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F46F5-75F8-ED45-556C-8B61D2F23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265A-3818-462D-9FFD-27164FCC164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22198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B033E-DEE5-B37F-986D-3ECA26F5E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6B910-8A55-6B96-191A-0118E5D48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112ED-6D43-289A-5AEF-0409D4060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6E75C-5080-486A-172F-3940C4E19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28A-3D95-4505-B6A9-5725374991B4}" type="datetimeFigureOut">
              <a:rPr lang="fr-CA" smtClean="0"/>
              <a:t>2024-08-22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6CE4F-C048-7E5D-1C85-ED1C898B3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F78A5-80D3-D6F3-A4C0-85EB0C559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265A-3818-462D-9FFD-27164FCC164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8279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3353A-A32F-97FE-11EB-1C0692B80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542C8-5AD3-C550-A8B3-426EEA921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1C04C-AF57-A60F-E4D9-AB4F60A10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69526F-0744-4C25-CF05-1CDBA99041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7E7594-E2DA-0AF5-5B45-8D6E427CE2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8C8298-1C5C-14D0-B9B4-64152D433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28A-3D95-4505-B6A9-5725374991B4}" type="datetimeFigureOut">
              <a:rPr lang="fr-CA" smtClean="0"/>
              <a:t>2024-08-22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51CFBA-C5FE-469F-9E02-93CD96135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AD087E-9E2D-2CDB-2C1C-917F52391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265A-3818-462D-9FFD-27164FCC164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3432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EC530-64B0-44AC-A30C-A9DE9B40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D38744-D929-6022-6105-E04F25A3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28A-3D95-4505-B6A9-5725374991B4}" type="datetimeFigureOut">
              <a:rPr lang="fr-CA" smtClean="0"/>
              <a:t>2024-08-22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222CEE-18F8-8CF9-195E-737A1B4F4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A12A7-0EE1-D9D8-0CD9-517638B6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265A-3818-462D-9FFD-27164FCC164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37180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578F91-ABF9-F109-C5EC-216D486DD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28A-3D95-4505-B6A9-5725374991B4}" type="datetimeFigureOut">
              <a:rPr lang="fr-CA" smtClean="0"/>
              <a:t>2024-08-22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36E18C-C548-DB63-75C4-916AA8A5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36B5B-01FF-C4FD-6ECA-B06DA7948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265A-3818-462D-9FFD-27164FCC164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1273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35F0-5E25-A2CA-559B-536710596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56CE0-BCC0-5E04-A0A9-F09DEEFF2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65C58-1A89-48C7-069E-3C4A9F2C4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EA711-2F24-A579-8981-5F6F8B1DA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28A-3D95-4505-B6A9-5725374991B4}" type="datetimeFigureOut">
              <a:rPr lang="fr-CA" smtClean="0"/>
              <a:t>2024-08-22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81582-0650-8FC9-9305-9A3B5967A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81EB3-5C83-6FF7-0D7E-6A2B8868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265A-3818-462D-9FFD-27164FCC164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20778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FC20D-0A5B-04D6-0D50-E1B42034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B645D0-7BE5-6EEA-2CCC-737421CAE8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E0FA9-852D-663A-06FC-0549E7C00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7F681C-8044-B93A-553C-85822B7A5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28A-3D95-4505-B6A9-5725374991B4}" type="datetimeFigureOut">
              <a:rPr lang="fr-CA" smtClean="0"/>
              <a:t>2024-08-22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AE11C-90C1-B7F3-483A-82C9F1C47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DE7C6-7E39-453B-1598-493A90AB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265A-3818-462D-9FFD-27164FCC164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18444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CB57AF-1573-871E-7941-CD0EA98C1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54FE0-7397-013A-7D67-926E346B1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225C1-7DED-84E7-D9A7-BC185C90C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77A28A-3D95-4505-B6A9-5725374991B4}" type="datetimeFigureOut">
              <a:rPr lang="fr-CA" smtClean="0"/>
              <a:t>2024-08-22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63E4C-4F46-C8C7-9577-8FF45B7A5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DBFF8-C366-6B73-9ECD-54DF7B0E5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B3265A-3818-462D-9FFD-27164FCC164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70972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FF44668-ACC3-5292-1D64-F754FF56C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588"/>
            <a:ext cx="12192000" cy="65028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D904F2D-4462-744E-8C6F-E062D0B9B0A0}"/>
              </a:ext>
            </a:extLst>
          </p:cNvPr>
          <p:cNvSpPr/>
          <p:nvPr/>
        </p:nvSpPr>
        <p:spPr>
          <a:xfrm>
            <a:off x="2241756" y="580103"/>
            <a:ext cx="9674942" cy="374609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156B8C-A5BD-E58D-69D9-E21A7B288C1C}"/>
              </a:ext>
            </a:extLst>
          </p:cNvPr>
          <p:cNvSpPr txBox="1"/>
          <p:nvPr/>
        </p:nvSpPr>
        <p:spPr>
          <a:xfrm>
            <a:off x="6607277" y="2182761"/>
            <a:ext cx="77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Editor</a:t>
            </a:r>
            <a:endParaRPr lang="fr-CA" dirty="0">
              <a:solidFill>
                <a:srgbClr val="FFFF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178D6C-81CB-2AB8-A577-A34F4DC3A386}"/>
              </a:ext>
            </a:extLst>
          </p:cNvPr>
          <p:cNvSpPr/>
          <p:nvPr/>
        </p:nvSpPr>
        <p:spPr>
          <a:xfrm>
            <a:off x="639097" y="4876800"/>
            <a:ext cx="11277601" cy="149941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4B45A2-22D9-B38F-A7A9-279C7FF85207}"/>
              </a:ext>
            </a:extLst>
          </p:cNvPr>
          <p:cNvSpPr txBox="1"/>
          <p:nvPr/>
        </p:nvSpPr>
        <p:spPr>
          <a:xfrm>
            <a:off x="5171768" y="5441843"/>
            <a:ext cx="221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Output window</a:t>
            </a:r>
            <a:endParaRPr lang="fr-CA" dirty="0">
              <a:solidFill>
                <a:srgbClr val="00B0F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023E4D-61C1-FC64-CB28-BE1E3EEF50C6}"/>
              </a:ext>
            </a:extLst>
          </p:cNvPr>
          <p:cNvSpPr/>
          <p:nvPr/>
        </p:nvSpPr>
        <p:spPr>
          <a:xfrm>
            <a:off x="275302" y="481781"/>
            <a:ext cx="1897627" cy="38444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BBD6C7-B0CE-85D8-B901-C11619C72F04}"/>
              </a:ext>
            </a:extLst>
          </p:cNvPr>
          <p:cNvSpPr txBox="1"/>
          <p:nvPr/>
        </p:nvSpPr>
        <p:spPr>
          <a:xfrm>
            <a:off x="739150" y="1880863"/>
            <a:ext cx="1433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Project explorer</a:t>
            </a:r>
            <a:endParaRPr lang="fr-CA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36DCFA-9AE3-7849-C97D-4A39733232F2}"/>
              </a:ext>
            </a:extLst>
          </p:cNvPr>
          <p:cNvSpPr/>
          <p:nvPr/>
        </p:nvSpPr>
        <p:spPr>
          <a:xfrm>
            <a:off x="7855847" y="177589"/>
            <a:ext cx="1897627" cy="31427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8CE5FA-D4F5-2420-C8BC-B56B42A30319}"/>
              </a:ext>
            </a:extLst>
          </p:cNvPr>
          <p:cNvSpPr txBox="1"/>
          <p:nvPr/>
        </p:nvSpPr>
        <p:spPr>
          <a:xfrm>
            <a:off x="6457003" y="166651"/>
            <a:ext cx="139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Run buttons</a:t>
            </a:r>
            <a:endParaRPr lang="fr-CA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410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2A75A2-77A2-1DF5-7461-DD5D3C820F60}"/>
              </a:ext>
            </a:extLst>
          </p:cNvPr>
          <p:cNvSpPr txBox="1"/>
          <p:nvPr/>
        </p:nvSpPr>
        <p:spPr>
          <a:xfrm>
            <a:off x="259815" y="529680"/>
            <a:ext cx="898143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4400" dirty="0">
                <a:solidFill>
                  <a:schemeClr val="accent4">
                    <a:lumMod val="75000"/>
                  </a:schemeClr>
                </a:solidFill>
              </a:rPr>
              <a:t>[</a:t>
            </a:r>
            <a:r>
              <a:rPr lang="fr-CA" sz="4400" i="1" dirty="0">
                <a:solidFill>
                  <a:srgbClr val="FF0000"/>
                </a:solidFill>
              </a:rPr>
              <a:t>expression </a:t>
            </a:r>
            <a:r>
              <a:rPr lang="fr-CA" sz="4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for</a:t>
            </a:r>
            <a:r>
              <a:rPr lang="fr-CA" sz="4400" dirty="0">
                <a:solidFill>
                  <a:srgbClr val="FF0000"/>
                </a:solidFill>
              </a:rPr>
              <a:t> </a:t>
            </a:r>
            <a:r>
              <a:rPr lang="fr-CA" sz="4400" i="1" dirty="0">
                <a:solidFill>
                  <a:schemeClr val="accent6">
                    <a:lumMod val="50000"/>
                  </a:schemeClr>
                </a:solidFill>
              </a:rPr>
              <a:t>val</a:t>
            </a:r>
            <a:r>
              <a:rPr lang="fr-CA" sz="4400" dirty="0">
                <a:solidFill>
                  <a:srgbClr val="FF0000"/>
                </a:solidFill>
              </a:rPr>
              <a:t> </a:t>
            </a:r>
            <a:r>
              <a:rPr lang="fr-CA" sz="4400" dirty="0">
                <a:solidFill>
                  <a:srgbClr val="0070C0"/>
                </a:solidFill>
              </a:rPr>
              <a:t>in</a:t>
            </a:r>
            <a:r>
              <a:rPr lang="fr-CA" sz="4400" dirty="0">
                <a:solidFill>
                  <a:srgbClr val="FF0000"/>
                </a:solidFill>
              </a:rPr>
              <a:t> </a:t>
            </a:r>
            <a:r>
              <a:rPr lang="fr-CA" sz="4400" i="1" dirty="0">
                <a:solidFill>
                  <a:schemeClr val="accent6">
                    <a:lumMod val="50000"/>
                  </a:schemeClr>
                </a:solidFill>
              </a:rPr>
              <a:t>collection</a:t>
            </a:r>
            <a:r>
              <a:rPr lang="fr-CA" sz="4400" dirty="0">
                <a:solidFill>
                  <a:srgbClr val="FF0000"/>
                </a:solidFill>
              </a:rPr>
              <a:t> </a:t>
            </a:r>
            <a:r>
              <a:rPr lang="fr-CA" sz="4400" dirty="0">
                <a:solidFill>
                  <a:schemeClr val="accent4">
                    <a:lumMod val="75000"/>
                  </a:schemeClr>
                </a:solidFill>
              </a:rPr>
              <a:t>] </a:t>
            </a:r>
            <a:endParaRPr lang="fr-CA" sz="44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6CAD27-0772-FEDB-971E-EEE0AD28A549}"/>
              </a:ext>
            </a:extLst>
          </p:cNvPr>
          <p:cNvSpPr txBox="1"/>
          <p:nvPr/>
        </p:nvSpPr>
        <p:spPr>
          <a:xfrm>
            <a:off x="259815" y="1825079"/>
            <a:ext cx="1079462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4400" dirty="0">
                <a:solidFill>
                  <a:schemeClr val="accent4">
                    <a:lumMod val="75000"/>
                  </a:schemeClr>
                </a:solidFill>
              </a:rPr>
              <a:t>[</a:t>
            </a:r>
            <a:r>
              <a:rPr lang="fr-CA" sz="4400" i="1" dirty="0">
                <a:solidFill>
                  <a:srgbClr val="FF0000"/>
                </a:solidFill>
              </a:rPr>
              <a:t>expression </a:t>
            </a:r>
            <a:r>
              <a:rPr lang="fr-CA" sz="4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for</a:t>
            </a:r>
            <a:r>
              <a:rPr lang="fr-CA" sz="4400" dirty="0">
                <a:solidFill>
                  <a:srgbClr val="FF0000"/>
                </a:solidFill>
              </a:rPr>
              <a:t> </a:t>
            </a:r>
            <a:r>
              <a:rPr lang="fr-CA" sz="4400" i="1" dirty="0">
                <a:solidFill>
                  <a:schemeClr val="accent6">
                    <a:lumMod val="50000"/>
                  </a:schemeClr>
                </a:solidFill>
              </a:rPr>
              <a:t>val</a:t>
            </a:r>
            <a:r>
              <a:rPr lang="fr-CA" sz="4400" dirty="0">
                <a:solidFill>
                  <a:srgbClr val="FF0000"/>
                </a:solidFill>
              </a:rPr>
              <a:t> </a:t>
            </a:r>
            <a:r>
              <a:rPr lang="fr-CA" sz="4400" dirty="0">
                <a:solidFill>
                  <a:srgbClr val="0070C0"/>
                </a:solidFill>
              </a:rPr>
              <a:t>in</a:t>
            </a:r>
            <a:r>
              <a:rPr lang="fr-CA" sz="4400" dirty="0">
                <a:solidFill>
                  <a:srgbClr val="FF0000"/>
                </a:solidFill>
              </a:rPr>
              <a:t> </a:t>
            </a:r>
            <a:r>
              <a:rPr lang="fr-CA" sz="4400" i="1" dirty="0">
                <a:solidFill>
                  <a:schemeClr val="accent6">
                    <a:lumMod val="50000"/>
                  </a:schemeClr>
                </a:solidFill>
              </a:rPr>
              <a:t>collection</a:t>
            </a:r>
            <a:r>
              <a:rPr lang="fr-CA" sz="4400" dirty="0">
                <a:solidFill>
                  <a:srgbClr val="FF0000"/>
                </a:solidFill>
              </a:rPr>
              <a:t> </a:t>
            </a:r>
            <a:r>
              <a:rPr lang="fr-CA" sz="4400" dirty="0">
                <a:solidFill>
                  <a:schemeClr val="accent2">
                    <a:lumMod val="75000"/>
                  </a:schemeClr>
                </a:solidFill>
              </a:rPr>
              <a:t>if condition</a:t>
            </a:r>
            <a:r>
              <a:rPr lang="fr-CA" sz="4400" dirty="0">
                <a:solidFill>
                  <a:schemeClr val="accent4">
                    <a:lumMod val="75000"/>
                  </a:schemeClr>
                </a:solidFill>
              </a:rPr>
              <a:t>] </a:t>
            </a:r>
            <a:endParaRPr lang="fr-CA" sz="44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207FF3-8E5A-0C2D-A119-04D7ED07AEFB}"/>
              </a:ext>
            </a:extLst>
          </p:cNvPr>
          <p:cNvSpPr txBox="1"/>
          <p:nvPr/>
        </p:nvSpPr>
        <p:spPr>
          <a:xfrm>
            <a:off x="259814" y="3044279"/>
            <a:ext cx="116606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3600" dirty="0">
                <a:solidFill>
                  <a:schemeClr val="accent4">
                    <a:lumMod val="75000"/>
                  </a:schemeClr>
                </a:solidFill>
              </a:rPr>
              <a:t>[</a:t>
            </a:r>
            <a:r>
              <a:rPr lang="fr-CA" sz="3600" i="1" dirty="0">
                <a:solidFill>
                  <a:srgbClr val="FF0000"/>
                </a:solidFill>
              </a:rPr>
              <a:t>expression </a:t>
            </a:r>
            <a:r>
              <a:rPr lang="fr-CA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for</a:t>
            </a:r>
            <a:r>
              <a:rPr lang="fr-CA" sz="3600" dirty="0">
                <a:solidFill>
                  <a:srgbClr val="FF0000"/>
                </a:solidFill>
              </a:rPr>
              <a:t> </a:t>
            </a:r>
            <a:r>
              <a:rPr lang="fr-CA" sz="3600" i="1" dirty="0">
                <a:solidFill>
                  <a:schemeClr val="accent6">
                    <a:lumMod val="50000"/>
                  </a:schemeClr>
                </a:solidFill>
              </a:rPr>
              <a:t>val1, val2</a:t>
            </a:r>
            <a:r>
              <a:rPr lang="fr-CA" sz="3600" dirty="0">
                <a:solidFill>
                  <a:srgbClr val="FF0000"/>
                </a:solidFill>
              </a:rPr>
              <a:t> </a:t>
            </a:r>
            <a:r>
              <a:rPr lang="fr-CA" sz="3600" dirty="0">
                <a:solidFill>
                  <a:srgbClr val="0070C0"/>
                </a:solidFill>
              </a:rPr>
              <a:t>in</a:t>
            </a:r>
            <a:r>
              <a:rPr lang="fr-CA" sz="3600" dirty="0">
                <a:solidFill>
                  <a:srgbClr val="FF0000"/>
                </a:solidFill>
              </a:rPr>
              <a:t> zip(</a:t>
            </a:r>
            <a:r>
              <a:rPr lang="fr-CA" sz="3600" i="1" dirty="0">
                <a:solidFill>
                  <a:schemeClr val="accent6">
                    <a:lumMod val="50000"/>
                  </a:schemeClr>
                </a:solidFill>
              </a:rPr>
              <a:t>collection1</a:t>
            </a:r>
            <a:r>
              <a:rPr lang="fr-CA" sz="3600" i="1">
                <a:solidFill>
                  <a:schemeClr val="accent6">
                    <a:lumMod val="50000"/>
                  </a:schemeClr>
                </a:solidFill>
              </a:rPr>
              <a:t>,</a:t>
            </a:r>
            <a:r>
              <a:rPr lang="fr-CA" sz="3600">
                <a:solidFill>
                  <a:srgbClr val="FF0000"/>
                </a:solidFill>
              </a:rPr>
              <a:t> </a:t>
            </a:r>
            <a:r>
              <a:rPr lang="fr-CA" sz="3600" i="1">
                <a:solidFill>
                  <a:schemeClr val="accent6">
                    <a:lumMod val="50000"/>
                  </a:schemeClr>
                </a:solidFill>
              </a:rPr>
              <a:t>collection2</a:t>
            </a:r>
            <a:r>
              <a:rPr lang="fr-CA" sz="3600">
                <a:solidFill>
                  <a:srgbClr val="FF0000"/>
                </a:solidFill>
              </a:rPr>
              <a:t> )</a:t>
            </a:r>
            <a:r>
              <a:rPr lang="fr-CA" sz="3600" i="1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fr-CA" sz="3600" dirty="0">
                <a:solidFill>
                  <a:schemeClr val="accent4">
                    <a:lumMod val="75000"/>
                  </a:schemeClr>
                </a:solidFill>
              </a:rPr>
              <a:t>] </a:t>
            </a:r>
            <a:endParaRPr lang="fr-CA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666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62CEE-0967-2306-9F0A-527533969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65CBA-F56C-7CD4-7785-890743F1F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8196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02849-D601-A166-B136-076FF182E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1B026-1259-4D33-D4FC-8F971C6D0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7162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E10E-E5AA-1D97-B195-B1451D295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9A458-2EC4-ADE7-F31C-A199D8B96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14715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D8EE11-1066-1EF9-4BE7-BA8E4A997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588"/>
            <a:ext cx="12192000" cy="650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688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01A34C-E32E-4212-8AE2-CDF8C5A99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231"/>
            <a:ext cx="12192000" cy="65155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12F8B2B-A4C2-508C-6408-FB57107EB8CE}"/>
              </a:ext>
            </a:extLst>
          </p:cNvPr>
          <p:cNvSpPr/>
          <p:nvPr/>
        </p:nvSpPr>
        <p:spPr>
          <a:xfrm>
            <a:off x="345440" y="4246880"/>
            <a:ext cx="11572240" cy="212344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0D115D-1CEE-F5FD-C0E7-E1B74D939B05}"/>
              </a:ext>
            </a:extLst>
          </p:cNvPr>
          <p:cNvSpPr txBox="1"/>
          <p:nvPr/>
        </p:nvSpPr>
        <p:spPr>
          <a:xfrm>
            <a:off x="4897120" y="4348480"/>
            <a:ext cx="1861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Debug Menu</a:t>
            </a:r>
            <a:endParaRPr lang="fr-CA" sz="2400" dirty="0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BEB3E8-813A-BF87-BA8D-924FAED3807B}"/>
              </a:ext>
            </a:extLst>
          </p:cNvPr>
          <p:cNvSpPr txBox="1"/>
          <p:nvPr/>
        </p:nvSpPr>
        <p:spPr>
          <a:xfrm>
            <a:off x="2413000" y="1875274"/>
            <a:ext cx="126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B5C5C"/>
                </a:solidFill>
              </a:rPr>
              <a:t>Breakpoint</a:t>
            </a:r>
            <a:endParaRPr lang="fr-CA" dirty="0">
              <a:solidFill>
                <a:srgbClr val="DB5C5C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D0C5B9D-8E34-B7FB-B6FE-59DB5AD653B6}"/>
              </a:ext>
            </a:extLst>
          </p:cNvPr>
          <p:cNvCxnSpPr>
            <a:cxnSpLocks/>
          </p:cNvCxnSpPr>
          <p:nvPr/>
        </p:nvCxnSpPr>
        <p:spPr>
          <a:xfrm flipH="1" flipV="1">
            <a:off x="2499360" y="1178560"/>
            <a:ext cx="411480" cy="723156"/>
          </a:xfrm>
          <a:prstGeom prst="straightConnector1">
            <a:avLst/>
          </a:prstGeom>
          <a:ln>
            <a:solidFill>
              <a:srgbClr val="DB5C5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DD58F3F-A29A-DDFB-FDA8-FEB0A7C1F507}"/>
              </a:ext>
            </a:extLst>
          </p:cNvPr>
          <p:cNvSpPr/>
          <p:nvPr/>
        </p:nvSpPr>
        <p:spPr>
          <a:xfrm>
            <a:off x="9144000" y="78658"/>
            <a:ext cx="353961" cy="57027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15895F-5339-3454-63D9-B7E6A7876FA7}"/>
              </a:ext>
            </a:extLst>
          </p:cNvPr>
          <p:cNvSpPr txBox="1"/>
          <p:nvPr/>
        </p:nvSpPr>
        <p:spPr>
          <a:xfrm>
            <a:off x="9144000" y="1651819"/>
            <a:ext cx="198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Restart debugging</a:t>
            </a:r>
            <a:endParaRPr lang="fr-CA" dirty="0">
              <a:solidFill>
                <a:srgbClr val="00B05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E61D7D-7877-713B-3F09-2DA451D1BB0D}"/>
              </a:ext>
            </a:extLst>
          </p:cNvPr>
          <p:cNvCxnSpPr>
            <a:cxnSpLocks/>
          </p:cNvCxnSpPr>
          <p:nvPr/>
        </p:nvCxnSpPr>
        <p:spPr>
          <a:xfrm flipH="1" flipV="1">
            <a:off x="9486900" y="741502"/>
            <a:ext cx="647596" cy="91031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940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BD6D532-E12F-6745-BE53-F9C4DF583A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901"/>
          <a:stretch/>
        </p:blipFill>
        <p:spPr>
          <a:xfrm>
            <a:off x="474809" y="486071"/>
            <a:ext cx="3886537" cy="15357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E2578E-E104-F99C-C3C2-BBF2311884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8333" r="2485" b="37493"/>
          <a:stretch/>
        </p:blipFill>
        <p:spPr>
          <a:xfrm>
            <a:off x="4571999" y="486070"/>
            <a:ext cx="3886537" cy="15357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F704B3-1E30-31A2-E13A-3B197A15CF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76377"/>
          <a:stretch/>
        </p:blipFill>
        <p:spPr>
          <a:xfrm>
            <a:off x="2418078" y="4039761"/>
            <a:ext cx="3886536" cy="25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881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lorful text on a white background&#10;&#10;Description automatically generated">
            <a:extLst>
              <a:ext uri="{FF2B5EF4-FFF2-40B4-BE49-F238E27FC236}">
                <a16:creationId xmlns:a16="http://schemas.microsoft.com/office/drawing/2014/main" id="{308C548A-325C-FB87-1FBE-2E41DCB3C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2500" y1="17879" x2="63415" y2="40909"/>
                        <a14:foregroundMark x1="32622" y1="53636" x2="44817" y2="67576"/>
                        <a14:foregroundMark x1="57317" y1="57273" x2="72256" y2="5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400" y="1320801"/>
            <a:ext cx="2214472" cy="2227974"/>
          </a:xfrm>
          <a:prstGeom prst="rect">
            <a:avLst/>
          </a:prstGeom>
        </p:spPr>
      </p:pic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09A08A7E-DBB5-CDA4-4838-ECB5F1C5F4F0}"/>
              </a:ext>
            </a:extLst>
          </p:cNvPr>
          <p:cNvSpPr/>
          <p:nvPr/>
        </p:nvSpPr>
        <p:spPr>
          <a:xfrm rot="5400000">
            <a:off x="4785508" y="1825848"/>
            <a:ext cx="1460607" cy="121788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93116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859085-5C69-BF82-2CBB-C26528D274C9}"/>
              </a:ext>
            </a:extLst>
          </p:cNvPr>
          <p:cNvSpPr txBox="1"/>
          <p:nvPr/>
        </p:nvSpPr>
        <p:spPr>
          <a:xfrm>
            <a:off x="3048000" y="1992088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 err="1"/>
              <a:t>def</a:t>
            </a:r>
            <a:r>
              <a:rPr lang="fr-CA" dirty="0"/>
              <a:t> </a:t>
            </a:r>
            <a:r>
              <a:rPr lang="fr-CA" dirty="0" err="1">
                <a:solidFill>
                  <a:srgbClr val="FF0000"/>
                </a:solidFill>
              </a:rPr>
              <a:t>sum</a:t>
            </a:r>
            <a:r>
              <a:rPr lang="fr-CA" dirty="0"/>
              <a:t>(</a:t>
            </a:r>
            <a:r>
              <a:rPr lang="fr-CA" dirty="0">
                <a:solidFill>
                  <a:schemeClr val="tx2">
                    <a:lumMod val="50000"/>
                    <a:lumOff val="50000"/>
                  </a:schemeClr>
                </a:solidFill>
              </a:rPr>
              <a:t>num1, num2</a:t>
            </a:r>
            <a:r>
              <a:rPr lang="fr-CA" dirty="0"/>
              <a:t>)</a:t>
            </a:r>
            <a:r>
              <a:rPr lang="fr-CA" dirty="0">
                <a:highlight>
                  <a:srgbClr val="FFFF00"/>
                </a:highlight>
              </a:rPr>
              <a:t>:</a:t>
            </a:r>
          </a:p>
          <a:p>
            <a:r>
              <a:rPr lang="fr-CA" dirty="0">
                <a:highlight>
                  <a:srgbClr val="FFFF00"/>
                </a:highlight>
              </a:rPr>
              <a:t>	</a:t>
            </a:r>
            <a:r>
              <a:rPr lang="fr-C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value  = num1 + num2</a:t>
            </a:r>
            <a:r>
              <a:rPr lang="fr-CA" dirty="0">
                <a:highlight>
                  <a:srgbClr val="FFFF00"/>
                </a:highlight>
              </a:rPr>
              <a:t>	</a:t>
            </a:r>
          </a:p>
          <a:p>
            <a:r>
              <a:rPr lang="fr-CA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	</a:t>
            </a:r>
            <a:r>
              <a:rPr lang="fr-CA" dirty="0"/>
              <a:t>return </a:t>
            </a:r>
            <a:r>
              <a:rPr lang="fr-CA" dirty="0">
                <a:solidFill>
                  <a:schemeClr val="accent6">
                    <a:lumMod val="50000"/>
                  </a:schemeClr>
                </a:solidFill>
              </a:rPr>
              <a:t>value</a:t>
            </a:r>
          </a:p>
          <a:p>
            <a:endParaRPr lang="fr-CA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CD337CE-D1BF-69E8-DB89-12001B324A60}"/>
              </a:ext>
            </a:extLst>
          </p:cNvPr>
          <p:cNvCxnSpPr>
            <a:cxnSpLocks/>
          </p:cNvCxnSpPr>
          <p:nvPr/>
        </p:nvCxnSpPr>
        <p:spPr>
          <a:xfrm>
            <a:off x="4663440" y="1442720"/>
            <a:ext cx="0" cy="5701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6A65E0-D3DB-DDF3-908B-CBA94B47C4D1}"/>
              </a:ext>
            </a:extLst>
          </p:cNvPr>
          <p:cNvCxnSpPr>
            <a:cxnSpLocks/>
          </p:cNvCxnSpPr>
          <p:nvPr/>
        </p:nvCxnSpPr>
        <p:spPr>
          <a:xfrm flipH="1">
            <a:off x="5415280" y="2187832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F4CE71-4D09-57A7-D28C-0C0FF3A017BF}"/>
              </a:ext>
            </a:extLst>
          </p:cNvPr>
          <p:cNvCxnSpPr>
            <a:cxnSpLocks/>
          </p:cNvCxnSpPr>
          <p:nvPr/>
        </p:nvCxnSpPr>
        <p:spPr>
          <a:xfrm>
            <a:off x="2194560" y="2628483"/>
            <a:ext cx="5892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2F8E27-2213-5200-3E5C-8D9441ABA92A}"/>
              </a:ext>
            </a:extLst>
          </p:cNvPr>
          <p:cNvCxnSpPr>
            <a:cxnSpLocks/>
          </p:cNvCxnSpPr>
          <p:nvPr/>
        </p:nvCxnSpPr>
        <p:spPr>
          <a:xfrm flipH="1">
            <a:off x="6329680" y="2474594"/>
            <a:ext cx="8940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709854C-CC2C-C3E1-3C59-37D162951638}"/>
              </a:ext>
            </a:extLst>
          </p:cNvPr>
          <p:cNvCxnSpPr>
            <a:cxnSpLocks/>
          </p:cNvCxnSpPr>
          <p:nvPr/>
        </p:nvCxnSpPr>
        <p:spPr>
          <a:xfrm flipV="1">
            <a:off x="4993641" y="3021637"/>
            <a:ext cx="0" cy="6399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1E0BD77-4D3A-F523-F3F1-7B0C8058A9B3}"/>
              </a:ext>
            </a:extLst>
          </p:cNvPr>
          <p:cNvCxnSpPr>
            <a:cxnSpLocks/>
          </p:cNvCxnSpPr>
          <p:nvPr/>
        </p:nvCxnSpPr>
        <p:spPr>
          <a:xfrm>
            <a:off x="3296919" y="1442720"/>
            <a:ext cx="0" cy="5701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A30B6B2-630C-685D-0837-C17AD0D3E9B2}"/>
              </a:ext>
            </a:extLst>
          </p:cNvPr>
          <p:cNvCxnSpPr>
            <a:cxnSpLocks/>
          </p:cNvCxnSpPr>
          <p:nvPr/>
        </p:nvCxnSpPr>
        <p:spPr>
          <a:xfrm flipV="1">
            <a:off x="4384039" y="3021637"/>
            <a:ext cx="0" cy="6399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8EC014F-E7C8-4F5D-8758-23637F6FBE10}"/>
              </a:ext>
            </a:extLst>
          </p:cNvPr>
          <p:cNvSpPr txBox="1"/>
          <p:nvPr/>
        </p:nvSpPr>
        <p:spPr>
          <a:xfrm>
            <a:off x="2870199" y="1127198"/>
            <a:ext cx="929640" cy="315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Keyword</a:t>
            </a:r>
            <a:endParaRPr lang="fr-CA" sz="14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BA1D574-4DE9-7B0D-176F-851D8AA4F2E3}"/>
              </a:ext>
            </a:extLst>
          </p:cNvPr>
          <p:cNvCxnSpPr>
            <a:cxnSpLocks/>
          </p:cNvCxnSpPr>
          <p:nvPr/>
        </p:nvCxnSpPr>
        <p:spPr>
          <a:xfrm>
            <a:off x="3799839" y="1541907"/>
            <a:ext cx="0" cy="4864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AA53D54-F464-C096-BD2D-3C5C4223DFF1}"/>
              </a:ext>
            </a:extLst>
          </p:cNvPr>
          <p:cNvSpPr txBox="1"/>
          <p:nvPr/>
        </p:nvSpPr>
        <p:spPr>
          <a:xfrm>
            <a:off x="3581398" y="1045041"/>
            <a:ext cx="929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Function name</a:t>
            </a:r>
            <a:endParaRPr lang="fr-CA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9777E2-A2FF-25FF-B278-A054F6CF21DF}"/>
              </a:ext>
            </a:extLst>
          </p:cNvPr>
          <p:cNvSpPr txBox="1"/>
          <p:nvPr/>
        </p:nvSpPr>
        <p:spPr>
          <a:xfrm>
            <a:off x="4330696" y="1035528"/>
            <a:ext cx="1084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(optional)</a:t>
            </a:r>
          </a:p>
          <a:p>
            <a:r>
              <a:rPr lang="en-US" sz="1400" dirty="0"/>
              <a:t>Parameters</a:t>
            </a:r>
            <a:endParaRPr lang="fr-CA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FABB50-3F7B-639F-680F-684FDC7C9E7C}"/>
              </a:ext>
            </a:extLst>
          </p:cNvPr>
          <p:cNvSpPr txBox="1"/>
          <p:nvPr/>
        </p:nvSpPr>
        <p:spPr>
          <a:xfrm>
            <a:off x="977896" y="2474594"/>
            <a:ext cx="1084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Indentation</a:t>
            </a:r>
          </a:p>
          <a:p>
            <a:r>
              <a:rPr lang="en-US" sz="1400" dirty="0"/>
              <a:t>(“TAB”)</a:t>
            </a:r>
            <a:endParaRPr lang="fr-CA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789A8F0-7EEC-8E47-1EAA-0ED4EA48CA95}"/>
              </a:ext>
            </a:extLst>
          </p:cNvPr>
          <p:cNvSpPr txBox="1"/>
          <p:nvPr/>
        </p:nvSpPr>
        <p:spPr>
          <a:xfrm>
            <a:off x="5819136" y="2001228"/>
            <a:ext cx="1084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Semi-colon</a:t>
            </a:r>
            <a:endParaRPr lang="fr-CA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595CED-9CFE-A77A-5307-828C5840E440}"/>
              </a:ext>
            </a:extLst>
          </p:cNvPr>
          <p:cNvSpPr txBox="1"/>
          <p:nvPr/>
        </p:nvSpPr>
        <p:spPr>
          <a:xfrm>
            <a:off x="7278370" y="2284475"/>
            <a:ext cx="1170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Expression</a:t>
            </a:r>
            <a:endParaRPr lang="fr-CA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2BFBCF-B1BD-79F0-F263-B501EAB8FE52}"/>
              </a:ext>
            </a:extLst>
          </p:cNvPr>
          <p:cNvSpPr txBox="1"/>
          <p:nvPr/>
        </p:nvSpPr>
        <p:spPr>
          <a:xfrm>
            <a:off x="3173728" y="3739372"/>
            <a:ext cx="1744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(Optional) Keyword</a:t>
            </a:r>
            <a:endParaRPr lang="fr-CA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77A94D-B24C-1858-AC0A-31EFFAD1286B}"/>
              </a:ext>
            </a:extLst>
          </p:cNvPr>
          <p:cNvSpPr txBox="1"/>
          <p:nvPr/>
        </p:nvSpPr>
        <p:spPr>
          <a:xfrm>
            <a:off x="4762500" y="3730881"/>
            <a:ext cx="124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Return value</a:t>
            </a:r>
            <a:endParaRPr lang="fr-CA" sz="1400" dirty="0"/>
          </a:p>
        </p:txBody>
      </p:sp>
      <p:sp>
        <p:nvSpPr>
          <p:cNvPr id="49" name="Left Bracket 48">
            <a:extLst>
              <a:ext uri="{FF2B5EF4-FFF2-40B4-BE49-F238E27FC236}">
                <a16:creationId xmlns:a16="http://schemas.microsoft.com/office/drawing/2014/main" id="{44AFDDAB-F9FF-50FF-C927-6A1AA737F143}"/>
              </a:ext>
            </a:extLst>
          </p:cNvPr>
          <p:cNvSpPr/>
          <p:nvPr/>
        </p:nvSpPr>
        <p:spPr>
          <a:xfrm>
            <a:off x="2994025" y="2309005"/>
            <a:ext cx="107949" cy="52322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0" name="Left Bracket 49">
            <a:extLst>
              <a:ext uri="{FF2B5EF4-FFF2-40B4-BE49-F238E27FC236}">
                <a16:creationId xmlns:a16="http://schemas.microsoft.com/office/drawing/2014/main" id="{DBE1B940-8254-9C0E-6257-2BEC21F8ACD8}"/>
              </a:ext>
            </a:extLst>
          </p:cNvPr>
          <p:cNvSpPr/>
          <p:nvPr/>
        </p:nvSpPr>
        <p:spPr>
          <a:xfrm rot="10800000">
            <a:off x="6181111" y="2309005"/>
            <a:ext cx="129521" cy="307778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1" name="Left Bracket 50">
            <a:extLst>
              <a:ext uri="{FF2B5EF4-FFF2-40B4-BE49-F238E27FC236}">
                <a16:creationId xmlns:a16="http://schemas.microsoft.com/office/drawing/2014/main" id="{351527B1-A2A1-DE17-6BC6-9CD95B615FB1}"/>
              </a:ext>
            </a:extLst>
          </p:cNvPr>
          <p:cNvSpPr/>
          <p:nvPr/>
        </p:nvSpPr>
        <p:spPr>
          <a:xfrm rot="16200000">
            <a:off x="4314186" y="2591184"/>
            <a:ext cx="100512" cy="602211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3" name="Left Bracket 52">
            <a:extLst>
              <a:ext uri="{FF2B5EF4-FFF2-40B4-BE49-F238E27FC236}">
                <a16:creationId xmlns:a16="http://schemas.microsoft.com/office/drawing/2014/main" id="{8683F84B-6C3D-CAE5-58A8-E6ADC8DC67D4}"/>
              </a:ext>
            </a:extLst>
          </p:cNvPr>
          <p:cNvSpPr/>
          <p:nvPr/>
        </p:nvSpPr>
        <p:spPr>
          <a:xfrm rot="16200000">
            <a:off x="4943385" y="2587480"/>
            <a:ext cx="100512" cy="602211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71305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5D0E8DE0-90F4-1E05-3EEE-A27384B3A40B}"/>
              </a:ext>
            </a:extLst>
          </p:cNvPr>
          <p:cNvSpPr txBox="1"/>
          <p:nvPr/>
        </p:nvSpPr>
        <p:spPr>
          <a:xfrm>
            <a:off x="3048000" y="1992088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 err="1"/>
              <a:t>def</a:t>
            </a:r>
            <a:r>
              <a:rPr lang="fr-CA" dirty="0"/>
              <a:t> </a:t>
            </a:r>
            <a:r>
              <a:rPr lang="fr-CA" dirty="0" err="1">
                <a:solidFill>
                  <a:srgbClr val="FF0000"/>
                </a:solidFill>
              </a:rPr>
              <a:t>sum</a:t>
            </a:r>
            <a:r>
              <a:rPr lang="fr-CA" dirty="0"/>
              <a:t>(</a:t>
            </a:r>
            <a:r>
              <a:rPr lang="fr-CA" dirty="0">
                <a:solidFill>
                  <a:schemeClr val="tx2">
                    <a:lumMod val="50000"/>
                    <a:lumOff val="50000"/>
                  </a:schemeClr>
                </a:solidFill>
              </a:rPr>
              <a:t>num1 : </a:t>
            </a:r>
            <a:r>
              <a:rPr lang="fr-CA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float</a:t>
            </a:r>
            <a:r>
              <a:rPr lang="fr-CA" dirty="0">
                <a:solidFill>
                  <a:schemeClr val="tx2">
                    <a:lumMod val="50000"/>
                    <a:lumOff val="50000"/>
                  </a:schemeClr>
                </a:solidFill>
              </a:rPr>
              <a:t>, num2 : </a:t>
            </a:r>
            <a:r>
              <a:rPr lang="fr-CA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float</a:t>
            </a:r>
            <a:r>
              <a:rPr lang="fr-CA" dirty="0">
                <a:solidFill>
                  <a:srgbClr val="00B0F0"/>
                </a:solidFill>
              </a:rPr>
              <a:t>)</a:t>
            </a:r>
            <a:r>
              <a:rPr lang="fr-CA" dirty="0">
                <a:solidFill>
                  <a:srgbClr val="FF0000"/>
                </a:solidFill>
              </a:rPr>
              <a:t> -&gt; </a:t>
            </a:r>
            <a:r>
              <a:rPr lang="fr-CA" dirty="0" err="1">
                <a:solidFill>
                  <a:srgbClr val="FF0000"/>
                </a:solidFill>
              </a:rPr>
              <a:t>float</a:t>
            </a:r>
            <a:r>
              <a:rPr lang="fr-CA" dirty="0">
                <a:solidFill>
                  <a:srgbClr val="FF0000"/>
                </a:solidFill>
              </a:rPr>
              <a:t> </a:t>
            </a:r>
            <a:r>
              <a:rPr lang="fr-CA" dirty="0">
                <a:highlight>
                  <a:srgbClr val="FFFF00"/>
                </a:highlight>
              </a:rPr>
              <a:t>:</a:t>
            </a:r>
          </a:p>
          <a:p>
            <a:r>
              <a:rPr lang="fr-CA" dirty="0">
                <a:highlight>
                  <a:srgbClr val="FFFF00"/>
                </a:highlight>
              </a:rPr>
              <a:t>	</a:t>
            </a:r>
            <a:r>
              <a:rPr lang="fr-C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value  = num1 + num2</a:t>
            </a:r>
            <a:endParaRPr lang="fr-CA" dirty="0">
              <a:highlight>
                <a:srgbClr val="FFFF00"/>
              </a:highlight>
            </a:endParaRPr>
          </a:p>
          <a:p>
            <a:r>
              <a:rPr lang="fr-CA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	</a:t>
            </a:r>
            <a:r>
              <a:rPr lang="fr-CA" dirty="0"/>
              <a:t>return </a:t>
            </a:r>
            <a:r>
              <a:rPr lang="fr-CA" dirty="0">
                <a:solidFill>
                  <a:schemeClr val="accent6">
                    <a:lumMod val="50000"/>
                  </a:schemeClr>
                </a:solidFill>
              </a:rPr>
              <a:t>value</a:t>
            </a:r>
          </a:p>
          <a:p>
            <a:endParaRPr lang="fr-CA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61479D9-3094-1034-162B-1F70604EC0AF}"/>
              </a:ext>
            </a:extLst>
          </p:cNvPr>
          <p:cNvCxnSpPr>
            <a:cxnSpLocks/>
          </p:cNvCxnSpPr>
          <p:nvPr/>
        </p:nvCxnSpPr>
        <p:spPr>
          <a:xfrm>
            <a:off x="6873819" y="2652973"/>
            <a:ext cx="0" cy="10086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89E9410-816E-42C8-A2AE-AFDE8B7D479A}"/>
              </a:ext>
            </a:extLst>
          </p:cNvPr>
          <p:cNvSpPr txBox="1"/>
          <p:nvPr/>
        </p:nvSpPr>
        <p:spPr>
          <a:xfrm>
            <a:off x="6305439" y="3735819"/>
            <a:ext cx="113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Return type</a:t>
            </a:r>
            <a:endParaRPr lang="fr-CA" sz="1400" dirty="0"/>
          </a:p>
        </p:txBody>
      </p:sp>
      <p:sp>
        <p:nvSpPr>
          <p:cNvPr id="45" name="Left Bracket 44">
            <a:extLst>
              <a:ext uri="{FF2B5EF4-FFF2-40B4-BE49-F238E27FC236}">
                <a16:creationId xmlns:a16="http://schemas.microsoft.com/office/drawing/2014/main" id="{188B7ED1-1FE8-94D4-3E76-D2FE18C64A97}"/>
              </a:ext>
            </a:extLst>
          </p:cNvPr>
          <p:cNvSpPr/>
          <p:nvPr/>
        </p:nvSpPr>
        <p:spPr>
          <a:xfrm rot="16200000">
            <a:off x="6804770" y="2049889"/>
            <a:ext cx="138099" cy="862441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6DC44BA-211C-F6E7-F59C-47225351A0ED}"/>
              </a:ext>
            </a:extLst>
          </p:cNvPr>
          <p:cNvSpPr txBox="1"/>
          <p:nvPr/>
        </p:nvSpPr>
        <p:spPr>
          <a:xfrm>
            <a:off x="4872988" y="1489025"/>
            <a:ext cx="155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Parameter types</a:t>
            </a:r>
            <a:endParaRPr lang="fr-CA" sz="14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C617999-B9A1-752C-6ADB-0BF30C67D84E}"/>
              </a:ext>
            </a:extLst>
          </p:cNvPr>
          <p:cNvCxnSpPr>
            <a:cxnSpLocks/>
          </p:cNvCxnSpPr>
          <p:nvPr/>
        </p:nvCxnSpPr>
        <p:spPr>
          <a:xfrm flipH="1">
            <a:off x="4918708" y="1796802"/>
            <a:ext cx="212092" cy="300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C87B971-348B-E503-87FB-20FE4495EBCD}"/>
              </a:ext>
            </a:extLst>
          </p:cNvPr>
          <p:cNvCxnSpPr>
            <a:cxnSpLocks/>
          </p:cNvCxnSpPr>
          <p:nvPr/>
        </p:nvCxnSpPr>
        <p:spPr>
          <a:xfrm>
            <a:off x="5892800" y="1816756"/>
            <a:ext cx="114300" cy="280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155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3CFF3A-7376-62D6-676E-1F580E0460C1}"/>
              </a:ext>
            </a:extLst>
          </p:cNvPr>
          <p:cNvSpPr txBox="1"/>
          <p:nvPr/>
        </p:nvSpPr>
        <p:spPr>
          <a:xfrm>
            <a:off x="4582160" y="1470075"/>
            <a:ext cx="359664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fr-CA" dirty="0"/>
              <a:t> </a:t>
            </a:r>
            <a:r>
              <a:rPr lang="fr-CA" dirty="0" err="1">
                <a:solidFill>
                  <a:srgbClr val="FF0000"/>
                </a:solidFill>
              </a:rPr>
              <a:t>sum</a:t>
            </a:r>
            <a:r>
              <a:rPr lang="fr-CA" dirty="0"/>
              <a:t>(</a:t>
            </a:r>
            <a:r>
              <a:rPr lang="fr-CA" dirty="0">
                <a:solidFill>
                  <a:schemeClr val="accent3"/>
                </a:solidFill>
              </a:rPr>
              <a:t>num1</a:t>
            </a:r>
            <a:r>
              <a:rPr lang="fr-CA" dirty="0"/>
              <a:t>, </a:t>
            </a:r>
            <a:r>
              <a:rPr lang="fr-CA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num2</a:t>
            </a:r>
            <a:r>
              <a:rPr lang="fr-CA" dirty="0"/>
              <a:t>)</a:t>
            </a:r>
            <a:r>
              <a:rPr lang="fr-CA" dirty="0">
                <a:highlight>
                  <a:srgbClr val="FFFF00"/>
                </a:highlight>
              </a:rPr>
              <a:t>:</a:t>
            </a:r>
          </a:p>
          <a:p>
            <a:r>
              <a:rPr lang="fr-CA" dirty="0">
                <a:highlight>
                  <a:srgbClr val="FFFF00"/>
                </a:highlight>
              </a:rPr>
              <a:t>	</a:t>
            </a:r>
            <a:r>
              <a:rPr lang="fr-CA" dirty="0">
                <a:solidFill>
                  <a:schemeClr val="accent5">
                    <a:lumMod val="75000"/>
                  </a:schemeClr>
                </a:solidFill>
              </a:rPr>
              <a:t>return</a:t>
            </a:r>
            <a:r>
              <a:rPr lang="fr-CA" dirty="0"/>
              <a:t> </a:t>
            </a:r>
            <a:r>
              <a:rPr lang="fr-C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(num1 + num2)</a:t>
            </a:r>
          </a:p>
          <a:p>
            <a:endParaRPr lang="fr-CA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fr-CA" dirty="0" err="1">
                <a:solidFill>
                  <a:srgbClr val="7030A0"/>
                </a:solidFill>
              </a:rPr>
              <a:t>def</a:t>
            </a:r>
            <a:r>
              <a:rPr lang="fr-CA" dirty="0">
                <a:solidFill>
                  <a:srgbClr val="7030A0"/>
                </a:solidFill>
              </a:rPr>
              <a:t> keyword</a:t>
            </a:r>
          </a:p>
          <a:p>
            <a:pPr marL="285750" indent="-285750">
              <a:buFontTx/>
              <a:buChar char="-"/>
            </a:pPr>
            <a:r>
              <a:rPr lang="fr-CA" dirty="0">
                <a:highlight>
                  <a:srgbClr val="FFFF00"/>
                </a:highlight>
              </a:rPr>
              <a:t>Semi-colon and indentation</a:t>
            </a:r>
          </a:p>
          <a:p>
            <a:pPr marL="285750" indent="-285750">
              <a:buFontTx/>
              <a:buChar char="-"/>
            </a:pPr>
            <a:r>
              <a:rPr lang="fr-CA" dirty="0" err="1">
                <a:solidFill>
                  <a:srgbClr val="FF0000"/>
                </a:solidFill>
              </a:rPr>
              <a:t>name</a:t>
            </a:r>
            <a:r>
              <a:rPr lang="fr-CA" dirty="0">
                <a:solidFill>
                  <a:srgbClr val="FF0000"/>
                </a:solidFill>
              </a:rPr>
              <a:t> of the </a:t>
            </a:r>
            <a:r>
              <a:rPr lang="fr-CA" dirty="0" err="1">
                <a:solidFill>
                  <a:srgbClr val="FF0000"/>
                </a:solidFill>
              </a:rPr>
              <a:t>function</a:t>
            </a:r>
            <a:endParaRPr lang="fr-CA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fr-CA" dirty="0">
                <a:solidFill>
                  <a:schemeClr val="accent3"/>
                </a:solidFill>
              </a:rPr>
              <a:t>Argument 1</a:t>
            </a:r>
          </a:p>
          <a:p>
            <a:pPr marL="285750" indent="-285750">
              <a:buFontTx/>
              <a:buChar char="-"/>
            </a:pPr>
            <a:r>
              <a:rPr lang="fr-CA" dirty="0">
                <a:solidFill>
                  <a:srgbClr val="00B0F0"/>
                </a:solidFill>
              </a:rPr>
              <a:t>Argument 2</a:t>
            </a:r>
          </a:p>
          <a:p>
            <a:r>
              <a:rPr lang="fr-CA" dirty="0">
                <a:solidFill>
                  <a:schemeClr val="accent5">
                    <a:lumMod val="75000"/>
                  </a:schemeClr>
                </a:solidFill>
              </a:rPr>
              <a:t>-     return keyword</a:t>
            </a:r>
          </a:p>
          <a:p>
            <a:r>
              <a:rPr lang="fr-C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- </a:t>
            </a:r>
            <a:r>
              <a:rPr lang="fr-CA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Returned</a:t>
            </a:r>
            <a:r>
              <a:rPr lang="fr-C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value or expression</a:t>
            </a:r>
          </a:p>
        </p:txBody>
      </p:sp>
    </p:spTree>
    <p:extLst>
      <p:ext uri="{BB962C8B-B14F-4D97-AF65-F5344CB8AC3E}">
        <p14:creationId xmlns:p14="http://schemas.microsoft.com/office/powerpoint/2010/main" val="238358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E3F2419-DB6B-1EB8-F2CC-CA1558A3E96B}"/>
              </a:ext>
            </a:extLst>
          </p:cNvPr>
          <p:cNvSpPr txBox="1"/>
          <p:nvPr/>
        </p:nvSpPr>
        <p:spPr>
          <a:xfrm>
            <a:off x="1696729" y="3044279"/>
            <a:ext cx="898143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4400" dirty="0" err="1">
                <a:solidFill>
                  <a:schemeClr val="accent4">
                    <a:lumMod val="75000"/>
                  </a:schemeClr>
                </a:solidFill>
              </a:rPr>
              <a:t>variable_name</a:t>
            </a:r>
            <a:r>
              <a:rPr lang="fr-CA" sz="4400" dirty="0"/>
              <a:t>  = </a:t>
            </a:r>
            <a:r>
              <a:rPr lang="fr-CA" sz="4400" dirty="0" err="1">
                <a:solidFill>
                  <a:srgbClr val="FF0000"/>
                </a:solidFill>
              </a:rPr>
              <a:t>some_expression</a:t>
            </a:r>
            <a:endParaRPr lang="fr-CA" sz="44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475B3A-3C45-4390-CF50-D147296916CE}"/>
              </a:ext>
            </a:extLst>
          </p:cNvPr>
          <p:cNvSpPr txBox="1"/>
          <p:nvPr/>
        </p:nvSpPr>
        <p:spPr>
          <a:xfrm>
            <a:off x="4246503" y="2044601"/>
            <a:ext cx="2947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Assignment operator</a:t>
            </a:r>
            <a:endParaRPr lang="fr-CA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27A056-C01A-3B34-24D7-BF99999C01BA}"/>
              </a:ext>
            </a:extLst>
          </p:cNvPr>
          <p:cNvCxnSpPr>
            <a:cxnSpLocks/>
          </p:cNvCxnSpPr>
          <p:nvPr/>
        </p:nvCxnSpPr>
        <p:spPr>
          <a:xfrm>
            <a:off x="5720080" y="2610693"/>
            <a:ext cx="0" cy="4978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E98FF3B-761E-F267-1C5D-60A95B8FB077}"/>
              </a:ext>
            </a:extLst>
          </p:cNvPr>
          <p:cNvSpPr txBox="1"/>
          <p:nvPr/>
        </p:nvSpPr>
        <p:spPr>
          <a:xfrm>
            <a:off x="8147943" y="2663279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endParaRPr lang="fr-CA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C234F4-FA2E-4B9D-3F9C-03457D0D9D09}"/>
              </a:ext>
            </a:extLst>
          </p:cNvPr>
          <p:cNvSpPr txBox="1"/>
          <p:nvPr/>
        </p:nvSpPr>
        <p:spPr>
          <a:xfrm>
            <a:off x="1696729" y="2674947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endParaRPr lang="fr-CA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510673C-4BDD-F671-E248-1F982A05FE76}"/>
              </a:ext>
            </a:extLst>
          </p:cNvPr>
          <p:cNvCxnSpPr>
            <a:cxnSpLocks/>
          </p:cNvCxnSpPr>
          <p:nvPr/>
        </p:nvCxnSpPr>
        <p:spPr>
          <a:xfrm flipH="1">
            <a:off x="5252720" y="4509215"/>
            <a:ext cx="8432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6EF8A92-947E-2C47-EF7D-8C126A8E3AED}"/>
              </a:ext>
            </a:extLst>
          </p:cNvPr>
          <p:cNvSpPr txBox="1"/>
          <p:nvPr/>
        </p:nvSpPr>
        <p:spPr>
          <a:xfrm>
            <a:off x="6187442" y="4183052"/>
            <a:ext cx="11277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3200" dirty="0">
                <a:solidFill>
                  <a:srgbClr val="FF0000"/>
                </a:solidFill>
              </a:rPr>
              <a:t>right</a:t>
            </a:r>
            <a:endParaRPr lang="fr-CA" sz="3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712AF7-B036-CBB4-4086-5BACA599310F}"/>
              </a:ext>
            </a:extLst>
          </p:cNvPr>
          <p:cNvSpPr txBox="1"/>
          <p:nvPr/>
        </p:nvSpPr>
        <p:spPr>
          <a:xfrm>
            <a:off x="4409440" y="4180184"/>
            <a:ext cx="8432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3200" dirty="0" err="1">
                <a:solidFill>
                  <a:schemeClr val="accent4">
                    <a:lumMod val="75000"/>
                  </a:schemeClr>
                </a:solidFill>
              </a:rPr>
              <a:t>left</a:t>
            </a:r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1315956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7121</TotalTime>
  <Words>153</Words>
  <Application>Microsoft Office PowerPoint</Application>
  <PresentationFormat>Widescreen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Youmna Badawy</dc:creator>
  <cp:lastModifiedBy>Youmna Badawy</cp:lastModifiedBy>
  <cp:revision>3</cp:revision>
  <dcterms:created xsi:type="dcterms:W3CDTF">2024-08-10T19:49:51Z</dcterms:created>
  <dcterms:modified xsi:type="dcterms:W3CDTF">2024-08-23T03:22:24Z</dcterms:modified>
</cp:coreProperties>
</file>