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CE9-2870-7D67-A64E-EB35AEB9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7DD92-B953-03F2-F75B-0CE67330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89D8-8A74-87E4-5725-CE5F372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F36D-27FE-5373-42DC-70067D25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8F5E-C496-DD3C-708F-ADA79D4D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7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E70B-F773-7750-24D6-18CF2C7B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3528-A0D2-F8B6-7344-14667FDE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DD83-5961-9901-FAE0-9CBEC9F0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FCDF-8512-8380-E73F-C430620A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497B-3B5F-931C-86A8-6B2200AE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1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37C68-95B0-0AB3-F811-8C6C9C084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296B8-EC46-F46E-BDB6-960F33C1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EB6D-91C1-F782-E8B8-E9D200D4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25ED-C88E-BAC8-AE02-DC76A648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D160-C19B-1D32-3F9E-FEC8C61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6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2F1-AEEC-EE70-7AEB-6E2954A1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A194-BA6D-5188-7149-95514D39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9288-F4FE-EE08-A0D1-58B8E51E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F488-58A3-B17A-59BD-9B667022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A8-C6BE-6A1D-5E37-704466F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09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9BF8-1002-DD66-78BD-E921F738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05DB-4EE5-3043-CE7E-017E6B59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CB1F-0AAA-14EF-4391-BE2CF5C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73B3-443B-85B6-CB60-745BFA19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CAB6-FFEB-8FED-BDB2-5976CD31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70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C40-1766-3B1B-B12E-892B692C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2332-466D-4B03-970F-3E630B07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FAF73-A32D-1D2D-F123-DF5E5DC9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6898-9ABF-4770-4BC2-945D6299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A1CD-2BF4-EF23-7D09-D09C95E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BBE2-DD49-0871-F3AF-01625D24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DCB0-A4D1-80CA-DABC-0A00430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986CA-F353-F956-CE2D-AAA55FBD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3C7C7-5179-BD3D-D235-BB88E565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3AA4B-FCCB-7868-88E8-5C5A65F9F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E2C68-D7FA-5460-852F-0CD378E7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FEA98-865B-AB31-0FFD-B0FCDA99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40BF-FD03-0C5F-BE72-5BBAF21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380CE-98A6-217C-026D-82E3D55D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39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9945-2932-F552-2037-70A621A3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84A47-0E1D-9606-E873-E8C24E6D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9483-BF2D-C1EF-5E77-439CE6BA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70C1-0145-78F9-1EAA-0D5A73B8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13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BF5EE-1058-E8AE-CC6D-7D1B320A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4ADDF-0A29-1742-4A3E-7DBFDA5B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28CCB-4C45-0984-F9DF-647A14CA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4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08C5-826B-5AEA-1C58-0B48C2F9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4B0A-09E4-85B0-2C54-23CC2A79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37F5-142E-7879-9F86-480CAFBD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0974-58E5-ECE8-FC2E-97E53586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5123-7D01-3AAE-A3D1-3CCD68AD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1CB0-864C-00F1-DB81-065D75B4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9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1A9E-F130-744B-198E-53BE3D9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8B1B8-C48F-5E43-28AF-D63429DA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E682-07C7-7ED0-63AF-0D897940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A844-97C4-0DE7-1920-A02657F8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F51FB-2D70-D157-9598-005A800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84C22-165F-7075-F0BA-497539D1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E8530-93F0-8E58-DC35-0E325DA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4930-6828-C998-1D5A-EBD20F72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478B-316C-57D2-A69E-AF4891E4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90732-AC00-4A1A-8AF8-30B8A9234F90}" type="datetimeFigureOut">
              <a:rPr lang="en-ZA" smtClean="0"/>
              <a:t>2025/09/01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6DF3-F59D-B224-289D-6B7FB6B2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5166-0255-351B-18EE-4D56971E4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221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333C-CED7-F929-7DA3-A22CE1B32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hand holding a piece of paper with writing on it&#10;&#10;AI-generated content may be incorrect.">
            <a:extLst>
              <a:ext uri="{FF2B5EF4-FFF2-40B4-BE49-F238E27FC236}">
                <a16:creationId xmlns:a16="http://schemas.microsoft.com/office/drawing/2014/main" id="{3363EBBE-65AD-38B8-CA20-28823FE3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0" y="0"/>
            <a:ext cx="5112417" cy="6858000"/>
          </a:xfrm>
          <a:prstGeom prst="rect">
            <a:avLst/>
          </a:prstGeom>
        </p:spPr>
      </p:pic>
      <p:pic>
        <p:nvPicPr>
          <p:cNvPr id="27" name="Picture 26" descr="A piece of paper with writing on it&#10;&#10;AI-generated content may be incorrect.">
            <a:extLst>
              <a:ext uri="{FF2B5EF4-FFF2-40B4-BE49-F238E27FC236}">
                <a16:creationId xmlns:a16="http://schemas.microsoft.com/office/drawing/2014/main" id="{24120542-90CB-2AC5-7177-559457249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11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5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7F273-BEAC-A4AD-4F51-853DC1A6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16E2C-A167-5B7B-BDD5-F8C6E099847D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5C8773-0254-B6DD-3175-CCC64E244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828386"/>
              </p:ext>
            </p:extLst>
          </p:nvPr>
        </p:nvGraphicFramePr>
        <p:xfrm>
          <a:off x="7770921" y="312864"/>
          <a:ext cx="433802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10. Place grain in Row 1 ‘0’ slot (assigned)</a:t>
                      </a:r>
                      <a:endParaRPr lang="en-ZA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FAFA30-5846-1880-11F6-E891C06E3264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0ECF50-32A8-291D-7E63-FFDF4D799ED7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0</a:t>
            </a:r>
            <a:r>
              <a:rPr lang="en-US" dirty="0"/>
              <a:t> (pair (A</a:t>
            </a:r>
            <a:r>
              <a:rPr lang="en-US" baseline="-25000" dirty="0"/>
              <a:t>0</a:t>
            </a:r>
            <a:r>
              <a:rPr lang="en-US" dirty="0"/>
              <a:t> , B</a:t>
            </a:r>
            <a:r>
              <a:rPr lang="en-US" baseline="-25000" dirty="0"/>
              <a:t>0</a:t>
            </a:r>
            <a:r>
              <a:rPr lang="en-US" dirty="0"/>
              <a:t>) available)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avail P </a:t>
            </a:r>
            <a:r>
              <a:rPr lang="en-US" dirty="0" err="1"/>
              <a:t>val</a:t>
            </a:r>
            <a:r>
              <a:rPr lang="en-US" dirty="0"/>
              <a:t>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D8C188-DBCC-AC3D-5650-6F006207A061}"/>
              </a:ext>
            </a:extLst>
          </p:cNvPr>
          <p:cNvGrpSpPr/>
          <p:nvPr/>
        </p:nvGrpSpPr>
        <p:grpSpPr>
          <a:xfrm>
            <a:off x="6416643" y="2492474"/>
            <a:ext cx="554960" cy="826008"/>
            <a:chOff x="5183124" y="973020"/>
            <a:chExt cx="554960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6DEF96BE-8992-A8E1-81F2-7CB9E80F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F3EE34-5FDE-7B32-A4E5-5D3BD8B680F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71C34A-0554-AEC6-F0C5-B8C39CED8CD2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75ADA8ED-2AB6-E035-7C24-1182843D9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0EB295-8E67-13BC-0169-828A0D177E47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D3F686-872E-3612-4EEE-0D1523EE88F1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3277E736-01DA-A5D3-67C3-C2CF00669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8DCFBF-1183-01DB-A558-DC2A46AF88B4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879F20-935F-C7EF-33C8-7D1963C3BC3A}"/>
              </a:ext>
            </a:extLst>
          </p:cNvPr>
          <p:cNvGrpSpPr/>
          <p:nvPr/>
        </p:nvGrpSpPr>
        <p:grpSpPr>
          <a:xfrm>
            <a:off x="5009905" y="2370364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B422649B-5CC8-A6BD-614A-514FDD7F3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3341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CF58688-5DD4-EB11-6011-CBEB5C418011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BF3202-011C-C138-08E9-D2108F6ED408}"/>
              </a:ext>
            </a:extLst>
          </p:cNvPr>
          <p:cNvGrpSpPr/>
          <p:nvPr/>
        </p:nvGrpSpPr>
        <p:grpSpPr>
          <a:xfrm>
            <a:off x="6545752" y="3912919"/>
            <a:ext cx="811441" cy="826008"/>
            <a:chOff x="5183124" y="973020"/>
            <a:chExt cx="811441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5FC740D2-3FDD-4B50-C2BF-075976338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38042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8F1DC7-5DCF-21FD-0267-8052248A56CE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10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9022F57-667F-A8B7-53E5-C0D3BB0AAEB2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6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36EFF2-C5B4-092E-4DB5-961E2B7A95DD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9687688-D076-A094-A19B-60C7BFFC369E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2F3B1D-388B-3AED-5A89-09B9546BF9D7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30D270B-FF8F-2E5E-0F77-5C4DB8438AC3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32027CD-42F2-4761-6A5C-3AF984E2AE07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C2015AA-AE46-29C3-46DD-DF619E7CCAB3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4CE9580-EEFE-F581-D1EC-2200370283A2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B5311ED-30D3-0A58-FB23-39667A822FC0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024C969-DC3A-5CC8-F136-5F3739BF48C1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5B5D637-E6CD-E627-4CAF-45F44ECAB74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B8065B4-35B7-949F-3281-4C17A5031D31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51A5ACD-07C8-522B-C7E7-FC5CF963E0C2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1AC34CF-6C66-EDF0-C373-7E8A507FC088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1073AE4-CDE7-DD57-2F52-C0C8FAEB75D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0353FED-EE77-E9B6-A060-8DDA47822ED6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23ED4DA-62F8-69E3-D963-5B8A21A2415E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64A8591-BB95-4D66-6A05-603F44D0DA8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8DB9B61-AA9A-E7B1-5BAB-77FB2B313BB1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91D07FC3-D364-245B-DFB2-FD1F517CF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E0D2F024-BAB0-5482-CC49-798E8BD30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9490A3E-501B-2F52-45E1-FE291F611AED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9D3425-3B53-8943-D3BB-297B90CCEC11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E7901B-058B-E722-8E67-DBBD4BFDAC2D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A951B4-5E3D-8B0F-9283-58BE78593AB9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D6D43C-F27E-1352-3207-70326C6BF353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BD6D4-D696-838B-12C7-195D880E1CD0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CB343A-9E5B-4F17-9AB8-2318F6B0B92E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7C9BEFEA-D0C6-9A71-333E-56F60BFC9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F92E5C-9342-5BA8-D672-868538448345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816B81F4-00AF-9C09-5D64-6DFA3BCD786F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AEA018B-84A9-57D0-A13C-99859B227486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6822497-72AB-6846-5CBF-63EB3E8B93A8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8DDDD4-53BC-8D10-7020-9C520E3FA530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46EE6CE-1DAF-FAEC-BABA-EF37A5D1BD89}"/>
              </a:ext>
            </a:extLst>
          </p:cNvPr>
          <p:cNvSpPr/>
          <p:nvPr/>
        </p:nvSpPr>
        <p:spPr>
          <a:xfrm rot="10077091">
            <a:off x="259819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774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E00D5-A8E5-A42F-5639-1D4EA044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6C01C-A4A3-DD48-E939-D8D527F0D20C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2CA0B9-1AEB-4457-A6F9-1869A6B01632}"/>
              </a:ext>
            </a:extLst>
          </p:cNvPr>
          <p:cNvGraphicFramePr>
            <a:graphicFrameLocks noGrp="1"/>
          </p:cNvGraphicFramePr>
          <p:nvPr/>
        </p:nvGraphicFramePr>
        <p:xfrm>
          <a:off x="7770921" y="312864"/>
          <a:ext cx="43380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11. Operate XOR gate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C15123-EA1C-6388-3405-EC82048297B1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C3AB61-9825-090E-CF2F-99097CE25AB4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0</a:t>
            </a:r>
            <a:r>
              <a:rPr lang="en-US" dirty="0"/>
              <a:t> (pair (A</a:t>
            </a:r>
            <a:r>
              <a:rPr lang="en-US" baseline="-25000" dirty="0"/>
              <a:t>0</a:t>
            </a:r>
            <a:r>
              <a:rPr lang="en-US" dirty="0"/>
              <a:t> , B</a:t>
            </a:r>
            <a:r>
              <a:rPr lang="en-US" baseline="-25000" dirty="0"/>
              <a:t>0</a:t>
            </a:r>
            <a:r>
              <a:rPr lang="en-US" dirty="0"/>
              <a:t>) available)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avail P </a:t>
            </a:r>
            <a:r>
              <a:rPr lang="en-US" dirty="0" err="1"/>
              <a:t>val</a:t>
            </a:r>
            <a:r>
              <a:rPr lang="en-US" dirty="0"/>
              <a:t>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EB8FBC-9837-DF01-2D9A-F9C93068E4CA}"/>
              </a:ext>
            </a:extLst>
          </p:cNvPr>
          <p:cNvGrpSpPr/>
          <p:nvPr/>
        </p:nvGrpSpPr>
        <p:grpSpPr>
          <a:xfrm>
            <a:off x="62823" y="4700861"/>
            <a:ext cx="811441" cy="823022"/>
            <a:chOff x="5054771" y="973020"/>
            <a:chExt cx="811441" cy="823022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FBED76D5-2C2B-E78A-E09E-9276D8DE3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ADA299-6AFA-4157-3EA6-EF3ACC9283DA}"/>
                </a:ext>
              </a:extLst>
            </p:cNvPr>
            <p:cNvSpPr txBox="1"/>
            <p:nvPr/>
          </p:nvSpPr>
          <p:spPr>
            <a:xfrm>
              <a:off x="5054771" y="142671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11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0C296F-5D3F-8229-628F-2E47E7157840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9BF93CF2-745F-2166-3011-A9F5DB905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EA2CA-DE83-B8D0-A109-FB0D5DD398DE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630E7F-53AD-4E78-A904-7682142973D8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80A84FC7-607D-2843-74FD-B83623D5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5D18A3-0893-2B5A-8C7D-16AD377FE87E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3D3188-A6B9-D7CF-B87E-0780AFA26F00}"/>
              </a:ext>
            </a:extLst>
          </p:cNvPr>
          <p:cNvGrpSpPr/>
          <p:nvPr/>
        </p:nvGrpSpPr>
        <p:grpSpPr>
          <a:xfrm>
            <a:off x="5009905" y="2370364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A36D99EF-C2B4-9893-A550-49E7C42F1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43341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45A4E3-AF25-6AF2-0B79-D820E46BC8A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8CAA4B-3B6D-33C1-EBD8-4706D6E8E703}"/>
              </a:ext>
            </a:extLst>
          </p:cNvPr>
          <p:cNvGrpSpPr/>
          <p:nvPr/>
        </p:nvGrpSpPr>
        <p:grpSpPr>
          <a:xfrm>
            <a:off x="6601895" y="1543137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DFD58124-948A-8548-CF1E-074DC17D3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7117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541F56-2A95-F5EE-86BD-030B82531483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7F7A7EC-941C-D483-29A5-BDE48695F873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7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205A0B-206D-70D4-E1A4-156BE0270136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756AB40-AD2F-4D0E-73F2-F07B0C02C8D7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6BDC8-070D-783A-AB02-E76DA6AA82FD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82AE1BD-BD32-FDE6-A71A-9A922782DF26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6CDFB27-DA72-0BB0-29DD-A57BA5342598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1FD2BA3-71CE-DBB8-C140-F1E94D9DC094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A6C84AB-9F2D-5628-15E3-7499B08C1AA9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2F8D11D-EE1F-E2D4-E60D-92463272251E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72016FF-0924-1299-AAC0-B7D06003258E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A289C88-CEF0-B298-2B07-9F7DF1F13D3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FA8B9A7B-2D31-9576-5F4B-A1CF5E37923A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9BB4841-0853-6317-655F-94C73D905302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4808D57-FAF5-3EFE-5306-D74154147436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0C1DA34-E0E6-A0C2-2507-066B7815887E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E65882F-1BC4-9286-A02B-CD615D3BB780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AA5C12E-EE90-0540-605E-58099901F3DB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9F900D2-422C-A0B5-69A8-725FC1D1DD46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A779671-F73C-3AD1-F78D-CBADEDB33A22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39BBB311-FE31-7328-6B2F-CF61F6C36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CBB030C3-7D29-5B65-B0CF-49F6BEF5A7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621E21D-D311-C9EE-31B6-AA4724E17540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06A233-680D-BAEE-7AD0-A30AC0F0CDAD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94DDB0-6755-752E-B5A6-CB3975B972FB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E740E4-A730-0973-8648-8462A7A9DC88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88658-85AC-E482-10BC-85555958ABE3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F8571-B43A-B232-A684-AE4C430AE83D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3116144-9C87-279D-EC9B-79FF26CF8883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768091F0-226C-E198-B6D2-D4C577408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B2BD94-9039-4261-04A3-226FF288EBBF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C37BB675-71A1-26FF-E51C-33F2DB24FBCD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D029C0F-597E-3C54-5210-2BFF7E289C15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6A8D5C-6E00-CEB0-0CDC-EEBFACC70314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0985BD-3A4C-E971-E7E4-555321136A80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C4CB39A-1137-F515-78C6-455F4B1399D1}"/>
              </a:ext>
            </a:extLst>
          </p:cNvPr>
          <p:cNvSpPr/>
          <p:nvPr/>
        </p:nvSpPr>
        <p:spPr>
          <a:xfrm rot="10077091">
            <a:off x="259819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293A6E-C981-4E1A-A984-024377DAEAB5}"/>
              </a:ext>
            </a:extLst>
          </p:cNvPr>
          <p:cNvSpPr/>
          <p:nvPr/>
        </p:nvSpPr>
        <p:spPr>
          <a:xfrm rot="10077091">
            <a:off x="6552581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E159CC-68DF-8687-0950-5C90F2E0F46E}"/>
              </a:ext>
            </a:extLst>
          </p:cNvPr>
          <p:cNvSpPr txBox="1"/>
          <p:nvPr/>
        </p:nvSpPr>
        <p:spPr>
          <a:xfrm>
            <a:off x="3834254" y="5367713"/>
            <a:ext cx="45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597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A76B3-D249-055C-2A98-EA42E029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B7A180-4CDB-DD9F-7A8B-A8807338F672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7A86DA-845A-5501-E3AC-2511CA4A8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36190"/>
              </p:ext>
            </p:extLst>
          </p:nvPr>
        </p:nvGraphicFramePr>
        <p:xfrm>
          <a:off x="7770921" y="312864"/>
          <a:ext cx="4338024" cy="405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12. Record XOR result -&gt; 0; place grain in Row 1 ‘read ready’ as value = 0 means no grain in ‘value’ column (assigned) (result 1 would place grain in ‘value’ and only then read-ready)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 Clear XOR input 1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14. Clear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E0F1B8-6D40-68F9-E72C-E701BA1C49A2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488980D-5FD0-85B5-F8BD-2EABC1EDDDBF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0</a:t>
            </a:r>
            <a:r>
              <a:rPr lang="en-US" dirty="0"/>
              <a:t> (pair (A</a:t>
            </a:r>
            <a:r>
              <a:rPr lang="en-US" baseline="-25000" dirty="0"/>
              <a:t>0</a:t>
            </a:r>
            <a:r>
              <a:rPr lang="en-US" dirty="0"/>
              <a:t> , B</a:t>
            </a:r>
            <a:r>
              <a:rPr lang="en-US" baseline="-25000" dirty="0"/>
              <a:t>0</a:t>
            </a:r>
            <a:r>
              <a:rPr lang="en-US" dirty="0"/>
              <a:t>) available)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avail P </a:t>
            </a:r>
            <a:r>
              <a:rPr lang="en-US" dirty="0" err="1"/>
              <a:t>val</a:t>
            </a:r>
            <a:r>
              <a:rPr lang="en-US" dirty="0"/>
              <a:t>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EFFD74-E8CD-FA78-BB35-91108DFEBA2C}"/>
              </a:ext>
            </a:extLst>
          </p:cNvPr>
          <p:cNvGrpSpPr/>
          <p:nvPr/>
        </p:nvGrpSpPr>
        <p:grpSpPr>
          <a:xfrm>
            <a:off x="40115" y="4719010"/>
            <a:ext cx="811441" cy="823022"/>
            <a:chOff x="5054771" y="973020"/>
            <a:chExt cx="811441" cy="823022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C3AD6BD-127F-8E6D-43AE-3E0385F52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46194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9AF351-076A-C0C3-AEAD-5B4BC48F4164}"/>
                </a:ext>
              </a:extLst>
            </p:cNvPr>
            <p:cNvSpPr txBox="1"/>
            <p:nvPr/>
          </p:nvSpPr>
          <p:spPr>
            <a:xfrm>
              <a:off x="5054771" y="142671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14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AC7D97-55FD-4110-C1F9-AF39B1400D28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776D6B07-C497-3F22-5273-A14A57390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1F7D5C-614E-F070-975F-B1E7DC6777D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64E0F1-B46A-751E-50AB-2732A60E9A3A}"/>
              </a:ext>
            </a:extLst>
          </p:cNvPr>
          <p:cNvGrpSpPr/>
          <p:nvPr/>
        </p:nvGrpSpPr>
        <p:grpSpPr>
          <a:xfrm>
            <a:off x="7971407" y="4040393"/>
            <a:ext cx="811441" cy="817598"/>
            <a:chOff x="5183124" y="981430"/>
            <a:chExt cx="811441" cy="81759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755A84D4-17A8-7051-61C8-2A84A696B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044804">
              <a:off x="5302515" y="98143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A18874-8845-19CD-9CC3-C2867EA2BD16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12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96AE24-994C-0162-95CF-7CBA47325DBE}"/>
              </a:ext>
            </a:extLst>
          </p:cNvPr>
          <p:cNvGrpSpPr/>
          <p:nvPr/>
        </p:nvGrpSpPr>
        <p:grpSpPr>
          <a:xfrm>
            <a:off x="1053356" y="4583374"/>
            <a:ext cx="811441" cy="826008"/>
            <a:chOff x="5183124" y="973020"/>
            <a:chExt cx="811441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B0498FDE-C2A8-549F-4743-C0506FE58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58612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11CEEA-C2D7-9C3A-6AAD-3686E48A85EC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13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D7E9A6-E998-C2A4-A00B-EFB80DFF3D53}"/>
              </a:ext>
            </a:extLst>
          </p:cNvPr>
          <p:cNvGrpSpPr/>
          <p:nvPr/>
        </p:nvGrpSpPr>
        <p:grpSpPr>
          <a:xfrm>
            <a:off x="6601895" y="1543137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E81984EC-899E-2F67-606B-5D5436424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97117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EEB4A6-C07C-947C-8F6E-AB4A1AC7B381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2DFBD1B-74AC-FA92-EEAA-C2A85EDC5E3A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8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901B3A-BD1A-4227-A557-7CB2475964D2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74909AF-8D50-2B11-D688-DF785382F985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DAEF0A-5CAA-3B10-DF5F-A7A5AB8EF030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572F48D-53D2-8F88-E269-94DE42F374CE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1690658-7845-D910-8D9E-60C2D689A6A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332408A-10E8-DBDB-6666-39774632831B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943C7A1-5630-AC8D-C76C-8841E56C276A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CA9AA46-1A56-9F32-FFE2-F3015BB473DF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75B2B1-6542-8652-3D16-42CF5976C34C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0A9FAE9-7164-814B-3DAC-2866A72275F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D659DA2-FA41-70F1-55A4-BA3EF5865955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C80699D-4DBA-D2DA-8535-AF17F1E707A5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D192625-FD52-E85F-A7B4-F78B35964671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6BDC257-ED7D-241E-D76F-1577FEE4D777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0B5CA7-18D7-2543-BB8E-204BE7813112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0659773-87F2-8B4D-FB20-053F3A63CAB5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3C8A72D-56FD-EB87-C663-2AE22F23D1C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94442CB-398C-C8E0-F604-3F802F81CA52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EA631992-6BA5-7004-2866-5EE921197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70ABB371-2D25-05DC-C99B-7C9E99687C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0A88BE96-5749-ADF3-BB6E-D115337E7DAA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B0E3F41-DB84-F742-8F0A-03192BF1A15E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5FF1010-BCAB-0D12-CE38-5F270F642A47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360A39-D157-B0F8-467B-06A5CD2E9C1D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EC641C-7047-A1E8-EE9C-543ADE73392A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38E42-C9E4-B796-6E99-15AFAADAE890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DABE90-ED67-0FC9-A6AC-732E6F6687FB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0E2985B7-A265-3EE4-8D27-76746BCED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BA57DFB-E21E-C2BB-2F72-8BE528C52405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A891F6-1560-141D-B0AB-9E12A16CDF68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AC9C18F-EACA-025B-7340-F1ABC8947F2A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4FAECAD-6972-2AD9-791F-E4DFFB7458D0}"/>
              </a:ext>
            </a:extLst>
          </p:cNvPr>
          <p:cNvSpPr/>
          <p:nvPr/>
        </p:nvSpPr>
        <p:spPr>
          <a:xfrm rot="10077091">
            <a:off x="579019" y="476763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75D19EC-4331-47E5-024B-0931A9D2C857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9AA6E1D-50D6-6528-86D6-7B7529BCB083}"/>
              </a:ext>
            </a:extLst>
          </p:cNvPr>
          <p:cNvSpPr/>
          <p:nvPr/>
        </p:nvSpPr>
        <p:spPr>
          <a:xfrm rot="10077091">
            <a:off x="1476122" y="4655179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C27E14-709A-9451-FC3A-8C050901D377}"/>
              </a:ext>
            </a:extLst>
          </p:cNvPr>
          <p:cNvSpPr/>
          <p:nvPr/>
        </p:nvSpPr>
        <p:spPr>
          <a:xfrm rot="10077091">
            <a:off x="6552581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33E5A2-AEAC-959D-F836-E5A7EA750A4B}"/>
              </a:ext>
            </a:extLst>
          </p:cNvPr>
          <p:cNvSpPr txBox="1"/>
          <p:nvPr/>
        </p:nvSpPr>
        <p:spPr>
          <a:xfrm>
            <a:off x="3834254" y="5367713"/>
            <a:ext cx="45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876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F65CA-710B-A8C5-8343-2EB84121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DADE7-61A8-A6F5-30EE-77DE0485F9AF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6BA920-5AFB-5351-28A4-8BB216653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11250"/>
              </p:ext>
            </p:extLst>
          </p:nvPr>
        </p:nvGraphicFramePr>
        <p:xfrm>
          <a:off x="7770921" y="312864"/>
          <a:ext cx="43380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14. Clear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15. Reserve…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16. Another job…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17.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…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DFDE05-F9B6-003A-E435-E47EECF5AFE5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0D4117-6ED4-7008-F359-1A887347AC77}"/>
              </a:ext>
            </a:extLst>
          </p:cNvPr>
          <p:cNvSpPr txBox="1"/>
          <p:nvPr/>
        </p:nvSpPr>
        <p:spPr>
          <a:xfrm>
            <a:off x="3729953" y="163626"/>
            <a:ext cx="2116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avail P </a:t>
            </a:r>
            <a:r>
              <a:rPr lang="en-US" dirty="0" err="1"/>
              <a:t>val</a:t>
            </a: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0 </a:t>
            </a:r>
            <a:r>
              <a:rPr lang="en-US" dirty="0"/>
              <a:t>read-ready; calculate G</a:t>
            </a:r>
            <a:r>
              <a:rPr lang="en-US" baseline="-25000" dirty="0"/>
              <a:t>0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0EB504-AA8C-506A-C042-E97E9816BAD4}"/>
              </a:ext>
            </a:extLst>
          </p:cNvPr>
          <p:cNvGrpSpPr/>
          <p:nvPr/>
        </p:nvGrpSpPr>
        <p:grpSpPr>
          <a:xfrm>
            <a:off x="10036478" y="3838854"/>
            <a:ext cx="811441" cy="823022"/>
            <a:chOff x="5054771" y="973020"/>
            <a:chExt cx="811441" cy="823022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9E785F61-6164-06C1-D2C3-FC06C141B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46733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279076-7B8F-9C55-C04B-3FD2E6CEC659}"/>
                </a:ext>
              </a:extLst>
            </p:cNvPr>
            <p:cNvSpPr txBox="1"/>
            <p:nvPr/>
          </p:nvSpPr>
          <p:spPr>
            <a:xfrm>
              <a:off x="5054771" y="142671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14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6CAAD7-D1F1-5CA9-BC9A-72F1CE61770C}"/>
              </a:ext>
            </a:extLst>
          </p:cNvPr>
          <p:cNvGrpSpPr/>
          <p:nvPr/>
        </p:nvGrpSpPr>
        <p:grpSpPr>
          <a:xfrm>
            <a:off x="5888582" y="2240962"/>
            <a:ext cx="674127" cy="817598"/>
            <a:chOff x="5183124" y="981430"/>
            <a:chExt cx="674127" cy="81759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719ACB81-F077-3B67-F7BA-90BCC3825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02515" y="98143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80744E-6C65-392B-F94D-6B0005044A44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3A590F-1F83-BEA4-A5F3-27013D724986}"/>
              </a:ext>
            </a:extLst>
          </p:cNvPr>
          <p:cNvGrpSpPr/>
          <p:nvPr/>
        </p:nvGrpSpPr>
        <p:grpSpPr>
          <a:xfrm>
            <a:off x="1496044" y="4103191"/>
            <a:ext cx="667170" cy="826008"/>
            <a:chOff x="5183124" y="973020"/>
            <a:chExt cx="66717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02059964-E7C4-EAC3-CDAB-C276C3B41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73623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1E7178-32FE-9371-F0B5-B9C78892FE9B}"/>
                </a:ext>
              </a:extLst>
            </p:cNvPr>
            <p:cNvSpPr txBox="1"/>
            <p:nvPr/>
          </p:nvSpPr>
          <p:spPr>
            <a:xfrm>
              <a:off x="5183124" y="1429696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x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4B961F0-4970-CFAF-955C-431252545BF3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9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57A1C8-CEC8-3B53-282E-E3424F1CD8B0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DF94432-7516-8CC8-12CB-3BCC038D146B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BEBE1C-5DA9-620C-83E0-B6A738C01411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D52D5C2-E9A5-E42B-D4A5-9C60859FDAD8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28E283B-6F47-B7AD-AC02-8741B674FBC0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A57C067-1D07-40C3-7994-D1208783D8A6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280A590-58CF-153E-885F-0C8F5B201E83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5E4BD52-83C2-4163-CF04-019892A36EB1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A403E6-FFC0-869D-FBC9-86DB6305D8F9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1DC8A19-905A-8A39-DDF7-FE4A20F8C919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FA1D0A9-42EA-9C43-4066-88203B9B49A5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1A57056-B0EA-0AA9-DDC8-0D964ABFAA5B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F274898-D60C-F5BE-5EAA-1833B237E8E1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B4D093D-B3EA-309F-0116-2C6542B58779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C31497-F88A-7BEE-8F17-B6B586EB9D73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5A38998-A618-81F2-D5CC-5E1C2860C3C1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30DEA4F-C4B4-0EE1-50B2-1253079FE11F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235F1DC-20DF-F904-5648-93191DB46E16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BCBB9CD1-B33C-5D47-CBAF-294673089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B8DDCDAD-3B11-61CD-78AE-8DB7B15B3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0EC950E-7C26-0626-E971-FA98E3AD3211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EC5750-C1A3-B6BA-F1CB-87096914F6D2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FEFFCDF-AA69-4E3A-3277-F441F29A2BF9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503AEE-0C5B-66FE-5574-6E601530AEDC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2516EF-A9C0-DCF6-A136-7814FE358021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25265-770C-8AB1-45F2-413DCF218ECB}"/>
              </a:ext>
            </a:extLst>
          </p:cNvPr>
          <p:cNvSpPr txBox="1"/>
          <p:nvPr/>
        </p:nvSpPr>
        <p:spPr>
          <a:xfrm>
            <a:off x="5712972" y="143104"/>
            <a:ext cx="2116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0</a:t>
            </a:r>
            <a:r>
              <a:rPr lang="en-US" dirty="0"/>
              <a:t> (pair (A</a:t>
            </a:r>
            <a:r>
              <a:rPr lang="en-US" baseline="-25000" dirty="0"/>
              <a:t>0</a:t>
            </a:r>
            <a:r>
              <a:rPr lang="en-US" dirty="0"/>
              <a:t> , B</a:t>
            </a:r>
            <a:r>
              <a:rPr lang="en-US" baseline="-25000" dirty="0"/>
              <a:t>0</a:t>
            </a:r>
            <a:r>
              <a:rPr lang="en-US" dirty="0"/>
              <a:t>) available)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6A9772-9002-9F78-DA00-89BB026F0EB8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D9F079-5D02-1EF2-2404-7DDA26A07C27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12BA46D-5025-D5A5-34E9-C3DC231CC688}"/>
              </a:ext>
            </a:extLst>
          </p:cNvPr>
          <p:cNvSpPr/>
          <p:nvPr/>
        </p:nvSpPr>
        <p:spPr>
          <a:xfrm rot="10077091">
            <a:off x="10461777" y="432831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1D47FC7-A36A-B48D-4DF6-D189E73AFABB}"/>
              </a:ext>
            </a:extLst>
          </p:cNvPr>
          <p:cNvSpPr/>
          <p:nvPr/>
        </p:nvSpPr>
        <p:spPr>
          <a:xfrm rot="10077091">
            <a:off x="5131705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86C34A6-8ADA-7DF2-6718-FA31E4EAF1F8}"/>
              </a:ext>
            </a:extLst>
          </p:cNvPr>
          <p:cNvSpPr/>
          <p:nvPr/>
        </p:nvSpPr>
        <p:spPr>
          <a:xfrm rot="10077091">
            <a:off x="10993695" y="5338338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FB3E88-C360-D89B-701C-472BB2E05C6C}"/>
              </a:ext>
            </a:extLst>
          </p:cNvPr>
          <p:cNvSpPr/>
          <p:nvPr/>
        </p:nvSpPr>
        <p:spPr>
          <a:xfrm rot="10077091">
            <a:off x="6552581" y="550480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A26B7C-D75B-8C83-AB0B-19F9AC2EB6C2}"/>
              </a:ext>
            </a:extLst>
          </p:cNvPr>
          <p:cNvSpPr txBox="1"/>
          <p:nvPr/>
        </p:nvSpPr>
        <p:spPr>
          <a:xfrm>
            <a:off x="3834254" y="5367713"/>
            <a:ext cx="45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US" sz="1400" baseline="-25000" dirty="0"/>
              <a:t>0</a:t>
            </a:r>
            <a:endParaRPr lang="en-US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CEF0C9-4FBA-AD05-55AD-C9F88B7E5D67}"/>
              </a:ext>
            </a:extLst>
          </p:cNvPr>
          <p:cNvSpPr/>
          <p:nvPr/>
        </p:nvSpPr>
        <p:spPr>
          <a:xfrm rot="10077091">
            <a:off x="8458948" y="552787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E28A9B-313A-7AAB-FFA4-BE091572066A}"/>
              </a:ext>
            </a:extLst>
          </p:cNvPr>
          <p:cNvGrpSpPr/>
          <p:nvPr/>
        </p:nvGrpSpPr>
        <p:grpSpPr>
          <a:xfrm>
            <a:off x="5124887" y="3341580"/>
            <a:ext cx="667170" cy="826008"/>
            <a:chOff x="5183124" y="973020"/>
            <a:chExt cx="667170" cy="826008"/>
          </a:xfrm>
        </p:grpSpPr>
        <p:pic>
          <p:nvPicPr>
            <p:cNvPr id="53" name="Graphic 52" descr="Ant with solid fill">
              <a:extLst>
                <a:ext uri="{FF2B5EF4-FFF2-40B4-BE49-F238E27FC236}">
                  <a16:creationId xmlns:a16="http://schemas.microsoft.com/office/drawing/2014/main" id="{F8BBD6E8-311C-E74D-5FA6-38A6FE3CA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73623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DF2F0B0-25C6-8E9C-B84B-5DC7F5D85E5B}"/>
                </a:ext>
              </a:extLst>
            </p:cNvPr>
            <p:cNvSpPr txBox="1"/>
            <p:nvPr/>
          </p:nvSpPr>
          <p:spPr>
            <a:xfrm>
              <a:off x="5183124" y="1429696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y</a:t>
              </a:r>
              <a:endParaRPr lang="en-ZA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D7A0E73-9AEA-90C5-3105-7EECC77E405C}"/>
              </a:ext>
            </a:extLst>
          </p:cNvPr>
          <p:cNvGrpSpPr/>
          <p:nvPr/>
        </p:nvGrpSpPr>
        <p:grpSpPr>
          <a:xfrm>
            <a:off x="7382102" y="3911211"/>
            <a:ext cx="667170" cy="826008"/>
            <a:chOff x="5183124" y="973020"/>
            <a:chExt cx="667170" cy="826008"/>
          </a:xfrm>
        </p:grpSpPr>
        <p:pic>
          <p:nvPicPr>
            <p:cNvPr id="60" name="Graphic 59" descr="Ant with solid fill">
              <a:extLst>
                <a:ext uri="{FF2B5EF4-FFF2-40B4-BE49-F238E27FC236}">
                  <a16:creationId xmlns:a16="http://schemas.microsoft.com/office/drawing/2014/main" id="{A572061D-067C-719F-ED31-2F2C19E61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73623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F2F9F1-DDF9-E5A3-E37D-C3C03C15550F}"/>
                </a:ext>
              </a:extLst>
            </p:cNvPr>
            <p:cNvSpPr txBox="1"/>
            <p:nvPr/>
          </p:nvSpPr>
          <p:spPr>
            <a:xfrm>
              <a:off x="5183124" y="1429696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z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47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873E58-1B80-D7B1-19A9-BCC739FDFF83}"/>
              </a:ext>
            </a:extLst>
          </p:cNvPr>
          <p:cNvSpPr/>
          <p:nvPr/>
        </p:nvSpPr>
        <p:spPr>
          <a:xfrm>
            <a:off x="139819" y="91440"/>
            <a:ext cx="1682496" cy="1280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BF632-620F-7055-585D-BB66F74BDE92}"/>
              </a:ext>
            </a:extLst>
          </p:cNvPr>
          <p:cNvSpPr txBox="1"/>
          <p:nvPr/>
        </p:nvSpPr>
        <p:spPr>
          <a:xfrm>
            <a:off x="139819" y="91440"/>
            <a:ext cx="675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</a:t>
            </a:r>
            <a:endParaRPr lang="en-ZA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33B00-7BAF-BB05-F218-4E47D9C2E094}"/>
              </a:ext>
            </a:extLst>
          </p:cNvPr>
          <p:cNvSpPr txBox="1"/>
          <p:nvPr/>
        </p:nvSpPr>
        <p:spPr>
          <a:xfrm>
            <a:off x="139819" y="491550"/>
            <a:ext cx="1563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‘Global’ goal; </a:t>
            </a:r>
            <a:r>
              <a:rPr lang="en-US" sz="1600" dirty="0" err="1"/>
              <a:t>eg</a:t>
            </a:r>
            <a:r>
              <a:rPr lang="en-US" sz="1600" dirty="0"/>
              <a:t>, ‘Sum two numbers’</a:t>
            </a:r>
            <a:endParaRPr lang="en-ZA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FA9B77-8538-BDB1-DF58-9EC2643A5C06}"/>
              </a:ext>
            </a:extLst>
          </p:cNvPr>
          <p:cNvCxnSpPr/>
          <p:nvPr/>
        </p:nvCxnSpPr>
        <p:spPr>
          <a:xfrm>
            <a:off x="472040" y="1353312"/>
            <a:ext cx="0" cy="402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807951-773B-F2AC-8130-FBDF1FE7ABA0}"/>
              </a:ext>
            </a:extLst>
          </p:cNvPr>
          <p:cNvCxnSpPr/>
          <p:nvPr/>
        </p:nvCxnSpPr>
        <p:spPr>
          <a:xfrm>
            <a:off x="459826" y="1755648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1C1C4-60DC-533D-8C89-28167D57AF82}"/>
              </a:ext>
            </a:extLst>
          </p:cNvPr>
          <p:cNvSpPr/>
          <p:nvPr/>
        </p:nvSpPr>
        <p:spPr>
          <a:xfrm>
            <a:off x="1154771" y="1536193"/>
            <a:ext cx="6693437" cy="1280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56CCA-0B3E-05B4-45C8-317CCD6CF6EC}"/>
              </a:ext>
            </a:extLst>
          </p:cNvPr>
          <p:cNvSpPr txBox="1"/>
          <p:nvPr/>
        </p:nvSpPr>
        <p:spPr>
          <a:xfrm>
            <a:off x="1154770" y="1568309"/>
            <a:ext cx="1264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Strategy</a:t>
            </a:r>
            <a:endParaRPr lang="en-Z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E10055-7EEF-1949-3EFB-2404FD47CF9B}"/>
              </a:ext>
            </a:extLst>
          </p:cNvPr>
          <p:cNvSpPr txBox="1"/>
          <p:nvPr/>
        </p:nvSpPr>
        <p:spPr>
          <a:xfrm>
            <a:off x="1154769" y="2007665"/>
            <a:ext cx="6693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the </a:t>
            </a:r>
            <a:r>
              <a:rPr lang="en-US" sz="1600" b="1" dirty="0"/>
              <a:t>steps</a:t>
            </a:r>
            <a:r>
              <a:rPr lang="en-US" sz="1600" dirty="0"/>
              <a:t> necessary, and approach. More than one step can be available active at once; some steps are unlocked only when certain other steps have been completed (as in the tree diagram drawing)</a:t>
            </a:r>
            <a:endParaRPr lang="en-ZA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D92EFA-6134-B0C1-B7FB-287D91DD7CC5}"/>
              </a:ext>
            </a:extLst>
          </p:cNvPr>
          <p:cNvCxnSpPr/>
          <p:nvPr/>
        </p:nvCxnSpPr>
        <p:spPr>
          <a:xfrm>
            <a:off x="2402402" y="2804160"/>
            <a:ext cx="0" cy="402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A44B75-684D-1E61-F485-18732C276727}"/>
              </a:ext>
            </a:extLst>
          </p:cNvPr>
          <p:cNvCxnSpPr/>
          <p:nvPr/>
        </p:nvCxnSpPr>
        <p:spPr>
          <a:xfrm>
            <a:off x="2398354" y="3206496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87771B-1E70-D3C8-084D-962BD9DF1AC5}"/>
              </a:ext>
            </a:extLst>
          </p:cNvPr>
          <p:cNvSpPr/>
          <p:nvPr/>
        </p:nvSpPr>
        <p:spPr>
          <a:xfrm>
            <a:off x="3085130" y="2950464"/>
            <a:ext cx="3172021" cy="14773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7EFCFE-0E35-0102-DFF2-1C6D40E56373}"/>
              </a:ext>
            </a:extLst>
          </p:cNvPr>
          <p:cNvSpPr txBox="1"/>
          <p:nvPr/>
        </p:nvSpPr>
        <p:spPr>
          <a:xfrm>
            <a:off x="3085131" y="2950464"/>
            <a:ext cx="691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Step</a:t>
            </a:r>
            <a:endParaRPr lang="en-ZA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42FC4-18AC-E578-3783-A42FFB9C683A}"/>
              </a:ext>
            </a:extLst>
          </p:cNvPr>
          <p:cNvSpPr txBox="1"/>
          <p:nvPr/>
        </p:nvSpPr>
        <p:spPr>
          <a:xfrm>
            <a:off x="3085131" y="3350574"/>
            <a:ext cx="3172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piece in the strategy map; A step is composed of </a:t>
            </a:r>
            <a:r>
              <a:rPr lang="en-US" sz="1600" b="1" dirty="0"/>
              <a:t>jobs</a:t>
            </a:r>
            <a:r>
              <a:rPr lang="en-US" sz="1600" dirty="0"/>
              <a:t>. As exposed jobs in the step are completed, other jobs might be emitted</a:t>
            </a:r>
            <a:endParaRPr lang="en-ZA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B02752-DA6E-349F-1962-CFB5CD7618BD}"/>
              </a:ext>
            </a:extLst>
          </p:cNvPr>
          <p:cNvCxnSpPr/>
          <p:nvPr/>
        </p:nvCxnSpPr>
        <p:spPr>
          <a:xfrm>
            <a:off x="3456103" y="4437888"/>
            <a:ext cx="0" cy="402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7EDF74-9B72-1CFD-C76C-0A78BB69520D}"/>
              </a:ext>
            </a:extLst>
          </p:cNvPr>
          <p:cNvCxnSpPr/>
          <p:nvPr/>
        </p:nvCxnSpPr>
        <p:spPr>
          <a:xfrm>
            <a:off x="3452055" y="4840224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EECA0E1-E899-594F-DE7C-74C285C147B8}"/>
              </a:ext>
            </a:extLst>
          </p:cNvPr>
          <p:cNvSpPr/>
          <p:nvPr/>
        </p:nvSpPr>
        <p:spPr>
          <a:xfrm>
            <a:off x="4101278" y="4539594"/>
            <a:ext cx="2777669" cy="10772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A1E488-10E0-D711-8C41-4208FC7B1683}"/>
              </a:ext>
            </a:extLst>
          </p:cNvPr>
          <p:cNvSpPr txBox="1"/>
          <p:nvPr/>
        </p:nvSpPr>
        <p:spPr>
          <a:xfrm>
            <a:off x="4101279" y="4539594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Job</a:t>
            </a:r>
            <a:endParaRPr lang="en-ZA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8A0C4A-1050-EAA5-9AC2-A01814941F1B}"/>
              </a:ext>
            </a:extLst>
          </p:cNvPr>
          <p:cNvSpPr txBox="1"/>
          <p:nvPr/>
        </p:nvSpPr>
        <p:spPr>
          <a:xfrm>
            <a:off x="4101277" y="4889964"/>
            <a:ext cx="3172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serial list of </a:t>
            </a:r>
            <a:r>
              <a:rPr lang="en-US" sz="1600" b="1" dirty="0"/>
              <a:t>actions</a:t>
            </a:r>
            <a:r>
              <a:rPr lang="en-US" sz="1600" dirty="0"/>
              <a:t> that will complete the job.</a:t>
            </a:r>
            <a:endParaRPr lang="en-ZA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488D57-253C-0542-75B1-7B38A5E9CFA0}"/>
              </a:ext>
            </a:extLst>
          </p:cNvPr>
          <p:cNvCxnSpPr/>
          <p:nvPr/>
        </p:nvCxnSpPr>
        <p:spPr>
          <a:xfrm>
            <a:off x="4335675" y="5632704"/>
            <a:ext cx="0" cy="402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A6610E-D00E-22B2-9B4B-5A2F763110CE}"/>
              </a:ext>
            </a:extLst>
          </p:cNvPr>
          <p:cNvCxnSpPr/>
          <p:nvPr/>
        </p:nvCxnSpPr>
        <p:spPr>
          <a:xfrm>
            <a:off x="4331627" y="6035040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4B813B6-0224-5034-693D-6F9059660137}"/>
              </a:ext>
            </a:extLst>
          </p:cNvPr>
          <p:cNvSpPr/>
          <p:nvPr/>
        </p:nvSpPr>
        <p:spPr>
          <a:xfrm>
            <a:off x="4980851" y="5728614"/>
            <a:ext cx="6314648" cy="964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F5C243-5F2E-653D-2626-3076EBD500F1}"/>
              </a:ext>
            </a:extLst>
          </p:cNvPr>
          <p:cNvSpPr txBox="1"/>
          <p:nvPr/>
        </p:nvSpPr>
        <p:spPr>
          <a:xfrm>
            <a:off x="4980851" y="5728614"/>
            <a:ext cx="126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Actions</a:t>
            </a:r>
            <a:endParaRPr lang="en-ZA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0A4325-EF26-18F2-1037-9C8E04C36AD1}"/>
              </a:ext>
            </a:extLst>
          </p:cNvPr>
          <p:cNvSpPr txBox="1"/>
          <p:nvPr/>
        </p:nvSpPr>
        <p:spPr>
          <a:xfrm>
            <a:off x="4980849" y="6078984"/>
            <a:ext cx="616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smallest unit of ant </a:t>
            </a:r>
            <a:r>
              <a:rPr lang="en-US" sz="1600" dirty="0" err="1"/>
              <a:t>behaviour</a:t>
            </a:r>
            <a:r>
              <a:rPr lang="en-US" sz="1600" dirty="0"/>
              <a:t>; for example, ‘pick up’, ‘move to’, ‘put down’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55604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284F9-61D0-5475-2441-96E77235F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A04222-03D1-885D-CE98-B8CD59A35177}"/>
              </a:ext>
            </a:extLst>
          </p:cNvPr>
          <p:cNvSpPr/>
          <p:nvPr/>
        </p:nvSpPr>
        <p:spPr>
          <a:xfrm>
            <a:off x="362690" y="386836"/>
            <a:ext cx="3916698" cy="4240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6FFDA-450A-CC9A-21C9-2A15D2893116}"/>
              </a:ext>
            </a:extLst>
          </p:cNvPr>
          <p:cNvSpPr txBox="1"/>
          <p:nvPr/>
        </p:nvSpPr>
        <p:spPr>
          <a:xfrm>
            <a:off x="362690" y="408779"/>
            <a:ext cx="11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</a:t>
            </a:r>
            <a:r>
              <a:rPr lang="en-US" sz="2000" dirty="0"/>
              <a:t> 1</a:t>
            </a:r>
            <a:endParaRPr lang="en-ZA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8DD2D-D572-E4FF-A249-277B0381055B}"/>
              </a:ext>
            </a:extLst>
          </p:cNvPr>
          <p:cNvSpPr txBox="1"/>
          <p:nvPr/>
        </p:nvSpPr>
        <p:spPr>
          <a:xfrm>
            <a:off x="1594092" y="739362"/>
            <a:ext cx="114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 out A</a:t>
            </a:r>
            <a:endParaRPr lang="en-ZA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9067CF-96B8-E103-6E6C-CB84C2F815B4}"/>
              </a:ext>
            </a:extLst>
          </p:cNvPr>
          <p:cNvSpPr/>
          <p:nvPr/>
        </p:nvSpPr>
        <p:spPr>
          <a:xfrm>
            <a:off x="942779" y="1188720"/>
            <a:ext cx="2671715" cy="31259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2F21B6-AA86-CCC7-F7F6-CFCCFEC40AED}"/>
              </a:ext>
            </a:extLst>
          </p:cNvPr>
          <p:cNvSpPr txBox="1"/>
          <p:nvPr/>
        </p:nvSpPr>
        <p:spPr>
          <a:xfrm>
            <a:off x="942778" y="122083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Jobs</a:t>
            </a:r>
            <a:endParaRPr lang="en-ZA" sz="2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62782D-BBC6-E4A7-D40B-C7691EFC5B4B}"/>
              </a:ext>
            </a:extLst>
          </p:cNvPr>
          <p:cNvSpPr txBox="1"/>
          <p:nvPr/>
        </p:nvSpPr>
        <p:spPr>
          <a:xfrm>
            <a:off x="1052604" y="1595973"/>
            <a:ext cx="2332044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/>
              <a:t>Place grain in A</a:t>
            </a:r>
            <a:r>
              <a:rPr lang="en-US" sz="1600" baseline="-25000" dirty="0"/>
              <a:t>0</a:t>
            </a:r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FontTx/>
              <a:buAutoNum type="arabicParenR"/>
            </a:pPr>
            <a:r>
              <a:rPr lang="en-US" sz="1600" dirty="0"/>
              <a:t>Place grain in A</a:t>
            </a:r>
            <a:r>
              <a:rPr lang="en-US" sz="1600" baseline="-25000" dirty="0"/>
              <a:t>1</a:t>
            </a:r>
            <a:endParaRPr lang="en-ZA" sz="1600" dirty="0"/>
          </a:p>
          <a:p>
            <a:pPr marL="342900" indent="-342900">
              <a:buAutoNum type="arabicParenR"/>
            </a:pPr>
            <a:r>
              <a:rPr lang="en-US" sz="1600" dirty="0"/>
              <a:t>Place grain in A</a:t>
            </a:r>
            <a:r>
              <a:rPr lang="en-US" sz="1600" baseline="-25000" dirty="0"/>
              <a:t>2</a:t>
            </a:r>
          </a:p>
          <a:p>
            <a:pPr marL="342900" indent="-342900">
              <a:buAutoNum type="arabicParenR"/>
            </a:pPr>
            <a:r>
              <a:rPr lang="en-US" sz="1600" dirty="0"/>
              <a:t>Place grain in A</a:t>
            </a:r>
            <a:r>
              <a:rPr lang="en-US" sz="1600" baseline="-25000" dirty="0"/>
              <a:t>3</a:t>
            </a:r>
            <a:endParaRPr lang="en-ZA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996B43-8E8F-B267-B7B1-3545BE60BE43}"/>
              </a:ext>
            </a:extLst>
          </p:cNvPr>
          <p:cNvSpPr/>
          <p:nvPr/>
        </p:nvSpPr>
        <p:spPr>
          <a:xfrm>
            <a:off x="1379202" y="1974140"/>
            <a:ext cx="1572599" cy="12719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3404FF-EEE5-213C-61B5-8CD7B03444FB}"/>
              </a:ext>
            </a:extLst>
          </p:cNvPr>
          <p:cNvSpPr txBox="1"/>
          <p:nvPr/>
        </p:nvSpPr>
        <p:spPr>
          <a:xfrm>
            <a:off x="1379202" y="1996083"/>
            <a:ext cx="11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Actions</a:t>
            </a:r>
            <a:endParaRPr lang="en-ZA" sz="2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BD598A-1B99-4BE1-D98A-90AF75C717A8}"/>
              </a:ext>
            </a:extLst>
          </p:cNvPr>
          <p:cNvSpPr txBox="1"/>
          <p:nvPr/>
        </p:nvSpPr>
        <p:spPr>
          <a:xfrm>
            <a:off x="1369288" y="2274639"/>
            <a:ext cx="2383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1400" dirty="0"/>
              <a:t>Find grain</a:t>
            </a:r>
          </a:p>
          <a:p>
            <a:pPr marL="342900" indent="-342900">
              <a:buAutoNum type="alphaLcParenR"/>
            </a:pPr>
            <a:r>
              <a:rPr lang="en-US" sz="1400" dirty="0"/>
              <a:t>Transit to grain</a:t>
            </a:r>
          </a:p>
          <a:p>
            <a:pPr marL="342900" indent="-342900">
              <a:buAutoNum type="alphaLcParenR"/>
            </a:pPr>
            <a:r>
              <a:rPr lang="en-US" sz="1400" dirty="0"/>
              <a:t>Pick up…</a:t>
            </a:r>
          </a:p>
          <a:p>
            <a:pPr marL="342900" indent="-342900">
              <a:buAutoNum type="alphaLcParenR"/>
            </a:pPr>
            <a:r>
              <a:rPr lang="en-US" sz="1400" dirty="0" err="1"/>
              <a:t>Etc</a:t>
            </a:r>
            <a:r>
              <a:rPr lang="en-US" sz="1400" dirty="0"/>
              <a:t>…</a:t>
            </a:r>
            <a:endParaRPr lang="en-ZA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C66F3D-E9D7-6FC3-5F9B-8E8E90F176D4}"/>
              </a:ext>
            </a:extLst>
          </p:cNvPr>
          <p:cNvSpPr/>
          <p:nvPr/>
        </p:nvSpPr>
        <p:spPr>
          <a:xfrm>
            <a:off x="4520566" y="386836"/>
            <a:ext cx="3916698" cy="4240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8183AB-40F2-9E16-E4F0-691CBE97FEA1}"/>
              </a:ext>
            </a:extLst>
          </p:cNvPr>
          <p:cNvSpPr txBox="1"/>
          <p:nvPr/>
        </p:nvSpPr>
        <p:spPr>
          <a:xfrm>
            <a:off x="4520566" y="408779"/>
            <a:ext cx="11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</a:t>
            </a:r>
            <a:r>
              <a:rPr lang="en-US" sz="2000" dirty="0"/>
              <a:t> 2</a:t>
            </a:r>
            <a:endParaRPr lang="en-ZA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02B7F7-F96B-0405-5A58-0C416DBA739D}"/>
              </a:ext>
            </a:extLst>
          </p:cNvPr>
          <p:cNvSpPr txBox="1"/>
          <p:nvPr/>
        </p:nvSpPr>
        <p:spPr>
          <a:xfrm>
            <a:off x="5751968" y="739362"/>
            <a:ext cx="1140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Lay out B</a:t>
            </a:r>
            <a:endParaRPr lang="en-ZA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0D70DA-6779-211A-B9F8-89E8C2C12099}"/>
              </a:ext>
            </a:extLst>
          </p:cNvPr>
          <p:cNvSpPr/>
          <p:nvPr/>
        </p:nvSpPr>
        <p:spPr>
          <a:xfrm>
            <a:off x="5100655" y="1188720"/>
            <a:ext cx="2671715" cy="31259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EDDC01-106B-488E-ABF8-73EED5BE8153}"/>
              </a:ext>
            </a:extLst>
          </p:cNvPr>
          <p:cNvSpPr txBox="1"/>
          <p:nvPr/>
        </p:nvSpPr>
        <p:spPr>
          <a:xfrm>
            <a:off x="5100654" y="1220837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Jobs</a:t>
            </a:r>
            <a:endParaRPr lang="en-ZA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52712-2546-C8FD-4EA9-55296F63EB0C}"/>
              </a:ext>
            </a:extLst>
          </p:cNvPr>
          <p:cNvSpPr txBox="1"/>
          <p:nvPr/>
        </p:nvSpPr>
        <p:spPr>
          <a:xfrm>
            <a:off x="5210480" y="1595973"/>
            <a:ext cx="2332044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/>
              <a:t>Place grain in B</a:t>
            </a:r>
            <a:r>
              <a:rPr lang="en-US" sz="1600" baseline="-25000" dirty="0"/>
              <a:t>0</a:t>
            </a:r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FontTx/>
              <a:buAutoNum type="arabicParenR"/>
            </a:pPr>
            <a:r>
              <a:rPr lang="en-US" sz="1600" dirty="0"/>
              <a:t>Place grain in B</a:t>
            </a:r>
            <a:r>
              <a:rPr lang="en-US" sz="1600" baseline="-25000" dirty="0"/>
              <a:t>1</a:t>
            </a:r>
            <a:endParaRPr lang="en-ZA" sz="1600" dirty="0"/>
          </a:p>
          <a:p>
            <a:pPr marL="342900" indent="-342900">
              <a:buAutoNum type="arabicParenR"/>
            </a:pPr>
            <a:r>
              <a:rPr lang="en-US" sz="1600" dirty="0"/>
              <a:t>Place grain in B</a:t>
            </a:r>
            <a:r>
              <a:rPr lang="en-US" sz="1600" baseline="-25000" dirty="0"/>
              <a:t>2</a:t>
            </a:r>
          </a:p>
          <a:p>
            <a:pPr marL="342900" indent="-342900">
              <a:buAutoNum type="arabicParenR"/>
            </a:pPr>
            <a:r>
              <a:rPr lang="en-US" sz="1600" dirty="0"/>
              <a:t>Place grain in B</a:t>
            </a:r>
            <a:r>
              <a:rPr lang="en-US" sz="1600" baseline="-25000" dirty="0"/>
              <a:t>3</a:t>
            </a:r>
            <a:endParaRPr lang="en-ZA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F64286-6F79-C0B2-15BE-D6F7E703C8BF}"/>
              </a:ext>
            </a:extLst>
          </p:cNvPr>
          <p:cNvSpPr/>
          <p:nvPr/>
        </p:nvSpPr>
        <p:spPr>
          <a:xfrm>
            <a:off x="5537078" y="1974140"/>
            <a:ext cx="1572599" cy="12719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5A3068-954E-05C2-4603-BD892AC7D096}"/>
              </a:ext>
            </a:extLst>
          </p:cNvPr>
          <p:cNvSpPr txBox="1"/>
          <p:nvPr/>
        </p:nvSpPr>
        <p:spPr>
          <a:xfrm>
            <a:off x="5537078" y="1996083"/>
            <a:ext cx="11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Actions</a:t>
            </a:r>
            <a:endParaRPr lang="en-ZA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4934CD-95B4-71A3-3702-89843595D122}"/>
              </a:ext>
            </a:extLst>
          </p:cNvPr>
          <p:cNvSpPr txBox="1"/>
          <p:nvPr/>
        </p:nvSpPr>
        <p:spPr>
          <a:xfrm>
            <a:off x="5527164" y="2274639"/>
            <a:ext cx="2383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1400" dirty="0"/>
              <a:t>Find grain</a:t>
            </a:r>
          </a:p>
          <a:p>
            <a:pPr marL="342900" indent="-342900">
              <a:buAutoNum type="alphaLcParenR"/>
            </a:pPr>
            <a:r>
              <a:rPr lang="en-US" sz="1400" dirty="0"/>
              <a:t>Transit to grain</a:t>
            </a:r>
          </a:p>
          <a:p>
            <a:pPr marL="342900" indent="-342900">
              <a:buAutoNum type="alphaLcParenR"/>
            </a:pPr>
            <a:r>
              <a:rPr lang="en-US" sz="1400" dirty="0"/>
              <a:t>Pick up…</a:t>
            </a:r>
          </a:p>
          <a:p>
            <a:pPr marL="342900" indent="-342900">
              <a:buAutoNum type="alphaLcParenR"/>
            </a:pPr>
            <a:r>
              <a:rPr lang="en-US" sz="1400" dirty="0" err="1"/>
              <a:t>Etc</a:t>
            </a:r>
            <a:r>
              <a:rPr lang="en-US" sz="1400" dirty="0"/>
              <a:t>…</a:t>
            </a:r>
            <a:endParaRPr lang="en-ZA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1D13AB0-7F1D-313F-EEB2-5CF0350B8C32}"/>
              </a:ext>
            </a:extLst>
          </p:cNvPr>
          <p:cNvSpPr txBox="1"/>
          <p:nvPr/>
        </p:nvSpPr>
        <p:spPr>
          <a:xfrm>
            <a:off x="362690" y="4905420"/>
            <a:ext cx="103601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Steps are configured in a tree; as certain conditions are met (i.e. , pair A</a:t>
            </a:r>
            <a:r>
              <a:rPr lang="en-US" baseline="-25000" dirty="0"/>
              <a:t>i </a:t>
            </a:r>
            <a:r>
              <a:rPr lang="en-US" dirty="0"/>
              <a:t>and B</a:t>
            </a:r>
            <a:r>
              <a:rPr lang="en-US" baseline="-25000" dirty="0"/>
              <a:t>i</a:t>
            </a:r>
            <a:r>
              <a:rPr lang="en-US" dirty="0"/>
              <a:t> becomes available), more steps are unlocked)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completion of jobs in two different steps may lead to another step becoming available – HOWEVER, jobs are standalone items and are not directly linked to triggering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number of named variables are small, a virtual representation of the calculation tracks which values in the process become available for calculation.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592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E922-F1ED-E15A-95E2-8EE5EA8AC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7E024B4-AFC5-A069-D3E0-23765DA68327}"/>
              </a:ext>
            </a:extLst>
          </p:cNvPr>
          <p:cNvSpPr/>
          <p:nvPr/>
        </p:nvSpPr>
        <p:spPr>
          <a:xfrm>
            <a:off x="347088" y="240532"/>
            <a:ext cx="3916698" cy="975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D0DB00-9F81-947F-DEF3-7724539835A2}"/>
              </a:ext>
            </a:extLst>
          </p:cNvPr>
          <p:cNvSpPr txBox="1"/>
          <p:nvPr/>
        </p:nvSpPr>
        <p:spPr>
          <a:xfrm>
            <a:off x="347088" y="262475"/>
            <a:ext cx="11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</a:t>
            </a:r>
            <a:r>
              <a:rPr lang="en-US" sz="2000" dirty="0"/>
              <a:t> 3</a:t>
            </a:r>
            <a:endParaRPr lang="en-ZA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77A9A2-7AB5-BF31-8532-100216B17ECA}"/>
              </a:ext>
            </a:extLst>
          </p:cNvPr>
          <p:cNvSpPr txBox="1"/>
          <p:nvPr/>
        </p:nvSpPr>
        <p:spPr>
          <a:xfrm>
            <a:off x="1579730" y="363749"/>
            <a:ext cx="138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P</a:t>
            </a:r>
            <a:r>
              <a:rPr lang="en-US" baseline="-25000" dirty="0"/>
              <a:t>0</a:t>
            </a:r>
            <a:r>
              <a:rPr lang="en-US" dirty="0"/>
              <a:t> value</a:t>
            </a:r>
            <a:endParaRPr lang="en-ZA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B28418-EDC7-A70C-7B2F-3D8A40DB990A}"/>
              </a:ext>
            </a:extLst>
          </p:cNvPr>
          <p:cNvSpPr/>
          <p:nvPr/>
        </p:nvSpPr>
        <p:spPr>
          <a:xfrm>
            <a:off x="5256501" y="1133856"/>
            <a:ext cx="6045483" cy="55412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C0D18A-31F0-B8F8-BD30-25BBCFB1D6D3}"/>
              </a:ext>
            </a:extLst>
          </p:cNvPr>
          <p:cNvSpPr txBox="1"/>
          <p:nvPr/>
        </p:nvSpPr>
        <p:spPr>
          <a:xfrm>
            <a:off x="5256500" y="1550021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Jobs</a:t>
            </a:r>
            <a:endParaRPr lang="en-ZA" sz="2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01554A-3582-DD41-A905-540C51498481}"/>
              </a:ext>
            </a:extLst>
          </p:cNvPr>
          <p:cNvSpPr txBox="1"/>
          <p:nvPr/>
        </p:nvSpPr>
        <p:spPr>
          <a:xfrm>
            <a:off x="5366326" y="1925157"/>
            <a:ext cx="2332044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/>
              <a:t>Reserve memory row</a:t>
            </a:r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AutoNum type="arabicParenR"/>
            </a:pPr>
            <a:endParaRPr lang="en-US" sz="1600" baseline="-25000" dirty="0"/>
          </a:p>
          <a:p>
            <a:pPr marL="342900" indent="-342900">
              <a:buFontTx/>
              <a:buAutoNum type="arabicParenR"/>
            </a:pPr>
            <a:endParaRPr lang="en-US" sz="1600" dirty="0"/>
          </a:p>
          <a:p>
            <a:pPr marL="342900" indent="-342900">
              <a:buFontTx/>
              <a:buAutoNum type="arabicParenR"/>
            </a:pPr>
            <a:endParaRPr lang="en-US" sz="1600" dirty="0"/>
          </a:p>
          <a:p>
            <a:pPr marL="342900" indent="-342900">
              <a:buFontTx/>
              <a:buAutoNum type="arabicParenR"/>
            </a:pPr>
            <a:endParaRPr lang="en-US" sz="1600" dirty="0"/>
          </a:p>
          <a:p>
            <a:pPr marL="342900" indent="-342900">
              <a:buFontTx/>
              <a:buAutoNum type="arabicParenR"/>
            </a:pPr>
            <a:r>
              <a:rPr lang="en-US" sz="1600" dirty="0"/>
              <a:t>Place grain in row ‘P’</a:t>
            </a:r>
            <a:endParaRPr lang="en-ZA" sz="1600" dirty="0"/>
          </a:p>
          <a:p>
            <a:pPr marL="342900" indent="-342900">
              <a:buAutoNum type="arabicParenR"/>
            </a:pPr>
            <a:r>
              <a:rPr lang="en-US" sz="1600" dirty="0"/>
              <a:t>Place grain in index </a:t>
            </a:r>
            <a:r>
              <a:rPr lang="en-US" sz="1600" dirty="0" err="1"/>
              <a:t>i</a:t>
            </a:r>
            <a:endParaRPr lang="en-US" sz="1600" baseline="-25000" dirty="0"/>
          </a:p>
          <a:p>
            <a:pPr marL="342900" indent="-342900">
              <a:buAutoNum type="arabicParenR"/>
            </a:pPr>
            <a:r>
              <a:rPr lang="en-US" sz="1600" dirty="0"/>
              <a:t>Place grain in XOR input 1 if applicable</a:t>
            </a:r>
          </a:p>
          <a:p>
            <a:pPr marL="342900" indent="-342900">
              <a:buFontTx/>
              <a:buAutoNum type="arabicParenR"/>
            </a:pPr>
            <a:r>
              <a:rPr lang="en-US" sz="1600" dirty="0"/>
              <a:t>Place grain in XOR input 2 if applicable</a:t>
            </a:r>
          </a:p>
          <a:p>
            <a:pPr marL="342900" indent="-342900">
              <a:buAutoNum type="arabicParenR"/>
            </a:pPr>
            <a:r>
              <a:rPr lang="en-US" sz="1600" dirty="0" err="1"/>
              <a:t>etc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41F964-C9C5-9183-4332-AACAF7D963E1}"/>
              </a:ext>
            </a:extLst>
          </p:cNvPr>
          <p:cNvSpPr/>
          <p:nvPr/>
        </p:nvSpPr>
        <p:spPr>
          <a:xfrm>
            <a:off x="5746048" y="2632508"/>
            <a:ext cx="3855152" cy="17383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32F2E6-4E90-8C12-21E3-3E79E64F145B}"/>
              </a:ext>
            </a:extLst>
          </p:cNvPr>
          <p:cNvSpPr txBox="1"/>
          <p:nvPr/>
        </p:nvSpPr>
        <p:spPr>
          <a:xfrm>
            <a:off x="5746048" y="2654451"/>
            <a:ext cx="11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Actions</a:t>
            </a:r>
            <a:endParaRPr lang="en-ZA" sz="2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8E64EA-1BB1-57E2-1B03-A9BC9D6F8C38}"/>
              </a:ext>
            </a:extLst>
          </p:cNvPr>
          <p:cNvSpPr txBox="1"/>
          <p:nvPr/>
        </p:nvSpPr>
        <p:spPr>
          <a:xfrm>
            <a:off x="5736134" y="2933007"/>
            <a:ext cx="528238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1400" dirty="0"/>
              <a:t>Find grain</a:t>
            </a:r>
          </a:p>
          <a:p>
            <a:pPr marL="342900" indent="-342900">
              <a:buAutoNum type="alphaLcParenR"/>
            </a:pPr>
            <a:r>
              <a:rPr lang="en-US" sz="1400" dirty="0"/>
              <a:t>Transit to grain</a:t>
            </a:r>
          </a:p>
          <a:p>
            <a:pPr marL="342900" indent="-342900">
              <a:buAutoNum type="alphaLcParenR"/>
            </a:pPr>
            <a:r>
              <a:rPr lang="en-US" sz="1400" dirty="0"/>
              <a:t>Pick up grain</a:t>
            </a:r>
          </a:p>
          <a:p>
            <a:pPr marL="342900" indent="-342900">
              <a:buAutoNum type="alphaLcParenR"/>
            </a:pPr>
            <a:r>
              <a:rPr lang="en-US" sz="1400" dirty="0"/>
              <a:t>Transit to memory component</a:t>
            </a:r>
          </a:p>
          <a:p>
            <a:pPr marL="342900" indent="-342900">
              <a:buAutoNum type="alphaLcParenR"/>
            </a:pPr>
            <a:r>
              <a:rPr lang="en-US" sz="1400" dirty="0"/>
              <a:t>Inspect and find first ‘unreserved’ row.</a:t>
            </a:r>
          </a:p>
          <a:p>
            <a:pPr marL="342900" indent="-342900">
              <a:buAutoNum type="alphaLcParenR"/>
            </a:pPr>
            <a:r>
              <a:rPr lang="en-US" sz="1400" dirty="0"/>
              <a:t>Place grain in reserved</a:t>
            </a:r>
          </a:p>
          <a:p>
            <a:pPr marL="342900" indent="-342900">
              <a:buAutoNum type="alphaLcParenR"/>
            </a:pPr>
            <a:endParaRPr lang="en-ZA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CFCD3-FE4A-4E52-9E71-11556B4D0D04}"/>
              </a:ext>
            </a:extLst>
          </p:cNvPr>
          <p:cNvSpPr txBox="1"/>
          <p:nvPr/>
        </p:nvSpPr>
        <p:spPr>
          <a:xfrm>
            <a:off x="5383286" y="4408753"/>
            <a:ext cx="385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jobs are then unlocked:</a:t>
            </a:r>
            <a:endParaRPr lang="en-ZA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99528B1-C24C-7F5B-934C-488FD61CD6F2}"/>
              </a:ext>
            </a:extLst>
          </p:cNvPr>
          <p:cNvSpPr/>
          <p:nvPr/>
        </p:nvSpPr>
        <p:spPr>
          <a:xfrm rot="17421728">
            <a:off x="4384632" y="-18312"/>
            <a:ext cx="483395" cy="2169891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1E7BA-E19D-4076-6ECE-8E73C8E9FF86}"/>
              </a:ext>
            </a:extLst>
          </p:cNvPr>
          <p:cNvSpPr/>
          <p:nvPr/>
        </p:nvSpPr>
        <p:spPr>
          <a:xfrm>
            <a:off x="347088" y="2690795"/>
            <a:ext cx="3916698" cy="975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FACA2-BBFF-94CC-0E60-A46890B81201}"/>
              </a:ext>
            </a:extLst>
          </p:cNvPr>
          <p:cNvSpPr txBox="1"/>
          <p:nvPr/>
        </p:nvSpPr>
        <p:spPr>
          <a:xfrm>
            <a:off x="347088" y="2712738"/>
            <a:ext cx="1140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</a:t>
            </a:r>
            <a:r>
              <a:rPr lang="en-US" sz="2000" dirty="0"/>
              <a:t> 4</a:t>
            </a:r>
            <a:endParaRPr lang="en-Z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AC213-0652-79F0-2B89-7622AEF71877}"/>
              </a:ext>
            </a:extLst>
          </p:cNvPr>
          <p:cNvSpPr txBox="1"/>
          <p:nvPr/>
        </p:nvSpPr>
        <p:spPr>
          <a:xfrm>
            <a:off x="1579730" y="2814012"/>
            <a:ext cx="138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P</a:t>
            </a:r>
            <a:r>
              <a:rPr lang="en-US" baseline="-25000" dirty="0"/>
              <a:t>1</a:t>
            </a:r>
            <a:r>
              <a:rPr lang="en-US" dirty="0"/>
              <a:t> value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26672-46E7-C852-AAD2-098C954D85A2}"/>
              </a:ext>
            </a:extLst>
          </p:cNvPr>
          <p:cNvSpPr txBox="1"/>
          <p:nvPr/>
        </p:nvSpPr>
        <p:spPr>
          <a:xfrm>
            <a:off x="347088" y="2263176"/>
            <a:ext cx="402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other A</a:t>
            </a:r>
            <a:r>
              <a:rPr lang="en-US" baseline="-25000" dirty="0"/>
              <a:t>i</a:t>
            </a:r>
            <a:r>
              <a:rPr lang="en-US" dirty="0"/>
              <a:t> B</a:t>
            </a:r>
            <a:r>
              <a:rPr lang="en-US" baseline="-25000" dirty="0"/>
              <a:t>i</a:t>
            </a:r>
            <a:r>
              <a:rPr lang="en-US" dirty="0"/>
              <a:t> values become available:</a:t>
            </a: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3DA03-B5C0-683C-F3CD-41C4A496115B}"/>
              </a:ext>
            </a:extLst>
          </p:cNvPr>
          <p:cNvSpPr txBox="1"/>
          <p:nvPr/>
        </p:nvSpPr>
        <p:spPr>
          <a:xfrm>
            <a:off x="425402" y="3900056"/>
            <a:ext cx="1620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Etc</a:t>
            </a:r>
            <a:r>
              <a:rPr lang="en-US" dirty="0"/>
              <a:t>…</a:t>
            </a:r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88960-BB99-8939-20D2-1D9B1D5BBCF3}"/>
              </a:ext>
            </a:extLst>
          </p:cNvPr>
          <p:cNvSpPr txBox="1"/>
          <p:nvPr/>
        </p:nvSpPr>
        <p:spPr>
          <a:xfrm>
            <a:off x="153272" y="4778085"/>
            <a:ext cx="49307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/>
              <a:t>The steps and their dependencies for now will be hardcoded as config.</a:t>
            </a:r>
          </a:p>
          <a:p>
            <a:pPr marL="342900" indent="-342900">
              <a:buAutoNum type="arabicParenR"/>
            </a:pPr>
            <a:r>
              <a:rPr lang="en-US" sz="1600" dirty="0"/>
              <a:t>HOWEVER…as the particular input number is not known, something like a XOR gate may have to be loaded with 1, 2, or no grains.</a:t>
            </a:r>
          </a:p>
          <a:p>
            <a:pPr marL="342900" indent="-342900">
              <a:buAutoNum type="arabicParenR"/>
            </a:pPr>
            <a:r>
              <a:rPr lang="en-US" sz="1600" dirty="0"/>
              <a:t>Therefore, some jobs in a step may depend on the input.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00730-4396-2E16-EE80-8C4BCF742CE9}"/>
              </a:ext>
            </a:extLst>
          </p:cNvPr>
          <p:cNvSpPr txBox="1"/>
          <p:nvPr/>
        </p:nvSpPr>
        <p:spPr>
          <a:xfrm>
            <a:off x="153273" y="4390465"/>
            <a:ext cx="1620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Note: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3333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CFDC91-1616-D90C-7AB2-10164B6EC709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124A67-77A7-E568-17C5-8C31E4C5A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10630"/>
              </p:ext>
            </p:extLst>
          </p:nvPr>
        </p:nvGraphicFramePr>
        <p:xfrm>
          <a:off x="7911849" y="312864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7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479AFB-28E6-4247-0D9F-E41CCF2C8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53821"/>
              </p:ext>
            </p:extLst>
          </p:nvPr>
        </p:nvGraphicFramePr>
        <p:xfrm>
          <a:off x="216151" y="2568540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782A28-F569-5E2A-9F5F-B08509A8A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9605"/>
              </p:ext>
            </p:extLst>
          </p:nvPr>
        </p:nvGraphicFramePr>
        <p:xfrm>
          <a:off x="216151" y="1261316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3256026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</a:tblGrid>
              <a:tr h="235825">
                <a:tc gridSpan="2">
                  <a:txBody>
                    <a:bodyPr/>
                    <a:lstStyle/>
                    <a:p>
                      <a:r>
                        <a:rPr lang="en-US" dirty="0"/>
                        <a:t>Component: Decimal input display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3021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1284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561FED8-8109-D8C5-D099-84193372A5BC}"/>
              </a:ext>
            </a:extLst>
          </p:cNvPr>
          <p:cNvSpPr txBox="1"/>
          <p:nvPr/>
        </p:nvSpPr>
        <p:spPr>
          <a:xfrm>
            <a:off x="7911849" y="2586701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2D7709-3C1F-E3AD-E94E-A04C818E327C}"/>
              </a:ext>
            </a:extLst>
          </p:cNvPr>
          <p:cNvGrpSpPr/>
          <p:nvPr/>
        </p:nvGrpSpPr>
        <p:grpSpPr>
          <a:xfrm>
            <a:off x="5594585" y="2257120"/>
            <a:ext cx="554960" cy="826008"/>
            <a:chOff x="5183124" y="973020"/>
            <a:chExt cx="554960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83A5F10A-B3AB-505B-3A23-C069A16D9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6B8172-C1B9-E25C-A432-6B4797F6C772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23BDCC-C50D-1F9C-A39F-4082C96C289C}"/>
              </a:ext>
            </a:extLst>
          </p:cNvPr>
          <p:cNvGrpSpPr/>
          <p:nvPr/>
        </p:nvGrpSpPr>
        <p:grpSpPr>
          <a:xfrm>
            <a:off x="5991699" y="2960500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2E11DF1C-5CB0-07D7-DACB-ED1AA65B0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825A3F-8317-A15F-CEE9-B75348E6044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223286-2F4F-7AC4-8C91-A203D2706CB6}"/>
              </a:ext>
            </a:extLst>
          </p:cNvPr>
          <p:cNvGrpSpPr/>
          <p:nvPr/>
        </p:nvGrpSpPr>
        <p:grpSpPr>
          <a:xfrm>
            <a:off x="5359889" y="3112900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9CB4255D-D201-CE9D-BB7E-0390E6978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EA4558-0E89-6EB7-71DE-D05B4ED163BC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8BF24B9-F361-1403-ECA5-92D808B98297}"/>
              </a:ext>
            </a:extLst>
          </p:cNvPr>
          <p:cNvGrpSpPr/>
          <p:nvPr/>
        </p:nvGrpSpPr>
        <p:grpSpPr>
          <a:xfrm>
            <a:off x="5818520" y="1413560"/>
            <a:ext cx="554960" cy="826008"/>
            <a:chOff x="5183124" y="973020"/>
            <a:chExt cx="554960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0FD6F459-EAC8-8338-CA8E-9B4A588CF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7A5CFC-9681-DAAF-5C5F-2EA2ECA3D1CA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E44D4C-599C-CBEC-E51F-8AD026FAAA3E}"/>
              </a:ext>
            </a:extLst>
          </p:cNvPr>
          <p:cNvGrpSpPr/>
          <p:nvPr/>
        </p:nvGrpSpPr>
        <p:grpSpPr>
          <a:xfrm>
            <a:off x="6215634" y="2116940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BE164B3C-CE09-306E-3633-159862DF8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8F4724-AB35-8641-5398-2EC8CE37DFD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4F11CD-107D-DBAD-1DEB-C5A6C039BAE6}"/>
              </a:ext>
            </a:extLst>
          </p:cNvPr>
          <p:cNvGrpSpPr/>
          <p:nvPr/>
        </p:nvGrpSpPr>
        <p:grpSpPr>
          <a:xfrm>
            <a:off x="5263784" y="1455680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ECFEDCDE-2AB2-D2FC-75DE-5D9BB66F7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77F35F-7399-4BDB-CEF1-C7B5C8C8E988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1F70F87-BCF6-B3F5-A9D3-9E86D066A0E4}"/>
              </a:ext>
            </a:extLst>
          </p:cNvPr>
          <p:cNvSpPr txBox="1"/>
          <p:nvPr/>
        </p:nvSpPr>
        <p:spPr>
          <a:xfrm>
            <a:off x="83055" y="750098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1 (not started)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80EA68-0F19-FDF7-3162-408A6763D573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6C70B3-AD81-3797-3400-5242FE3B32EA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E283B9-6354-1FF0-9873-767E375E89FE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A5FF2D1-FD4B-F2EB-1803-CED2367E5FCC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75568F-2D14-6A9E-90BC-B522CB38E66C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E0C38E-E213-E76E-AECE-8180FDF95E84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B8AACF3-E419-9A8B-D076-D6C37A09E39E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084953C-5E29-346A-9651-174B94DE7D58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CA174F0-0F6E-9ABF-7F5E-F42857DC7355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54C3618-AF17-337B-5D46-C2636188FEDD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5F7CD10-EAD8-C6AD-57A3-D7DD1FBC4C4A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DA8E180-66E9-B1E8-DA5D-167E1FF6D7D3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6D1FFF3-B9BB-A403-3C4A-264F1A4E8902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52183D6-E8E4-75F1-74FC-18FB578A33C9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E0CAB64-23F7-4FDF-51BF-9A6F197B7DAE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F348A32-2A96-973E-7995-34E6EFD15FC5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232423D-B7C5-1288-4C5F-FBA0B08F0F1A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E684C50-B78C-9F77-15E6-9092B201C520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8E0A6BD8-9BDB-FACE-337B-B16C6D4A6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2" y="5045557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7A516ACE-CA5F-98E0-041C-1079F01B07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23" y="5065198"/>
            <a:ext cx="4667909" cy="149765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CBE5BC5-59D9-E05E-174A-332639161E63}"/>
              </a:ext>
            </a:extLst>
          </p:cNvPr>
          <p:cNvSpPr txBox="1"/>
          <p:nvPr/>
        </p:nvSpPr>
        <p:spPr>
          <a:xfrm>
            <a:off x="4064000" y="4681287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D21472-4E5C-8BD1-8243-1F2069E181D1}"/>
              </a:ext>
            </a:extLst>
          </p:cNvPr>
          <p:cNvSpPr txBox="1"/>
          <p:nvPr/>
        </p:nvSpPr>
        <p:spPr>
          <a:xfrm>
            <a:off x="9759236" y="2598462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22236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E37BF-DC4A-2232-D211-A193CA29F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881EC-B09D-5E2D-89B2-D30608A1BB05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307A1B-C55A-2970-6946-0D7EB4444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886263"/>
              </p:ext>
            </p:extLst>
          </p:nvPr>
        </p:nvGraphicFramePr>
        <p:xfrm>
          <a:off x="7911849" y="312864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Place grain in A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Place grain in A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Place grain in 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Place grain in B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Place grain in B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7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FA0A72-8298-46AE-D9BF-1D904501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52677"/>
              </p:ext>
            </p:extLst>
          </p:nvPr>
        </p:nvGraphicFramePr>
        <p:xfrm>
          <a:off x="216151" y="3077182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1085342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91A834-8FA8-9B36-7E75-C3953B934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31802"/>
              </p:ext>
            </p:extLst>
          </p:nvPr>
        </p:nvGraphicFramePr>
        <p:xfrm>
          <a:off x="216151" y="1261316"/>
          <a:ext cx="434136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3256026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</a:tblGrid>
              <a:tr h="235825">
                <a:tc gridSpan="2">
                  <a:txBody>
                    <a:bodyPr/>
                    <a:lstStyle/>
                    <a:p>
                      <a:r>
                        <a:rPr lang="en-US" dirty="0"/>
                        <a:t>Component: Decimal input display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3021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1284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CE83B2-A874-B07A-BCF9-7E07D6FFD6DC}"/>
              </a:ext>
            </a:extLst>
          </p:cNvPr>
          <p:cNvSpPr txBox="1"/>
          <p:nvPr/>
        </p:nvSpPr>
        <p:spPr>
          <a:xfrm>
            <a:off x="7911849" y="2703758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A94B03-79EB-89C0-99A2-E584FC3F50FD}"/>
              </a:ext>
            </a:extLst>
          </p:cNvPr>
          <p:cNvGrpSpPr/>
          <p:nvPr/>
        </p:nvGrpSpPr>
        <p:grpSpPr>
          <a:xfrm>
            <a:off x="4926925" y="1351112"/>
            <a:ext cx="688009" cy="826008"/>
            <a:chOff x="5183124" y="973020"/>
            <a:chExt cx="688009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8E71EF8-E7A4-41BD-4B9F-5D9ED34BC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466E4E-EDD3-F279-5289-02D7A078334A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3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0BB674-3DC9-57D0-A5BA-9A0E9D4B0157}"/>
              </a:ext>
            </a:extLst>
          </p:cNvPr>
          <p:cNvGrpSpPr/>
          <p:nvPr/>
        </p:nvGrpSpPr>
        <p:grpSpPr>
          <a:xfrm>
            <a:off x="5588242" y="1324749"/>
            <a:ext cx="688009" cy="826008"/>
            <a:chOff x="5183124" y="973020"/>
            <a:chExt cx="688009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40E7ED53-46A4-CE7B-AC93-49549CB7C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A3B962-2239-55F6-ED61-98331CFC286F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4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7847CA-2BF3-0013-65D1-9E2A9B72B14B}"/>
              </a:ext>
            </a:extLst>
          </p:cNvPr>
          <p:cNvGrpSpPr/>
          <p:nvPr/>
        </p:nvGrpSpPr>
        <p:grpSpPr>
          <a:xfrm>
            <a:off x="5252468" y="2166300"/>
            <a:ext cx="688009" cy="826008"/>
            <a:chOff x="5183124" y="973020"/>
            <a:chExt cx="688009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5D6989B1-51DC-45DE-570D-F02938D42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68CF50-89BC-6B5F-9652-1779CF6ECD18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5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1C00EF-2283-4015-597F-0054E838794F}"/>
              </a:ext>
            </a:extLst>
          </p:cNvPr>
          <p:cNvGrpSpPr/>
          <p:nvPr/>
        </p:nvGrpSpPr>
        <p:grpSpPr>
          <a:xfrm>
            <a:off x="6970590" y="3494094"/>
            <a:ext cx="554960" cy="826008"/>
            <a:chOff x="5183124" y="973020"/>
            <a:chExt cx="554960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F8651B0A-1C41-F950-1EE2-7075FED5B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D66200-8540-1EFE-247E-99221891E50E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FE9823-BB21-ABDD-3666-62B4B220E04D}"/>
              </a:ext>
            </a:extLst>
          </p:cNvPr>
          <p:cNvGrpSpPr/>
          <p:nvPr/>
        </p:nvGrpSpPr>
        <p:grpSpPr>
          <a:xfrm>
            <a:off x="5596473" y="477322"/>
            <a:ext cx="688009" cy="826008"/>
            <a:chOff x="5183124" y="973020"/>
            <a:chExt cx="688009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E4A348AF-EA11-4EB6-9D21-3BDFFE48E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C24582-0103-EA7B-693E-86D10E40E6B8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2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73EC21-ED0E-39A3-A167-2F04F59A007F}"/>
              </a:ext>
            </a:extLst>
          </p:cNvPr>
          <p:cNvGrpSpPr/>
          <p:nvPr/>
        </p:nvGrpSpPr>
        <p:grpSpPr>
          <a:xfrm>
            <a:off x="4900233" y="497901"/>
            <a:ext cx="688009" cy="826008"/>
            <a:chOff x="5183124" y="973020"/>
            <a:chExt cx="688009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FAA505E8-0F58-645D-88C0-2B391237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A64FC2-514B-4FFE-37EF-7097D98A3807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9BF83B1-0E96-AAC9-84D2-6708AEA3933F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2 (numbers submitted)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1C5DA7-4950-10DB-7504-5F2454140832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5457F7-F06C-C443-8E8D-FA123AA590E1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2C4D7A-0F57-6275-084D-8F871F80805F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916B94-BBF0-A5F5-C551-A17FFE63A9BF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DC64827-E4C6-154A-A8AA-B1EFD8456ADD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AA34992-B277-7371-6388-23E0B8A71699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D43CDE4-6220-3F51-2415-98C20A141D3E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FE9F83C-6F9E-C1FC-AF8B-73AD202B9B40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37BF1F5-B983-4C25-B1D3-0A37CFF7694B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2E7C4A7-52A8-3BF2-EA4E-23C8392E8E37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56F60E2-168D-50C0-8F47-5C069CBD1107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6980FBC-F42E-F557-1EA7-468CDA0A49C3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9144A4F-3937-1524-91D0-E8425A3411CC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6DA152A-7709-786A-2BC1-501FB9B83B8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5049335-2A08-33AC-1671-EEA3B353E619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0EC37EC-2481-5CE1-9808-2DF37163F7D6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FD9D18D-42FF-CAE4-FBEB-DCEC74C697E0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FCBD239-387E-34DB-BD35-A97E66C4AE5A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BE1C9CE7-E437-B925-18F7-E04FD0D69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2" y="5045557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01B4E4C9-6A27-32FC-D8B7-BFA84189B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23" y="5065198"/>
            <a:ext cx="4667909" cy="149765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DBED6B1-F086-6B1B-64DE-145493469458}"/>
              </a:ext>
            </a:extLst>
          </p:cNvPr>
          <p:cNvSpPr txBox="1"/>
          <p:nvPr/>
        </p:nvSpPr>
        <p:spPr>
          <a:xfrm>
            <a:off x="4064000" y="4681287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57D77-9F85-7744-B863-71E7495C1A89}"/>
              </a:ext>
            </a:extLst>
          </p:cNvPr>
          <p:cNvSpPr txBox="1"/>
          <p:nvPr/>
        </p:nvSpPr>
        <p:spPr>
          <a:xfrm>
            <a:off x="10045871" y="2684974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02357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85D89-378D-1765-FA63-F8FAC2B4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55091D-3790-562F-31AC-23A150D5A336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A3217C-8B47-DB77-3DAB-C41A84D4F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892515"/>
              </p:ext>
            </p:extLst>
          </p:nvPr>
        </p:nvGraphicFramePr>
        <p:xfrm>
          <a:off x="7911849" y="312864"/>
          <a:ext cx="4064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Place grain in 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5. Place grain in B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Place grain in Row 1 ‘reserved’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Place grain in XOR input 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 Place grain in XOR input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6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63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07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91F1F5-50D6-B578-FCB0-C7DE38A90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32717"/>
              </p:ext>
            </p:extLst>
          </p:nvPr>
        </p:nvGraphicFramePr>
        <p:xfrm>
          <a:off x="216151" y="3077182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0B171F3-7E90-92C5-DF16-9326A87DC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4946"/>
              </p:ext>
            </p:extLst>
          </p:nvPr>
        </p:nvGraphicFramePr>
        <p:xfrm>
          <a:off x="216151" y="1261316"/>
          <a:ext cx="213385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342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1048515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</a:tblGrid>
              <a:tr h="235825">
                <a:tc gridSpan="2">
                  <a:txBody>
                    <a:bodyPr/>
                    <a:lstStyle/>
                    <a:p>
                      <a:r>
                        <a:rPr lang="en-US" dirty="0"/>
                        <a:t>Component: Decimal input display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30217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1284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D4A0C6-17BE-E45C-1F7B-279E8EA12798}"/>
              </a:ext>
            </a:extLst>
          </p:cNvPr>
          <p:cNvSpPr txBox="1"/>
          <p:nvPr/>
        </p:nvSpPr>
        <p:spPr>
          <a:xfrm>
            <a:off x="3841269" y="166582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i</a:t>
            </a:r>
            <a:r>
              <a:rPr lang="en-US" dirty="0"/>
              <a:t> values (a pair (A</a:t>
            </a:r>
            <a:r>
              <a:rPr lang="en-US" baseline="-25000" dirty="0"/>
              <a:t>i</a:t>
            </a:r>
            <a:r>
              <a:rPr lang="en-US" dirty="0"/>
              <a:t> , B</a:t>
            </a:r>
            <a:r>
              <a:rPr lang="en-US" baseline="-25000" dirty="0"/>
              <a:t>i</a:t>
            </a:r>
            <a:r>
              <a:rPr lang="en-US" dirty="0"/>
              <a:t> available)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207674-0DB7-D9DF-4226-7AFF6695D502}"/>
              </a:ext>
            </a:extLst>
          </p:cNvPr>
          <p:cNvGrpSpPr/>
          <p:nvPr/>
        </p:nvGrpSpPr>
        <p:grpSpPr>
          <a:xfrm>
            <a:off x="10398002" y="3873306"/>
            <a:ext cx="688009" cy="826008"/>
            <a:chOff x="5183124" y="973020"/>
            <a:chExt cx="688009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777C07E4-BA5F-3ED2-3A0A-1B97282B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4A7188-C3E1-4E2F-330F-FDF7E9971CF5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3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5DD5AF-8A64-BB69-0D74-EC540FE7683D}"/>
              </a:ext>
            </a:extLst>
          </p:cNvPr>
          <p:cNvGrpSpPr/>
          <p:nvPr/>
        </p:nvGrpSpPr>
        <p:grpSpPr>
          <a:xfrm>
            <a:off x="6822630" y="3077182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E6577FA6-E46B-E388-5CD1-654DA3B8B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2E9FF3-F8ED-D433-FDC6-BD84E9A44C80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5741B3-7360-B5F1-9D4C-A355172043C7}"/>
              </a:ext>
            </a:extLst>
          </p:cNvPr>
          <p:cNvGrpSpPr/>
          <p:nvPr/>
        </p:nvGrpSpPr>
        <p:grpSpPr>
          <a:xfrm>
            <a:off x="11203172" y="3865404"/>
            <a:ext cx="688009" cy="826008"/>
            <a:chOff x="5183124" y="973020"/>
            <a:chExt cx="688009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A817029E-6A91-488D-3C18-71CFFE2C7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CF287F-AF8C-3D2A-A507-341D24B15FAD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5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8A9E96-402B-C1FC-3331-8FA75C9774C4}"/>
              </a:ext>
            </a:extLst>
          </p:cNvPr>
          <p:cNvGrpSpPr/>
          <p:nvPr/>
        </p:nvGrpSpPr>
        <p:grpSpPr>
          <a:xfrm>
            <a:off x="6229531" y="2363286"/>
            <a:ext cx="554960" cy="826008"/>
            <a:chOff x="5183124" y="973020"/>
            <a:chExt cx="554960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1707BF50-92C2-9FAC-89E6-63F3B50F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191D26-256F-08F5-74A5-A3336B533BD8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D3A515-104B-3902-91DA-6022F4670A94}"/>
              </a:ext>
            </a:extLst>
          </p:cNvPr>
          <p:cNvGrpSpPr/>
          <p:nvPr/>
        </p:nvGrpSpPr>
        <p:grpSpPr>
          <a:xfrm>
            <a:off x="5767287" y="3112270"/>
            <a:ext cx="554960" cy="826008"/>
            <a:chOff x="5183124" y="973020"/>
            <a:chExt cx="554960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5A3D9AC8-C82A-84DD-F8A5-B7C176C7A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8507AA-8C2C-3C4A-ADDA-AD2285F9D556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3E55CA-2592-1FF4-2AC4-B461F462A833}"/>
              </a:ext>
            </a:extLst>
          </p:cNvPr>
          <p:cNvGrpSpPr/>
          <p:nvPr/>
        </p:nvGrpSpPr>
        <p:grpSpPr>
          <a:xfrm>
            <a:off x="6306827" y="3133306"/>
            <a:ext cx="554960" cy="826008"/>
            <a:chOff x="5183124" y="973020"/>
            <a:chExt cx="554960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F6ECBCD3-951E-B61C-05A2-C0D87385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E8FA61-0EC2-8A25-E24C-3F742FCF0B78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82F9E1C-40C4-F5A8-761C-921F032847A1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3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8543D6-9D8D-EEFD-534B-884C7DF6FF43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58FCDC-2077-7F1C-3A01-C07B7A79CA64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025947-A92B-E3F7-46DD-1891460199E1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50D270-63E5-6554-5177-6A64D16ACC14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8B08D44-CA45-4C44-08FC-E95A85E94368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C12E99E-C1E7-F3F6-1BCB-66C53F78755A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C8AED17-DFF3-C25D-C626-A99BF2901C58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79F087C-9ECB-6353-5C72-D162671C1992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FAFDF5A-C9B8-64E0-6C0E-B0B333EED500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F50A06F-50D4-AF77-34F2-3E5CB4B28BB4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AD983C9-5D3D-5EB3-D775-0B82689A324D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3235A48-B63C-7009-F583-888603BB0228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935746F-EA03-3B9C-B367-E800A9A91C1C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8F5F8D6-F267-95F3-16CE-76B2F99A087C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C02EF50-25AE-1A47-B80B-E4754D89B526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1A3B9E7-DACD-33ED-0273-66F5C4F71370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C4339C8-C7CC-C2FA-12B7-7D641FE3CF03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239E099-031A-AF7A-B8FC-D7EB37324EAB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BC3838DB-4C61-3901-5521-D3BB6E72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2" y="5045557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AEEAD606-3A49-6736-01EA-546F06FD2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023" y="5065198"/>
            <a:ext cx="4667909" cy="1497658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21DB7540-9692-2612-9A2C-98C561148F77}"/>
              </a:ext>
            </a:extLst>
          </p:cNvPr>
          <p:cNvSpPr txBox="1"/>
          <p:nvPr/>
        </p:nvSpPr>
        <p:spPr>
          <a:xfrm>
            <a:off x="4064000" y="4681287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2F81FB-B99E-148A-9DC6-AE4F72C4C763}"/>
              </a:ext>
            </a:extLst>
          </p:cNvPr>
          <p:cNvSpPr/>
          <p:nvPr/>
        </p:nvSpPr>
        <p:spPr>
          <a:xfrm rot="10077091">
            <a:off x="3903682" y="358958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F4D2237-5728-5CC5-4E06-D2D9DF482128}"/>
              </a:ext>
            </a:extLst>
          </p:cNvPr>
          <p:cNvSpPr/>
          <p:nvPr/>
        </p:nvSpPr>
        <p:spPr>
          <a:xfrm rot="10077091">
            <a:off x="3903683" y="3957043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449A9C-E49E-197B-52F6-33A186B7790E}"/>
              </a:ext>
            </a:extLst>
          </p:cNvPr>
          <p:cNvSpPr/>
          <p:nvPr/>
        </p:nvSpPr>
        <p:spPr>
          <a:xfrm rot="10077091">
            <a:off x="3005318" y="358958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60D5D-D143-41FE-D6B7-8203C8808233}"/>
              </a:ext>
            </a:extLst>
          </p:cNvPr>
          <p:cNvSpPr txBox="1"/>
          <p:nvPr/>
        </p:nvSpPr>
        <p:spPr>
          <a:xfrm>
            <a:off x="5860354" y="162111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94507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63A10-6A56-2A66-FBC6-532FCE9F0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D81DB6-8511-61F0-0754-922449710E10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1D5534-F52B-D7E3-CEB0-D4A5EEB94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53858"/>
              </p:ext>
            </p:extLst>
          </p:nvPr>
        </p:nvGraphicFramePr>
        <p:xfrm>
          <a:off x="7911849" y="312864"/>
          <a:ext cx="4064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Place grain in 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 Place grain in Row 1 ‘reserved’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Place grain in XOR input 1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 Place grain in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695D98-CEF3-4F9C-2BC2-7A7E9F195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3847"/>
              </p:ext>
            </p:extLst>
          </p:nvPr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624AE71-7F7E-5E4C-458C-8A5B9C3C9DF4}"/>
              </a:ext>
            </a:extLst>
          </p:cNvPr>
          <p:cNvSpPr txBox="1"/>
          <p:nvPr/>
        </p:nvSpPr>
        <p:spPr>
          <a:xfrm>
            <a:off x="3729953" y="163626"/>
            <a:ext cx="21166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0</a:t>
            </a:r>
            <a:r>
              <a:rPr lang="en-US" dirty="0"/>
              <a:t> (pair (A</a:t>
            </a:r>
            <a:r>
              <a:rPr lang="en-US" baseline="-25000" dirty="0"/>
              <a:t>0</a:t>
            </a:r>
            <a:r>
              <a:rPr lang="en-US" dirty="0"/>
              <a:t> , B</a:t>
            </a:r>
            <a:r>
              <a:rPr lang="en-US" baseline="-25000" dirty="0"/>
              <a:t>0</a:t>
            </a:r>
            <a:r>
              <a:rPr lang="en-US" dirty="0"/>
              <a:t>) available)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P values…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0072D46-2377-FD1B-4C38-D1F6F2434922}"/>
              </a:ext>
            </a:extLst>
          </p:cNvPr>
          <p:cNvGrpSpPr/>
          <p:nvPr/>
        </p:nvGrpSpPr>
        <p:grpSpPr>
          <a:xfrm>
            <a:off x="1230667" y="1320455"/>
            <a:ext cx="688009" cy="826008"/>
            <a:chOff x="5183124" y="973020"/>
            <a:chExt cx="688009" cy="826008"/>
          </a:xfrm>
        </p:grpSpPr>
        <p:pic>
          <p:nvPicPr>
            <p:cNvPr id="7" name="Graphic 6" descr="Ant with solid fill">
              <a:extLst>
                <a:ext uri="{FF2B5EF4-FFF2-40B4-BE49-F238E27FC236}">
                  <a16:creationId xmlns:a16="http://schemas.microsoft.com/office/drawing/2014/main" id="{37EB3C8B-1FDD-32E9-AC50-FE1E5B1F9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329361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E04D85-EAE6-21FC-2C46-378CE7135F80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3</a:t>
              </a:r>
              <a:endParaRPr lang="en-ZA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B77F62-5B4F-6F8D-0888-8D97198132DD}"/>
              </a:ext>
            </a:extLst>
          </p:cNvPr>
          <p:cNvGrpSpPr/>
          <p:nvPr/>
        </p:nvGrpSpPr>
        <p:grpSpPr>
          <a:xfrm>
            <a:off x="471398" y="4346935"/>
            <a:ext cx="688009" cy="826008"/>
            <a:chOff x="5183124" y="973020"/>
            <a:chExt cx="688009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997AB763-A749-AE31-F640-2248D6293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144538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AD594-F38F-A76C-9DC3-C5E5C691AC0C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7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A93FE8-1C51-5B1E-CAA1-3559EBFED3A4}"/>
              </a:ext>
            </a:extLst>
          </p:cNvPr>
          <p:cNvGrpSpPr/>
          <p:nvPr/>
        </p:nvGrpSpPr>
        <p:grpSpPr>
          <a:xfrm>
            <a:off x="0" y="4703492"/>
            <a:ext cx="688009" cy="826008"/>
            <a:chOff x="5183124" y="973020"/>
            <a:chExt cx="688009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4760FF96-6262-BA39-58C8-A39AAD3FF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302535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E45BD0-CF56-F8B9-2B53-2B2759EB76A9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8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22C56D-1ECE-5B7A-16F8-CAEF2DAA28BA}"/>
              </a:ext>
            </a:extLst>
          </p:cNvPr>
          <p:cNvGrpSpPr/>
          <p:nvPr/>
        </p:nvGrpSpPr>
        <p:grpSpPr>
          <a:xfrm>
            <a:off x="6539277" y="3932325"/>
            <a:ext cx="688009" cy="826008"/>
            <a:chOff x="5183124" y="973020"/>
            <a:chExt cx="688009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6FDF0160-3843-F825-3FD2-78E0C2B15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352914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BB5E60-5581-7EEF-1691-F2A800438095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6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3A28C3E-AF9E-0AE8-2971-B17878AA5EEB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4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5284446-31CF-2377-06B5-5AD9A2D8CB83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EB32D8-7D04-E65C-A08C-6AA8D1724A45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314F1B-ACB0-F196-7794-194FC39E75D9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45C87E-D368-1A26-E992-C7F8F8F74267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81DE046-A436-AD9A-C9FC-CA919C88C521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FA3EB8A-E463-8B93-83F6-69F8E782BD0C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C65AFFA-D424-C2A6-B08C-DD110CE9298E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67674A0-C63A-DA80-6B46-69D18558D51A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BA53EC-454E-BD39-88ED-157C837D8DDB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A6B208D-B25E-8F37-289E-434BA06A3A9A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2A79835-217D-FB5B-6D12-3EB547DA0A21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90808B0-FE51-7309-9B58-9D206B9F92F0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35A472B-13FC-D29C-DEC0-2458FEFC53C0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327145A-1888-9E21-1E0F-7AF7B5FDB714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45703C3-AB90-1EBB-2067-7ABBD1C80819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AB48B46-D170-E88F-7114-C2A6769A1EFE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B6BE68F-D9FB-CF2B-4683-FF7ABBA394AA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EB2BEF6-7EA8-8631-9BCE-20B8F4D1CF63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E92112BB-CCAC-06C0-9EEC-824691A21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88D7594C-EF72-1DA1-43AE-469E8CD6A7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81C602A2-077B-91AA-4777-ADF247C54927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D39DB3-4E05-2360-6A79-5255D1121B97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E069B3-619B-E61A-11BC-0C9E4CF4760B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021FFA-5EA3-B41E-38B7-169698D4714A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A6EDE7-FE7F-70CE-BEE8-F34952C8D706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2A714-5F5E-453E-8264-09C83F2EABC7}"/>
              </a:ext>
            </a:extLst>
          </p:cNvPr>
          <p:cNvSpPr txBox="1"/>
          <p:nvPr/>
        </p:nvSpPr>
        <p:spPr>
          <a:xfrm>
            <a:off x="5712972" y="143104"/>
            <a:ext cx="2116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F9643CB-75D0-4063-23BB-0C1A363DC0FC}"/>
              </a:ext>
            </a:extLst>
          </p:cNvPr>
          <p:cNvGrpSpPr/>
          <p:nvPr/>
        </p:nvGrpSpPr>
        <p:grpSpPr>
          <a:xfrm>
            <a:off x="5435492" y="2470059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EDDB39B0-C6C6-18C9-A84B-18A2904FD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87880B-C7BB-71D2-ADF1-4EDF02024485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A30FD0D-4D8B-D0A1-7F92-95DD1BA74000}"/>
              </a:ext>
            </a:extLst>
          </p:cNvPr>
          <p:cNvGrpSpPr/>
          <p:nvPr/>
        </p:nvGrpSpPr>
        <p:grpSpPr>
          <a:xfrm>
            <a:off x="6086275" y="2433290"/>
            <a:ext cx="554960" cy="826008"/>
            <a:chOff x="5183124" y="973020"/>
            <a:chExt cx="554960" cy="826008"/>
          </a:xfrm>
        </p:grpSpPr>
        <p:pic>
          <p:nvPicPr>
            <p:cNvPr id="53" name="Graphic 52" descr="Ant with solid fill">
              <a:extLst>
                <a:ext uri="{FF2B5EF4-FFF2-40B4-BE49-F238E27FC236}">
                  <a16:creationId xmlns:a16="http://schemas.microsoft.com/office/drawing/2014/main" id="{CCF62473-8CD1-D83F-8D1C-64AD4C9E0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F5EE85-A0BD-7661-9D0D-0AA4CFF978BA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22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A8E22-7061-C2CF-7357-D9F7D749B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0F3F0F-6128-E505-21CE-9A4A07E99B44}"/>
              </a:ext>
            </a:extLst>
          </p:cNvPr>
          <p:cNvSpPr txBox="1"/>
          <p:nvPr/>
        </p:nvSpPr>
        <p:spPr>
          <a:xfrm>
            <a:off x="83055" y="87896"/>
            <a:ext cx="398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Task progression: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B71B83-53A4-6C1A-F3A3-D54F937EA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57386"/>
              </p:ext>
            </p:extLst>
          </p:nvPr>
        </p:nvGraphicFramePr>
        <p:xfrm>
          <a:off x="7770921" y="312864"/>
          <a:ext cx="43380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8024">
                  <a:extLst>
                    <a:ext uri="{9D8B030D-6E8A-4147-A177-3AD203B41FA5}">
                      <a16:colId xmlns:a16="http://schemas.microsoft.com/office/drawing/2014/main" val="93161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Component: Job Board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53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 Place grain in XOR input 2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 Place grain in Row 1 ‘P’ slot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76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 Place grain in Row 1 ‘0’ slot (assigned)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7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45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3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064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A0B7A0-D39B-37F9-4990-15E9F335DF0E}"/>
              </a:ext>
            </a:extLst>
          </p:cNvPr>
          <p:cNvGraphicFramePr>
            <a:graphicFrameLocks noGrp="1"/>
          </p:cNvGraphicFramePr>
          <p:nvPr/>
        </p:nvGraphicFramePr>
        <p:xfrm>
          <a:off x="216151" y="2146463"/>
          <a:ext cx="4341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74">
                  <a:extLst>
                    <a:ext uri="{9D8B030D-6E8A-4147-A177-3AD203B41FA5}">
                      <a16:colId xmlns:a16="http://schemas.microsoft.com/office/drawing/2014/main" val="118505256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732318151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3862892878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584506570"/>
                    </a:ext>
                  </a:extLst>
                </a:gridCol>
                <a:gridCol w="868274">
                  <a:extLst>
                    <a:ext uri="{9D8B030D-6E8A-4147-A177-3AD203B41FA5}">
                      <a16:colId xmlns:a16="http://schemas.microsoft.com/office/drawing/2014/main" val="1132471237"/>
                    </a:ext>
                  </a:extLst>
                </a:gridCol>
              </a:tblGrid>
              <a:tr h="235825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Component: Input tracks</a:t>
                      </a:r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01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400791"/>
                  </a:ext>
                </a:extLst>
              </a:tr>
              <a:tr h="23582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151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EF8210-A5A0-6D8D-1C8C-CC6055B5F918}"/>
              </a:ext>
            </a:extLst>
          </p:cNvPr>
          <p:cNvSpPr txBox="1"/>
          <p:nvPr/>
        </p:nvSpPr>
        <p:spPr>
          <a:xfrm>
            <a:off x="3729953" y="163626"/>
            <a:ext cx="211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available: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Calculate P</a:t>
            </a:r>
            <a:r>
              <a:rPr lang="en-US" baseline="-25000" dirty="0"/>
              <a:t>0</a:t>
            </a:r>
            <a:r>
              <a:rPr lang="en-US" dirty="0"/>
              <a:t> (pair (A</a:t>
            </a:r>
            <a:r>
              <a:rPr lang="en-US" baseline="-25000" dirty="0"/>
              <a:t>0</a:t>
            </a:r>
            <a:r>
              <a:rPr lang="en-US" dirty="0"/>
              <a:t> , B</a:t>
            </a:r>
            <a:r>
              <a:rPr lang="en-US" baseline="-25000" dirty="0"/>
              <a:t>0</a:t>
            </a:r>
            <a:r>
              <a:rPr lang="en-US" dirty="0"/>
              <a:t>) available)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avail P </a:t>
            </a:r>
            <a:r>
              <a:rPr lang="en-US" dirty="0" err="1"/>
              <a:t>val</a:t>
            </a:r>
            <a:r>
              <a:rPr lang="en-US" dirty="0"/>
              <a:t>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F48882-6140-0473-2CD8-BDC868F4AB56}"/>
              </a:ext>
            </a:extLst>
          </p:cNvPr>
          <p:cNvGrpSpPr/>
          <p:nvPr/>
        </p:nvGrpSpPr>
        <p:grpSpPr>
          <a:xfrm>
            <a:off x="5467159" y="2103256"/>
            <a:ext cx="554960" cy="826008"/>
            <a:chOff x="5183124" y="973020"/>
            <a:chExt cx="554960" cy="826008"/>
          </a:xfrm>
        </p:grpSpPr>
        <p:pic>
          <p:nvPicPr>
            <p:cNvPr id="16" name="Graphic 15" descr="Ant with solid fill">
              <a:extLst>
                <a:ext uri="{FF2B5EF4-FFF2-40B4-BE49-F238E27FC236}">
                  <a16:creationId xmlns:a16="http://schemas.microsoft.com/office/drawing/2014/main" id="{A3D57D40-4976-BB06-B5DF-1628DD5A8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94640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C0E36-1D67-718E-B569-54F2DF11F5E2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6F25BD-EC9A-462E-3F09-E1D9D2CC9D60}"/>
              </a:ext>
            </a:extLst>
          </p:cNvPr>
          <p:cNvGrpSpPr/>
          <p:nvPr/>
        </p:nvGrpSpPr>
        <p:grpSpPr>
          <a:xfrm>
            <a:off x="5949388" y="2530177"/>
            <a:ext cx="554960" cy="826008"/>
            <a:chOff x="5183124" y="973020"/>
            <a:chExt cx="554960" cy="826008"/>
          </a:xfrm>
        </p:grpSpPr>
        <p:pic>
          <p:nvPicPr>
            <p:cNvPr id="19" name="Graphic 18" descr="Ant with solid fill">
              <a:extLst>
                <a:ext uri="{FF2B5EF4-FFF2-40B4-BE49-F238E27FC236}">
                  <a16:creationId xmlns:a16="http://schemas.microsoft.com/office/drawing/2014/main" id="{3EDF8540-19A6-B3DB-DBF2-137982130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079476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2C0CDC-08DC-28F2-35C6-1D886DC401DB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352DF5-D09D-3CB2-05D0-90A736041CD1}"/>
              </a:ext>
            </a:extLst>
          </p:cNvPr>
          <p:cNvGrpSpPr/>
          <p:nvPr/>
        </p:nvGrpSpPr>
        <p:grpSpPr>
          <a:xfrm>
            <a:off x="0" y="4703492"/>
            <a:ext cx="688009" cy="826008"/>
            <a:chOff x="5183124" y="973020"/>
            <a:chExt cx="688009" cy="826008"/>
          </a:xfrm>
        </p:grpSpPr>
        <p:pic>
          <p:nvPicPr>
            <p:cNvPr id="22" name="Graphic 21" descr="Ant with solid fill">
              <a:extLst>
                <a:ext uri="{FF2B5EF4-FFF2-40B4-BE49-F238E27FC236}">
                  <a16:creationId xmlns:a16="http://schemas.microsoft.com/office/drawing/2014/main" id="{4ABECA5E-519B-68FA-2D95-38FA76293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302535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EA6F5D-328D-B8DA-4AD2-0AD329D3001E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8</a:t>
              </a:r>
              <a:endParaRPr lang="en-ZA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5805DEB-765A-FA91-7BB0-4B426059211D}"/>
              </a:ext>
            </a:extLst>
          </p:cNvPr>
          <p:cNvGrpSpPr/>
          <p:nvPr/>
        </p:nvGrpSpPr>
        <p:grpSpPr>
          <a:xfrm>
            <a:off x="4686826" y="3779677"/>
            <a:ext cx="688009" cy="826008"/>
            <a:chOff x="5183124" y="973020"/>
            <a:chExt cx="688009" cy="826008"/>
          </a:xfrm>
        </p:grpSpPr>
        <p:pic>
          <p:nvPicPr>
            <p:cNvPr id="25" name="Graphic 24" descr="Ant with solid fill">
              <a:extLst>
                <a:ext uri="{FF2B5EF4-FFF2-40B4-BE49-F238E27FC236}">
                  <a16:creationId xmlns:a16="http://schemas.microsoft.com/office/drawing/2014/main" id="{DFE6C314-6A6A-C0E2-B1B3-7DD3FE18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352914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79A1D4-6516-29E8-9C3D-BAE8FC967A39}"/>
                </a:ext>
              </a:extLst>
            </p:cNvPr>
            <p:cNvSpPr txBox="1"/>
            <p:nvPr/>
          </p:nvSpPr>
          <p:spPr>
            <a:xfrm>
              <a:off x="5183124" y="142969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9</a:t>
              </a:r>
              <a:endParaRPr lang="en-ZA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2AAC65-B6D5-B0AD-36A2-3939A050FD53}"/>
              </a:ext>
            </a:extLst>
          </p:cNvPr>
          <p:cNvGrpSpPr/>
          <p:nvPr/>
        </p:nvGrpSpPr>
        <p:grpSpPr>
          <a:xfrm>
            <a:off x="5330687" y="3734424"/>
            <a:ext cx="811441" cy="826008"/>
            <a:chOff x="5183124" y="973020"/>
            <a:chExt cx="811441" cy="826008"/>
          </a:xfrm>
        </p:grpSpPr>
        <p:pic>
          <p:nvPicPr>
            <p:cNvPr id="28" name="Graphic 27" descr="Ant with solid fill">
              <a:extLst>
                <a:ext uri="{FF2B5EF4-FFF2-40B4-BE49-F238E27FC236}">
                  <a16:creationId xmlns:a16="http://schemas.microsoft.com/office/drawing/2014/main" id="{1529EB82-28C9-177F-FB05-51C3DA521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838042"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4D251E-F1B1-BCF1-76E4-A3F85678D77E}"/>
                </a:ext>
              </a:extLst>
            </p:cNvPr>
            <p:cNvSpPr txBox="1"/>
            <p:nvPr/>
          </p:nvSpPr>
          <p:spPr>
            <a:xfrm>
              <a:off x="5183124" y="1429696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Job 10</a:t>
              </a:r>
              <a:endParaRPr lang="en-ZA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8E237BD-A519-74D2-94F4-167D93FACA4F}"/>
              </a:ext>
            </a:extLst>
          </p:cNvPr>
          <p:cNvSpPr txBox="1"/>
          <p:nvPr/>
        </p:nvSpPr>
        <p:spPr>
          <a:xfrm>
            <a:off x="143078" y="542472"/>
            <a:ext cx="398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Board snapshot 5 (calculation in progress)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8ED547-CD20-A5EF-5C7C-31A7BAF710EE}"/>
              </a:ext>
            </a:extLst>
          </p:cNvPr>
          <p:cNvGrpSpPr/>
          <p:nvPr/>
        </p:nvGrpSpPr>
        <p:grpSpPr>
          <a:xfrm>
            <a:off x="9671393" y="4700861"/>
            <a:ext cx="2259801" cy="1892474"/>
            <a:chOff x="8837097" y="713557"/>
            <a:chExt cx="1524988" cy="119389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C5AB1B-BBB6-3308-609F-0665B1E4F547}"/>
                </a:ext>
              </a:extLst>
            </p:cNvPr>
            <p:cNvSpPr/>
            <p:nvPr/>
          </p:nvSpPr>
          <p:spPr>
            <a:xfrm>
              <a:off x="8859049" y="713557"/>
              <a:ext cx="1503036" cy="1193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FE8E2B7-9F8D-3C4A-0DC5-309F1ADD8E69}"/>
                </a:ext>
              </a:extLst>
            </p:cNvPr>
            <p:cNvSpPr txBox="1"/>
            <p:nvPr/>
          </p:nvSpPr>
          <p:spPr>
            <a:xfrm>
              <a:off x="8837097" y="713557"/>
              <a:ext cx="972718" cy="407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Component:</a:t>
              </a:r>
            </a:p>
            <a:p>
              <a:r>
                <a:rPr lang="en-US" dirty="0"/>
                <a:t>Grain repo</a:t>
              </a:r>
              <a:endParaRPr lang="en-ZA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1D509E4-103E-685C-DFB7-60243E67B2AB}"/>
                </a:ext>
              </a:extLst>
            </p:cNvPr>
            <p:cNvGrpSpPr/>
            <p:nvPr/>
          </p:nvGrpSpPr>
          <p:grpSpPr>
            <a:xfrm rot="5400000">
              <a:off x="9234105" y="767233"/>
              <a:ext cx="840770" cy="1415190"/>
              <a:chOff x="7735825" y="670037"/>
              <a:chExt cx="840770" cy="141519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BD26C23-CBA7-11E0-1EBC-07689A08E965}"/>
                  </a:ext>
                </a:extLst>
              </p:cNvPr>
              <p:cNvSpPr/>
              <p:nvPr/>
            </p:nvSpPr>
            <p:spPr>
              <a:xfrm>
                <a:off x="7735825" y="877532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0AA75C5-BC6F-1357-D262-016277D54063}"/>
                  </a:ext>
                </a:extLst>
              </p:cNvPr>
              <p:cNvSpPr/>
              <p:nvPr/>
            </p:nvSpPr>
            <p:spPr>
              <a:xfrm>
                <a:off x="7888224" y="1029932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A237244-B491-F946-3174-C001A05B85E2}"/>
                  </a:ext>
                </a:extLst>
              </p:cNvPr>
              <p:cNvSpPr/>
              <p:nvPr/>
            </p:nvSpPr>
            <p:spPr>
              <a:xfrm>
                <a:off x="8040624" y="134707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4C1223E-7AF0-F7EA-7380-3322E3EED9C8}"/>
                  </a:ext>
                </a:extLst>
              </p:cNvPr>
              <p:cNvSpPr/>
              <p:nvPr/>
            </p:nvSpPr>
            <p:spPr>
              <a:xfrm>
                <a:off x="8193024" y="1499474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FBC2F3C-AC02-860C-A7BB-AFB217ECE56F}"/>
                  </a:ext>
                </a:extLst>
              </p:cNvPr>
              <p:cNvSpPr/>
              <p:nvPr/>
            </p:nvSpPr>
            <p:spPr>
              <a:xfrm rot="4677091">
                <a:off x="8362448" y="1837649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F16090F-7BDB-40E9-C695-83AE6AE6119E}"/>
                  </a:ext>
                </a:extLst>
              </p:cNvPr>
              <p:cNvSpPr/>
              <p:nvPr/>
            </p:nvSpPr>
            <p:spPr>
              <a:xfrm rot="4677091">
                <a:off x="7866411" y="1483096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E23951C-165A-3ABB-E4AF-D8805DDF243B}"/>
                  </a:ext>
                </a:extLst>
              </p:cNvPr>
              <p:cNvSpPr/>
              <p:nvPr/>
            </p:nvSpPr>
            <p:spPr>
              <a:xfrm rot="4677091">
                <a:off x="8018811" y="180023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2128E02-31DA-645E-559E-9874F678EFB9}"/>
                  </a:ext>
                </a:extLst>
              </p:cNvPr>
              <p:cNvSpPr/>
              <p:nvPr/>
            </p:nvSpPr>
            <p:spPr>
              <a:xfrm rot="4677091">
                <a:off x="8171211" y="1952638"/>
                <a:ext cx="121922" cy="14325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2A35903-D7DC-45A3-6DA5-FB7A396CDF7B}"/>
                  </a:ext>
                </a:extLst>
              </p:cNvPr>
              <p:cNvSpPr/>
              <p:nvPr/>
            </p:nvSpPr>
            <p:spPr>
              <a:xfrm>
                <a:off x="8226077" y="670037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8C9B1F-3D82-4C90-6B9D-7E8A1F2A12CB}"/>
                  </a:ext>
                </a:extLst>
              </p:cNvPr>
              <p:cNvSpPr/>
              <p:nvPr/>
            </p:nvSpPr>
            <p:spPr>
              <a:xfrm>
                <a:off x="8378476" y="822437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02563E2-0332-0F1A-DF1A-83FD926C8628}"/>
                  </a:ext>
                </a:extLst>
              </p:cNvPr>
              <p:cNvSpPr/>
              <p:nvPr/>
            </p:nvSpPr>
            <p:spPr>
              <a:xfrm>
                <a:off x="8530876" y="113957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6F50573-59FD-361F-262B-819F6D20E665}"/>
                  </a:ext>
                </a:extLst>
              </p:cNvPr>
              <p:cNvSpPr/>
              <p:nvPr/>
            </p:nvSpPr>
            <p:spPr>
              <a:xfrm rot="4677091">
                <a:off x="8204264" y="1123201"/>
                <a:ext cx="73152" cy="13181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3961DA3-2772-8765-9BD7-9186226FD8EB}"/>
                  </a:ext>
                </a:extLst>
              </p:cNvPr>
              <p:cNvSpPr/>
              <p:nvPr/>
            </p:nvSpPr>
            <p:spPr>
              <a:xfrm rot="4677091">
                <a:off x="8356663" y="1275601"/>
                <a:ext cx="158495" cy="21046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A6EAD4A-6C9B-BB80-27C9-24D6A49CEFFC}"/>
                  </a:ext>
                </a:extLst>
              </p:cNvPr>
              <p:cNvSpPr/>
              <p:nvPr/>
            </p:nvSpPr>
            <p:spPr>
              <a:xfrm rot="4677091">
                <a:off x="8509063" y="159274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8EFE135C-08F5-386E-0C7D-EB4EAB4E4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5" y="5573819"/>
            <a:ext cx="2983234" cy="1230569"/>
          </a:xfrm>
          <a:prstGeom prst="rect">
            <a:avLst/>
          </a:prstGeom>
        </p:spPr>
      </p:pic>
      <p:pic>
        <p:nvPicPr>
          <p:cNvPr id="82" name="Picture 81" descr="A blue and white grid with numbers&#10;&#10;AI-generated content may be incorrect.">
            <a:extLst>
              <a:ext uri="{FF2B5EF4-FFF2-40B4-BE49-F238E27FC236}">
                <a16:creationId xmlns:a16="http://schemas.microsoft.com/office/drawing/2014/main" id="{41547B78-E551-A215-1B68-C3D3AE26D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199" y="4857991"/>
            <a:ext cx="5313733" cy="17048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5C14CD0-9C3D-D267-7ACA-33B4922F80C4}"/>
              </a:ext>
            </a:extLst>
          </p:cNvPr>
          <p:cNvSpPr txBox="1"/>
          <p:nvPr/>
        </p:nvSpPr>
        <p:spPr>
          <a:xfrm>
            <a:off x="3498510" y="4516195"/>
            <a:ext cx="434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Component: Memory Table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EF8324-276E-351B-5379-9EB0ABCBA56F}"/>
              </a:ext>
            </a:extLst>
          </p:cNvPr>
          <p:cNvSpPr/>
          <p:nvPr/>
        </p:nvSpPr>
        <p:spPr>
          <a:xfrm rot="10077091">
            <a:off x="4030125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D459B4-716A-10FD-BE07-F8A4AC66D1F6}"/>
              </a:ext>
            </a:extLst>
          </p:cNvPr>
          <p:cNvSpPr/>
          <p:nvPr/>
        </p:nvSpPr>
        <p:spPr>
          <a:xfrm rot="10077091">
            <a:off x="4030125" y="3038270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2BBD7F-BF34-1195-2338-C7A7B9DBCE1E}"/>
              </a:ext>
            </a:extLst>
          </p:cNvPr>
          <p:cNvSpPr/>
          <p:nvPr/>
        </p:nvSpPr>
        <p:spPr>
          <a:xfrm rot="10077091">
            <a:off x="3148154" y="2658867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1F9488-EDB3-48D9-A195-51335D9E280A}"/>
              </a:ext>
            </a:extLst>
          </p:cNvPr>
          <p:cNvSpPr/>
          <p:nvPr/>
        </p:nvSpPr>
        <p:spPr>
          <a:xfrm rot="10077091">
            <a:off x="3148153" y="3044835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FC91B-FBCB-0845-C50D-F3E6C29995E5}"/>
              </a:ext>
            </a:extLst>
          </p:cNvPr>
          <p:cNvSpPr txBox="1"/>
          <p:nvPr/>
        </p:nvSpPr>
        <p:spPr>
          <a:xfrm>
            <a:off x="5712972" y="143104"/>
            <a:ext cx="2116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complete: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 out input 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07B884-88DF-7314-ABE0-D33B39FCB0B3}"/>
              </a:ext>
            </a:extLst>
          </p:cNvPr>
          <p:cNvGrpSpPr/>
          <p:nvPr/>
        </p:nvGrpSpPr>
        <p:grpSpPr>
          <a:xfrm>
            <a:off x="5974363" y="1729022"/>
            <a:ext cx="554960" cy="826008"/>
            <a:chOff x="5183124" y="973020"/>
            <a:chExt cx="554960" cy="826008"/>
          </a:xfrm>
        </p:grpSpPr>
        <p:pic>
          <p:nvPicPr>
            <p:cNvPr id="50" name="Graphic 49" descr="Ant with solid fill">
              <a:extLst>
                <a:ext uri="{FF2B5EF4-FFF2-40B4-BE49-F238E27FC236}">
                  <a16:creationId xmlns:a16="http://schemas.microsoft.com/office/drawing/2014/main" id="{2B829116-BE51-4BDE-FC31-671CFC214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3124" y="973020"/>
              <a:ext cx="554736" cy="554736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A67FE2-624A-ACAC-7550-D803C36A351D}"/>
                </a:ext>
              </a:extLst>
            </p:cNvPr>
            <p:cNvSpPr txBox="1"/>
            <p:nvPr/>
          </p:nvSpPr>
          <p:spPr>
            <a:xfrm>
              <a:off x="5183124" y="142969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Idle</a:t>
              </a:r>
              <a:endParaRPr lang="en-ZA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26E6703A-AC50-3932-8AAA-A9A9276E04B4}"/>
              </a:ext>
            </a:extLst>
          </p:cNvPr>
          <p:cNvSpPr/>
          <p:nvPr/>
        </p:nvSpPr>
        <p:spPr>
          <a:xfrm rot="10077091">
            <a:off x="1490723" y="265603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72F4B6-8AD1-28E3-81E8-717AD5599A69}"/>
              </a:ext>
            </a:extLst>
          </p:cNvPr>
          <p:cNvSpPr/>
          <p:nvPr/>
        </p:nvSpPr>
        <p:spPr>
          <a:xfrm rot="10077091">
            <a:off x="7722505" y="5495076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2DE0DB-559C-0367-F597-DCC67A547B8A}"/>
              </a:ext>
            </a:extLst>
          </p:cNvPr>
          <p:cNvSpPr/>
          <p:nvPr/>
        </p:nvSpPr>
        <p:spPr>
          <a:xfrm rot="10077091">
            <a:off x="130963" y="6677504"/>
            <a:ext cx="67749" cy="724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156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1308</Words>
  <Application>Microsoft Office PowerPoint</Application>
  <PresentationFormat>Widescreen</PresentationFormat>
  <Paragraphs>321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Wessel Bonnet</dc:creator>
  <cp:lastModifiedBy>Wessel Bonnet</cp:lastModifiedBy>
  <cp:revision>44</cp:revision>
  <dcterms:created xsi:type="dcterms:W3CDTF">2025-08-25T04:40:24Z</dcterms:created>
  <dcterms:modified xsi:type="dcterms:W3CDTF">2025-09-01T04:39:15Z</dcterms:modified>
</cp:coreProperties>
</file>