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3" r:id="rId4"/>
    <p:sldId id="268" r:id="rId5"/>
    <p:sldId id="256" r:id="rId6"/>
    <p:sldId id="260" r:id="rId7"/>
    <p:sldId id="261" r:id="rId8"/>
    <p:sldId id="265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2CE9-2870-7D67-A64E-EB35AEB91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7DD92-B953-03F2-F75B-0CE67330F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189D8-8A74-87E4-5725-CE5F3729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1F36D-27FE-5373-42DC-70067D25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A8F5E-C496-DD3C-708F-ADA79D4D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173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E70B-F773-7750-24D6-18CF2C7B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03528-A0D2-F8B6-7344-14667FDED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3DD83-5961-9901-FAE0-9CBEC9F0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CFCDF-8512-8380-E73F-C430620AD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F497B-3B5F-931C-86A8-6B2200AE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613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37C68-95B0-0AB3-F811-8C6C9C084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296B8-EC46-F46E-BDB6-960F33C1A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3EB6D-91C1-F782-E8B8-E9D200D4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925ED-C88E-BAC8-AE02-DC76A648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ED160-C19B-1D32-3F9E-FEC8C619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566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02F1-AEEC-EE70-7AEB-6E2954A1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EA194-BA6D-5188-7149-95514D39B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79288-F4FE-EE08-A0D1-58B8E51E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9F488-58A3-B17A-59BD-9B667022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D8CA8-C6BE-6A1D-5E37-704466FE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809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9BF8-1002-DD66-78BD-E921F738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105DB-4EE5-3043-CE7E-017E6B596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1CB1F-0AAA-14EF-4391-BE2CF5C2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773B3-443B-85B6-CB60-745BFA19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ECAB6-FFEB-8FED-BDB2-5976CD31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701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5C40-1766-3B1B-B12E-892B692C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E2332-466D-4B03-970F-3E630B07D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FAF73-A32D-1D2D-F123-DF5E5DC9A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B6898-9ABF-4770-4BC2-945D6299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4A1CD-2BF4-EF23-7D09-D09C95E8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4BBE2-DD49-0871-F3AF-01625D247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454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DCB0-A4D1-80CA-DABC-0A004304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986CA-F353-F956-CE2D-AAA55FBD6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3C7C7-5179-BD3D-D235-BB88E5656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3AA4B-FCCB-7868-88E8-5C5A65F9F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E2C68-D7FA-5460-852F-0CD378E7A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CFEA98-865B-AB31-0FFD-B0FCDA99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240BF-FD03-0C5F-BE72-5BBAF211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380CE-98A6-217C-026D-82E3D55D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398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9945-2932-F552-2037-70A621A3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84A47-0E1D-9606-E873-E8C24E6D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39483-BF2D-C1EF-5E77-439CE6BA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370C1-0145-78F9-1EAA-0D5A73B8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13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3BF5EE-1058-E8AE-CC6D-7D1B320A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D4ADDF-0A29-1742-4A3E-7DBFDA5B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28CCB-4C45-0984-F9DF-647A14CA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146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08C5-826B-5AEA-1C58-0B48C2F9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B4B0A-09E4-85B0-2C54-23CC2A798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F37F5-142E-7879-9F86-480CAFBDE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50974-58E5-ECE8-FC2E-97E53586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05123-7D01-3AAE-A3D1-3CCD68AD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81CB0-864C-00F1-DB81-065D75B4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3996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1A9E-F130-744B-198E-53BE3D90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8B1B8-C48F-5E43-28AF-D63429DA2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CE682-07C7-7ED0-63AF-0D897940E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8A844-97C4-0DE7-1920-A02657F8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F51FB-2D70-D157-9598-005A800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84C22-165F-7075-F0BA-497539D1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6145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BE8530-93F0-8E58-DC35-0E325DAD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34930-6828-C998-1D5A-EBD20F72A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E478B-316C-57D2-A69E-AF4891E4C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790732-AC00-4A1A-8AF8-30B8A9234F90}" type="datetimeFigureOut">
              <a:rPr lang="en-ZA" smtClean="0"/>
              <a:t>2025/08/26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36DF3-F59D-B224-289D-6B7FB6B26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05166-0255-351B-18EE-4D56971E4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221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6B332-BA49-2423-B171-CC48EDB88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Box 486">
            <a:extLst>
              <a:ext uri="{FF2B5EF4-FFF2-40B4-BE49-F238E27FC236}">
                <a16:creationId xmlns:a16="http://schemas.microsoft.com/office/drawing/2014/main" id="{780A9C82-C503-168B-188E-EA3F9429DC0A}"/>
              </a:ext>
            </a:extLst>
          </p:cNvPr>
          <p:cNvSpPr txBox="1"/>
          <p:nvPr/>
        </p:nvSpPr>
        <p:spPr>
          <a:xfrm>
            <a:off x="10209374" y="4536214"/>
            <a:ext cx="643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AND</a:t>
            </a:r>
            <a:endParaRPr lang="en-ZA" sz="1100" dirty="0"/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D603B742-8C70-4E04-0EEB-213453BDE0CC}"/>
              </a:ext>
            </a:extLst>
          </p:cNvPr>
          <p:cNvSpPr txBox="1"/>
          <p:nvPr/>
        </p:nvSpPr>
        <p:spPr>
          <a:xfrm>
            <a:off x="10721652" y="4449634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  <a:endParaRPr lang="en-ZA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62DDBE3-76F7-4EE5-83C7-9FCD1E401C3B}"/>
              </a:ext>
            </a:extLst>
          </p:cNvPr>
          <p:cNvSpPr txBox="1"/>
          <p:nvPr/>
        </p:nvSpPr>
        <p:spPr>
          <a:xfrm>
            <a:off x="8442960" y="434848"/>
            <a:ext cx="33985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Procedure:</a:t>
            </a:r>
          </a:p>
          <a:p>
            <a:pPr marL="342900" indent="-342900">
              <a:buAutoNum type="arabicPeriod"/>
            </a:pPr>
            <a:r>
              <a:rPr lang="en-US" dirty="0"/>
              <a:t>Ants load up needed inputs</a:t>
            </a:r>
          </a:p>
          <a:p>
            <a:pPr marL="342900" indent="-342900">
              <a:buAutoNum type="arabicPeriod"/>
            </a:pPr>
            <a:r>
              <a:rPr lang="en-ZA" dirty="0"/>
              <a:t>Three gates are closed; if correct inputs are present , ant can ‘walk through’ with its grain and is taken as output = 1</a:t>
            </a:r>
          </a:p>
          <a:p>
            <a:pPr marL="342900" indent="-342900">
              <a:buAutoNum type="arabicPeriod"/>
            </a:pPr>
            <a:r>
              <a:rPr lang="en-ZA" dirty="0"/>
              <a:t>Else, output is = 0</a:t>
            </a:r>
          </a:p>
          <a:p>
            <a:pPr marL="342900" indent="-342900">
              <a:buAutoNum type="arabicPeriod"/>
            </a:pPr>
            <a:r>
              <a:rPr lang="en-ZA" dirty="0"/>
              <a:t>Grains in gate must be cleared out to reset gate.</a:t>
            </a:r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1A9CE170-A13E-BC70-6673-F92F7EB582F1}"/>
              </a:ext>
            </a:extLst>
          </p:cNvPr>
          <p:cNvGrpSpPr>
            <a:grpSpLocks noChangeAspect="1"/>
          </p:cNvGrpSpPr>
          <p:nvPr/>
        </p:nvGrpSpPr>
        <p:grpSpPr>
          <a:xfrm>
            <a:off x="3996944" y="28858"/>
            <a:ext cx="3977616" cy="3506893"/>
            <a:chOff x="127000" y="0"/>
            <a:chExt cx="4288022" cy="3780565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015700D-195B-7466-0004-9631FC9A6793}"/>
                </a:ext>
              </a:extLst>
            </p:cNvPr>
            <p:cNvCxnSpPr/>
            <p:nvPr/>
          </p:nvCxnSpPr>
          <p:spPr>
            <a:xfrm>
              <a:off x="359664" y="1881654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943E64D-B5D6-7FCA-65AE-CF2B99CABA81}"/>
                </a:ext>
              </a:extLst>
            </p:cNvPr>
            <p:cNvCxnSpPr/>
            <p:nvPr/>
          </p:nvCxnSpPr>
          <p:spPr>
            <a:xfrm>
              <a:off x="359664" y="1980714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B44CF4F-0659-0665-0CBD-CF89D6575711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2106444"/>
              <a:ext cx="10810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E4C3BDE-E5F2-B418-84CF-AAB5D12AB61C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2205504"/>
              <a:ext cx="10883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1E848AB-056E-42C0-B6DA-3A00CEFB004D}"/>
                </a:ext>
              </a:extLst>
            </p:cNvPr>
            <p:cNvCxnSpPr/>
            <p:nvPr/>
          </p:nvCxnSpPr>
          <p:spPr>
            <a:xfrm>
              <a:off x="1319784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627D970-9CB4-5206-BD87-551CD0A5F6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9784" y="2106444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17CC1AE-5721-E11B-18A8-8D4B38FE4C83}"/>
                </a:ext>
              </a:extLst>
            </p:cNvPr>
            <p:cNvCxnSpPr/>
            <p:nvPr/>
          </p:nvCxnSpPr>
          <p:spPr>
            <a:xfrm flipV="1">
              <a:off x="359664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9CD2BF4-4F80-AEDD-A21F-319C765CE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000" y="772436"/>
              <a:ext cx="0" cy="14330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7FAD9D2-634C-DC44-E49F-C55111423FBE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1881654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F5D6EE3-4F40-3520-DCBF-90E461DCBFCD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1980714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2152833-3A00-0293-31B4-B8D6560DC262}"/>
                </a:ext>
              </a:extLst>
            </p:cNvPr>
            <p:cNvCxnSpPr/>
            <p:nvPr/>
          </p:nvCxnSpPr>
          <p:spPr>
            <a:xfrm flipV="1">
              <a:off x="1449324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35356C2-FD2F-EFE7-C360-C6741876E7C4}"/>
                </a:ext>
              </a:extLst>
            </p:cNvPr>
            <p:cNvCxnSpPr>
              <a:cxnSpLocks/>
            </p:cNvCxnSpPr>
            <p:nvPr/>
          </p:nvCxnSpPr>
          <p:spPr>
            <a:xfrm>
              <a:off x="1215390" y="2205504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FDD267A-2202-DB58-48CB-53F473FFC8B6}"/>
                </a:ext>
              </a:extLst>
            </p:cNvPr>
            <p:cNvCxnSpPr/>
            <p:nvPr/>
          </p:nvCxnSpPr>
          <p:spPr>
            <a:xfrm>
              <a:off x="1215390" y="2442486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827B92E-7F14-16D0-04DA-15BFEEAD8C09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84" y="2335044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546D7C5-5C07-6EE3-FDFF-A5FF68D85D41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2101872"/>
              <a:ext cx="5420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13BFECA-C4A1-B116-F8EB-922DE8ABA96F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2200932"/>
              <a:ext cx="43027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5BD7CC5-E86A-2E7F-67B5-664931BA834F}"/>
                </a:ext>
              </a:extLst>
            </p:cNvPr>
            <p:cNvCxnSpPr/>
            <p:nvPr/>
          </p:nvCxnSpPr>
          <p:spPr>
            <a:xfrm flipV="1">
              <a:off x="1449324" y="2101872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5B2E48E-CEEB-E5D6-3D35-73183ADEB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6870" y="2335044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87D7A4C-C2A3-2231-7C21-F16ECF28F5D0}"/>
                </a:ext>
              </a:extLst>
            </p:cNvPr>
            <p:cNvSpPr/>
            <p:nvPr/>
          </p:nvSpPr>
          <p:spPr>
            <a:xfrm>
              <a:off x="1480245" y="2725188"/>
              <a:ext cx="91818" cy="106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73F052B-43CE-121B-8163-6020A6A76BB3}"/>
                </a:ext>
              </a:extLst>
            </p:cNvPr>
            <p:cNvSpPr/>
            <p:nvPr/>
          </p:nvSpPr>
          <p:spPr>
            <a:xfrm>
              <a:off x="1332361" y="1190248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8D4C842-B891-4525-2183-2BDB86200D3B}"/>
                </a:ext>
              </a:extLst>
            </p:cNvPr>
            <p:cNvSpPr/>
            <p:nvPr/>
          </p:nvSpPr>
          <p:spPr>
            <a:xfrm>
              <a:off x="1332361" y="1658070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7" name="Arrow: Right 86">
              <a:extLst>
                <a:ext uri="{FF2B5EF4-FFF2-40B4-BE49-F238E27FC236}">
                  <a16:creationId xmlns:a16="http://schemas.microsoft.com/office/drawing/2014/main" id="{AFB7D6B7-2842-B194-FF46-59A74497C367}"/>
                </a:ext>
              </a:extLst>
            </p:cNvPr>
            <p:cNvSpPr/>
            <p:nvPr/>
          </p:nvSpPr>
          <p:spPr>
            <a:xfrm>
              <a:off x="1351213" y="1684739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6511F06-1AFA-97A1-349A-6C478E53A76A}"/>
                </a:ext>
              </a:extLst>
            </p:cNvPr>
            <p:cNvSpPr/>
            <p:nvPr/>
          </p:nvSpPr>
          <p:spPr>
            <a:xfrm>
              <a:off x="1488440" y="2265202"/>
              <a:ext cx="351648" cy="447794"/>
            </a:xfrm>
            <a:custGeom>
              <a:avLst/>
              <a:gdLst>
                <a:gd name="connsiteX0" fmla="*/ 0 w 351648"/>
                <a:gd name="connsiteY0" fmla="*/ 5834 h 447794"/>
                <a:gd name="connsiteX1" fmla="*/ 350520 w 351648"/>
                <a:gd name="connsiteY1" fmla="*/ 61714 h 447794"/>
                <a:gd name="connsiteX2" fmla="*/ 116840 w 351648"/>
                <a:gd name="connsiteY2" fmla="*/ 447794 h 44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1648" h="447794">
                  <a:moveTo>
                    <a:pt x="0" y="5834"/>
                  </a:moveTo>
                  <a:cubicBezTo>
                    <a:pt x="165523" y="-3056"/>
                    <a:pt x="331047" y="-11946"/>
                    <a:pt x="350520" y="61714"/>
                  </a:cubicBezTo>
                  <a:cubicBezTo>
                    <a:pt x="369993" y="135374"/>
                    <a:pt x="131233" y="385141"/>
                    <a:pt x="116840" y="447794"/>
                  </a:cubicBezTo>
                </a:path>
              </a:pathLst>
            </a:custGeom>
            <a:noFill/>
            <a:ln>
              <a:head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29CF2EA-A7B9-0E2B-D557-2CFBCE5A7483}"/>
                </a:ext>
              </a:extLst>
            </p:cNvPr>
            <p:cNvCxnSpPr/>
            <p:nvPr/>
          </p:nvCxnSpPr>
          <p:spPr>
            <a:xfrm>
              <a:off x="2278379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5738B13-04AF-362A-0BB4-CA4F683C5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379" y="2106444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6016028-3AA3-653B-1ED0-20A09851DFB2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1881654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7D981C5-8F55-C818-58EC-7592CD667941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1980714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5967A8F-3189-B41B-ADAD-8D15E424978C}"/>
                </a:ext>
              </a:extLst>
            </p:cNvPr>
            <p:cNvCxnSpPr/>
            <p:nvPr/>
          </p:nvCxnSpPr>
          <p:spPr>
            <a:xfrm flipV="1">
              <a:off x="2407919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3492627-9102-8E9B-B1CE-6ED785847F21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2442486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71188C6-C864-048A-F91D-D87DC45F3560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2335044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AEEDE8D-07BF-AED6-2EBE-602DDACA14E5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2101872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B67889B-0290-CD3F-D883-C59887FA1EE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817" y="2200932"/>
              <a:ext cx="43290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A0344E8-AEA8-918B-932A-B5353EFF8285}"/>
                </a:ext>
              </a:extLst>
            </p:cNvPr>
            <p:cNvCxnSpPr/>
            <p:nvPr/>
          </p:nvCxnSpPr>
          <p:spPr>
            <a:xfrm flipV="1">
              <a:off x="2407919" y="2101872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ADF5E36-7BDB-3057-88EB-D609CD0A5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5465" y="2335044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3CECA8B-3BB0-CBE3-3C1E-AFF3D75840C6}"/>
                </a:ext>
              </a:extLst>
            </p:cNvPr>
            <p:cNvSpPr/>
            <p:nvPr/>
          </p:nvSpPr>
          <p:spPr>
            <a:xfrm>
              <a:off x="2438840" y="2725188"/>
              <a:ext cx="91818" cy="106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D21524C-AA87-D6EF-C0AD-B1DD76D49A4D}"/>
                </a:ext>
              </a:extLst>
            </p:cNvPr>
            <p:cNvSpPr/>
            <p:nvPr/>
          </p:nvSpPr>
          <p:spPr>
            <a:xfrm>
              <a:off x="2290956" y="1190248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52ACF17-3514-D5AB-6FEE-D42CB109CE4E}"/>
                </a:ext>
              </a:extLst>
            </p:cNvPr>
            <p:cNvSpPr/>
            <p:nvPr/>
          </p:nvSpPr>
          <p:spPr>
            <a:xfrm>
              <a:off x="2290956" y="1658070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9E0C0C10-94B7-5429-1B0B-61A6B0F74602}"/>
                </a:ext>
              </a:extLst>
            </p:cNvPr>
            <p:cNvSpPr/>
            <p:nvPr/>
          </p:nvSpPr>
          <p:spPr>
            <a:xfrm rot="10800000">
              <a:off x="2309808" y="1684739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9F160CA-7259-2577-3E8A-0B58F2538B26}"/>
                </a:ext>
              </a:extLst>
            </p:cNvPr>
            <p:cNvSpPr/>
            <p:nvPr/>
          </p:nvSpPr>
          <p:spPr>
            <a:xfrm>
              <a:off x="2447035" y="2265202"/>
              <a:ext cx="351648" cy="447794"/>
            </a:xfrm>
            <a:custGeom>
              <a:avLst/>
              <a:gdLst>
                <a:gd name="connsiteX0" fmla="*/ 0 w 351648"/>
                <a:gd name="connsiteY0" fmla="*/ 5834 h 447794"/>
                <a:gd name="connsiteX1" fmla="*/ 350520 w 351648"/>
                <a:gd name="connsiteY1" fmla="*/ 61714 h 447794"/>
                <a:gd name="connsiteX2" fmla="*/ 116840 w 351648"/>
                <a:gd name="connsiteY2" fmla="*/ 447794 h 44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1648" h="447794">
                  <a:moveTo>
                    <a:pt x="0" y="5834"/>
                  </a:moveTo>
                  <a:cubicBezTo>
                    <a:pt x="165523" y="-3056"/>
                    <a:pt x="331047" y="-11946"/>
                    <a:pt x="350520" y="61714"/>
                  </a:cubicBezTo>
                  <a:cubicBezTo>
                    <a:pt x="369993" y="135374"/>
                    <a:pt x="131233" y="385141"/>
                    <a:pt x="116840" y="447794"/>
                  </a:cubicBezTo>
                </a:path>
              </a:pathLst>
            </a:custGeom>
            <a:noFill/>
            <a:ln>
              <a:head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478D836-B66C-02D5-B75E-57C90B75E304}"/>
                </a:ext>
              </a:extLst>
            </p:cNvPr>
            <p:cNvCxnSpPr/>
            <p:nvPr/>
          </p:nvCxnSpPr>
          <p:spPr>
            <a:xfrm>
              <a:off x="2951112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C55E710-BBD0-1E5A-AB0D-279AE53A0B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1112" y="2106444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8213F8A-E95B-28FE-5ED8-DC614E828E78}"/>
                </a:ext>
              </a:extLst>
            </p:cNvPr>
            <p:cNvCxnSpPr/>
            <p:nvPr/>
          </p:nvCxnSpPr>
          <p:spPr>
            <a:xfrm>
              <a:off x="3080652" y="1881654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125CD68-35D8-4F77-9597-48A5A809144B}"/>
                </a:ext>
              </a:extLst>
            </p:cNvPr>
            <p:cNvCxnSpPr/>
            <p:nvPr/>
          </p:nvCxnSpPr>
          <p:spPr>
            <a:xfrm>
              <a:off x="3080652" y="1980714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CD4D353-2C77-E2C7-8F79-D794ECABE3DA}"/>
                </a:ext>
              </a:extLst>
            </p:cNvPr>
            <p:cNvCxnSpPr/>
            <p:nvPr/>
          </p:nvCxnSpPr>
          <p:spPr>
            <a:xfrm>
              <a:off x="4040772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70A021B-A464-AD0C-6BE5-11A80DCD6FF4}"/>
                </a:ext>
              </a:extLst>
            </p:cNvPr>
            <p:cNvCxnSpPr/>
            <p:nvPr/>
          </p:nvCxnSpPr>
          <p:spPr>
            <a:xfrm flipV="1">
              <a:off x="3080652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71A9D92-AF02-305C-F0C3-36C7A3BD3482}"/>
                </a:ext>
              </a:extLst>
            </p:cNvPr>
            <p:cNvCxnSpPr>
              <a:cxnSpLocks/>
            </p:cNvCxnSpPr>
            <p:nvPr/>
          </p:nvCxnSpPr>
          <p:spPr>
            <a:xfrm>
              <a:off x="2846718" y="2205504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787F7E9-B078-C1C1-9949-AB6F401BCA8E}"/>
                </a:ext>
              </a:extLst>
            </p:cNvPr>
            <p:cNvCxnSpPr/>
            <p:nvPr/>
          </p:nvCxnSpPr>
          <p:spPr>
            <a:xfrm>
              <a:off x="2846718" y="2442486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CF3ABEA-245A-2783-C96B-20F5CF9CDD79}"/>
                </a:ext>
              </a:extLst>
            </p:cNvPr>
            <p:cNvCxnSpPr>
              <a:cxnSpLocks/>
            </p:cNvCxnSpPr>
            <p:nvPr/>
          </p:nvCxnSpPr>
          <p:spPr>
            <a:xfrm>
              <a:off x="2951112" y="2335044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0C8A40D-870D-C0A2-8957-9410A486AA58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2101872"/>
              <a:ext cx="109510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B0B5EE-22AB-7ACB-5695-2A2407898314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2200932"/>
              <a:ext cx="1209040" cy="45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84FA477-1E67-2678-77F4-2412FB158596}"/>
                </a:ext>
              </a:extLst>
            </p:cNvPr>
            <p:cNvCxnSpPr>
              <a:cxnSpLocks/>
            </p:cNvCxnSpPr>
            <p:nvPr/>
          </p:nvCxnSpPr>
          <p:spPr>
            <a:xfrm>
              <a:off x="4289692" y="559076"/>
              <a:ext cx="0" cy="16418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EF98BBE-DB7F-04A3-9657-2562CEA5B963}"/>
                </a:ext>
              </a:extLst>
            </p:cNvPr>
            <p:cNvCxnSpPr/>
            <p:nvPr/>
          </p:nvCxnSpPr>
          <p:spPr>
            <a:xfrm flipV="1">
              <a:off x="3080652" y="2101872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E18BA64-72EB-4511-5BD9-F8B310F719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8198" y="2335044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C86D824-E128-898D-C8F1-A1332DC8FB9C}"/>
                </a:ext>
              </a:extLst>
            </p:cNvPr>
            <p:cNvSpPr/>
            <p:nvPr/>
          </p:nvSpPr>
          <p:spPr>
            <a:xfrm>
              <a:off x="3111573" y="2725188"/>
              <a:ext cx="91818" cy="106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16C0C87-D559-46DC-C195-2919114B80EE}"/>
                </a:ext>
              </a:extLst>
            </p:cNvPr>
            <p:cNvSpPr/>
            <p:nvPr/>
          </p:nvSpPr>
          <p:spPr>
            <a:xfrm>
              <a:off x="2963689" y="1190248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ED2F307-7FF8-FECF-5883-81B81EBD80C0}"/>
                </a:ext>
              </a:extLst>
            </p:cNvPr>
            <p:cNvSpPr/>
            <p:nvPr/>
          </p:nvSpPr>
          <p:spPr>
            <a:xfrm>
              <a:off x="2963689" y="1658070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1" name="Arrow: Right 150">
              <a:extLst>
                <a:ext uri="{FF2B5EF4-FFF2-40B4-BE49-F238E27FC236}">
                  <a16:creationId xmlns:a16="http://schemas.microsoft.com/office/drawing/2014/main" id="{EC4DE8AA-B2E6-3D87-B93F-55EEFAA02E90}"/>
                </a:ext>
              </a:extLst>
            </p:cNvPr>
            <p:cNvSpPr/>
            <p:nvPr/>
          </p:nvSpPr>
          <p:spPr>
            <a:xfrm rot="10800000">
              <a:off x="2982541" y="1684739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A6FB4D0-E41C-9C37-1E77-DBF46FB25014}"/>
                </a:ext>
              </a:extLst>
            </p:cNvPr>
            <p:cNvSpPr/>
            <p:nvPr/>
          </p:nvSpPr>
          <p:spPr>
            <a:xfrm>
              <a:off x="3119768" y="2265202"/>
              <a:ext cx="351648" cy="447794"/>
            </a:xfrm>
            <a:custGeom>
              <a:avLst/>
              <a:gdLst>
                <a:gd name="connsiteX0" fmla="*/ 0 w 351648"/>
                <a:gd name="connsiteY0" fmla="*/ 5834 h 447794"/>
                <a:gd name="connsiteX1" fmla="*/ 350520 w 351648"/>
                <a:gd name="connsiteY1" fmla="*/ 61714 h 447794"/>
                <a:gd name="connsiteX2" fmla="*/ 116840 w 351648"/>
                <a:gd name="connsiteY2" fmla="*/ 447794 h 44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1648" h="447794">
                  <a:moveTo>
                    <a:pt x="0" y="5834"/>
                  </a:moveTo>
                  <a:cubicBezTo>
                    <a:pt x="165523" y="-3056"/>
                    <a:pt x="331047" y="-11946"/>
                    <a:pt x="350520" y="61714"/>
                  </a:cubicBezTo>
                  <a:cubicBezTo>
                    <a:pt x="369993" y="135374"/>
                    <a:pt x="131233" y="385141"/>
                    <a:pt x="116840" y="447794"/>
                  </a:cubicBezTo>
                </a:path>
              </a:pathLst>
            </a:custGeom>
            <a:noFill/>
            <a:ln>
              <a:head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101D5F7-479A-2450-A43A-E1BBF97EFEA1}"/>
                </a:ext>
              </a:extLst>
            </p:cNvPr>
            <p:cNvCxnSpPr>
              <a:cxnSpLocks/>
            </p:cNvCxnSpPr>
            <p:nvPr/>
          </p:nvCxnSpPr>
          <p:spPr>
            <a:xfrm>
              <a:off x="1889760" y="2195852"/>
              <a:ext cx="0" cy="6309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DB258118-CF41-68AE-D2D1-6C8A4A3206D1}"/>
                </a:ext>
              </a:extLst>
            </p:cNvPr>
            <p:cNvCxnSpPr/>
            <p:nvPr/>
          </p:nvCxnSpPr>
          <p:spPr>
            <a:xfrm>
              <a:off x="1991360" y="2101872"/>
              <a:ext cx="0" cy="7299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06887C1-1D05-8176-F93D-8E3D9E138EC4}"/>
                </a:ext>
              </a:extLst>
            </p:cNvPr>
            <p:cNvCxnSpPr/>
            <p:nvPr/>
          </p:nvCxnSpPr>
          <p:spPr>
            <a:xfrm>
              <a:off x="1879600" y="2831868"/>
              <a:ext cx="1117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0D8CBE2-3B66-665D-07B4-AAC8F0B7FB01}"/>
                </a:ext>
              </a:extLst>
            </p:cNvPr>
            <p:cNvCxnSpPr/>
            <p:nvPr/>
          </p:nvCxnSpPr>
          <p:spPr>
            <a:xfrm flipH="1">
              <a:off x="2123440" y="2101872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B908EF6-86C5-772F-6111-A68C583B8899}"/>
                </a:ext>
              </a:extLst>
            </p:cNvPr>
            <p:cNvCxnSpPr>
              <a:cxnSpLocks/>
            </p:cNvCxnSpPr>
            <p:nvPr/>
          </p:nvCxnSpPr>
          <p:spPr>
            <a:xfrm>
              <a:off x="2128520" y="2101872"/>
              <a:ext cx="0" cy="7249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FFD183C-5831-EDD5-D6B5-179143D1EA65}"/>
                </a:ext>
              </a:extLst>
            </p:cNvPr>
            <p:cNvCxnSpPr/>
            <p:nvPr/>
          </p:nvCxnSpPr>
          <p:spPr>
            <a:xfrm flipH="1">
              <a:off x="2123440" y="2815104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16F344A-2D30-7777-09BB-BC3B91583723}"/>
                </a:ext>
              </a:extLst>
            </p:cNvPr>
            <p:cNvCxnSpPr/>
            <p:nvPr/>
          </p:nvCxnSpPr>
          <p:spPr>
            <a:xfrm>
              <a:off x="2278379" y="2442486"/>
              <a:ext cx="0" cy="3843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C47DF8F-E317-137D-101E-B0EB169708E3}"/>
                </a:ext>
              </a:extLst>
            </p:cNvPr>
            <p:cNvCxnSpPr/>
            <p:nvPr/>
          </p:nvCxnSpPr>
          <p:spPr>
            <a:xfrm flipV="1">
              <a:off x="238760" y="924836"/>
              <a:ext cx="0" cy="11770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F778BF6-3B6B-6D8C-102E-58A7335DF077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940076"/>
              <a:ext cx="380201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5687C1E-C3C8-9353-748D-3B411A2AF9CC}"/>
                </a:ext>
              </a:extLst>
            </p:cNvPr>
            <p:cNvCxnSpPr/>
            <p:nvPr/>
          </p:nvCxnSpPr>
          <p:spPr>
            <a:xfrm flipH="1">
              <a:off x="4175760" y="564156"/>
              <a:ext cx="1139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7DA0A13-9081-8538-F2C5-42085808A659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60" y="559076"/>
              <a:ext cx="0" cy="15427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78D8861-2FAB-50C8-92F5-AC4FC9D265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0772" y="543836"/>
              <a:ext cx="0" cy="406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F374F44A-D03E-8AA3-EBA0-DE6AFA59F41C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772436"/>
              <a:ext cx="3759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340377F-700A-B3FA-C82F-E56A97A5A096}"/>
                </a:ext>
              </a:extLst>
            </p:cNvPr>
            <p:cNvCxnSpPr/>
            <p:nvPr/>
          </p:nvCxnSpPr>
          <p:spPr>
            <a:xfrm flipV="1">
              <a:off x="3886200" y="548916"/>
              <a:ext cx="0" cy="223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7D29582F-CDB8-732B-2B64-2ADCCBACA3DE}"/>
                </a:ext>
              </a:extLst>
            </p:cNvPr>
            <p:cNvCxnSpPr/>
            <p:nvPr/>
          </p:nvCxnSpPr>
          <p:spPr>
            <a:xfrm>
              <a:off x="3881120" y="553996"/>
              <a:ext cx="1596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F646E14E-52A9-B25C-3954-443B0A78C63F}"/>
                </a:ext>
              </a:extLst>
            </p:cNvPr>
            <p:cNvCxnSpPr>
              <a:cxnSpLocks/>
            </p:cNvCxnSpPr>
            <p:nvPr/>
          </p:nvCxnSpPr>
          <p:spPr>
            <a:xfrm>
              <a:off x="4104640" y="403628"/>
              <a:ext cx="0" cy="6691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673B5DAD-A73A-EEAD-00E7-2904D49A1EAF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2412650"/>
              <a:ext cx="0" cy="9576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1A1077F6-03B9-D3BB-C843-19CD23F8F378}"/>
                </a:ext>
              </a:extLst>
            </p:cNvPr>
            <p:cNvSpPr txBox="1"/>
            <p:nvPr/>
          </p:nvSpPr>
          <p:spPr>
            <a:xfrm>
              <a:off x="3919078" y="0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  <a:endParaRPr lang="en-ZA" dirty="0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B458A040-E6B9-E8C5-0573-0C652E20A5BC}"/>
                </a:ext>
              </a:extLst>
            </p:cNvPr>
            <p:cNvSpPr txBox="1"/>
            <p:nvPr/>
          </p:nvSpPr>
          <p:spPr>
            <a:xfrm>
              <a:off x="462658" y="3411233"/>
              <a:ext cx="3952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Out, if ant can make it here, output = 1</a:t>
              </a:r>
              <a:endParaRPr lang="en-ZA" dirty="0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ABAB1AB6-3F1F-575E-A3BC-4EDEB286D365}"/>
                </a:ext>
              </a:extLst>
            </p:cNvPr>
            <p:cNvSpPr txBox="1"/>
            <p:nvPr/>
          </p:nvSpPr>
          <p:spPr>
            <a:xfrm>
              <a:off x="1247799" y="2823232"/>
              <a:ext cx="7328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1. Maybe</a:t>
              </a:r>
            </a:p>
            <a:p>
              <a:r>
                <a:rPr lang="en-US" sz="1100" dirty="0"/>
                <a:t>grain</a:t>
              </a:r>
              <a:endParaRPr lang="en-ZA" sz="1100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EE91179A-2D6F-9083-8F88-11B86095FB26}"/>
                </a:ext>
              </a:extLst>
            </p:cNvPr>
            <p:cNvSpPr txBox="1"/>
            <p:nvPr/>
          </p:nvSpPr>
          <p:spPr>
            <a:xfrm>
              <a:off x="2212342" y="2832831"/>
              <a:ext cx="7328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1. Maybe</a:t>
              </a:r>
            </a:p>
            <a:p>
              <a:r>
                <a:rPr lang="en-US" sz="1100" dirty="0"/>
                <a:t>grain</a:t>
              </a:r>
              <a:endParaRPr lang="en-ZA" sz="1100" dirty="0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149C87FA-22B1-4D99-318B-EC7D610FCED1}"/>
                </a:ext>
              </a:extLst>
            </p:cNvPr>
            <p:cNvSpPr txBox="1"/>
            <p:nvPr/>
          </p:nvSpPr>
          <p:spPr>
            <a:xfrm>
              <a:off x="2882793" y="2832830"/>
              <a:ext cx="7328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1. Maybe</a:t>
              </a:r>
            </a:p>
            <a:p>
              <a:r>
                <a:rPr lang="en-US" sz="1100" dirty="0"/>
                <a:t>grain</a:t>
              </a:r>
              <a:endParaRPr lang="en-ZA" sz="1100" dirty="0"/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F88A56ED-9B41-7491-48BA-31809637A438}"/>
              </a:ext>
            </a:extLst>
          </p:cNvPr>
          <p:cNvGrpSpPr/>
          <p:nvPr/>
        </p:nvGrpSpPr>
        <p:grpSpPr>
          <a:xfrm>
            <a:off x="136727" y="4449232"/>
            <a:ext cx="3637604" cy="2321219"/>
            <a:chOff x="127000" y="3778024"/>
            <a:chExt cx="4162692" cy="2966720"/>
          </a:xfrm>
        </p:grpSpPr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22CD231F-202B-2A55-449B-BADCD039CDA6}"/>
                </a:ext>
              </a:extLst>
            </p:cNvPr>
            <p:cNvCxnSpPr/>
            <p:nvPr/>
          </p:nvCxnSpPr>
          <p:spPr>
            <a:xfrm>
              <a:off x="359664" y="525605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40CEC4B-A541-9D33-E8AB-6CB853A5DD3B}"/>
                </a:ext>
              </a:extLst>
            </p:cNvPr>
            <p:cNvCxnSpPr/>
            <p:nvPr/>
          </p:nvCxnSpPr>
          <p:spPr>
            <a:xfrm>
              <a:off x="359664" y="535511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F753C005-55AC-D621-8800-08254EBA3A71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5480840"/>
              <a:ext cx="10810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6A9E9E8-9430-3F13-5EF4-ED969C9E69CD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5579900"/>
              <a:ext cx="10883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849B38F-EE59-8E65-DFA1-44FFEB603E07}"/>
                </a:ext>
              </a:extLst>
            </p:cNvPr>
            <p:cNvCxnSpPr/>
            <p:nvPr/>
          </p:nvCxnSpPr>
          <p:spPr>
            <a:xfrm>
              <a:off x="131978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BB40F6E2-218F-DD79-7A82-5964B27991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9784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9DA0FD59-C336-86FE-8938-58213BA3FD1C}"/>
                </a:ext>
              </a:extLst>
            </p:cNvPr>
            <p:cNvCxnSpPr/>
            <p:nvPr/>
          </p:nvCxnSpPr>
          <p:spPr>
            <a:xfrm flipV="1">
              <a:off x="35966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E487AE03-C0A3-8E8C-A487-C4DCD147EA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000" y="4146832"/>
              <a:ext cx="0" cy="14330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7613ADA-0F01-A00A-2ABE-BA08FD6378F5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256050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B5C58E9A-4DA4-DBC0-824E-69D85FB10CA0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355110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F5ECD1ED-06E6-6D91-E48A-4F1771586684}"/>
                </a:ext>
              </a:extLst>
            </p:cNvPr>
            <p:cNvCxnSpPr/>
            <p:nvPr/>
          </p:nvCxnSpPr>
          <p:spPr>
            <a:xfrm flipV="1">
              <a:off x="144932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F96D07C8-85AC-7B85-B99D-0BFF322B804B}"/>
                </a:ext>
              </a:extLst>
            </p:cNvPr>
            <p:cNvCxnSpPr>
              <a:cxnSpLocks/>
            </p:cNvCxnSpPr>
            <p:nvPr/>
          </p:nvCxnSpPr>
          <p:spPr>
            <a:xfrm>
              <a:off x="1215390" y="5579900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24326A0-BF90-DADD-346C-AC87DBE921AF}"/>
                </a:ext>
              </a:extLst>
            </p:cNvPr>
            <p:cNvCxnSpPr/>
            <p:nvPr/>
          </p:nvCxnSpPr>
          <p:spPr>
            <a:xfrm>
              <a:off x="1215390" y="5816882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49B04A06-BAF4-7177-64A1-2526A9C76C87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84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7EB9E0C-A148-B870-9BC7-9D6D0A88FF43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476268"/>
              <a:ext cx="5420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35B0C968-EEB8-A710-27F6-A0DC97B131ED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575328"/>
              <a:ext cx="43027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4FEC7133-F812-A1A0-59B3-CDE2CAB8F316}"/>
                </a:ext>
              </a:extLst>
            </p:cNvPr>
            <p:cNvCxnSpPr/>
            <p:nvPr/>
          </p:nvCxnSpPr>
          <p:spPr>
            <a:xfrm flipV="1">
              <a:off x="1449324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59BB6BA5-153D-EFCE-483C-B964940B9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6870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F7766141-70A4-76CB-9632-E55657E6C998}"/>
                </a:ext>
              </a:extLst>
            </p:cNvPr>
            <p:cNvSpPr/>
            <p:nvPr/>
          </p:nvSpPr>
          <p:spPr>
            <a:xfrm>
              <a:off x="1340546" y="5576312"/>
              <a:ext cx="91818" cy="106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5F0AA28C-A1D5-780A-EAE7-A12467B4ABE3}"/>
                </a:ext>
              </a:extLst>
            </p:cNvPr>
            <p:cNvSpPr/>
            <p:nvPr/>
          </p:nvSpPr>
          <p:spPr>
            <a:xfrm>
              <a:off x="1332361" y="4896114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56506CC4-D9C2-3E92-566E-5D4F1FE9647A}"/>
                </a:ext>
              </a:extLst>
            </p:cNvPr>
            <p:cNvSpPr/>
            <p:nvPr/>
          </p:nvSpPr>
          <p:spPr>
            <a:xfrm>
              <a:off x="1332361" y="5363936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6" name="Arrow: Right 265">
              <a:extLst>
                <a:ext uri="{FF2B5EF4-FFF2-40B4-BE49-F238E27FC236}">
                  <a16:creationId xmlns:a16="http://schemas.microsoft.com/office/drawing/2014/main" id="{18355954-21E4-EF2D-0F2F-4B93C765ED4E}"/>
                </a:ext>
              </a:extLst>
            </p:cNvPr>
            <p:cNvSpPr/>
            <p:nvPr/>
          </p:nvSpPr>
          <p:spPr>
            <a:xfrm>
              <a:off x="1351213" y="5390605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655424E-5F43-1289-A933-FE9EA3C7D66F}"/>
                </a:ext>
              </a:extLst>
            </p:cNvPr>
            <p:cNvCxnSpPr/>
            <p:nvPr/>
          </p:nvCxnSpPr>
          <p:spPr>
            <a:xfrm>
              <a:off x="2278379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B77ECF4-1345-8A6F-807F-E810EE8961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379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45ACF49D-5193-958D-E5F4-213FDA657B76}"/>
                </a:ext>
              </a:extLst>
            </p:cNvPr>
            <p:cNvCxnSpPr>
              <a:cxnSpLocks/>
            </p:cNvCxnSpPr>
            <p:nvPr/>
          </p:nvCxnSpPr>
          <p:spPr>
            <a:xfrm>
              <a:off x="2395337" y="5256050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6ABE029D-AB21-5160-81B6-2D92A19E617B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5355110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F4FF9C9F-D3B9-250A-0E4C-5D8D29118CBB}"/>
                </a:ext>
              </a:extLst>
            </p:cNvPr>
            <p:cNvCxnSpPr/>
            <p:nvPr/>
          </p:nvCxnSpPr>
          <p:spPr>
            <a:xfrm flipV="1">
              <a:off x="2407919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798A557-B43D-07AF-28E9-8468C3879A2D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5816882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C1FFA42-5C36-36B0-9D16-3B56393D5031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561905FD-0147-2132-B19A-E461C3C6F7AD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5476268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1EE49410-BF07-3662-54CE-18C55CA600F7}"/>
                </a:ext>
              </a:extLst>
            </p:cNvPr>
            <p:cNvCxnSpPr>
              <a:cxnSpLocks/>
            </p:cNvCxnSpPr>
            <p:nvPr/>
          </p:nvCxnSpPr>
          <p:spPr>
            <a:xfrm>
              <a:off x="2413817" y="5575328"/>
              <a:ext cx="43290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906B67C-D902-DE1F-DBE9-F3F838F072DE}"/>
                </a:ext>
              </a:extLst>
            </p:cNvPr>
            <p:cNvCxnSpPr/>
            <p:nvPr/>
          </p:nvCxnSpPr>
          <p:spPr>
            <a:xfrm flipV="1">
              <a:off x="2407919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7362F481-8711-D9A8-39DD-FB61C9597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5465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656F469D-BC54-E543-F60F-B6246728FC22}"/>
                </a:ext>
              </a:extLst>
            </p:cNvPr>
            <p:cNvSpPr/>
            <p:nvPr/>
          </p:nvSpPr>
          <p:spPr>
            <a:xfrm>
              <a:off x="2290956" y="5024384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E1FD0357-36A8-CC25-8FC3-7A49E6B9A58E}"/>
                </a:ext>
              </a:extLst>
            </p:cNvPr>
            <p:cNvSpPr/>
            <p:nvPr/>
          </p:nvSpPr>
          <p:spPr>
            <a:xfrm>
              <a:off x="2290956" y="5492206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2" name="Arrow: Right 281">
              <a:extLst>
                <a:ext uri="{FF2B5EF4-FFF2-40B4-BE49-F238E27FC236}">
                  <a16:creationId xmlns:a16="http://schemas.microsoft.com/office/drawing/2014/main" id="{C7691C05-6F0A-04D4-73D7-D4198CAF71FB}"/>
                </a:ext>
              </a:extLst>
            </p:cNvPr>
            <p:cNvSpPr/>
            <p:nvPr/>
          </p:nvSpPr>
          <p:spPr>
            <a:xfrm rot="10800000">
              <a:off x="2309808" y="5518875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E00ACEFF-BA0F-331F-6B6C-48790B0B25A9}"/>
                </a:ext>
              </a:extLst>
            </p:cNvPr>
            <p:cNvCxnSpPr/>
            <p:nvPr/>
          </p:nvCxnSpPr>
          <p:spPr>
            <a:xfrm>
              <a:off x="295111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CDD3DC2-926B-CD48-50AF-8D3989AD83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1112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ADBCB11F-0DA4-E1F5-5886-3365C82895BE}"/>
                </a:ext>
              </a:extLst>
            </p:cNvPr>
            <p:cNvCxnSpPr/>
            <p:nvPr/>
          </p:nvCxnSpPr>
          <p:spPr>
            <a:xfrm>
              <a:off x="3080652" y="525605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8BA69868-417B-B904-356C-8F4DAB274E54}"/>
                </a:ext>
              </a:extLst>
            </p:cNvPr>
            <p:cNvCxnSpPr/>
            <p:nvPr/>
          </p:nvCxnSpPr>
          <p:spPr>
            <a:xfrm>
              <a:off x="3080652" y="535511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A58EAEE3-4803-213F-1A20-56A59E2AAE12}"/>
                </a:ext>
              </a:extLst>
            </p:cNvPr>
            <p:cNvCxnSpPr/>
            <p:nvPr/>
          </p:nvCxnSpPr>
          <p:spPr>
            <a:xfrm>
              <a:off x="404077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E18270CA-222C-87B0-0973-CC175DDE6BC1}"/>
                </a:ext>
              </a:extLst>
            </p:cNvPr>
            <p:cNvCxnSpPr/>
            <p:nvPr/>
          </p:nvCxnSpPr>
          <p:spPr>
            <a:xfrm flipV="1">
              <a:off x="308065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BCC7EF5-E42A-5092-C40C-522B58C48531}"/>
                </a:ext>
              </a:extLst>
            </p:cNvPr>
            <p:cNvCxnSpPr>
              <a:cxnSpLocks/>
            </p:cNvCxnSpPr>
            <p:nvPr/>
          </p:nvCxnSpPr>
          <p:spPr>
            <a:xfrm>
              <a:off x="2846718" y="5579900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643C189A-7B13-846E-24C5-5A33A3010D42}"/>
                </a:ext>
              </a:extLst>
            </p:cNvPr>
            <p:cNvCxnSpPr/>
            <p:nvPr/>
          </p:nvCxnSpPr>
          <p:spPr>
            <a:xfrm>
              <a:off x="2846718" y="5816882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7DC018FF-C44F-B65C-274A-83AA34B54A15}"/>
                </a:ext>
              </a:extLst>
            </p:cNvPr>
            <p:cNvCxnSpPr>
              <a:cxnSpLocks/>
            </p:cNvCxnSpPr>
            <p:nvPr/>
          </p:nvCxnSpPr>
          <p:spPr>
            <a:xfrm>
              <a:off x="2951112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14742380-0CB3-768A-F951-407DA6E7B654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5476268"/>
              <a:ext cx="109510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C5AD473-F221-BB21-B7AD-76307565FEB0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5575328"/>
              <a:ext cx="1209040" cy="45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C42A6512-573C-DFE2-229D-E0ACA6167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89692" y="3933472"/>
              <a:ext cx="0" cy="16418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E4B4180E-770F-59A8-B230-C1276B9786C8}"/>
                </a:ext>
              </a:extLst>
            </p:cNvPr>
            <p:cNvCxnSpPr/>
            <p:nvPr/>
          </p:nvCxnSpPr>
          <p:spPr>
            <a:xfrm flipV="1">
              <a:off x="3080652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B5DEB5D2-B5AA-CAF2-F38B-07F140CC7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8198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94958FE3-3756-E944-7953-B884BBA5F9EC}"/>
                </a:ext>
              </a:extLst>
            </p:cNvPr>
            <p:cNvSpPr/>
            <p:nvPr/>
          </p:nvSpPr>
          <p:spPr>
            <a:xfrm>
              <a:off x="2963689" y="5024384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CAAC4BB2-2775-75A4-5151-170D9C6F5127}"/>
                </a:ext>
              </a:extLst>
            </p:cNvPr>
            <p:cNvSpPr/>
            <p:nvPr/>
          </p:nvSpPr>
          <p:spPr>
            <a:xfrm>
              <a:off x="2963689" y="5492206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1" name="Arrow: Right 300">
              <a:extLst>
                <a:ext uri="{FF2B5EF4-FFF2-40B4-BE49-F238E27FC236}">
                  <a16:creationId xmlns:a16="http://schemas.microsoft.com/office/drawing/2014/main" id="{2C9CCD79-656B-98E7-DC6C-A53D1C1CB780}"/>
                </a:ext>
              </a:extLst>
            </p:cNvPr>
            <p:cNvSpPr/>
            <p:nvPr/>
          </p:nvSpPr>
          <p:spPr>
            <a:xfrm rot="10800000">
              <a:off x="2982541" y="5518875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C09EA121-BB9C-DA67-6EC7-45F03DBA25E7}"/>
                </a:ext>
              </a:extLst>
            </p:cNvPr>
            <p:cNvCxnSpPr>
              <a:cxnSpLocks/>
            </p:cNvCxnSpPr>
            <p:nvPr/>
          </p:nvCxnSpPr>
          <p:spPr>
            <a:xfrm>
              <a:off x="1889760" y="5570248"/>
              <a:ext cx="0" cy="6309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2CC0D21D-CB2E-1F3B-4158-E4D654A565CF}"/>
                </a:ext>
              </a:extLst>
            </p:cNvPr>
            <p:cNvCxnSpPr/>
            <p:nvPr/>
          </p:nvCxnSpPr>
          <p:spPr>
            <a:xfrm>
              <a:off x="1991360" y="5476268"/>
              <a:ext cx="0" cy="7299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C6642299-3D88-8899-9BF1-85F615BCA55A}"/>
                </a:ext>
              </a:extLst>
            </p:cNvPr>
            <p:cNvCxnSpPr/>
            <p:nvPr/>
          </p:nvCxnSpPr>
          <p:spPr>
            <a:xfrm>
              <a:off x="1879600" y="6206264"/>
              <a:ext cx="1117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ED3ACB39-7E54-5BDE-668A-8D1F1C7849ED}"/>
                </a:ext>
              </a:extLst>
            </p:cNvPr>
            <p:cNvCxnSpPr/>
            <p:nvPr/>
          </p:nvCxnSpPr>
          <p:spPr>
            <a:xfrm flipH="1">
              <a:off x="2123440" y="5476268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D46EAEF0-97E3-AC63-2F99-BCBEFAFAC78E}"/>
                </a:ext>
              </a:extLst>
            </p:cNvPr>
            <p:cNvCxnSpPr>
              <a:cxnSpLocks/>
            </p:cNvCxnSpPr>
            <p:nvPr/>
          </p:nvCxnSpPr>
          <p:spPr>
            <a:xfrm>
              <a:off x="2128520" y="5476268"/>
              <a:ext cx="0" cy="7249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986756A1-13F3-2DA8-A736-D69A78F37F19}"/>
                </a:ext>
              </a:extLst>
            </p:cNvPr>
            <p:cNvCxnSpPr/>
            <p:nvPr/>
          </p:nvCxnSpPr>
          <p:spPr>
            <a:xfrm flipH="1">
              <a:off x="2123440" y="6189500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9419171-2241-76CF-AEB1-9938F8549416}"/>
                </a:ext>
              </a:extLst>
            </p:cNvPr>
            <p:cNvCxnSpPr/>
            <p:nvPr/>
          </p:nvCxnSpPr>
          <p:spPr>
            <a:xfrm>
              <a:off x="2278379" y="5816882"/>
              <a:ext cx="0" cy="3843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4B36DA72-4704-D09F-8292-01EAA9D5743D}"/>
                </a:ext>
              </a:extLst>
            </p:cNvPr>
            <p:cNvCxnSpPr/>
            <p:nvPr/>
          </p:nvCxnSpPr>
          <p:spPr>
            <a:xfrm flipV="1">
              <a:off x="238760" y="4299232"/>
              <a:ext cx="0" cy="11770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2FE6E97-4991-00D8-D505-4C0768ACD529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4314472"/>
              <a:ext cx="380201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F28D106B-6B2D-659C-1274-E59BACA25A1F}"/>
                </a:ext>
              </a:extLst>
            </p:cNvPr>
            <p:cNvCxnSpPr/>
            <p:nvPr/>
          </p:nvCxnSpPr>
          <p:spPr>
            <a:xfrm flipH="1">
              <a:off x="4175760" y="3938552"/>
              <a:ext cx="1139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3337D645-3672-3E5D-F56E-F8DFCE2BB312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60" y="3933472"/>
              <a:ext cx="0" cy="15427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68982F6E-4423-8830-0E84-54901E4BC1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0772" y="3918232"/>
              <a:ext cx="0" cy="406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C205FD48-8D98-7A99-A41F-E1EC9C3D3C92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4146832"/>
              <a:ext cx="3759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8048E40D-DE29-7868-FC6A-66DBBC166F14}"/>
                </a:ext>
              </a:extLst>
            </p:cNvPr>
            <p:cNvCxnSpPr/>
            <p:nvPr/>
          </p:nvCxnSpPr>
          <p:spPr>
            <a:xfrm flipV="1">
              <a:off x="3886200" y="3923312"/>
              <a:ext cx="0" cy="223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3D6370E9-1257-8EF5-55A7-EDC18752D0D6}"/>
                </a:ext>
              </a:extLst>
            </p:cNvPr>
            <p:cNvCxnSpPr/>
            <p:nvPr/>
          </p:nvCxnSpPr>
          <p:spPr>
            <a:xfrm>
              <a:off x="3881120" y="3928392"/>
              <a:ext cx="1596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0203CDE8-9933-79B8-9B63-192780320552}"/>
                </a:ext>
              </a:extLst>
            </p:cNvPr>
            <p:cNvCxnSpPr>
              <a:cxnSpLocks/>
            </p:cNvCxnSpPr>
            <p:nvPr/>
          </p:nvCxnSpPr>
          <p:spPr>
            <a:xfrm>
              <a:off x="4104640" y="3778024"/>
              <a:ext cx="0" cy="6691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93C7B612-8B75-C691-43D8-D637163F7AC9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5787046"/>
              <a:ext cx="0" cy="9576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" name="TextBox 326">
            <a:extLst>
              <a:ext uri="{FF2B5EF4-FFF2-40B4-BE49-F238E27FC236}">
                <a16:creationId xmlns:a16="http://schemas.microsoft.com/office/drawing/2014/main" id="{771BE02F-CFFB-A666-4081-CDFF7AE6CB91}"/>
              </a:ext>
            </a:extLst>
          </p:cNvPr>
          <p:cNvSpPr txBox="1"/>
          <p:nvPr/>
        </p:nvSpPr>
        <p:spPr>
          <a:xfrm>
            <a:off x="1089497" y="44163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9C4C3A5B-2DC7-5D12-31BF-DF9046D07C04}"/>
              </a:ext>
            </a:extLst>
          </p:cNvPr>
          <p:cNvSpPr txBox="1"/>
          <p:nvPr/>
        </p:nvSpPr>
        <p:spPr>
          <a:xfrm>
            <a:off x="1932560" y="44163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9E1B622F-CC3A-37D0-9133-45A7E82A86BA}"/>
              </a:ext>
            </a:extLst>
          </p:cNvPr>
          <p:cNvSpPr txBox="1"/>
          <p:nvPr/>
        </p:nvSpPr>
        <p:spPr>
          <a:xfrm>
            <a:off x="2506437" y="44259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B7DAD30C-F5FA-C81F-0E6E-510E9E78D663}"/>
              </a:ext>
            </a:extLst>
          </p:cNvPr>
          <p:cNvSpPr txBox="1"/>
          <p:nvPr/>
        </p:nvSpPr>
        <p:spPr>
          <a:xfrm>
            <a:off x="2142226" y="4489675"/>
            <a:ext cx="643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AND</a:t>
            </a:r>
            <a:endParaRPr lang="en-ZA" sz="1100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ACB774B6-EA52-DF84-D0D4-D380C52FA97D}"/>
              </a:ext>
            </a:extLst>
          </p:cNvPr>
          <p:cNvSpPr txBox="1"/>
          <p:nvPr/>
        </p:nvSpPr>
        <p:spPr>
          <a:xfrm>
            <a:off x="1826020" y="4396741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endParaRPr lang="en-ZA" dirty="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0B3CD23C-8FEF-E4D8-DA60-260262EB28A9}"/>
              </a:ext>
            </a:extLst>
          </p:cNvPr>
          <p:cNvSpPr txBox="1"/>
          <p:nvPr/>
        </p:nvSpPr>
        <p:spPr>
          <a:xfrm>
            <a:off x="2659355" y="4425925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  <a:endParaRPr lang="en-ZA" dirty="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8CB6AF13-AD46-B714-29E1-0373D62F0991}"/>
              </a:ext>
            </a:extLst>
          </p:cNvPr>
          <p:cNvSpPr txBox="1"/>
          <p:nvPr/>
        </p:nvSpPr>
        <p:spPr>
          <a:xfrm>
            <a:off x="1427999" y="4489675"/>
            <a:ext cx="643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OR</a:t>
            </a:r>
            <a:endParaRPr lang="en-ZA" sz="1100" dirty="0"/>
          </a:p>
        </p:txBody>
      </p: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EFC064C6-52A4-091B-B758-B1276C54AEF8}"/>
              </a:ext>
            </a:extLst>
          </p:cNvPr>
          <p:cNvGrpSpPr/>
          <p:nvPr/>
        </p:nvGrpSpPr>
        <p:grpSpPr>
          <a:xfrm>
            <a:off x="4189919" y="4473912"/>
            <a:ext cx="3637604" cy="2321219"/>
            <a:chOff x="127000" y="3778024"/>
            <a:chExt cx="4162692" cy="2966720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AA7F8FF0-F502-2A11-1DD9-88A647CF7FA6}"/>
                </a:ext>
              </a:extLst>
            </p:cNvPr>
            <p:cNvCxnSpPr/>
            <p:nvPr/>
          </p:nvCxnSpPr>
          <p:spPr>
            <a:xfrm>
              <a:off x="359664" y="525605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6A66CC1-4588-5DA3-3662-1AF61B75ED98}"/>
                </a:ext>
              </a:extLst>
            </p:cNvPr>
            <p:cNvCxnSpPr/>
            <p:nvPr/>
          </p:nvCxnSpPr>
          <p:spPr>
            <a:xfrm>
              <a:off x="359664" y="535511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405FF43F-56B8-B738-4740-3C4621B87822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5480840"/>
              <a:ext cx="10810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1A78DF3-3F53-669C-839A-A9A2A46BEEC1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5579900"/>
              <a:ext cx="10883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F5E949CB-59D0-8AA0-9532-B1743E103FB8}"/>
                </a:ext>
              </a:extLst>
            </p:cNvPr>
            <p:cNvCxnSpPr/>
            <p:nvPr/>
          </p:nvCxnSpPr>
          <p:spPr>
            <a:xfrm>
              <a:off x="131978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CFA5230F-8B7D-9032-53ED-B2B33157E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9784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17075C56-0E1A-D965-A140-A7ACA8D76E55}"/>
                </a:ext>
              </a:extLst>
            </p:cNvPr>
            <p:cNvCxnSpPr/>
            <p:nvPr/>
          </p:nvCxnSpPr>
          <p:spPr>
            <a:xfrm flipV="1">
              <a:off x="35966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B6024DBB-926B-0040-0C8E-B1BBE38CA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000" y="4146832"/>
              <a:ext cx="0" cy="14330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48304CA5-1344-A20F-9B11-356B456E7B11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256050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47326AD9-A400-2433-31E8-A56FFC67133A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355110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58BFFB4-C46B-2AF7-1E11-ECF256A56991}"/>
                </a:ext>
              </a:extLst>
            </p:cNvPr>
            <p:cNvCxnSpPr/>
            <p:nvPr/>
          </p:nvCxnSpPr>
          <p:spPr>
            <a:xfrm flipV="1">
              <a:off x="144932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0D9509D-D6CF-6209-6637-4D20F6508CA0}"/>
                </a:ext>
              </a:extLst>
            </p:cNvPr>
            <p:cNvCxnSpPr>
              <a:cxnSpLocks/>
            </p:cNvCxnSpPr>
            <p:nvPr/>
          </p:nvCxnSpPr>
          <p:spPr>
            <a:xfrm>
              <a:off x="1215390" y="5579900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84CD5656-E780-4903-27E8-588B35E72365}"/>
                </a:ext>
              </a:extLst>
            </p:cNvPr>
            <p:cNvCxnSpPr/>
            <p:nvPr/>
          </p:nvCxnSpPr>
          <p:spPr>
            <a:xfrm>
              <a:off x="1215390" y="5816882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681DC4D-5332-B3E1-3E82-4BA6A8BBA5FF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84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1BDEB49-EF69-4DAA-4D0A-89A1BFE3E20D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476268"/>
              <a:ext cx="5420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9F24923C-4854-BD17-D114-D574B9BBEF0E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575328"/>
              <a:ext cx="43027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BC1A5935-6D4E-6C7A-E545-E4ED3C226626}"/>
                </a:ext>
              </a:extLst>
            </p:cNvPr>
            <p:cNvCxnSpPr/>
            <p:nvPr/>
          </p:nvCxnSpPr>
          <p:spPr>
            <a:xfrm flipV="1">
              <a:off x="1449324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27D0952A-B53A-F594-AEF8-5F191C924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6870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FC882436-173C-AC97-9C24-3ACC96ADF6EC}"/>
                </a:ext>
              </a:extLst>
            </p:cNvPr>
            <p:cNvSpPr/>
            <p:nvPr/>
          </p:nvSpPr>
          <p:spPr>
            <a:xfrm>
              <a:off x="1340546" y="5576312"/>
              <a:ext cx="91818" cy="106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6B9A8A97-04B6-1210-14F6-892EFDA7D340}"/>
                </a:ext>
              </a:extLst>
            </p:cNvPr>
            <p:cNvSpPr/>
            <p:nvPr/>
          </p:nvSpPr>
          <p:spPr>
            <a:xfrm>
              <a:off x="1332361" y="4896114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1C10F826-A7F3-2CB0-B51A-64EBC49D15E8}"/>
                </a:ext>
              </a:extLst>
            </p:cNvPr>
            <p:cNvSpPr/>
            <p:nvPr/>
          </p:nvSpPr>
          <p:spPr>
            <a:xfrm>
              <a:off x="1332361" y="5363936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56" name="Arrow: Right 355">
              <a:extLst>
                <a:ext uri="{FF2B5EF4-FFF2-40B4-BE49-F238E27FC236}">
                  <a16:creationId xmlns:a16="http://schemas.microsoft.com/office/drawing/2014/main" id="{E6703F03-025F-A0C0-C3C8-9DD4AD53CF9A}"/>
                </a:ext>
              </a:extLst>
            </p:cNvPr>
            <p:cNvSpPr/>
            <p:nvPr/>
          </p:nvSpPr>
          <p:spPr>
            <a:xfrm>
              <a:off x="1351213" y="5390605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D5820723-2120-D1CA-B3A2-AD398014788C}"/>
                </a:ext>
              </a:extLst>
            </p:cNvPr>
            <p:cNvCxnSpPr/>
            <p:nvPr/>
          </p:nvCxnSpPr>
          <p:spPr>
            <a:xfrm>
              <a:off x="2278379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4EE19603-09AB-2AE2-B809-DC26802BA9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379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15EE2912-EEF7-6287-6A2D-0C00DDF48787}"/>
                </a:ext>
              </a:extLst>
            </p:cNvPr>
            <p:cNvCxnSpPr>
              <a:cxnSpLocks/>
            </p:cNvCxnSpPr>
            <p:nvPr/>
          </p:nvCxnSpPr>
          <p:spPr>
            <a:xfrm>
              <a:off x="2395337" y="5256050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3B237B32-1F29-4FDD-BB0A-AFFBD1286779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5355110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C8AB169-CB0F-652F-A998-5E95AE3F31D9}"/>
                </a:ext>
              </a:extLst>
            </p:cNvPr>
            <p:cNvCxnSpPr/>
            <p:nvPr/>
          </p:nvCxnSpPr>
          <p:spPr>
            <a:xfrm flipV="1">
              <a:off x="2407919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4196BD0A-8C83-8E89-B451-7D862112B885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5816882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C0A128F7-4FC3-FD7B-1355-A3D6783B839A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2D43A840-4EE8-543C-DFD8-976F86A480C1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5476268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BA3E0658-F5CD-932F-390D-23A7E7D4ADFD}"/>
                </a:ext>
              </a:extLst>
            </p:cNvPr>
            <p:cNvCxnSpPr>
              <a:cxnSpLocks/>
            </p:cNvCxnSpPr>
            <p:nvPr/>
          </p:nvCxnSpPr>
          <p:spPr>
            <a:xfrm>
              <a:off x="2413817" y="5575328"/>
              <a:ext cx="43290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AFF7C09C-B382-B52F-233B-2AA98A23BC07}"/>
                </a:ext>
              </a:extLst>
            </p:cNvPr>
            <p:cNvCxnSpPr/>
            <p:nvPr/>
          </p:nvCxnSpPr>
          <p:spPr>
            <a:xfrm flipV="1">
              <a:off x="2407919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FBFA1D30-CFE7-8CAB-5F60-487FAF06E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5465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46D2403E-4941-0A2C-0405-F966E0A9CA4C}"/>
                </a:ext>
              </a:extLst>
            </p:cNvPr>
            <p:cNvSpPr/>
            <p:nvPr/>
          </p:nvSpPr>
          <p:spPr>
            <a:xfrm>
              <a:off x="2290955" y="4892907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2031D49F-2893-86A2-ED51-D419EC202BDC}"/>
                </a:ext>
              </a:extLst>
            </p:cNvPr>
            <p:cNvSpPr/>
            <p:nvPr/>
          </p:nvSpPr>
          <p:spPr>
            <a:xfrm>
              <a:off x="2290955" y="5365599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370" name="Arrow: Right 369">
              <a:extLst>
                <a:ext uri="{FF2B5EF4-FFF2-40B4-BE49-F238E27FC236}">
                  <a16:creationId xmlns:a16="http://schemas.microsoft.com/office/drawing/2014/main" id="{1F0F4814-9B7A-F941-D85E-A63BFB7D2F0C}"/>
                </a:ext>
              </a:extLst>
            </p:cNvPr>
            <p:cNvSpPr/>
            <p:nvPr/>
          </p:nvSpPr>
          <p:spPr>
            <a:xfrm rot="10800000">
              <a:off x="2309808" y="5387398"/>
              <a:ext cx="62865" cy="4571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918EC845-4EDD-35A9-95F6-681FFA0FAEC3}"/>
                </a:ext>
              </a:extLst>
            </p:cNvPr>
            <p:cNvCxnSpPr/>
            <p:nvPr/>
          </p:nvCxnSpPr>
          <p:spPr>
            <a:xfrm>
              <a:off x="295111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3175BD90-CDBE-367B-E86C-BCB824D503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1112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4653B04D-9981-0ABD-7984-DE6D22A741FB}"/>
                </a:ext>
              </a:extLst>
            </p:cNvPr>
            <p:cNvCxnSpPr/>
            <p:nvPr/>
          </p:nvCxnSpPr>
          <p:spPr>
            <a:xfrm>
              <a:off x="3080652" y="525605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CCCB39CA-D029-045E-A30F-99C24E8DEC68}"/>
                </a:ext>
              </a:extLst>
            </p:cNvPr>
            <p:cNvCxnSpPr/>
            <p:nvPr/>
          </p:nvCxnSpPr>
          <p:spPr>
            <a:xfrm>
              <a:off x="3080652" y="535511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F7A3AFB8-206E-0B7A-EBD1-A8FDE45B707B}"/>
                </a:ext>
              </a:extLst>
            </p:cNvPr>
            <p:cNvCxnSpPr/>
            <p:nvPr/>
          </p:nvCxnSpPr>
          <p:spPr>
            <a:xfrm>
              <a:off x="404077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92BCD667-07FA-156B-63E9-7665579CAB4D}"/>
                </a:ext>
              </a:extLst>
            </p:cNvPr>
            <p:cNvCxnSpPr/>
            <p:nvPr/>
          </p:nvCxnSpPr>
          <p:spPr>
            <a:xfrm flipV="1">
              <a:off x="308065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9A9C65B6-9D4F-C49E-1464-AD6CB53D6B22}"/>
                </a:ext>
              </a:extLst>
            </p:cNvPr>
            <p:cNvCxnSpPr>
              <a:cxnSpLocks/>
            </p:cNvCxnSpPr>
            <p:nvPr/>
          </p:nvCxnSpPr>
          <p:spPr>
            <a:xfrm>
              <a:off x="2846718" y="5579900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C80B1B0F-BDE6-EE78-BCA1-35E98399E373}"/>
                </a:ext>
              </a:extLst>
            </p:cNvPr>
            <p:cNvCxnSpPr/>
            <p:nvPr/>
          </p:nvCxnSpPr>
          <p:spPr>
            <a:xfrm>
              <a:off x="2846718" y="5816882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DB32818B-2D87-2E1B-A8B7-FDA30DBB7C99}"/>
                </a:ext>
              </a:extLst>
            </p:cNvPr>
            <p:cNvCxnSpPr>
              <a:cxnSpLocks/>
            </p:cNvCxnSpPr>
            <p:nvPr/>
          </p:nvCxnSpPr>
          <p:spPr>
            <a:xfrm>
              <a:off x="2951112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0F933E5-651A-06FE-441C-517A1A4A3D20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5476268"/>
              <a:ext cx="109510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CE9759DC-723B-AAFA-4113-796ED105E05A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5575328"/>
              <a:ext cx="1209040" cy="45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474B2CA1-E8E3-FCA8-02D9-44C3A32DC385}"/>
                </a:ext>
              </a:extLst>
            </p:cNvPr>
            <p:cNvCxnSpPr>
              <a:cxnSpLocks/>
            </p:cNvCxnSpPr>
            <p:nvPr/>
          </p:nvCxnSpPr>
          <p:spPr>
            <a:xfrm>
              <a:off x="4289692" y="3933472"/>
              <a:ext cx="0" cy="16418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790B783F-8C08-51E4-D1E1-054A021A5707}"/>
                </a:ext>
              </a:extLst>
            </p:cNvPr>
            <p:cNvCxnSpPr/>
            <p:nvPr/>
          </p:nvCxnSpPr>
          <p:spPr>
            <a:xfrm flipV="1">
              <a:off x="3080652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0D30CF74-9DA6-4FAF-53A9-935970F2D6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8198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8E458815-FB74-96CB-ECBE-3D397F5D7FFD}"/>
                </a:ext>
              </a:extLst>
            </p:cNvPr>
            <p:cNvSpPr/>
            <p:nvPr/>
          </p:nvSpPr>
          <p:spPr>
            <a:xfrm>
              <a:off x="2963689" y="5024384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D69F9DF8-4D9E-D353-876E-19B144D90DC3}"/>
                </a:ext>
              </a:extLst>
            </p:cNvPr>
            <p:cNvSpPr/>
            <p:nvPr/>
          </p:nvSpPr>
          <p:spPr>
            <a:xfrm>
              <a:off x="2963689" y="5492206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87" name="Arrow: Right 386">
              <a:extLst>
                <a:ext uri="{FF2B5EF4-FFF2-40B4-BE49-F238E27FC236}">
                  <a16:creationId xmlns:a16="http://schemas.microsoft.com/office/drawing/2014/main" id="{9F7C4818-848E-ACC4-D11D-AFC76C8D05F0}"/>
                </a:ext>
              </a:extLst>
            </p:cNvPr>
            <p:cNvSpPr/>
            <p:nvPr/>
          </p:nvSpPr>
          <p:spPr>
            <a:xfrm rot="10800000">
              <a:off x="2982541" y="5518875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5E77E6C5-2CD7-DED8-2AD4-C2B6B7FE64E4}"/>
                </a:ext>
              </a:extLst>
            </p:cNvPr>
            <p:cNvCxnSpPr>
              <a:cxnSpLocks/>
            </p:cNvCxnSpPr>
            <p:nvPr/>
          </p:nvCxnSpPr>
          <p:spPr>
            <a:xfrm>
              <a:off x="1889760" y="5570248"/>
              <a:ext cx="0" cy="6309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FA1D9005-FFB2-17D8-DD25-E487B40282D9}"/>
                </a:ext>
              </a:extLst>
            </p:cNvPr>
            <p:cNvCxnSpPr/>
            <p:nvPr/>
          </p:nvCxnSpPr>
          <p:spPr>
            <a:xfrm>
              <a:off x="1991360" y="5476268"/>
              <a:ext cx="0" cy="7299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E99B64AF-AB3F-6A0E-E59D-22273CEE2ACE}"/>
                </a:ext>
              </a:extLst>
            </p:cNvPr>
            <p:cNvCxnSpPr/>
            <p:nvPr/>
          </p:nvCxnSpPr>
          <p:spPr>
            <a:xfrm>
              <a:off x="1879600" y="6206264"/>
              <a:ext cx="1117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ED220A78-8BE7-6553-68E6-83F626D8774C}"/>
                </a:ext>
              </a:extLst>
            </p:cNvPr>
            <p:cNvCxnSpPr/>
            <p:nvPr/>
          </p:nvCxnSpPr>
          <p:spPr>
            <a:xfrm flipH="1">
              <a:off x="2123440" y="5476268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C6897A0C-0FB5-BF86-D84E-13A3B7429714}"/>
                </a:ext>
              </a:extLst>
            </p:cNvPr>
            <p:cNvCxnSpPr>
              <a:cxnSpLocks/>
            </p:cNvCxnSpPr>
            <p:nvPr/>
          </p:nvCxnSpPr>
          <p:spPr>
            <a:xfrm>
              <a:off x="2128520" y="5476268"/>
              <a:ext cx="0" cy="7249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47743051-11A1-CB3E-BC07-8C6BDE65A8F3}"/>
                </a:ext>
              </a:extLst>
            </p:cNvPr>
            <p:cNvCxnSpPr/>
            <p:nvPr/>
          </p:nvCxnSpPr>
          <p:spPr>
            <a:xfrm flipH="1">
              <a:off x="2123440" y="6189500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081B1FCB-271A-74A5-7E0F-F07F2782C7F9}"/>
                </a:ext>
              </a:extLst>
            </p:cNvPr>
            <p:cNvCxnSpPr/>
            <p:nvPr/>
          </p:nvCxnSpPr>
          <p:spPr>
            <a:xfrm>
              <a:off x="2278379" y="5816882"/>
              <a:ext cx="0" cy="3843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49142F8A-76D2-C9B3-6167-BFA47C1FF8EF}"/>
                </a:ext>
              </a:extLst>
            </p:cNvPr>
            <p:cNvCxnSpPr/>
            <p:nvPr/>
          </p:nvCxnSpPr>
          <p:spPr>
            <a:xfrm flipV="1">
              <a:off x="238760" y="4299232"/>
              <a:ext cx="0" cy="11770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0A5896C8-E05B-6628-6B85-F1BB72D612BB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4314472"/>
              <a:ext cx="380201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68EE5BD6-A706-AEF1-BE8D-EA86455F6A99}"/>
                </a:ext>
              </a:extLst>
            </p:cNvPr>
            <p:cNvCxnSpPr/>
            <p:nvPr/>
          </p:nvCxnSpPr>
          <p:spPr>
            <a:xfrm flipH="1">
              <a:off x="4175760" y="3938552"/>
              <a:ext cx="1139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4A5CCCC-F14D-9166-AB84-3F02252FE942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60" y="3933472"/>
              <a:ext cx="0" cy="15427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F669A31B-28B1-71DA-DB2E-5DB31C0520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0772" y="3918232"/>
              <a:ext cx="0" cy="406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9B4120DC-E51E-9DAC-E39E-408211918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4146832"/>
              <a:ext cx="3759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DD50A8E3-0A02-85AD-8A37-B9F77B92C2C4}"/>
                </a:ext>
              </a:extLst>
            </p:cNvPr>
            <p:cNvCxnSpPr/>
            <p:nvPr/>
          </p:nvCxnSpPr>
          <p:spPr>
            <a:xfrm flipV="1">
              <a:off x="3886200" y="3923312"/>
              <a:ext cx="0" cy="223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B60484FB-F1AD-DD85-E010-1FFCD3DC6C02}"/>
                </a:ext>
              </a:extLst>
            </p:cNvPr>
            <p:cNvCxnSpPr/>
            <p:nvPr/>
          </p:nvCxnSpPr>
          <p:spPr>
            <a:xfrm>
              <a:off x="3881120" y="3928392"/>
              <a:ext cx="1596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7376FEE6-73AF-4FDF-8CEA-DF02EB12FB99}"/>
                </a:ext>
              </a:extLst>
            </p:cNvPr>
            <p:cNvCxnSpPr>
              <a:cxnSpLocks/>
            </p:cNvCxnSpPr>
            <p:nvPr/>
          </p:nvCxnSpPr>
          <p:spPr>
            <a:xfrm>
              <a:off x="4104640" y="3778024"/>
              <a:ext cx="0" cy="6691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>
              <a:extLst>
                <a:ext uri="{FF2B5EF4-FFF2-40B4-BE49-F238E27FC236}">
                  <a16:creationId xmlns:a16="http://schemas.microsoft.com/office/drawing/2014/main" id="{3FA35C63-E32F-564D-6CB8-991513066232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5787046"/>
              <a:ext cx="0" cy="9576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5" name="TextBox 404">
            <a:extLst>
              <a:ext uri="{FF2B5EF4-FFF2-40B4-BE49-F238E27FC236}">
                <a16:creationId xmlns:a16="http://schemas.microsoft.com/office/drawing/2014/main" id="{C7C91A9B-4C62-739B-A49B-CAA86C7DE246}"/>
              </a:ext>
            </a:extLst>
          </p:cNvPr>
          <p:cNvSpPr txBox="1"/>
          <p:nvPr/>
        </p:nvSpPr>
        <p:spPr>
          <a:xfrm>
            <a:off x="5142689" y="44410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3FF1657C-3F1B-EB41-0F78-D7727C71DFD3}"/>
              </a:ext>
            </a:extLst>
          </p:cNvPr>
          <p:cNvSpPr txBox="1"/>
          <p:nvPr/>
        </p:nvSpPr>
        <p:spPr>
          <a:xfrm>
            <a:off x="5985752" y="44410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226EE922-0F1D-4427-5B79-57AB6034C6A8}"/>
              </a:ext>
            </a:extLst>
          </p:cNvPr>
          <p:cNvSpPr txBox="1"/>
          <p:nvPr/>
        </p:nvSpPr>
        <p:spPr>
          <a:xfrm>
            <a:off x="6559629" y="44506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BF4FDB98-DB36-D2A7-AAB9-396303BFE061}"/>
              </a:ext>
            </a:extLst>
          </p:cNvPr>
          <p:cNvSpPr txBox="1"/>
          <p:nvPr/>
        </p:nvSpPr>
        <p:spPr>
          <a:xfrm>
            <a:off x="6195418" y="4514355"/>
            <a:ext cx="643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AND</a:t>
            </a:r>
            <a:endParaRPr lang="en-ZA" sz="1100" dirty="0"/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D4A68D4B-AEF5-028C-623B-04A8C058D27B}"/>
              </a:ext>
            </a:extLst>
          </p:cNvPr>
          <p:cNvSpPr txBox="1"/>
          <p:nvPr/>
        </p:nvSpPr>
        <p:spPr>
          <a:xfrm>
            <a:off x="5879212" y="4421421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endParaRPr lang="en-ZA" dirty="0"/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93BD0342-CC12-D2EC-ADD6-FDE86FC6BF94}"/>
              </a:ext>
            </a:extLst>
          </p:cNvPr>
          <p:cNvSpPr txBox="1"/>
          <p:nvPr/>
        </p:nvSpPr>
        <p:spPr>
          <a:xfrm>
            <a:off x="6712547" y="4450605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  <a:endParaRPr lang="en-ZA" dirty="0"/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149130A9-28B3-5222-104C-A323BB11AF78}"/>
              </a:ext>
            </a:extLst>
          </p:cNvPr>
          <p:cNvSpPr txBox="1"/>
          <p:nvPr/>
        </p:nvSpPr>
        <p:spPr>
          <a:xfrm>
            <a:off x="5481191" y="4514355"/>
            <a:ext cx="643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OR</a:t>
            </a:r>
            <a:endParaRPr lang="en-ZA" sz="1100" dirty="0"/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30409E84-7A7D-4924-A47E-F1268D2647EE}"/>
              </a:ext>
            </a:extLst>
          </p:cNvPr>
          <p:cNvSpPr/>
          <p:nvPr/>
        </p:nvSpPr>
        <p:spPr>
          <a:xfrm>
            <a:off x="6092190" y="5880927"/>
            <a:ext cx="80236" cy="834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4A07FA3D-69C6-0FEC-5F6D-A8FAD4112BFE}"/>
              </a:ext>
            </a:extLst>
          </p:cNvPr>
          <p:cNvGrpSpPr/>
          <p:nvPr/>
        </p:nvGrpSpPr>
        <p:grpSpPr>
          <a:xfrm>
            <a:off x="8203875" y="4489675"/>
            <a:ext cx="3637604" cy="2321219"/>
            <a:chOff x="127000" y="3778024"/>
            <a:chExt cx="4162692" cy="2966720"/>
          </a:xfrm>
        </p:grpSpPr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3B774B3-2E38-B986-49D5-E92BA5063649}"/>
                </a:ext>
              </a:extLst>
            </p:cNvPr>
            <p:cNvCxnSpPr/>
            <p:nvPr/>
          </p:nvCxnSpPr>
          <p:spPr>
            <a:xfrm>
              <a:off x="359664" y="525605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A77F098B-5416-513F-6EF6-5F3869E81372}"/>
                </a:ext>
              </a:extLst>
            </p:cNvPr>
            <p:cNvCxnSpPr/>
            <p:nvPr/>
          </p:nvCxnSpPr>
          <p:spPr>
            <a:xfrm>
              <a:off x="359664" y="535511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127C99C6-2C38-4826-3807-73F03BB3FC83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5480840"/>
              <a:ext cx="10810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501C27D8-11CC-0D28-EF2B-B1CBE28FAE5A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5579900"/>
              <a:ext cx="10883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EF6FB714-BA60-459D-22A3-B9F96B4432D4}"/>
                </a:ext>
              </a:extLst>
            </p:cNvPr>
            <p:cNvCxnSpPr/>
            <p:nvPr/>
          </p:nvCxnSpPr>
          <p:spPr>
            <a:xfrm>
              <a:off x="131978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F50697AF-E758-15FE-7538-2C6F82A77B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9784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BB725E97-F861-2678-C1F7-D3E4293C2214}"/>
                </a:ext>
              </a:extLst>
            </p:cNvPr>
            <p:cNvCxnSpPr/>
            <p:nvPr/>
          </p:nvCxnSpPr>
          <p:spPr>
            <a:xfrm flipV="1">
              <a:off x="35966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1AE9655F-A595-8AB4-2E4B-79A74F315E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000" y="4146832"/>
              <a:ext cx="0" cy="14330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2D67AD59-976C-EDAB-D081-F4669DD37FA2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256050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E771E446-E361-05EC-73C7-5CF3DE212E62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355110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8BDD53F3-565B-B9F5-4C6C-008FADDD8F00}"/>
                </a:ext>
              </a:extLst>
            </p:cNvPr>
            <p:cNvCxnSpPr/>
            <p:nvPr/>
          </p:nvCxnSpPr>
          <p:spPr>
            <a:xfrm flipV="1">
              <a:off x="144932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FFBAA48F-278F-2C1F-4362-CB3A9F7CF7FB}"/>
                </a:ext>
              </a:extLst>
            </p:cNvPr>
            <p:cNvCxnSpPr>
              <a:cxnSpLocks/>
            </p:cNvCxnSpPr>
            <p:nvPr/>
          </p:nvCxnSpPr>
          <p:spPr>
            <a:xfrm>
              <a:off x="1215390" y="5579900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6E97AF3D-B7C0-AA41-526C-4D16323F375F}"/>
                </a:ext>
              </a:extLst>
            </p:cNvPr>
            <p:cNvCxnSpPr/>
            <p:nvPr/>
          </p:nvCxnSpPr>
          <p:spPr>
            <a:xfrm>
              <a:off x="1215390" y="5816882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9E086C77-79E2-A181-1CFA-38584C684B05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84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7263E6A9-00AA-ED93-4838-7478C5C98CF5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476268"/>
              <a:ext cx="5420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CA9EF0A7-224F-2A0F-020D-8756FC45972F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575328"/>
              <a:ext cx="43027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F5D514FA-0B82-C091-EAF0-4DFD5C40BDCF}"/>
                </a:ext>
              </a:extLst>
            </p:cNvPr>
            <p:cNvCxnSpPr/>
            <p:nvPr/>
          </p:nvCxnSpPr>
          <p:spPr>
            <a:xfrm flipV="1">
              <a:off x="1449324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D967C5BF-51FE-64EB-A41C-7C90A459A7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6870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F02ECD14-C897-6E04-01DE-A6D9E6879D95}"/>
                </a:ext>
              </a:extLst>
            </p:cNvPr>
            <p:cNvSpPr/>
            <p:nvPr/>
          </p:nvSpPr>
          <p:spPr>
            <a:xfrm>
              <a:off x="1332361" y="5022721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D83880D7-BB61-9220-F18B-16A24AB0A8C8}"/>
                </a:ext>
              </a:extLst>
            </p:cNvPr>
            <p:cNvSpPr/>
            <p:nvPr/>
          </p:nvSpPr>
          <p:spPr>
            <a:xfrm>
              <a:off x="1332361" y="5490543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35" name="Arrow: Right 434">
              <a:extLst>
                <a:ext uri="{FF2B5EF4-FFF2-40B4-BE49-F238E27FC236}">
                  <a16:creationId xmlns:a16="http://schemas.microsoft.com/office/drawing/2014/main" id="{C43BA003-15E8-CF1C-358E-1C0DF8074917}"/>
                </a:ext>
              </a:extLst>
            </p:cNvPr>
            <p:cNvSpPr/>
            <p:nvPr/>
          </p:nvSpPr>
          <p:spPr>
            <a:xfrm>
              <a:off x="1351213" y="5517213"/>
              <a:ext cx="62865" cy="4571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309D38D0-A442-2BEA-A010-C01D12C54C80}"/>
                </a:ext>
              </a:extLst>
            </p:cNvPr>
            <p:cNvCxnSpPr/>
            <p:nvPr/>
          </p:nvCxnSpPr>
          <p:spPr>
            <a:xfrm>
              <a:off x="2278379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FE15A0CE-2A4D-0D4F-D9D0-CCA3732623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379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9F1AE928-83F7-96C3-3760-64E58D9496CE}"/>
                </a:ext>
              </a:extLst>
            </p:cNvPr>
            <p:cNvCxnSpPr>
              <a:cxnSpLocks/>
            </p:cNvCxnSpPr>
            <p:nvPr/>
          </p:nvCxnSpPr>
          <p:spPr>
            <a:xfrm>
              <a:off x="2395337" y="5256050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45AB5DE1-BC2C-E5E5-3E35-9EECAD5F3A6A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5355110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EE2481BC-81BB-F60F-3269-36F01A79909B}"/>
                </a:ext>
              </a:extLst>
            </p:cNvPr>
            <p:cNvCxnSpPr/>
            <p:nvPr/>
          </p:nvCxnSpPr>
          <p:spPr>
            <a:xfrm flipV="1">
              <a:off x="2407919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50F2CFA4-CB54-AE0D-3023-2CEBA465396A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5816882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5401C37F-783F-423C-1404-2EDC34A4DF7E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9BFFBDA8-1231-E2B7-0884-4CA52EB55702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5476268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A7E4B483-E5BB-FC23-8573-449C4C5098D3}"/>
                </a:ext>
              </a:extLst>
            </p:cNvPr>
            <p:cNvCxnSpPr>
              <a:cxnSpLocks/>
            </p:cNvCxnSpPr>
            <p:nvPr/>
          </p:nvCxnSpPr>
          <p:spPr>
            <a:xfrm>
              <a:off x="2413817" y="5575328"/>
              <a:ext cx="43290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0D5A12F3-A4A0-CBA1-D0CE-DB1E949BA882}"/>
                </a:ext>
              </a:extLst>
            </p:cNvPr>
            <p:cNvCxnSpPr/>
            <p:nvPr/>
          </p:nvCxnSpPr>
          <p:spPr>
            <a:xfrm flipV="1">
              <a:off x="2407919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0D34FB6F-6B1C-6272-8D12-957268E835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5465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3798CB80-7009-3D1B-9A77-06B34814D5EB}"/>
                </a:ext>
              </a:extLst>
            </p:cNvPr>
            <p:cNvSpPr/>
            <p:nvPr/>
          </p:nvSpPr>
          <p:spPr>
            <a:xfrm>
              <a:off x="2290955" y="4892907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2C2F7965-961B-BD8E-AD38-4F8B18E01D6A}"/>
                </a:ext>
              </a:extLst>
            </p:cNvPr>
            <p:cNvSpPr/>
            <p:nvPr/>
          </p:nvSpPr>
          <p:spPr>
            <a:xfrm>
              <a:off x="2290955" y="5365599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449" name="Arrow: Right 448">
              <a:extLst>
                <a:ext uri="{FF2B5EF4-FFF2-40B4-BE49-F238E27FC236}">
                  <a16:creationId xmlns:a16="http://schemas.microsoft.com/office/drawing/2014/main" id="{152CABFE-16C8-525B-FEFC-319EBB393A75}"/>
                </a:ext>
              </a:extLst>
            </p:cNvPr>
            <p:cNvSpPr/>
            <p:nvPr/>
          </p:nvSpPr>
          <p:spPr>
            <a:xfrm rot="10800000">
              <a:off x="2309808" y="5387398"/>
              <a:ext cx="62865" cy="4571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642820E3-D391-736F-5895-6EF689C854C9}"/>
                </a:ext>
              </a:extLst>
            </p:cNvPr>
            <p:cNvCxnSpPr/>
            <p:nvPr/>
          </p:nvCxnSpPr>
          <p:spPr>
            <a:xfrm>
              <a:off x="295111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94947B22-1760-4C7B-54E2-2872AA2604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1112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A39AE360-F42F-03CF-D719-3315F8AD4027}"/>
                </a:ext>
              </a:extLst>
            </p:cNvPr>
            <p:cNvCxnSpPr/>
            <p:nvPr/>
          </p:nvCxnSpPr>
          <p:spPr>
            <a:xfrm>
              <a:off x="3080652" y="525605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58BA1113-E14A-E5F7-E7C7-8ED4190CA817}"/>
                </a:ext>
              </a:extLst>
            </p:cNvPr>
            <p:cNvCxnSpPr/>
            <p:nvPr/>
          </p:nvCxnSpPr>
          <p:spPr>
            <a:xfrm>
              <a:off x="3080652" y="535511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E64895CE-EE31-25D2-03B2-B14DE6764666}"/>
                </a:ext>
              </a:extLst>
            </p:cNvPr>
            <p:cNvCxnSpPr/>
            <p:nvPr/>
          </p:nvCxnSpPr>
          <p:spPr>
            <a:xfrm>
              <a:off x="404077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9687EC7D-6CF4-4B8C-1921-4F25244F5E79}"/>
                </a:ext>
              </a:extLst>
            </p:cNvPr>
            <p:cNvCxnSpPr/>
            <p:nvPr/>
          </p:nvCxnSpPr>
          <p:spPr>
            <a:xfrm flipV="1">
              <a:off x="308065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4F44A9EE-A91A-4167-3AD3-58B44F372295}"/>
                </a:ext>
              </a:extLst>
            </p:cNvPr>
            <p:cNvCxnSpPr>
              <a:cxnSpLocks/>
            </p:cNvCxnSpPr>
            <p:nvPr/>
          </p:nvCxnSpPr>
          <p:spPr>
            <a:xfrm>
              <a:off x="2846718" y="5579900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A6004DD5-16F6-8F87-89EA-D71B0DC348F8}"/>
                </a:ext>
              </a:extLst>
            </p:cNvPr>
            <p:cNvCxnSpPr/>
            <p:nvPr/>
          </p:nvCxnSpPr>
          <p:spPr>
            <a:xfrm>
              <a:off x="2846718" y="5816882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D7B5905D-0426-ED5F-AEE0-11B48824096F}"/>
                </a:ext>
              </a:extLst>
            </p:cNvPr>
            <p:cNvCxnSpPr>
              <a:cxnSpLocks/>
            </p:cNvCxnSpPr>
            <p:nvPr/>
          </p:nvCxnSpPr>
          <p:spPr>
            <a:xfrm>
              <a:off x="2951112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BF8A804F-9FFE-68A8-5F24-07D83141DBA8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5476268"/>
              <a:ext cx="109510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5FBB0C9A-E405-BA9F-4BB9-E6A91ED6B4A8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5575328"/>
              <a:ext cx="1209040" cy="45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E140C771-8D19-B0FD-73CB-92A472139D7E}"/>
                </a:ext>
              </a:extLst>
            </p:cNvPr>
            <p:cNvCxnSpPr>
              <a:cxnSpLocks/>
            </p:cNvCxnSpPr>
            <p:nvPr/>
          </p:nvCxnSpPr>
          <p:spPr>
            <a:xfrm>
              <a:off x="4289692" y="3933472"/>
              <a:ext cx="0" cy="16418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7C5F78FA-74BB-CA13-A3EE-3C30D995C380}"/>
                </a:ext>
              </a:extLst>
            </p:cNvPr>
            <p:cNvCxnSpPr/>
            <p:nvPr/>
          </p:nvCxnSpPr>
          <p:spPr>
            <a:xfrm flipV="1">
              <a:off x="3080652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55045A1-6F45-4D79-094F-9B2699389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8198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85A95843-7D49-67AD-F573-30EA6BAEE45B}"/>
                </a:ext>
              </a:extLst>
            </p:cNvPr>
            <p:cNvSpPr/>
            <p:nvPr/>
          </p:nvSpPr>
          <p:spPr>
            <a:xfrm>
              <a:off x="2963689" y="4897777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7ABAB25D-F66A-0F29-3D83-C876FD9FC020}"/>
                </a:ext>
              </a:extLst>
            </p:cNvPr>
            <p:cNvSpPr/>
            <p:nvPr/>
          </p:nvSpPr>
          <p:spPr>
            <a:xfrm>
              <a:off x="2963689" y="5365599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6" name="Arrow: Right 465">
              <a:extLst>
                <a:ext uri="{FF2B5EF4-FFF2-40B4-BE49-F238E27FC236}">
                  <a16:creationId xmlns:a16="http://schemas.microsoft.com/office/drawing/2014/main" id="{01B87AC9-1AC9-BE6B-8DD1-5394048406CC}"/>
                </a:ext>
              </a:extLst>
            </p:cNvPr>
            <p:cNvSpPr/>
            <p:nvPr/>
          </p:nvSpPr>
          <p:spPr>
            <a:xfrm rot="10800000">
              <a:off x="2982541" y="5392267"/>
              <a:ext cx="62865" cy="4571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926AE48E-7772-D8D5-0D71-2D0F97D7F968}"/>
                </a:ext>
              </a:extLst>
            </p:cNvPr>
            <p:cNvCxnSpPr>
              <a:cxnSpLocks/>
            </p:cNvCxnSpPr>
            <p:nvPr/>
          </p:nvCxnSpPr>
          <p:spPr>
            <a:xfrm>
              <a:off x="1889760" y="5570248"/>
              <a:ext cx="0" cy="6309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453EAE94-DF2D-8049-72E5-121C38857C4F}"/>
                </a:ext>
              </a:extLst>
            </p:cNvPr>
            <p:cNvCxnSpPr/>
            <p:nvPr/>
          </p:nvCxnSpPr>
          <p:spPr>
            <a:xfrm>
              <a:off x="1991360" y="5476268"/>
              <a:ext cx="0" cy="7299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EF63BA25-91B7-77E0-55B5-7CCE1059963A}"/>
                </a:ext>
              </a:extLst>
            </p:cNvPr>
            <p:cNvCxnSpPr/>
            <p:nvPr/>
          </p:nvCxnSpPr>
          <p:spPr>
            <a:xfrm>
              <a:off x="1879600" y="6206264"/>
              <a:ext cx="1117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C310C4FC-D10E-F10C-5AE5-458D5D8583AA}"/>
                </a:ext>
              </a:extLst>
            </p:cNvPr>
            <p:cNvCxnSpPr/>
            <p:nvPr/>
          </p:nvCxnSpPr>
          <p:spPr>
            <a:xfrm flipH="1">
              <a:off x="2123440" y="5476268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A4A2D1AB-0560-C078-63D0-5B03ECCF0E3A}"/>
                </a:ext>
              </a:extLst>
            </p:cNvPr>
            <p:cNvCxnSpPr>
              <a:cxnSpLocks/>
            </p:cNvCxnSpPr>
            <p:nvPr/>
          </p:nvCxnSpPr>
          <p:spPr>
            <a:xfrm>
              <a:off x="2128520" y="5476268"/>
              <a:ext cx="0" cy="7249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5FEDB180-9E23-9A48-4039-3A46FF6253EE}"/>
                </a:ext>
              </a:extLst>
            </p:cNvPr>
            <p:cNvCxnSpPr/>
            <p:nvPr/>
          </p:nvCxnSpPr>
          <p:spPr>
            <a:xfrm flipH="1">
              <a:off x="2123440" y="6189500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37C58C50-563E-D555-56D5-A22124FAB040}"/>
                </a:ext>
              </a:extLst>
            </p:cNvPr>
            <p:cNvCxnSpPr/>
            <p:nvPr/>
          </p:nvCxnSpPr>
          <p:spPr>
            <a:xfrm>
              <a:off x="2278379" y="5816882"/>
              <a:ext cx="0" cy="3843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8C2FE1EB-8962-B68D-BEA3-D306469C086E}"/>
                </a:ext>
              </a:extLst>
            </p:cNvPr>
            <p:cNvCxnSpPr/>
            <p:nvPr/>
          </p:nvCxnSpPr>
          <p:spPr>
            <a:xfrm flipV="1">
              <a:off x="238760" y="4299232"/>
              <a:ext cx="0" cy="11770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773FD71C-D043-34C9-0F82-AD11CA5C6C31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4314472"/>
              <a:ext cx="380201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F524E07B-5B6B-A047-6F8B-4B34F54BD5CD}"/>
                </a:ext>
              </a:extLst>
            </p:cNvPr>
            <p:cNvCxnSpPr/>
            <p:nvPr/>
          </p:nvCxnSpPr>
          <p:spPr>
            <a:xfrm flipH="1">
              <a:off x="4175760" y="3938552"/>
              <a:ext cx="1139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04AFF63B-1E0E-7082-B95B-9E0D17573037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60" y="3933472"/>
              <a:ext cx="0" cy="15427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7A6955FD-3C81-41CD-F53B-8A5076D52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0772" y="3918232"/>
              <a:ext cx="0" cy="406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67097230-BA8E-EEA6-C651-7F3FB70F8AC8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4146832"/>
              <a:ext cx="3759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C213D1A4-B0D9-CC5C-C751-9469879C0D6B}"/>
                </a:ext>
              </a:extLst>
            </p:cNvPr>
            <p:cNvCxnSpPr/>
            <p:nvPr/>
          </p:nvCxnSpPr>
          <p:spPr>
            <a:xfrm flipV="1">
              <a:off x="3886200" y="3923312"/>
              <a:ext cx="0" cy="223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43E4F483-9C68-5A0A-EDB9-7DCF41F0CCA4}"/>
                </a:ext>
              </a:extLst>
            </p:cNvPr>
            <p:cNvCxnSpPr/>
            <p:nvPr/>
          </p:nvCxnSpPr>
          <p:spPr>
            <a:xfrm>
              <a:off x="3881120" y="3928392"/>
              <a:ext cx="1596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Arrow Connector 481">
              <a:extLst>
                <a:ext uri="{FF2B5EF4-FFF2-40B4-BE49-F238E27FC236}">
                  <a16:creationId xmlns:a16="http://schemas.microsoft.com/office/drawing/2014/main" id="{2CF8CD10-7F7A-1181-F142-F5A7E7E021AC}"/>
                </a:ext>
              </a:extLst>
            </p:cNvPr>
            <p:cNvCxnSpPr>
              <a:cxnSpLocks/>
            </p:cNvCxnSpPr>
            <p:nvPr/>
          </p:nvCxnSpPr>
          <p:spPr>
            <a:xfrm>
              <a:off x="4104640" y="3778024"/>
              <a:ext cx="0" cy="6691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Arrow Connector 482">
              <a:extLst>
                <a:ext uri="{FF2B5EF4-FFF2-40B4-BE49-F238E27FC236}">
                  <a16:creationId xmlns:a16="http://schemas.microsoft.com/office/drawing/2014/main" id="{AE59099F-362E-497B-E806-21299B1C8FFE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5787046"/>
              <a:ext cx="0" cy="9576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4" name="TextBox 483">
            <a:extLst>
              <a:ext uri="{FF2B5EF4-FFF2-40B4-BE49-F238E27FC236}">
                <a16:creationId xmlns:a16="http://schemas.microsoft.com/office/drawing/2014/main" id="{C6A7BCCD-A5ED-62F9-CF76-5A6BA115A2BE}"/>
              </a:ext>
            </a:extLst>
          </p:cNvPr>
          <p:cNvSpPr txBox="1"/>
          <p:nvPr/>
        </p:nvSpPr>
        <p:spPr>
          <a:xfrm>
            <a:off x="9156645" y="44568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4C5B7DE4-1803-8E82-52DF-229C225262D7}"/>
              </a:ext>
            </a:extLst>
          </p:cNvPr>
          <p:cNvSpPr txBox="1"/>
          <p:nvPr/>
        </p:nvSpPr>
        <p:spPr>
          <a:xfrm>
            <a:off x="9999708" y="44628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B02AAE28-50EE-D933-D8CA-1DA9B066FF73}"/>
              </a:ext>
            </a:extLst>
          </p:cNvPr>
          <p:cNvSpPr txBox="1"/>
          <p:nvPr/>
        </p:nvSpPr>
        <p:spPr>
          <a:xfrm>
            <a:off x="10573585" y="447246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8AF55C31-EAD7-BAB2-2F03-9B41215F28BB}"/>
              </a:ext>
            </a:extLst>
          </p:cNvPr>
          <p:cNvSpPr txBox="1"/>
          <p:nvPr/>
        </p:nvSpPr>
        <p:spPr>
          <a:xfrm>
            <a:off x="9903625" y="4449009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endParaRPr lang="en-ZA" dirty="0"/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82E559E5-6A05-7F92-2176-76EC2AEDB407}"/>
              </a:ext>
            </a:extLst>
          </p:cNvPr>
          <p:cNvSpPr txBox="1"/>
          <p:nvPr/>
        </p:nvSpPr>
        <p:spPr>
          <a:xfrm>
            <a:off x="9495147" y="4530118"/>
            <a:ext cx="3688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OR</a:t>
            </a:r>
            <a:endParaRPr lang="en-ZA" sz="1100" dirty="0"/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425E222C-4C43-BFD1-E4A5-1B4BD528A360}"/>
              </a:ext>
            </a:extLst>
          </p:cNvPr>
          <p:cNvSpPr/>
          <p:nvPr/>
        </p:nvSpPr>
        <p:spPr>
          <a:xfrm>
            <a:off x="10106146" y="5896690"/>
            <a:ext cx="80236" cy="834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AF267765-183E-A399-37F6-175C89F9FFBF}"/>
              </a:ext>
            </a:extLst>
          </p:cNvPr>
          <p:cNvSpPr/>
          <p:nvPr/>
        </p:nvSpPr>
        <p:spPr>
          <a:xfrm>
            <a:off x="10694791" y="5900500"/>
            <a:ext cx="80236" cy="834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BC920455-C2F8-7827-D8D7-898D7C8752DD}"/>
              </a:ext>
            </a:extLst>
          </p:cNvPr>
          <p:cNvCxnSpPr/>
          <p:nvPr/>
        </p:nvCxnSpPr>
        <p:spPr>
          <a:xfrm>
            <a:off x="0" y="3774332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5" name="TextBox 494">
            <a:extLst>
              <a:ext uri="{FF2B5EF4-FFF2-40B4-BE49-F238E27FC236}">
                <a16:creationId xmlns:a16="http://schemas.microsoft.com/office/drawing/2014/main" id="{5D93E442-9351-C5AB-7212-D2D999C167E4}"/>
              </a:ext>
            </a:extLst>
          </p:cNvPr>
          <p:cNvSpPr txBox="1"/>
          <p:nvPr/>
        </p:nvSpPr>
        <p:spPr>
          <a:xfrm>
            <a:off x="99432" y="3836380"/>
            <a:ext cx="999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 can ‘pass through’ to return ‘1’ when the following gate configurations are present , ‘0’ otherwise.</a:t>
            </a:r>
            <a:endParaRPr lang="en-ZA" dirty="0"/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8DF99E3D-1194-F1BA-67DA-4A0941E4B63A}"/>
              </a:ext>
            </a:extLst>
          </p:cNvPr>
          <p:cNvSpPr txBox="1"/>
          <p:nvPr/>
        </p:nvSpPr>
        <p:spPr>
          <a:xfrm>
            <a:off x="286175" y="434848"/>
            <a:ext cx="19370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Combination</a:t>
            </a:r>
          </a:p>
          <a:p>
            <a:r>
              <a:rPr lang="en-US" sz="2400" dirty="0"/>
              <a:t>AND/OR gate</a:t>
            </a:r>
            <a:endParaRPr lang="en-ZA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3CFF485-6322-2530-F81A-836635574D6F}"/>
                  </a:ext>
                </a:extLst>
              </p:cNvPr>
              <p:cNvSpPr txBox="1"/>
              <p:nvPr/>
            </p:nvSpPr>
            <p:spPr>
              <a:xfrm>
                <a:off x="314588" y="1866009"/>
                <a:ext cx="310526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lphaUcParenR"/>
                </a:pPr>
                <a:r>
                  <a:rPr lang="en-US" dirty="0"/>
                  <a:t>Ants must line up ‘pins’ with a hole to allow passage.</a:t>
                </a:r>
              </a:p>
              <a:p>
                <a:pPr marL="342900" indent="-342900">
                  <a:buAutoNum type="alphaUcParenR"/>
                </a:pPr>
                <a:r>
                  <a:rPr lang="en-US" dirty="0"/>
                  <a:t>Dedicated to ‘X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ZA" dirty="0"/>
                  <a:t> (Y </a:t>
                </a:r>
                <a14:m>
                  <m:oMath xmlns:m="http://schemas.openxmlformats.org/officeDocument/2006/math">
                    <m:r>
                      <a:rPr lang="en-Z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ZA" dirty="0"/>
                  <a:t> Z)’ operation in formulas.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3CFF485-6322-2530-F81A-836635574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8" y="1866009"/>
                <a:ext cx="3105268" cy="1477328"/>
              </a:xfrm>
              <a:prstGeom prst="rect">
                <a:avLst/>
              </a:prstGeom>
              <a:blipFill>
                <a:blip r:embed="rId2"/>
                <a:stretch>
                  <a:fillRect l="-1768" t="-2479" b="-6198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425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091209-C85F-1C66-A0BE-51FB4C2647E2}"/>
              </a:ext>
            </a:extLst>
          </p:cNvPr>
          <p:cNvSpPr txBox="1"/>
          <p:nvPr/>
        </p:nvSpPr>
        <p:spPr>
          <a:xfrm>
            <a:off x="6437377" y="199259"/>
            <a:ext cx="5754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Graph summary of how parallelism ‘yields’ to other processes (assuming C</a:t>
            </a:r>
            <a:r>
              <a:rPr lang="en-US" sz="3200" b="1" baseline="-25000" dirty="0"/>
              <a:t>0</a:t>
            </a:r>
            <a:r>
              <a:rPr lang="en-US" sz="3200" b="1" dirty="0"/>
              <a:t> = 0)</a:t>
            </a:r>
            <a:endParaRPr lang="en-ZA" sz="32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39E05E-68A8-CEFA-68CC-113BA31F3067}"/>
              </a:ext>
            </a:extLst>
          </p:cNvPr>
          <p:cNvSpPr/>
          <p:nvPr/>
        </p:nvSpPr>
        <p:spPr>
          <a:xfrm>
            <a:off x="194552" y="1313231"/>
            <a:ext cx="2611873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5928E-A2BE-46BE-3060-F61E2DE105AC}"/>
              </a:ext>
            </a:extLst>
          </p:cNvPr>
          <p:cNvSpPr txBox="1"/>
          <p:nvPr/>
        </p:nvSpPr>
        <p:spPr>
          <a:xfrm>
            <a:off x="150777" y="1313231"/>
            <a:ext cx="296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 out binary for A and B</a:t>
            </a:r>
            <a:endParaRPr lang="en-ZA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D387E1-1263-4029-4DEF-B077C3467CD2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66341" y="2154355"/>
            <a:ext cx="11618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53EC04-BB60-E7FF-A26D-6A60721C5BFD}"/>
              </a:ext>
            </a:extLst>
          </p:cNvPr>
          <p:cNvSpPr txBox="1"/>
          <p:nvPr/>
        </p:nvSpPr>
        <p:spPr>
          <a:xfrm>
            <a:off x="669647" y="2218387"/>
            <a:ext cx="13521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pair (A</a:t>
            </a:r>
            <a:r>
              <a:rPr lang="en-US" sz="1400" baseline="-25000" dirty="0"/>
              <a:t>i </a:t>
            </a:r>
            <a:r>
              <a:rPr lang="en-US" sz="1400" dirty="0"/>
              <a:t>, B</a:t>
            </a:r>
            <a:r>
              <a:rPr lang="en-US" sz="1400" baseline="-25000" dirty="0"/>
              <a:t>i</a:t>
            </a:r>
            <a:r>
              <a:rPr lang="en-US" sz="1400" dirty="0"/>
              <a:t>) becomes available</a:t>
            </a:r>
            <a:endParaRPr lang="en-ZA" sz="1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DF7139-7BF1-7A72-5CE7-1E07E3F42DC2}"/>
              </a:ext>
            </a:extLst>
          </p:cNvPr>
          <p:cNvCxnSpPr>
            <a:cxnSpLocks/>
          </p:cNvCxnSpPr>
          <p:nvPr/>
        </p:nvCxnSpPr>
        <p:spPr>
          <a:xfrm flipV="1">
            <a:off x="666341" y="1663109"/>
            <a:ext cx="0" cy="491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EACC469-D975-FA35-16F8-A8B71FF3D7E9}"/>
              </a:ext>
            </a:extLst>
          </p:cNvPr>
          <p:cNvSpPr/>
          <p:nvPr/>
        </p:nvSpPr>
        <p:spPr>
          <a:xfrm>
            <a:off x="1828190" y="1969689"/>
            <a:ext cx="1935542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E45808-36C1-C301-4038-9258E94B8BAD}"/>
              </a:ext>
            </a:extLst>
          </p:cNvPr>
          <p:cNvSpPr txBox="1"/>
          <p:nvPr/>
        </p:nvSpPr>
        <p:spPr>
          <a:xfrm>
            <a:off x="1828190" y="1969689"/>
            <a:ext cx="193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(G</a:t>
            </a:r>
            <a:r>
              <a:rPr lang="en-US" baseline="-25000" dirty="0"/>
              <a:t>i</a:t>
            </a:r>
            <a:r>
              <a:rPr lang="en-US" dirty="0"/>
              <a:t> , P</a:t>
            </a:r>
            <a:r>
              <a:rPr lang="en-US" baseline="-25000" dirty="0"/>
              <a:t>i</a:t>
            </a:r>
            <a:r>
              <a:rPr lang="en-US" dirty="0"/>
              <a:t>)</a:t>
            </a:r>
            <a:endParaRPr lang="en-ZA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A5DEA7-D577-33E8-C2E1-EF342E767385}"/>
              </a:ext>
            </a:extLst>
          </p:cNvPr>
          <p:cNvCxnSpPr>
            <a:cxnSpLocks/>
          </p:cNvCxnSpPr>
          <p:nvPr/>
        </p:nvCxnSpPr>
        <p:spPr>
          <a:xfrm>
            <a:off x="2105293" y="2339021"/>
            <a:ext cx="3" cy="13390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C9E54F-1334-A538-3BEA-E13EBDCC117C}"/>
              </a:ext>
            </a:extLst>
          </p:cNvPr>
          <p:cNvCxnSpPr/>
          <p:nvPr/>
        </p:nvCxnSpPr>
        <p:spPr>
          <a:xfrm>
            <a:off x="2105294" y="3425182"/>
            <a:ext cx="15425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F71CEC-0B0B-C098-8E9E-13979F4ABB48}"/>
              </a:ext>
            </a:extLst>
          </p:cNvPr>
          <p:cNvCxnSpPr>
            <a:cxnSpLocks/>
          </p:cNvCxnSpPr>
          <p:nvPr/>
        </p:nvCxnSpPr>
        <p:spPr>
          <a:xfrm flipH="1">
            <a:off x="2073332" y="2798002"/>
            <a:ext cx="31964" cy="29312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95071A-08F7-C7A4-5BBC-519840D83150}"/>
              </a:ext>
            </a:extLst>
          </p:cNvPr>
          <p:cNvCxnSpPr/>
          <p:nvPr/>
        </p:nvCxnSpPr>
        <p:spPr>
          <a:xfrm>
            <a:off x="2105293" y="4686757"/>
            <a:ext cx="15425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E452D02-B9DD-B79F-451A-6AF1E8A31B3F}"/>
              </a:ext>
            </a:extLst>
          </p:cNvPr>
          <p:cNvSpPr/>
          <p:nvPr/>
        </p:nvSpPr>
        <p:spPr>
          <a:xfrm>
            <a:off x="3647867" y="3123943"/>
            <a:ext cx="1935542" cy="6024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0FD95E-71DF-D8DE-DF2F-9DE39B13C9B5}"/>
              </a:ext>
            </a:extLst>
          </p:cNvPr>
          <p:cNvSpPr txBox="1"/>
          <p:nvPr/>
        </p:nvSpPr>
        <p:spPr>
          <a:xfrm>
            <a:off x="2147906" y="2701106"/>
            <a:ext cx="18503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pair (G,P)</a:t>
            </a:r>
            <a:r>
              <a:rPr lang="en-US" sz="1400" baseline="-25000" dirty="0"/>
              <a:t>1 </a:t>
            </a:r>
            <a:r>
              <a:rPr lang="en-US" sz="1400" dirty="0"/>
              <a:t>and (G,P)</a:t>
            </a:r>
            <a:r>
              <a:rPr lang="en-US" sz="1400" baseline="-25000" dirty="0"/>
              <a:t>0 </a:t>
            </a:r>
            <a:r>
              <a:rPr lang="en-US" sz="1400" dirty="0"/>
              <a:t>becomes available</a:t>
            </a:r>
            <a:endParaRPr lang="en-ZA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3761A4-3DFF-9169-7EFE-66F96195917A}"/>
              </a:ext>
            </a:extLst>
          </p:cNvPr>
          <p:cNvSpPr txBox="1"/>
          <p:nvPr/>
        </p:nvSpPr>
        <p:spPr>
          <a:xfrm>
            <a:off x="3647867" y="3240515"/>
            <a:ext cx="193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(G, P)</a:t>
            </a:r>
            <a:r>
              <a:rPr lang="en-US" baseline="-25000" dirty="0"/>
              <a:t>1:0</a:t>
            </a:r>
            <a:endParaRPr lang="en-Z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E43E0F-8550-9681-0D86-767490151E8A}"/>
              </a:ext>
            </a:extLst>
          </p:cNvPr>
          <p:cNvSpPr txBox="1"/>
          <p:nvPr/>
        </p:nvSpPr>
        <p:spPr>
          <a:xfrm>
            <a:off x="2147906" y="3948093"/>
            <a:ext cx="18503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pair (G,P)</a:t>
            </a:r>
            <a:r>
              <a:rPr lang="en-US" sz="1400" baseline="-25000" dirty="0"/>
              <a:t>2 </a:t>
            </a:r>
            <a:r>
              <a:rPr lang="en-US" sz="1400" dirty="0"/>
              <a:t>and (G,P)</a:t>
            </a:r>
            <a:r>
              <a:rPr lang="en-US" sz="1400" baseline="-25000" dirty="0"/>
              <a:t>3 </a:t>
            </a:r>
            <a:r>
              <a:rPr lang="en-US" sz="1400" dirty="0"/>
              <a:t>becomes available</a:t>
            </a:r>
            <a:endParaRPr lang="en-ZA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EF9D99-00AD-DC45-F6FD-935903CAFFAE}"/>
              </a:ext>
            </a:extLst>
          </p:cNvPr>
          <p:cNvSpPr/>
          <p:nvPr/>
        </p:nvSpPr>
        <p:spPr>
          <a:xfrm>
            <a:off x="3647866" y="4368837"/>
            <a:ext cx="1935542" cy="6024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9B355C-BC32-28F2-828C-F3E2811156F9}"/>
              </a:ext>
            </a:extLst>
          </p:cNvPr>
          <p:cNvSpPr txBox="1"/>
          <p:nvPr/>
        </p:nvSpPr>
        <p:spPr>
          <a:xfrm>
            <a:off x="3647866" y="4485409"/>
            <a:ext cx="193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(G, P)</a:t>
            </a:r>
            <a:r>
              <a:rPr lang="en-US" baseline="-25000" dirty="0"/>
              <a:t>3:2</a:t>
            </a:r>
            <a:endParaRPr lang="en-ZA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FC5E6B-7E4D-D1A1-F3C5-60AFB06B47F7}"/>
              </a:ext>
            </a:extLst>
          </p:cNvPr>
          <p:cNvCxnSpPr/>
          <p:nvPr/>
        </p:nvCxnSpPr>
        <p:spPr>
          <a:xfrm>
            <a:off x="2062680" y="5729274"/>
            <a:ext cx="15425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EE2AFEC-235E-726A-8BC4-91E9CE315DDE}"/>
              </a:ext>
            </a:extLst>
          </p:cNvPr>
          <p:cNvSpPr txBox="1"/>
          <p:nvPr/>
        </p:nvSpPr>
        <p:spPr>
          <a:xfrm>
            <a:off x="2105293" y="4990610"/>
            <a:ext cx="18503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pair (G,P)</a:t>
            </a:r>
            <a:r>
              <a:rPr lang="en-US" sz="1400" baseline="-25000" dirty="0"/>
              <a:t>3 </a:t>
            </a:r>
            <a:r>
              <a:rPr lang="en-US" sz="1400" dirty="0"/>
              <a:t>and (G,P)</a:t>
            </a:r>
            <a:r>
              <a:rPr lang="en-US" sz="1400" baseline="-25000" dirty="0"/>
              <a:t>0 </a:t>
            </a:r>
            <a:r>
              <a:rPr lang="en-US" sz="1400" dirty="0"/>
              <a:t>becomes available</a:t>
            </a:r>
            <a:endParaRPr lang="en-ZA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85483E-9D5E-970A-B424-3E9487337C76}"/>
              </a:ext>
            </a:extLst>
          </p:cNvPr>
          <p:cNvSpPr/>
          <p:nvPr/>
        </p:nvSpPr>
        <p:spPr>
          <a:xfrm>
            <a:off x="3605253" y="5411354"/>
            <a:ext cx="1935542" cy="6024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FF800-7DAE-340F-591C-035123AC0034}"/>
              </a:ext>
            </a:extLst>
          </p:cNvPr>
          <p:cNvSpPr txBox="1"/>
          <p:nvPr/>
        </p:nvSpPr>
        <p:spPr>
          <a:xfrm>
            <a:off x="3605253" y="5527926"/>
            <a:ext cx="193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(G, P)</a:t>
            </a:r>
            <a:r>
              <a:rPr lang="en-US" baseline="-25000" dirty="0"/>
              <a:t>3:0</a:t>
            </a:r>
            <a:endParaRPr lang="en-Z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A2DFF6-EECA-134D-097A-9A69C2E027A0}"/>
              </a:ext>
            </a:extLst>
          </p:cNvPr>
          <p:cNvSpPr/>
          <p:nvPr/>
        </p:nvSpPr>
        <p:spPr>
          <a:xfrm>
            <a:off x="6055936" y="3138531"/>
            <a:ext cx="1935542" cy="6024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F46D09-F762-6524-4B01-71DCEBF282B0}"/>
              </a:ext>
            </a:extLst>
          </p:cNvPr>
          <p:cNvSpPr txBox="1"/>
          <p:nvPr/>
        </p:nvSpPr>
        <p:spPr>
          <a:xfrm>
            <a:off x="6055936" y="3255103"/>
            <a:ext cx="193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(G, P)</a:t>
            </a:r>
            <a:r>
              <a:rPr lang="en-US" baseline="-25000" dirty="0"/>
              <a:t>2:0</a:t>
            </a:r>
            <a:endParaRPr lang="en-ZA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CE133AB-D98F-BC2F-A1FE-60847A2E8E5C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5583406" y="3429915"/>
            <a:ext cx="472530" cy="9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A158F1D-1C8D-DE75-9AFE-2370C5B8D15B}"/>
              </a:ext>
            </a:extLst>
          </p:cNvPr>
          <p:cNvCxnSpPr>
            <a:cxnSpLocks/>
          </p:cNvCxnSpPr>
          <p:nvPr/>
        </p:nvCxnSpPr>
        <p:spPr>
          <a:xfrm>
            <a:off x="6608594" y="3726420"/>
            <a:ext cx="0" cy="2002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E40309D-6FD0-00E1-D37F-A62868426D87}"/>
              </a:ext>
            </a:extLst>
          </p:cNvPr>
          <p:cNvCxnSpPr>
            <a:stCxn id="35" idx="3"/>
          </p:cNvCxnSpPr>
          <p:nvPr/>
        </p:nvCxnSpPr>
        <p:spPr>
          <a:xfrm>
            <a:off x="5540795" y="5712592"/>
            <a:ext cx="10677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ABC4C4E-4139-139D-3616-8B3EDA4E88D5}"/>
              </a:ext>
            </a:extLst>
          </p:cNvPr>
          <p:cNvCxnSpPr>
            <a:stCxn id="29" idx="3"/>
          </p:cNvCxnSpPr>
          <p:nvPr/>
        </p:nvCxnSpPr>
        <p:spPr>
          <a:xfrm flipV="1">
            <a:off x="5583408" y="4670075"/>
            <a:ext cx="102518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F188553-8459-2ECB-9A5F-31C204CA0C31}"/>
              </a:ext>
            </a:extLst>
          </p:cNvPr>
          <p:cNvCxnSpPr/>
          <p:nvPr/>
        </p:nvCxnSpPr>
        <p:spPr>
          <a:xfrm>
            <a:off x="6608594" y="5175115"/>
            <a:ext cx="13828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737BC5C-4263-4A81-D434-14C342958135}"/>
              </a:ext>
            </a:extLst>
          </p:cNvPr>
          <p:cNvSpPr txBox="1"/>
          <p:nvPr/>
        </p:nvSpPr>
        <p:spPr>
          <a:xfrm>
            <a:off x="6651207" y="4435141"/>
            <a:ext cx="1340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pair (G,P)</a:t>
            </a:r>
            <a:r>
              <a:rPr lang="en-US" sz="1400" baseline="-25000" dirty="0"/>
              <a:t>i:0 </a:t>
            </a:r>
            <a:r>
              <a:rPr lang="en-US" sz="1400" dirty="0"/>
              <a:t>becomes available</a:t>
            </a:r>
            <a:endParaRPr lang="en-ZA" sz="14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2527025-8D51-5D92-162A-4595A4E91D40}"/>
              </a:ext>
            </a:extLst>
          </p:cNvPr>
          <p:cNvSpPr/>
          <p:nvPr/>
        </p:nvSpPr>
        <p:spPr>
          <a:xfrm>
            <a:off x="7993695" y="4873876"/>
            <a:ext cx="1539411" cy="6024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5760B8-2FB8-07EA-83C6-4DAE39F2506E}"/>
              </a:ext>
            </a:extLst>
          </p:cNvPr>
          <p:cNvSpPr txBox="1"/>
          <p:nvPr/>
        </p:nvSpPr>
        <p:spPr>
          <a:xfrm>
            <a:off x="7993695" y="4990448"/>
            <a:ext cx="161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C</a:t>
            </a:r>
            <a:r>
              <a:rPr lang="en-US" baseline="-25000" dirty="0"/>
              <a:t>i+1</a:t>
            </a:r>
            <a:endParaRPr lang="en-ZA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C370DC9-74FC-F8AB-985A-EC20F125A5F4}"/>
              </a:ext>
            </a:extLst>
          </p:cNvPr>
          <p:cNvCxnSpPr>
            <a:cxnSpLocks/>
          </p:cNvCxnSpPr>
          <p:nvPr/>
        </p:nvCxnSpPr>
        <p:spPr>
          <a:xfrm>
            <a:off x="8434151" y="5474455"/>
            <a:ext cx="0" cy="6854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D11FE5A-A5B3-A1DB-A673-248850D850E1}"/>
              </a:ext>
            </a:extLst>
          </p:cNvPr>
          <p:cNvCxnSpPr/>
          <p:nvPr/>
        </p:nvCxnSpPr>
        <p:spPr>
          <a:xfrm>
            <a:off x="8434151" y="6159906"/>
            <a:ext cx="15425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7C0C5CC-49D4-7575-3680-DAC9EBC16141}"/>
              </a:ext>
            </a:extLst>
          </p:cNvPr>
          <p:cNvSpPr txBox="1"/>
          <p:nvPr/>
        </p:nvSpPr>
        <p:spPr>
          <a:xfrm>
            <a:off x="8434151" y="5635648"/>
            <a:ext cx="1935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C</a:t>
            </a:r>
            <a:r>
              <a:rPr lang="en-US" sz="1400" baseline="-25000" dirty="0"/>
              <a:t>i</a:t>
            </a:r>
            <a:r>
              <a:rPr lang="en-US" sz="1400" dirty="0"/>
              <a:t> becomes available</a:t>
            </a:r>
            <a:endParaRPr lang="en-ZA" sz="14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B4A7F2C-7A18-00BC-F743-F0B20B332BB8}"/>
              </a:ext>
            </a:extLst>
          </p:cNvPr>
          <p:cNvSpPr/>
          <p:nvPr/>
        </p:nvSpPr>
        <p:spPr>
          <a:xfrm>
            <a:off x="9976724" y="5900591"/>
            <a:ext cx="1539411" cy="6024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2D904D-15D5-0010-E680-95E0D8C7C4C0}"/>
              </a:ext>
            </a:extLst>
          </p:cNvPr>
          <p:cNvSpPr txBox="1"/>
          <p:nvPr/>
        </p:nvSpPr>
        <p:spPr>
          <a:xfrm>
            <a:off x="9976724" y="6017163"/>
            <a:ext cx="161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S</a:t>
            </a:r>
            <a:r>
              <a:rPr lang="en-US" baseline="-25000" dirty="0"/>
              <a:t>i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97252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D53FD3-1205-D8A5-C4B5-45C71214B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297107"/>
              </p:ext>
            </p:extLst>
          </p:nvPr>
        </p:nvGraphicFramePr>
        <p:xfrm>
          <a:off x="4692905" y="1688930"/>
          <a:ext cx="5968998" cy="451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14">
                  <a:extLst>
                    <a:ext uri="{9D8B030D-6E8A-4147-A177-3AD203B41FA5}">
                      <a16:colId xmlns:a16="http://schemas.microsoft.com/office/drawing/2014/main" val="655092413"/>
                    </a:ext>
                  </a:extLst>
                </a:gridCol>
                <a:gridCol w="852714">
                  <a:extLst>
                    <a:ext uri="{9D8B030D-6E8A-4147-A177-3AD203B41FA5}">
                      <a16:colId xmlns:a16="http://schemas.microsoft.com/office/drawing/2014/main" val="380300759"/>
                    </a:ext>
                  </a:extLst>
                </a:gridCol>
                <a:gridCol w="852714">
                  <a:extLst>
                    <a:ext uri="{9D8B030D-6E8A-4147-A177-3AD203B41FA5}">
                      <a16:colId xmlns:a16="http://schemas.microsoft.com/office/drawing/2014/main" val="2890914954"/>
                    </a:ext>
                  </a:extLst>
                </a:gridCol>
                <a:gridCol w="852714">
                  <a:extLst>
                    <a:ext uri="{9D8B030D-6E8A-4147-A177-3AD203B41FA5}">
                      <a16:colId xmlns:a16="http://schemas.microsoft.com/office/drawing/2014/main" val="1883301303"/>
                    </a:ext>
                  </a:extLst>
                </a:gridCol>
                <a:gridCol w="852714">
                  <a:extLst>
                    <a:ext uri="{9D8B030D-6E8A-4147-A177-3AD203B41FA5}">
                      <a16:colId xmlns:a16="http://schemas.microsoft.com/office/drawing/2014/main" val="59350151"/>
                    </a:ext>
                  </a:extLst>
                </a:gridCol>
                <a:gridCol w="852714">
                  <a:extLst>
                    <a:ext uri="{9D8B030D-6E8A-4147-A177-3AD203B41FA5}">
                      <a16:colId xmlns:a16="http://schemas.microsoft.com/office/drawing/2014/main" val="4041939310"/>
                    </a:ext>
                  </a:extLst>
                </a:gridCol>
                <a:gridCol w="852714">
                  <a:extLst>
                    <a:ext uri="{9D8B030D-6E8A-4147-A177-3AD203B41FA5}">
                      <a16:colId xmlns:a16="http://schemas.microsoft.com/office/drawing/2014/main" val="3704870987"/>
                    </a:ext>
                  </a:extLst>
                </a:gridCol>
              </a:tblGrid>
              <a:tr h="753308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234042"/>
                  </a:ext>
                </a:extLst>
              </a:tr>
              <a:tr h="753308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416751"/>
                  </a:ext>
                </a:extLst>
              </a:tr>
              <a:tr h="753308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858196"/>
                  </a:ext>
                </a:extLst>
              </a:tr>
              <a:tr h="753308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926574"/>
                  </a:ext>
                </a:extLst>
              </a:tr>
              <a:tr h="753308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64889"/>
                  </a:ext>
                </a:extLst>
              </a:tr>
              <a:tr h="753308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6957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A66C77D-0438-E2AC-A450-6E3C1E02225D}"/>
              </a:ext>
            </a:extLst>
          </p:cNvPr>
          <p:cNvSpPr txBox="1"/>
          <p:nvPr/>
        </p:nvSpPr>
        <p:spPr>
          <a:xfrm>
            <a:off x="4946904" y="13195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54C2D-CBED-EBD8-4C17-B829FC2C687A}"/>
              </a:ext>
            </a:extLst>
          </p:cNvPr>
          <p:cNvSpPr txBox="1"/>
          <p:nvPr/>
        </p:nvSpPr>
        <p:spPr>
          <a:xfrm>
            <a:off x="4303776" y="18834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B5701-D520-BA1A-9AFC-C02A4C8EE167}"/>
              </a:ext>
            </a:extLst>
          </p:cNvPr>
          <p:cNvSpPr txBox="1"/>
          <p:nvPr/>
        </p:nvSpPr>
        <p:spPr>
          <a:xfrm>
            <a:off x="4303776" y="25387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F0EBF-2C02-3490-2D1C-2074BFAF8041}"/>
              </a:ext>
            </a:extLst>
          </p:cNvPr>
          <p:cNvSpPr txBox="1"/>
          <p:nvPr/>
        </p:nvSpPr>
        <p:spPr>
          <a:xfrm>
            <a:off x="4303776" y="337090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CCCEA-F83F-5658-DAA8-EA1EE6E86FDF}"/>
              </a:ext>
            </a:extLst>
          </p:cNvPr>
          <p:cNvSpPr txBox="1"/>
          <p:nvPr/>
        </p:nvSpPr>
        <p:spPr>
          <a:xfrm>
            <a:off x="4297930" y="420300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Z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A81AED-21FD-9AFE-34C5-40C9EA740986}"/>
              </a:ext>
            </a:extLst>
          </p:cNvPr>
          <p:cNvSpPr txBox="1"/>
          <p:nvPr/>
        </p:nvSpPr>
        <p:spPr>
          <a:xfrm>
            <a:off x="4313670" y="485044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Z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AEE206-2138-1383-4A8B-567CA4B707A2}"/>
              </a:ext>
            </a:extLst>
          </p:cNvPr>
          <p:cNvSpPr txBox="1"/>
          <p:nvPr/>
        </p:nvSpPr>
        <p:spPr>
          <a:xfrm>
            <a:off x="4349239" y="568254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900780-CABA-8235-82CB-2FD2D6026707}"/>
              </a:ext>
            </a:extLst>
          </p:cNvPr>
          <p:cNvSpPr txBox="1"/>
          <p:nvPr/>
        </p:nvSpPr>
        <p:spPr>
          <a:xfrm>
            <a:off x="5800344" y="13195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AF7CC1-8702-7C8E-BCD1-DBB2F0F04DFC}"/>
              </a:ext>
            </a:extLst>
          </p:cNvPr>
          <p:cNvSpPr txBox="1"/>
          <p:nvPr/>
        </p:nvSpPr>
        <p:spPr>
          <a:xfrm>
            <a:off x="6651236" y="13195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33B2D7-0F48-F6F8-0B9E-0611E346C959}"/>
              </a:ext>
            </a:extLst>
          </p:cNvPr>
          <p:cNvSpPr txBox="1"/>
          <p:nvPr/>
        </p:nvSpPr>
        <p:spPr>
          <a:xfrm>
            <a:off x="7502128" y="13195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Z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78E6D0-D88B-8F41-8B92-D2D46E7662EC}"/>
              </a:ext>
            </a:extLst>
          </p:cNvPr>
          <p:cNvSpPr txBox="1"/>
          <p:nvPr/>
        </p:nvSpPr>
        <p:spPr>
          <a:xfrm>
            <a:off x="8353020" y="13195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Z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3740FA-1729-BAF9-D304-78FBA40FFC1F}"/>
              </a:ext>
            </a:extLst>
          </p:cNvPr>
          <p:cNvSpPr txBox="1"/>
          <p:nvPr/>
        </p:nvSpPr>
        <p:spPr>
          <a:xfrm>
            <a:off x="9207960" y="13195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F68BC-444F-827D-03E9-6C9E0D3C58D9}"/>
              </a:ext>
            </a:extLst>
          </p:cNvPr>
          <p:cNvSpPr txBox="1"/>
          <p:nvPr/>
        </p:nvSpPr>
        <p:spPr>
          <a:xfrm>
            <a:off x="10062900" y="13195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Z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7B373-5CF9-CDDA-27E0-F7B74A0D68C5}"/>
              </a:ext>
            </a:extLst>
          </p:cNvPr>
          <p:cNvSpPr txBox="1"/>
          <p:nvPr/>
        </p:nvSpPr>
        <p:spPr>
          <a:xfrm>
            <a:off x="188719" y="278444"/>
            <a:ext cx="39809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‘Map’ is represented as grids.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Uses ‘matrix’-like M x N naming.</a:t>
            </a:r>
          </a:p>
          <a:p>
            <a:pPr marL="342900" indent="-342900">
              <a:buAutoNum type="arabicPeriod"/>
            </a:pPr>
            <a:r>
              <a:rPr lang="en-US" dirty="0"/>
              <a:t>‘Sectors’ are named sim areas corresponding to ant calculator components (e.g. Grain repo).</a:t>
            </a:r>
          </a:p>
          <a:p>
            <a:pPr marL="342900" indent="-342900">
              <a:buAutoNum type="arabicPeriod"/>
            </a:pPr>
            <a:r>
              <a:rPr lang="en-US" dirty="0"/>
              <a:t>When describing a sector, ALL indexes must be held seeing as sector shape may be irregular.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C7B2BB-25B5-F681-AEC5-3D9CF899170C}"/>
              </a:ext>
            </a:extLst>
          </p:cNvPr>
          <p:cNvSpPr txBox="1"/>
          <p:nvPr/>
        </p:nvSpPr>
        <p:spPr>
          <a:xfrm>
            <a:off x="685800" y="4203006"/>
            <a:ext cx="3055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Grain repo (red)</a:t>
            </a:r>
          </a:p>
          <a:p>
            <a:r>
              <a:rPr lang="en-US" dirty="0"/>
              <a:t>Sector grain repo -&gt; .cells=[</a:t>
            </a:r>
          </a:p>
          <a:p>
            <a:r>
              <a:rPr lang="en-US" dirty="0"/>
              <a:t>     [0,5], [0,6],[1,5],[1,6],[2,6]</a:t>
            </a:r>
          </a:p>
          <a:p>
            <a:r>
              <a:rPr lang="en-US" dirty="0"/>
              <a:t>]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2613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61293F-3DB9-FA4B-FB56-A01385BD6FBF}"/>
              </a:ext>
            </a:extLst>
          </p:cNvPr>
          <p:cNvCxnSpPr>
            <a:cxnSpLocks/>
          </p:cNvCxnSpPr>
          <p:nvPr/>
        </p:nvCxnSpPr>
        <p:spPr>
          <a:xfrm>
            <a:off x="5987188" y="3367003"/>
            <a:ext cx="746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9E1C97-6314-2676-3542-6507F23BC7F0}"/>
              </a:ext>
            </a:extLst>
          </p:cNvPr>
          <p:cNvCxnSpPr>
            <a:cxnSpLocks/>
          </p:cNvCxnSpPr>
          <p:nvPr/>
        </p:nvCxnSpPr>
        <p:spPr>
          <a:xfrm>
            <a:off x="5987188" y="3542263"/>
            <a:ext cx="746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394110-2382-7C95-151A-CB189ADC93EA}"/>
              </a:ext>
            </a:extLst>
          </p:cNvPr>
          <p:cNvCxnSpPr/>
          <p:nvPr/>
        </p:nvCxnSpPr>
        <p:spPr>
          <a:xfrm>
            <a:off x="6733948" y="3367003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733306-E17B-1362-A01B-4BDEC0637696}"/>
              </a:ext>
            </a:extLst>
          </p:cNvPr>
          <p:cNvCxnSpPr>
            <a:cxnSpLocks/>
          </p:cNvCxnSpPr>
          <p:nvPr/>
        </p:nvCxnSpPr>
        <p:spPr>
          <a:xfrm>
            <a:off x="6916828" y="3367003"/>
            <a:ext cx="8174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25AA4C-9E1C-1ABE-62BE-C1913B554837}"/>
              </a:ext>
            </a:extLst>
          </p:cNvPr>
          <p:cNvCxnSpPr>
            <a:cxnSpLocks/>
          </p:cNvCxnSpPr>
          <p:nvPr/>
        </p:nvCxnSpPr>
        <p:spPr>
          <a:xfrm>
            <a:off x="6916828" y="3542263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244C32-5DE6-D2CF-8B4D-1BE8C446E43D}"/>
              </a:ext>
            </a:extLst>
          </p:cNvPr>
          <p:cNvCxnSpPr/>
          <p:nvPr/>
        </p:nvCxnSpPr>
        <p:spPr>
          <a:xfrm>
            <a:off x="6916828" y="3367003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33C016-8424-CAC6-3443-C770793E4162}"/>
              </a:ext>
            </a:extLst>
          </p:cNvPr>
          <p:cNvCxnSpPr>
            <a:cxnSpLocks/>
          </p:cNvCxnSpPr>
          <p:nvPr/>
        </p:nvCxnSpPr>
        <p:spPr>
          <a:xfrm>
            <a:off x="5782972" y="2376403"/>
            <a:ext cx="1795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B9E737E-A6C0-DB96-4F23-7909450DB778}"/>
              </a:ext>
            </a:extLst>
          </p:cNvPr>
          <p:cNvCxnSpPr>
            <a:cxnSpLocks/>
          </p:cNvCxnSpPr>
          <p:nvPr/>
        </p:nvCxnSpPr>
        <p:spPr>
          <a:xfrm>
            <a:off x="6558688" y="3930883"/>
            <a:ext cx="0" cy="577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D6E4D90-D036-A85F-5ED3-9ABFF7F49957}"/>
              </a:ext>
            </a:extLst>
          </p:cNvPr>
          <p:cNvSpPr/>
          <p:nvPr/>
        </p:nvSpPr>
        <p:spPr>
          <a:xfrm>
            <a:off x="6740044" y="3921038"/>
            <a:ext cx="170765" cy="185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FA5D45D-047C-E0E1-7F69-FF4C2032B94D}"/>
              </a:ext>
            </a:extLst>
          </p:cNvPr>
          <p:cNvSpPr/>
          <p:nvPr/>
        </p:nvSpPr>
        <p:spPr>
          <a:xfrm>
            <a:off x="6739967" y="4132873"/>
            <a:ext cx="170765" cy="185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F992CF7-65DE-1428-BBD6-59109EE8840C}"/>
              </a:ext>
            </a:extLst>
          </p:cNvPr>
          <p:cNvCxnSpPr>
            <a:cxnSpLocks/>
          </p:cNvCxnSpPr>
          <p:nvPr/>
        </p:nvCxnSpPr>
        <p:spPr>
          <a:xfrm>
            <a:off x="6733871" y="3748003"/>
            <a:ext cx="0" cy="605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D0BC2C9-A5EF-5B37-0F67-1DFB743A5468}"/>
              </a:ext>
            </a:extLst>
          </p:cNvPr>
          <p:cNvCxnSpPr>
            <a:cxnSpLocks/>
          </p:cNvCxnSpPr>
          <p:nvPr/>
        </p:nvCxnSpPr>
        <p:spPr>
          <a:xfrm>
            <a:off x="6910732" y="3748003"/>
            <a:ext cx="3909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DBC0B7-4E59-6BB8-DA0F-1B8994B84998}"/>
              </a:ext>
            </a:extLst>
          </p:cNvPr>
          <p:cNvCxnSpPr>
            <a:cxnSpLocks/>
          </p:cNvCxnSpPr>
          <p:nvPr/>
        </p:nvCxnSpPr>
        <p:spPr>
          <a:xfrm>
            <a:off x="7301638" y="3748003"/>
            <a:ext cx="0" cy="1275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21CFC63-0A57-9875-4F02-DE47534B34E5}"/>
              </a:ext>
            </a:extLst>
          </p:cNvPr>
          <p:cNvCxnSpPr>
            <a:cxnSpLocks/>
          </p:cNvCxnSpPr>
          <p:nvPr/>
        </p:nvCxnSpPr>
        <p:spPr>
          <a:xfrm>
            <a:off x="6733871" y="4353031"/>
            <a:ext cx="2652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3BF5810-B143-730E-49DA-02FB9361F929}"/>
              </a:ext>
            </a:extLst>
          </p:cNvPr>
          <p:cNvCxnSpPr>
            <a:cxnSpLocks/>
          </p:cNvCxnSpPr>
          <p:nvPr/>
        </p:nvCxnSpPr>
        <p:spPr>
          <a:xfrm>
            <a:off x="6999124" y="4353031"/>
            <a:ext cx="0" cy="155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E6BE7A6-CF1F-A86A-351D-4FE1AD3E9F1C}"/>
              </a:ext>
            </a:extLst>
          </p:cNvPr>
          <p:cNvCxnSpPr/>
          <p:nvPr/>
        </p:nvCxnSpPr>
        <p:spPr>
          <a:xfrm>
            <a:off x="6910732" y="3748003"/>
            <a:ext cx="0" cy="1669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1E61CF3-8DC3-95CC-D287-3B04DD432613}"/>
              </a:ext>
            </a:extLst>
          </p:cNvPr>
          <p:cNvCxnSpPr>
            <a:cxnSpLocks/>
          </p:cNvCxnSpPr>
          <p:nvPr/>
        </p:nvCxnSpPr>
        <p:spPr>
          <a:xfrm>
            <a:off x="6910732" y="3914942"/>
            <a:ext cx="2529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37C036B-9533-D7DF-0C0D-1BB453C0C512}"/>
              </a:ext>
            </a:extLst>
          </p:cNvPr>
          <p:cNvCxnSpPr>
            <a:cxnSpLocks/>
          </p:cNvCxnSpPr>
          <p:nvPr/>
        </p:nvCxnSpPr>
        <p:spPr>
          <a:xfrm>
            <a:off x="7171336" y="3914942"/>
            <a:ext cx="0" cy="1108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84C401D-0359-A061-F750-63902599497A}"/>
              </a:ext>
            </a:extLst>
          </p:cNvPr>
          <p:cNvCxnSpPr>
            <a:cxnSpLocks/>
          </p:cNvCxnSpPr>
          <p:nvPr/>
        </p:nvCxnSpPr>
        <p:spPr>
          <a:xfrm>
            <a:off x="7734262" y="1981687"/>
            <a:ext cx="0" cy="138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5C6845B-8D2E-E541-F78E-9CE304C2633B}"/>
              </a:ext>
            </a:extLst>
          </p:cNvPr>
          <p:cNvCxnSpPr>
            <a:cxnSpLocks/>
          </p:cNvCxnSpPr>
          <p:nvPr/>
        </p:nvCxnSpPr>
        <p:spPr>
          <a:xfrm flipV="1">
            <a:off x="5782972" y="2376403"/>
            <a:ext cx="0" cy="1369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6FB8F48-672C-243D-E278-6AAE626E3E71}"/>
              </a:ext>
            </a:extLst>
          </p:cNvPr>
          <p:cNvCxnSpPr>
            <a:cxnSpLocks/>
          </p:cNvCxnSpPr>
          <p:nvPr/>
        </p:nvCxnSpPr>
        <p:spPr>
          <a:xfrm>
            <a:off x="5661052" y="2195047"/>
            <a:ext cx="17891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A960F65-22AC-66E3-E075-B774E11387E1}"/>
              </a:ext>
            </a:extLst>
          </p:cNvPr>
          <p:cNvCxnSpPr/>
          <p:nvPr/>
        </p:nvCxnSpPr>
        <p:spPr>
          <a:xfrm flipV="1">
            <a:off x="7430416" y="1981687"/>
            <a:ext cx="0" cy="213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02D283A-A543-124A-B3EB-D6B6428FC6D9}"/>
              </a:ext>
            </a:extLst>
          </p:cNvPr>
          <p:cNvCxnSpPr/>
          <p:nvPr/>
        </p:nvCxnSpPr>
        <p:spPr>
          <a:xfrm flipV="1">
            <a:off x="7578244" y="1981687"/>
            <a:ext cx="0" cy="394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D72689F-433B-AFB3-7317-8F7CC12489A1}"/>
              </a:ext>
            </a:extLst>
          </p:cNvPr>
          <p:cNvCxnSpPr/>
          <p:nvPr/>
        </p:nvCxnSpPr>
        <p:spPr>
          <a:xfrm>
            <a:off x="7430416" y="1981687"/>
            <a:ext cx="14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F22E1F4-9CD7-385A-C613-E5CED18DB22B}"/>
              </a:ext>
            </a:extLst>
          </p:cNvPr>
          <p:cNvCxnSpPr>
            <a:cxnSpLocks/>
          </p:cNvCxnSpPr>
          <p:nvPr/>
        </p:nvCxnSpPr>
        <p:spPr>
          <a:xfrm>
            <a:off x="5987188" y="3367003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66CAA2C-A7AE-D1CF-5E39-29242D9FA767}"/>
              </a:ext>
            </a:extLst>
          </p:cNvPr>
          <p:cNvCxnSpPr>
            <a:cxnSpLocks/>
          </p:cNvCxnSpPr>
          <p:nvPr/>
        </p:nvCxnSpPr>
        <p:spPr>
          <a:xfrm>
            <a:off x="7450228" y="3542263"/>
            <a:ext cx="0" cy="1481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432C34F-4D16-D1C2-E706-E6D95431A938}"/>
              </a:ext>
            </a:extLst>
          </p:cNvPr>
          <p:cNvCxnSpPr>
            <a:cxnSpLocks/>
          </p:cNvCxnSpPr>
          <p:nvPr/>
        </p:nvCxnSpPr>
        <p:spPr>
          <a:xfrm>
            <a:off x="5661052" y="2195047"/>
            <a:ext cx="0" cy="1735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9CA41EB-E504-5E8C-CA29-351397C62587}"/>
              </a:ext>
            </a:extLst>
          </p:cNvPr>
          <p:cNvCxnSpPr/>
          <p:nvPr/>
        </p:nvCxnSpPr>
        <p:spPr>
          <a:xfrm flipH="1">
            <a:off x="7171336" y="5023591"/>
            <a:ext cx="1303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14A3621F-5646-9697-7483-5FBCDF2A9858}"/>
              </a:ext>
            </a:extLst>
          </p:cNvPr>
          <p:cNvCxnSpPr>
            <a:cxnSpLocks/>
          </p:cNvCxnSpPr>
          <p:nvPr/>
        </p:nvCxnSpPr>
        <p:spPr>
          <a:xfrm>
            <a:off x="7450228" y="5023591"/>
            <a:ext cx="1569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FB63A4D-3361-00F0-9459-B2A60157354B}"/>
              </a:ext>
            </a:extLst>
          </p:cNvPr>
          <p:cNvCxnSpPr/>
          <p:nvPr/>
        </p:nvCxnSpPr>
        <p:spPr>
          <a:xfrm flipV="1">
            <a:off x="7607200" y="3542263"/>
            <a:ext cx="0" cy="1481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A5718D23-E544-B950-1952-79582E915F52}"/>
              </a:ext>
            </a:extLst>
          </p:cNvPr>
          <p:cNvCxnSpPr>
            <a:cxnSpLocks/>
          </p:cNvCxnSpPr>
          <p:nvPr/>
        </p:nvCxnSpPr>
        <p:spPr>
          <a:xfrm>
            <a:off x="7613296" y="3542263"/>
            <a:ext cx="2575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A242A04-7A70-D0DC-A5AB-B61FBA340052}"/>
              </a:ext>
            </a:extLst>
          </p:cNvPr>
          <p:cNvCxnSpPr/>
          <p:nvPr/>
        </p:nvCxnSpPr>
        <p:spPr>
          <a:xfrm flipV="1">
            <a:off x="7870852" y="1981687"/>
            <a:ext cx="0" cy="15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8151DC7-41C0-4250-25B7-25269D77DC79}"/>
              </a:ext>
            </a:extLst>
          </p:cNvPr>
          <p:cNvCxnSpPr/>
          <p:nvPr/>
        </p:nvCxnSpPr>
        <p:spPr>
          <a:xfrm>
            <a:off x="7742074" y="1981687"/>
            <a:ext cx="1287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6788299-33C8-26DB-DACA-9E2A9EEB71DC}"/>
              </a:ext>
            </a:extLst>
          </p:cNvPr>
          <p:cNvCxnSpPr>
            <a:cxnSpLocks/>
          </p:cNvCxnSpPr>
          <p:nvPr/>
        </p:nvCxnSpPr>
        <p:spPr>
          <a:xfrm flipH="1">
            <a:off x="5661052" y="3930883"/>
            <a:ext cx="8976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D5A0B94A-EDF9-8A14-202A-C4BA85AB09F5}"/>
              </a:ext>
            </a:extLst>
          </p:cNvPr>
          <p:cNvCxnSpPr>
            <a:cxnSpLocks/>
          </p:cNvCxnSpPr>
          <p:nvPr/>
        </p:nvCxnSpPr>
        <p:spPr>
          <a:xfrm flipH="1">
            <a:off x="5782972" y="3745778"/>
            <a:ext cx="9508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281BCF09-544C-E9C4-A878-62C39CB7BB5B}"/>
              </a:ext>
            </a:extLst>
          </p:cNvPr>
          <p:cNvCxnSpPr/>
          <p:nvPr/>
        </p:nvCxnSpPr>
        <p:spPr>
          <a:xfrm>
            <a:off x="6558688" y="4508479"/>
            <a:ext cx="440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C4158C0D-03C7-F682-1A77-9F9B7FED8275}"/>
              </a:ext>
            </a:extLst>
          </p:cNvPr>
          <p:cNvSpPr/>
          <p:nvPr/>
        </p:nvSpPr>
        <p:spPr>
          <a:xfrm>
            <a:off x="6890842" y="4159483"/>
            <a:ext cx="215087" cy="649220"/>
          </a:xfrm>
          <a:custGeom>
            <a:avLst/>
            <a:gdLst>
              <a:gd name="connsiteX0" fmla="*/ 167640 w 288162"/>
              <a:gd name="connsiteY0" fmla="*/ 0 h 960120"/>
              <a:gd name="connsiteX1" fmla="*/ 281940 w 288162"/>
              <a:gd name="connsiteY1" fmla="*/ 381000 h 960120"/>
              <a:gd name="connsiteX2" fmla="*/ 0 w 288162"/>
              <a:gd name="connsiteY2" fmla="*/ 96012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162" h="960120">
                <a:moveTo>
                  <a:pt x="167640" y="0"/>
                </a:moveTo>
                <a:cubicBezTo>
                  <a:pt x="238760" y="110490"/>
                  <a:pt x="309880" y="220980"/>
                  <a:pt x="281940" y="381000"/>
                </a:cubicBezTo>
                <a:cubicBezTo>
                  <a:pt x="254000" y="541020"/>
                  <a:pt x="7620" y="805180"/>
                  <a:pt x="0" y="960120"/>
                </a:cubicBezTo>
              </a:path>
            </a:pathLst>
          </a:custGeom>
          <a:noFill/>
          <a:ln>
            <a:head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9052C080-4150-D9A4-287C-1E4CBA041955}"/>
              </a:ext>
            </a:extLst>
          </p:cNvPr>
          <p:cNvSpPr txBox="1"/>
          <p:nvPr/>
        </p:nvSpPr>
        <p:spPr>
          <a:xfrm>
            <a:off x="5771055" y="4591578"/>
            <a:ext cx="1376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grains,</a:t>
            </a:r>
          </a:p>
          <a:p>
            <a:r>
              <a:rPr lang="en-US" dirty="0"/>
              <a:t>no passage,</a:t>
            </a:r>
          </a:p>
          <a:p>
            <a:r>
              <a:rPr lang="en-US" dirty="0"/>
              <a:t>output 0</a:t>
            </a:r>
            <a:endParaRPr lang="en-ZA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AF4D0E1-819F-9F63-FD1C-D678F895F90D}"/>
              </a:ext>
            </a:extLst>
          </p:cNvPr>
          <p:cNvSpPr txBox="1"/>
          <p:nvPr/>
        </p:nvSpPr>
        <p:spPr>
          <a:xfrm>
            <a:off x="303803" y="213830"/>
            <a:ext cx="1331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   -gate</a:t>
            </a:r>
          </a:p>
        </p:txBody>
      </p:sp>
      <p:sp>
        <p:nvSpPr>
          <p:cNvPr id="279" name="Flowchart: Or 278">
            <a:extLst>
              <a:ext uri="{FF2B5EF4-FFF2-40B4-BE49-F238E27FC236}">
                <a16:creationId xmlns:a16="http://schemas.microsoft.com/office/drawing/2014/main" id="{E9934681-08F5-AC34-E7A5-6506D256F8BA}"/>
              </a:ext>
            </a:extLst>
          </p:cNvPr>
          <p:cNvSpPr/>
          <p:nvPr/>
        </p:nvSpPr>
        <p:spPr>
          <a:xfrm>
            <a:off x="2298412" y="5879805"/>
            <a:ext cx="274176" cy="311738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BF26D146-CC8F-8594-328C-8287DC55BAE6}"/>
              </a:ext>
            </a:extLst>
          </p:cNvPr>
          <p:cNvSpPr txBox="1"/>
          <p:nvPr/>
        </p:nvSpPr>
        <p:spPr>
          <a:xfrm>
            <a:off x="1912222" y="575917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  <a:endParaRPr lang="en-ZA" sz="3200" dirty="0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FAFCC609-F529-1FD0-67FC-7764EA35F760}"/>
              </a:ext>
            </a:extLst>
          </p:cNvPr>
          <p:cNvCxnSpPr>
            <a:cxnSpLocks/>
          </p:cNvCxnSpPr>
          <p:nvPr/>
        </p:nvCxnSpPr>
        <p:spPr>
          <a:xfrm>
            <a:off x="1813909" y="3414009"/>
            <a:ext cx="746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3E8FC1A-7CDC-C922-69CC-EA29C9055F58}"/>
              </a:ext>
            </a:extLst>
          </p:cNvPr>
          <p:cNvCxnSpPr>
            <a:cxnSpLocks/>
          </p:cNvCxnSpPr>
          <p:nvPr/>
        </p:nvCxnSpPr>
        <p:spPr>
          <a:xfrm>
            <a:off x="1813909" y="3589269"/>
            <a:ext cx="746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675951FA-8C55-F0A0-1F52-2482973FF521}"/>
              </a:ext>
            </a:extLst>
          </p:cNvPr>
          <p:cNvCxnSpPr/>
          <p:nvPr/>
        </p:nvCxnSpPr>
        <p:spPr>
          <a:xfrm>
            <a:off x="2560669" y="3414009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1B7DB32-82A5-D52E-094D-080391E6AD3F}"/>
              </a:ext>
            </a:extLst>
          </p:cNvPr>
          <p:cNvCxnSpPr>
            <a:cxnSpLocks/>
          </p:cNvCxnSpPr>
          <p:nvPr/>
        </p:nvCxnSpPr>
        <p:spPr>
          <a:xfrm>
            <a:off x="2743549" y="3414009"/>
            <a:ext cx="8174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685ABA84-5FBF-A271-05D0-7556A6B5D2D5}"/>
              </a:ext>
            </a:extLst>
          </p:cNvPr>
          <p:cNvCxnSpPr>
            <a:cxnSpLocks/>
          </p:cNvCxnSpPr>
          <p:nvPr/>
        </p:nvCxnSpPr>
        <p:spPr>
          <a:xfrm>
            <a:off x="2743549" y="3589269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D9C5A95-429A-BEDB-000F-9F552457C9F4}"/>
              </a:ext>
            </a:extLst>
          </p:cNvPr>
          <p:cNvCxnSpPr/>
          <p:nvPr/>
        </p:nvCxnSpPr>
        <p:spPr>
          <a:xfrm>
            <a:off x="2743549" y="3414009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FD96AFFF-0C65-8646-2475-6529AF9F3A01}"/>
              </a:ext>
            </a:extLst>
          </p:cNvPr>
          <p:cNvCxnSpPr>
            <a:cxnSpLocks/>
          </p:cNvCxnSpPr>
          <p:nvPr/>
        </p:nvCxnSpPr>
        <p:spPr>
          <a:xfrm>
            <a:off x="1609693" y="2423409"/>
            <a:ext cx="1795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0C80239C-9476-0953-1F4B-45D96DE4978D}"/>
              </a:ext>
            </a:extLst>
          </p:cNvPr>
          <p:cNvCxnSpPr>
            <a:cxnSpLocks/>
          </p:cNvCxnSpPr>
          <p:nvPr/>
        </p:nvCxnSpPr>
        <p:spPr>
          <a:xfrm>
            <a:off x="2385409" y="3977889"/>
            <a:ext cx="0" cy="577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9" name="Oval 288">
            <a:extLst>
              <a:ext uri="{FF2B5EF4-FFF2-40B4-BE49-F238E27FC236}">
                <a16:creationId xmlns:a16="http://schemas.microsoft.com/office/drawing/2014/main" id="{B1B4D803-6A28-FB4B-D76A-C2C7FEFC4F4B}"/>
              </a:ext>
            </a:extLst>
          </p:cNvPr>
          <p:cNvSpPr/>
          <p:nvPr/>
        </p:nvSpPr>
        <p:spPr>
          <a:xfrm>
            <a:off x="2566765" y="4193596"/>
            <a:ext cx="170765" cy="185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12F1C1D1-B7DF-C96F-55BA-C644A0D004AD}"/>
              </a:ext>
            </a:extLst>
          </p:cNvPr>
          <p:cNvCxnSpPr>
            <a:cxnSpLocks/>
          </p:cNvCxnSpPr>
          <p:nvPr/>
        </p:nvCxnSpPr>
        <p:spPr>
          <a:xfrm>
            <a:off x="2560592" y="3795009"/>
            <a:ext cx="0" cy="605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42FEE06-84FC-1ADF-C1E0-C90A51BDD101}"/>
              </a:ext>
            </a:extLst>
          </p:cNvPr>
          <p:cNvCxnSpPr>
            <a:cxnSpLocks/>
          </p:cNvCxnSpPr>
          <p:nvPr/>
        </p:nvCxnSpPr>
        <p:spPr>
          <a:xfrm>
            <a:off x="2737453" y="3795009"/>
            <a:ext cx="3909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6D5530EC-93A3-19AE-5216-29CE6338F8DB}"/>
              </a:ext>
            </a:extLst>
          </p:cNvPr>
          <p:cNvCxnSpPr>
            <a:cxnSpLocks/>
          </p:cNvCxnSpPr>
          <p:nvPr/>
        </p:nvCxnSpPr>
        <p:spPr>
          <a:xfrm>
            <a:off x="3128359" y="3795009"/>
            <a:ext cx="0" cy="1275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330C4FFF-293E-D5F7-0AF7-B441AAAC3DEA}"/>
              </a:ext>
            </a:extLst>
          </p:cNvPr>
          <p:cNvCxnSpPr>
            <a:cxnSpLocks/>
          </p:cNvCxnSpPr>
          <p:nvPr/>
        </p:nvCxnSpPr>
        <p:spPr>
          <a:xfrm>
            <a:off x="2560592" y="4400037"/>
            <a:ext cx="2652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3C011A22-098D-A893-C643-93AA69C1BE92}"/>
              </a:ext>
            </a:extLst>
          </p:cNvPr>
          <p:cNvCxnSpPr>
            <a:cxnSpLocks/>
          </p:cNvCxnSpPr>
          <p:nvPr/>
        </p:nvCxnSpPr>
        <p:spPr>
          <a:xfrm>
            <a:off x="2825845" y="4400037"/>
            <a:ext cx="0" cy="155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003F4ABB-F07D-D9F6-B258-7C5AE6899830}"/>
              </a:ext>
            </a:extLst>
          </p:cNvPr>
          <p:cNvCxnSpPr/>
          <p:nvPr/>
        </p:nvCxnSpPr>
        <p:spPr>
          <a:xfrm>
            <a:off x="2737453" y="3795009"/>
            <a:ext cx="0" cy="1669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186DFCBF-CEE1-37C5-BFB4-61EF72852EBA}"/>
              </a:ext>
            </a:extLst>
          </p:cNvPr>
          <p:cNvCxnSpPr>
            <a:cxnSpLocks/>
          </p:cNvCxnSpPr>
          <p:nvPr/>
        </p:nvCxnSpPr>
        <p:spPr>
          <a:xfrm>
            <a:off x="2737453" y="3961948"/>
            <a:ext cx="2529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3CB20AAB-475F-B075-20AA-CCCA40629806}"/>
              </a:ext>
            </a:extLst>
          </p:cNvPr>
          <p:cNvCxnSpPr>
            <a:cxnSpLocks/>
          </p:cNvCxnSpPr>
          <p:nvPr/>
        </p:nvCxnSpPr>
        <p:spPr>
          <a:xfrm>
            <a:off x="2998057" y="3961948"/>
            <a:ext cx="0" cy="1108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8D73C4A9-E8B7-852D-4F67-9154C834AF00}"/>
              </a:ext>
            </a:extLst>
          </p:cNvPr>
          <p:cNvCxnSpPr>
            <a:cxnSpLocks/>
          </p:cNvCxnSpPr>
          <p:nvPr/>
        </p:nvCxnSpPr>
        <p:spPr>
          <a:xfrm>
            <a:off x="3560983" y="2028693"/>
            <a:ext cx="0" cy="138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4AC2B093-D148-9648-4F8F-E66E1451A528}"/>
              </a:ext>
            </a:extLst>
          </p:cNvPr>
          <p:cNvCxnSpPr>
            <a:cxnSpLocks/>
          </p:cNvCxnSpPr>
          <p:nvPr/>
        </p:nvCxnSpPr>
        <p:spPr>
          <a:xfrm flipV="1">
            <a:off x="1609693" y="2423409"/>
            <a:ext cx="0" cy="1369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7C2CFC69-63C8-AF18-9C4A-EF00C5FC3C50}"/>
              </a:ext>
            </a:extLst>
          </p:cNvPr>
          <p:cNvCxnSpPr>
            <a:cxnSpLocks/>
          </p:cNvCxnSpPr>
          <p:nvPr/>
        </p:nvCxnSpPr>
        <p:spPr>
          <a:xfrm>
            <a:off x="1487773" y="2242053"/>
            <a:ext cx="17891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7EAA42F1-53E9-093E-BF02-6E6CCC349C1B}"/>
              </a:ext>
            </a:extLst>
          </p:cNvPr>
          <p:cNvCxnSpPr/>
          <p:nvPr/>
        </p:nvCxnSpPr>
        <p:spPr>
          <a:xfrm flipV="1">
            <a:off x="3257137" y="2028693"/>
            <a:ext cx="0" cy="213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78D636F9-5221-4B73-508E-0711E67CE29A}"/>
              </a:ext>
            </a:extLst>
          </p:cNvPr>
          <p:cNvCxnSpPr/>
          <p:nvPr/>
        </p:nvCxnSpPr>
        <p:spPr>
          <a:xfrm flipV="1">
            <a:off x="3404965" y="2028693"/>
            <a:ext cx="0" cy="394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9074BEAE-21BA-345A-8A60-36DA3B152D0A}"/>
              </a:ext>
            </a:extLst>
          </p:cNvPr>
          <p:cNvCxnSpPr/>
          <p:nvPr/>
        </p:nvCxnSpPr>
        <p:spPr>
          <a:xfrm>
            <a:off x="3257137" y="2028693"/>
            <a:ext cx="14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8BA788F-1300-0DE1-584A-20E809595567}"/>
              </a:ext>
            </a:extLst>
          </p:cNvPr>
          <p:cNvCxnSpPr>
            <a:cxnSpLocks/>
          </p:cNvCxnSpPr>
          <p:nvPr/>
        </p:nvCxnSpPr>
        <p:spPr>
          <a:xfrm>
            <a:off x="1813909" y="3414009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1DC3D150-0455-A6B8-AE79-BF78710087C1}"/>
              </a:ext>
            </a:extLst>
          </p:cNvPr>
          <p:cNvCxnSpPr>
            <a:cxnSpLocks/>
          </p:cNvCxnSpPr>
          <p:nvPr/>
        </p:nvCxnSpPr>
        <p:spPr>
          <a:xfrm>
            <a:off x="3276949" y="3589269"/>
            <a:ext cx="0" cy="1481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EF8DFF9C-1321-0322-71BD-B1C9933CB2E6}"/>
              </a:ext>
            </a:extLst>
          </p:cNvPr>
          <p:cNvCxnSpPr>
            <a:cxnSpLocks/>
          </p:cNvCxnSpPr>
          <p:nvPr/>
        </p:nvCxnSpPr>
        <p:spPr>
          <a:xfrm>
            <a:off x="1487773" y="2242053"/>
            <a:ext cx="0" cy="1735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11F4E7E7-96B6-57DA-0D3B-FEE30BBB25CA}"/>
              </a:ext>
            </a:extLst>
          </p:cNvPr>
          <p:cNvCxnSpPr/>
          <p:nvPr/>
        </p:nvCxnSpPr>
        <p:spPr>
          <a:xfrm flipH="1">
            <a:off x="2998057" y="5070597"/>
            <a:ext cx="1303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E285EF43-707E-2F0C-4BDA-9710A28AA2FC}"/>
              </a:ext>
            </a:extLst>
          </p:cNvPr>
          <p:cNvCxnSpPr>
            <a:cxnSpLocks/>
          </p:cNvCxnSpPr>
          <p:nvPr/>
        </p:nvCxnSpPr>
        <p:spPr>
          <a:xfrm>
            <a:off x="3276949" y="5070597"/>
            <a:ext cx="1569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5512B2E-B37E-D3F3-3723-04BC0D79802B}"/>
              </a:ext>
            </a:extLst>
          </p:cNvPr>
          <p:cNvCxnSpPr/>
          <p:nvPr/>
        </p:nvCxnSpPr>
        <p:spPr>
          <a:xfrm flipV="1">
            <a:off x="3433921" y="3589269"/>
            <a:ext cx="0" cy="1481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A194B68A-FDFC-5A25-0D02-69BF81D69D38}"/>
              </a:ext>
            </a:extLst>
          </p:cNvPr>
          <p:cNvCxnSpPr>
            <a:cxnSpLocks/>
          </p:cNvCxnSpPr>
          <p:nvPr/>
        </p:nvCxnSpPr>
        <p:spPr>
          <a:xfrm>
            <a:off x="3440017" y="3589269"/>
            <a:ext cx="2575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230CD061-F6D5-484E-E2DD-26B41D0D0326}"/>
              </a:ext>
            </a:extLst>
          </p:cNvPr>
          <p:cNvCxnSpPr/>
          <p:nvPr/>
        </p:nvCxnSpPr>
        <p:spPr>
          <a:xfrm flipV="1">
            <a:off x="3697573" y="2028693"/>
            <a:ext cx="0" cy="15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EBC5E184-6FDF-E8B0-EC39-96991DCFD012}"/>
              </a:ext>
            </a:extLst>
          </p:cNvPr>
          <p:cNvCxnSpPr/>
          <p:nvPr/>
        </p:nvCxnSpPr>
        <p:spPr>
          <a:xfrm>
            <a:off x="3568795" y="2028693"/>
            <a:ext cx="1287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2537158A-5F96-D5BD-1974-572B742BFE7F}"/>
              </a:ext>
            </a:extLst>
          </p:cNvPr>
          <p:cNvCxnSpPr>
            <a:cxnSpLocks/>
          </p:cNvCxnSpPr>
          <p:nvPr/>
        </p:nvCxnSpPr>
        <p:spPr>
          <a:xfrm flipH="1">
            <a:off x="1487773" y="3977889"/>
            <a:ext cx="8976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D424B344-6478-5313-3CF2-62802FABA7DF}"/>
              </a:ext>
            </a:extLst>
          </p:cNvPr>
          <p:cNvGrpSpPr/>
          <p:nvPr/>
        </p:nvGrpSpPr>
        <p:grpSpPr>
          <a:xfrm>
            <a:off x="2578773" y="3075810"/>
            <a:ext cx="150869" cy="1101088"/>
            <a:chOff x="7173517" y="1661162"/>
            <a:chExt cx="150869" cy="1101088"/>
          </a:xfrm>
        </p:grpSpPr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0541D92D-6B81-B08F-9233-BA0FC16E4F7B}"/>
                </a:ext>
              </a:extLst>
            </p:cNvPr>
            <p:cNvGrpSpPr/>
            <p:nvPr/>
          </p:nvGrpSpPr>
          <p:grpSpPr>
            <a:xfrm>
              <a:off x="7173517" y="1661162"/>
              <a:ext cx="150869" cy="1101088"/>
              <a:chOff x="4302252" y="1661162"/>
              <a:chExt cx="150869" cy="1101088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69A8B55F-1947-45CA-8F35-39F6164E0218}"/>
                  </a:ext>
                </a:extLst>
              </p:cNvPr>
              <p:cNvSpPr/>
              <p:nvPr/>
            </p:nvSpPr>
            <p:spPr>
              <a:xfrm>
                <a:off x="4302252" y="1661162"/>
                <a:ext cx="150869" cy="11010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86AC2CEE-7107-4DF8-3E5D-8082EE4C38D0}"/>
                  </a:ext>
                </a:extLst>
              </p:cNvPr>
              <p:cNvSpPr/>
              <p:nvPr/>
            </p:nvSpPr>
            <p:spPr>
              <a:xfrm>
                <a:off x="4302253" y="2182368"/>
                <a:ext cx="149160" cy="2035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317" name="Arrow: Right 316">
              <a:extLst>
                <a:ext uri="{FF2B5EF4-FFF2-40B4-BE49-F238E27FC236}">
                  <a16:creationId xmlns:a16="http://schemas.microsoft.com/office/drawing/2014/main" id="{A62CDEE4-3A78-71ED-647D-E67E86100994}"/>
                </a:ext>
              </a:extLst>
            </p:cNvPr>
            <p:cNvSpPr/>
            <p:nvPr/>
          </p:nvSpPr>
          <p:spPr>
            <a:xfrm>
              <a:off x="7204250" y="2251271"/>
              <a:ext cx="81203" cy="5536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D10EDB6F-F1A0-7B5F-E368-F419EBFADAFF}"/>
              </a:ext>
            </a:extLst>
          </p:cNvPr>
          <p:cNvCxnSpPr>
            <a:cxnSpLocks/>
          </p:cNvCxnSpPr>
          <p:nvPr/>
        </p:nvCxnSpPr>
        <p:spPr>
          <a:xfrm flipH="1">
            <a:off x="1609693" y="3792784"/>
            <a:ext cx="9628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AB1B87FF-0762-6F35-B3CF-B93226708B94}"/>
              </a:ext>
            </a:extLst>
          </p:cNvPr>
          <p:cNvCxnSpPr/>
          <p:nvPr/>
        </p:nvCxnSpPr>
        <p:spPr>
          <a:xfrm>
            <a:off x="2385409" y="4555485"/>
            <a:ext cx="440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2" name="Freeform: Shape 321">
            <a:extLst>
              <a:ext uri="{FF2B5EF4-FFF2-40B4-BE49-F238E27FC236}">
                <a16:creationId xmlns:a16="http://schemas.microsoft.com/office/drawing/2014/main" id="{8A9BC6F3-A265-C790-F5D9-36636D84C19E}"/>
              </a:ext>
            </a:extLst>
          </p:cNvPr>
          <p:cNvSpPr/>
          <p:nvPr/>
        </p:nvSpPr>
        <p:spPr>
          <a:xfrm>
            <a:off x="2717563" y="4206489"/>
            <a:ext cx="215087" cy="649220"/>
          </a:xfrm>
          <a:custGeom>
            <a:avLst/>
            <a:gdLst>
              <a:gd name="connsiteX0" fmla="*/ 167640 w 288162"/>
              <a:gd name="connsiteY0" fmla="*/ 0 h 960120"/>
              <a:gd name="connsiteX1" fmla="*/ 281940 w 288162"/>
              <a:gd name="connsiteY1" fmla="*/ 381000 h 960120"/>
              <a:gd name="connsiteX2" fmla="*/ 0 w 288162"/>
              <a:gd name="connsiteY2" fmla="*/ 96012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162" h="960120">
                <a:moveTo>
                  <a:pt x="167640" y="0"/>
                </a:moveTo>
                <a:cubicBezTo>
                  <a:pt x="238760" y="110490"/>
                  <a:pt x="309880" y="220980"/>
                  <a:pt x="281940" y="381000"/>
                </a:cubicBezTo>
                <a:cubicBezTo>
                  <a:pt x="254000" y="541020"/>
                  <a:pt x="7620" y="805180"/>
                  <a:pt x="0" y="960120"/>
                </a:cubicBezTo>
              </a:path>
            </a:pathLst>
          </a:custGeom>
          <a:noFill/>
          <a:ln>
            <a:head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B6C132FC-0B22-885F-BEEC-39FDD11E4003}"/>
              </a:ext>
            </a:extLst>
          </p:cNvPr>
          <p:cNvSpPr txBox="1"/>
          <p:nvPr/>
        </p:nvSpPr>
        <p:spPr>
          <a:xfrm>
            <a:off x="1421027" y="4584668"/>
            <a:ext cx="1550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grain</a:t>
            </a:r>
          </a:p>
          <a:p>
            <a:r>
              <a:rPr lang="en-US" dirty="0"/>
              <a:t>will open gate</a:t>
            </a:r>
          </a:p>
          <a:p>
            <a:r>
              <a:rPr lang="en-US" dirty="0"/>
              <a:t>and output 1</a:t>
            </a:r>
            <a:endParaRPr lang="en-ZA" dirty="0"/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79FC5E7F-BFC8-4314-F8F2-ECC7E0D45A74}"/>
              </a:ext>
            </a:extLst>
          </p:cNvPr>
          <p:cNvGrpSpPr/>
          <p:nvPr/>
        </p:nvGrpSpPr>
        <p:grpSpPr>
          <a:xfrm>
            <a:off x="6745389" y="2802424"/>
            <a:ext cx="150869" cy="1101088"/>
            <a:chOff x="7173517" y="1661162"/>
            <a:chExt cx="150869" cy="1101088"/>
          </a:xfrm>
        </p:grpSpPr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3A7960BB-95C9-1849-6A54-B38A3BEC52CB}"/>
                </a:ext>
              </a:extLst>
            </p:cNvPr>
            <p:cNvGrpSpPr/>
            <p:nvPr/>
          </p:nvGrpSpPr>
          <p:grpSpPr>
            <a:xfrm>
              <a:off x="7173517" y="1661162"/>
              <a:ext cx="150869" cy="1101088"/>
              <a:chOff x="4302252" y="1661162"/>
              <a:chExt cx="150869" cy="1101088"/>
            </a:xfrm>
          </p:grpSpPr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AEF0F6FD-C84C-B32F-79C4-E8226DC6A9CA}"/>
                  </a:ext>
                </a:extLst>
              </p:cNvPr>
              <p:cNvSpPr/>
              <p:nvPr/>
            </p:nvSpPr>
            <p:spPr>
              <a:xfrm>
                <a:off x="4302252" y="1661162"/>
                <a:ext cx="150869" cy="11010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A6BF26F4-D3FF-C7EE-06C9-20AEE26E9551}"/>
                  </a:ext>
                </a:extLst>
              </p:cNvPr>
              <p:cNvSpPr/>
              <p:nvPr/>
            </p:nvSpPr>
            <p:spPr>
              <a:xfrm>
                <a:off x="4302253" y="2182368"/>
                <a:ext cx="149160" cy="2035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334" name="Arrow: Right 333">
              <a:extLst>
                <a:ext uri="{FF2B5EF4-FFF2-40B4-BE49-F238E27FC236}">
                  <a16:creationId xmlns:a16="http://schemas.microsoft.com/office/drawing/2014/main" id="{F85E2DD0-3287-8B61-3203-5964AC9A9539}"/>
                </a:ext>
              </a:extLst>
            </p:cNvPr>
            <p:cNvSpPr/>
            <p:nvPr/>
          </p:nvSpPr>
          <p:spPr>
            <a:xfrm>
              <a:off x="7204250" y="2251271"/>
              <a:ext cx="81203" cy="5536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37" name="TextBox 336">
            <a:extLst>
              <a:ext uri="{FF2B5EF4-FFF2-40B4-BE49-F238E27FC236}">
                <a16:creationId xmlns:a16="http://schemas.microsoft.com/office/drawing/2014/main" id="{04D485B8-5298-C29E-7CB5-B39B961A979F}"/>
              </a:ext>
            </a:extLst>
          </p:cNvPr>
          <p:cNvSpPr txBox="1"/>
          <p:nvPr/>
        </p:nvSpPr>
        <p:spPr>
          <a:xfrm>
            <a:off x="2572622" y="574901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  <a:endParaRPr lang="en-ZA" sz="3200" dirty="0"/>
          </a:p>
        </p:txBody>
      </p:sp>
      <p:sp>
        <p:nvSpPr>
          <p:cNvPr id="338" name="Flowchart: Or 337">
            <a:extLst>
              <a:ext uri="{FF2B5EF4-FFF2-40B4-BE49-F238E27FC236}">
                <a16:creationId xmlns:a16="http://schemas.microsoft.com/office/drawing/2014/main" id="{22CC164F-2D4F-F3B4-05CC-068380914BFF}"/>
              </a:ext>
            </a:extLst>
          </p:cNvPr>
          <p:cNvSpPr/>
          <p:nvPr/>
        </p:nvSpPr>
        <p:spPr>
          <a:xfrm>
            <a:off x="6636556" y="5879805"/>
            <a:ext cx="274176" cy="311738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036E28B1-2805-3A59-9405-1F7E5C521D9C}"/>
              </a:ext>
            </a:extLst>
          </p:cNvPr>
          <p:cNvSpPr txBox="1"/>
          <p:nvPr/>
        </p:nvSpPr>
        <p:spPr>
          <a:xfrm>
            <a:off x="6250366" y="575917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  <a:endParaRPr lang="en-ZA" sz="3200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F3634FEB-CF13-02F7-0343-765AACE7CE4A}"/>
              </a:ext>
            </a:extLst>
          </p:cNvPr>
          <p:cNvSpPr txBox="1"/>
          <p:nvPr/>
        </p:nvSpPr>
        <p:spPr>
          <a:xfrm>
            <a:off x="6910766" y="574901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  <a:endParaRPr lang="en-ZA" sz="3200" dirty="0"/>
          </a:p>
        </p:txBody>
      </p:sp>
      <p:sp>
        <p:nvSpPr>
          <p:cNvPr id="341" name="Flowchart: Or 340">
            <a:extLst>
              <a:ext uri="{FF2B5EF4-FFF2-40B4-BE49-F238E27FC236}">
                <a16:creationId xmlns:a16="http://schemas.microsoft.com/office/drawing/2014/main" id="{22CAE95B-6237-7245-7A3B-B43DC1FC3A12}"/>
              </a:ext>
            </a:extLst>
          </p:cNvPr>
          <p:cNvSpPr/>
          <p:nvPr/>
        </p:nvSpPr>
        <p:spPr>
          <a:xfrm>
            <a:off x="9990687" y="5923433"/>
            <a:ext cx="274176" cy="311738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DCDDB871-06A8-4B21-AC5E-696F03495396}"/>
              </a:ext>
            </a:extLst>
          </p:cNvPr>
          <p:cNvSpPr txBox="1"/>
          <p:nvPr/>
        </p:nvSpPr>
        <p:spPr>
          <a:xfrm>
            <a:off x="9604497" y="5802803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  <a:endParaRPr lang="en-ZA" sz="3200" dirty="0"/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1B85A96F-95DE-01AD-CE65-67B2CA8CB695}"/>
              </a:ext>
            </a:extLst>
          </p:cNvPr>
          <p:cNvSpPr txBox="1"/>
          <p:nvPr/>
        </p:nvSpPr>
        <p:spPr>
          <a:xfrm>
            <a:off x="10264897" y="5792643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  <a:endParaRPr lang="en-ZA" sz="3200" dirty="0"/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02A43CD1-16E6-A53F-80D7-F7A2BE2DBEFD}"/>
              </a:ext>
            </a:extLst>
          </p:cNvPr>
          <p:cNvCxnSpPr>
            <a:cxnSpLocks/>
          </p:cNvCxnSpPr>
          <p:nvPr/>
        </p:nvCxnSpPr>
        <p:spPr>
          <a:xfrm>
            <a:off x="9451922" y="3367003"/>
            <a:ext cx="746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43AD983C-2F94-84AE-6C1A-2BCE7316F906}"/>
              </a:ext>
            </a:extLst>
          </p:cNvPr>
          <p:cNvCxnSpPr>
            <a:cxnSpLocks/>
          </p:cNvCxnSpPr>
          <p:nvPr/>
        </p:nvCxnSpPr>
        <p:spPr>
          <a:xfrm>
            <a:off x="9451922" y="3542263"/>
            <a:ext cx="746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05811B38-0FE6-3723-687A-6C40C62427F5}"/>
              </a:ext>
            </a:extLst>
          </p:cNvPr>
          <p:cNvCxnSpPr/>
          <p:nvPr/>
        </p:nvCxnSpPr>
        <p:spPr>
          <a:xfrm>
            <a:off x="10198682" y="3367003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1BB7C91-E5EC-36B5-6DD5-9F8E17E83DF0}"/>
              </a:ext>
            </a:extLst>
          </p:cNvPr>
          <p:cNvCxnSpPr>
            <a:cxnSpLocks/>
          </p:cNvCxnSpPr>
          <p:nvPr/>
        </p:nvCxnSpPr>
        <p:spPr>
          <a:xfrm>
            <a:off x="10381562" y="3367003"/>
            <a:ext cx="8174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A6810217-BADC-6FFB-661A-120C70324490}"/>
              </a:ext>
            </a:extLst>
          </p:cNvPr>
          <p:cNvCxnSpPr>
            <a:cxnSpLocks/>
          </p:cNvCxnSpPr>
          <p:nvPr/>
        </p:nvCxnSpPr>
        <p:spPr>
          <a:xfrm>
            <a:off x="10381562" y="3542263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F6918642-D7A5-C545-7090-0D87A221479B}"/>
              </a:ext>
            </a:extLst>
          </p:cNvPr>
          <p:cNvCxnSpPr/>
          <p:nvPr/>
        </p:nvCxnSpPr>
        <p:spPr>
          <a:xfrm>
            <a:off x="10381562" y="3367003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6A35A8E6-9955-BE7E-FC59-D6770CF682C9}"/>
              </a:ext>
            </a:extLst>
          </p:cNvPr>
          <p:cNvCxnSpPr>
            <a:cxnSpLocks/>
          </p:cNvCxnSpPr>
          <p:nvPr/>
        </p:nvCxnSpPr>
        <p:spPr>
          <a:xfrm>
            <a:off x="9247706" y="2376403"/>
            <a:ext cx="1795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A1ECAD90-FACF-037F-5985-7B095C819636}"/>
              </a:ext>
            </a:extLst>
          </p:cNvPr>
          <p:cNvCxnSpPr>
            <a:cxnSpLocks/>
          </p:cNvCxnSpPr>
          <p:nvPr/>
        </p:nvCxnSpPr>
        <p:spPr>
          <a:xfrm>
            <a:off x="10023422" y="3930883"/>
            <a:ext cx="0" cy="577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89EC9C20-BCBF-9A20-7CBD-FFE5DA4E5AA4}"/>
              </a:ext>
            </a:extLst>
          </p:cNvPr>
          <p:cNvCxnSpPr>
            <a:cxnSpLocks/>
          </p:cNvCxnSpPr>
          <p:nvPr/>
        </p:nvCxnSpPr>
        <p:spPr>
          <a:xfrm>
            <a:off x="10198605" y="3748003"/>
            <a:ext cx="0" cy="605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7E921A54-D735-1AF2-F146-6B12B46FBA91}"/>
              </a:ext>
            </a:extLst>
          </p:cNvPr>
          <p:cNvCxnSpPr>
            <a:cxnSpLocks/>
          </p:cNvCxnSpPr>
          <p:nvPr/>
        </p:nvCxnSpPr>
        <p:spPr>
          <a:xfrm>
            <a:off x="10375466" y="3748003"/>
            <a:ext cx="3909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26D0FC49-5A32-1758-681D-B220E741C659}"/>
              </a:ext>
            </a:extLst>
          </p:cNvPr>
          <p:cNvCxnSpPr>
            <a:cxnSpLocks/>
          </p:cNvCxnSpPr>
          <p:nvPr/>
        </p:nvCxnSpPr>
        <p:spPr>
          <a:xfrm>
            <a:off x="10766372" y="3748003"/>
            <a:ext cx="0" cy="1275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9782D02E-4688-61C5-C5AF-8B6EB4F1EBD9}"/>
              </a:ext>
            </a:extLst>
          </p:cNvPr>
          <p:cNvCxnSpPr>
            <a:cxnSpLocks/>
          </p:cNvCxnSpPr>
          <p:nvPr/>
        </p:nvCxnSpPr>
        <p:spPr>
          <a:xfrm>
            <a:off x="10198605" y="4353031"/>
            <a:ext cx="2652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9E46F0E1-EC1D-ECBF-31EA-5377ACD3888C}"/>
              </a:ext>
            </a:extLst>
          </p:cNvPr>
          <p:cNvCxnSpPr>
            <a:cxnSpLocks/>
          </p:cNvCxnSpPr>
          <p:nvPr/>
        </p:nvCxnSpPr>
        <p:spPr>
          <a:xfrm>
            <a:off x="10463858" y="4353031"/>
            <a:ext cx="0" cy="155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43ACBA5A-CF67-9BE4-E965-E88ED7E9E317}"/>
              </a:ext>
            </a:extLst>
          </p:cNvPr>
          <p:cNvCxnSpPr/>
          <p:nvPr/>
        </p:nvCxnSpPr>
        <p:spPr>
          <a:xfrm>
            <a:off x="10375466" y="3748003"/>
            <a:ext cx="0" cy="1669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A26AC1AD-6E27-C036-BDC7-2EC191854E0A}"/>
              </a:ext>
            </a:extLst>
          </p:cNvPr>
          <p:cNvCxnSpPr>
            <a:cxnSpLocks/>
          </p:cNvCxnSpPr>
          <p:nvPr/>
        </p:nvCxnSpPr>
        <p:spPr>
          <a:xfrm>
            <a:off x="10375466" y="3914942"/>
            <a:ext cx="2529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C5D3E4D7-0B59-6E6F-D699-024CCE3FB210}"/>
              </a:ext>
            </a:extLst>
          </p:cNvPr>
          <p:cNvCxnSpPr>
            <a:cxnSpLocks/>
          </p:cNvCxnSpPr>
          <p:nvPr/>
        </p:nvCxnSpPr>
        <p:spPr>
          <a:xfrm>
            <a:off x="10636070" y="3914942"/>
            <a:ext cx="0" cy="1108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535F0BF7-DB2D-5C52-94CD-B632049E0010}"/>
              </a:ext>
            </a:extLst>
          </p:cNvPr>
          <p:cNvCxnSpPr>
            <a:cxnSpLocks/>
          </p:cNvCxnSpPr>
          <p:nvPr/>
        </p:nvCxnSpPr>
        <p:spPr>
          <a:xfrm>
            <a:off x="11198996" y="1981687"/>
            <a:ext cx="0" cy="138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8BE970FF-EDF8-5626-BDEF-2E8BD99EA29A}"/>
              </a:ext>
            </a:extLst>
          </p:cNvPr>
          <p:cNvCxnSpPr>
            <a:cxnSpLocks/>
          </p:cNvCxnSpPr>
          <p:nvPr/>
        </p:nvCxnSpPr>
        <p:spPr>
          <a:xfrm flipV="1">
            <a:off x="9247706" y="2376403"/>
            <a:ext cx="0" cy="1369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C4904FFA-3196-5A1A-973C-D78B9C6C4C86}"/>
              </a:ext>
            </a:extLst>
          </p:cNvPr>
          <p:cNvCxnSpPr>
            <a:cxnSpLocks/>
          </p:cNvCxnSpPr>
          <p:nvPr/>
        </p:nvCxnSpPr>
        <p:spPr>
          <a:xfrm>
            <a:off x="9125786" y="2195047"/>
            <a:ext cx="17891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11837E-DD77-EE41-16CD-BDF833FD6157}"/>
              </a:ext>
            </a:extLst>
          </p:cNvPr>
          <p:cNvCxnSpPr/>
          <p:nvPr/>
        </p:nvCxnSpPr>
        <p:spPr>
          <a:xfrm flipV="1">
            <a:off x="10895150" y="1981687"/>
            <a:ext cx="0" cy="213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5ED7236E-EFE2-B6B8-E104-338F97099508}"/>
              </a:ext>
            </a:extLst>
          </p:cNvPr>
          <p:cNvCxnSpPr/>
          <p:nvPr/>
        </p:nvCxnSpPr>
        <p:spPr>
          <a:xfrm flipV="1">
            <a:off x="11042978" y="1981687"/>
            <a:ext cx="0" cy="394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80747C33-D0E2-9B41-AE4A-600968A1C253}"/>
              </a:ext>
            </a:extLst>
          </p:cNvPr>
          <p:cNvCxnSpPr/>
          <p:nvPr/>
        </p:nvCxnSpPr>
        <p:spPr>
          <a:xfrm>
            <a:off x="10895150" y="1981687"/>
            <a:ext cx="14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E1B154A3-0E7A-BA68-4AED-ED4D35CBF2CC}"/>
              </a:ext>
            </a:extLst>
          </p:cNvPr>
          <p:cNvCxnSpPr>
            <a:cxnSpLocks/>
          </p:cNvCxnSpPr>
          <p:nvPr/>
        </p:nvCxnSpPr>
        <p:spPr>
          <a:xfrm>
            <a:off x="9451922" y="3367003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A740EBAA-4A43-1AAD-888D-65A636D5F088}"/>
              </a:ext>
            </a:extLst>
          </p:cNvPr>
          <p:cNvCxnSpPr>
            <a:cxnSpLocks/>
          </p:cNvCxnSpPr>
          <p:nvPr/>
        </p:nvCxnSpPr>
        <p:spPr>
          <a:xfrm>
            <a:off x="10914962" y="3542263"/>
            <a:ext cx="0" cy="1481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8CC13D9C-1A93-5187-E9D0-678134427F98}"/>
              </a:ext>
            </a:extLst>
          </p:cNvPr>
          <p:cNvCxnSpPr>
            <a:cxnSpLocks/>
          </p:cNvCxnSpPr>
          <p:nvPr/>
        </p:nvCxnSpPr>
        <p:spPr>
          <a:xfrm>
            <a:off x="9125786" y="2195047"/>
            <a:ext cx="0" cy="1735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56F55D7C-18C8-A5B3-2312-196767C77DC1}"/>
              </a:ext>
            </a:extLst>
          </p:cNvPr>
          <p:cNvCxnSpPr/>
          <p:nvPr/>
        </p:nvCxnSpPr>
        <p:spPr>
          <a:xfrm flipH="1">
            <a:off x="10636070" y="5023591"/>
            <a:ext cx="1303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EF3F6221-61F0-90AD-51C7-BA6B20EE7F25}"/>
              </a:ext>
            </a:extLst>
          </p:cNvPr>
          <p:cNvCxnSpPr>
            <a:cxnSpLocks/>
          </p:cNvCxnSpPr>
          <p:nvPr/>
        </p:nvCxnSpPr>
        <p:spPr>
          <a:xfrm>
            <a:off x="10914962" y="5023591"/>
            <a:ext cx="1569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032EE109-A429-3D8E-22A8-86A8EFADD1D8}"/>
              </a:ext>
            </a:extLst>
          </p:cNvPr>
          <p:cNvCxnSpPr/>
          <p:nvPr/>
        </p:nvCxnSpPr>
        <p:spPr>
          <a:xfrm flipV="1">
            <a:off x="11071934" y="3542263"/>
            <a:ext cx="0" cy="1481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E38FB8F-646D-6DE2-681B-C9751A645796}"/>
              </a:ext>
            </a:extLst>
          </p:cNvPr>
          <p:cNvCxnSpPr>
            <a:cxnSpLocks/>
          </p:cNvCxnSpPr>
          <p:nvPr/>
        </p:nvCxnSpPr>
        <p:spPr>
          <a:xfrm>
            <a:off x="11078030" y="3542263"/>
            <a:ext cx="2575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A05DA32C-0EED-E524-79FD-E77B2A5995B2}"/>
              </a:ext>
            </a:extLst>
          </p:cNvPr>
          <p:cNvCxnSpPr/>
          <p:nvPr/>
        </p:nvCxnSpPr>
        <p:spPr>
          <a:xfrm flipV="1">
            <a:off x="11335586" y="1981687"/>
            <a:ext cx="0" cy="15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0E650876-00FF-0517-207A-5064410E3DCC}"/>
              </a:ext>
            </a:extLst>
          </p:cNvPr>
          <p:cNvCxnSpPr/>
          <p:nvPr/>
        </p:nvCxnSpPr>
        <p:spPr>
          <a:xfrm>
            <a:off x="11206808" y="1981687"/>
            <a:ext cx="1287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7E8FF1AD-0996-FD6C-6B6F-82BF3CC753D2}"/>
              </a:ext>
            </a:extLst>
          </p:cNvPr>
          <p:cNvCxnSpPr>
            <a:cxnSpLocks/>
          </p:cNvCxnSpPr>
          <p:nvPr/>
        </p:nvCxnSpPr>
        <p:spPr>
          <a:xfrm flipH="1">
            <a:off x="9125786" y="3930883"/>
            <a:ext cx="8976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BA9573C5-8E7B-36B1-E79B-DC2AFA70A7F0}"/>
              </a:ext>
            </a:extLst>
          </p:cNvPr>
          <p:cNvCxnSpPr>
            <a:cxnSpLocks/>
          </p:cNvCxnSpPr>
          <p:nvPr/>
        </p:nvCxnSpPr>
        <p:spPr>
          <a:xfrm flipH="1">
            <a:off x="9247706" y="3745778"/>
            <a:ext cx="9508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A2B5AC85-0A85-E609-A4D7-F8D0D90E34EA}"/>
              </a:ext>
            </a:extLst>
          </p:cNvPr>
          <p:cNvCxnSpPr/>
          <p:nvPr/>
        </p:nvCxnSpPr>
        <p:spPr>
          <a:xfrm>
            <a:off x="10023422" y="4508479"/>
            <a:ext cx="440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B9739732-00F3-38E8-13C4-6D26326B0455}"/>
              </a:ext>
            </a:extLst>
          </p:cNvPr>
          <p:cNvSpPr/>
          <p:nvPr/>
        </p:nvSpPr>
        <p:spPr>
          <a:xfrm>
            <a:off x="10355576" y="4159483"/>
            <a:ext cx="215087" cy="649220"/>
          </a:xfrm>
          <a:custGeom>
            <a:avLst/>
            <a:gdLst>
              <a:gd name="connsiteX0" fmla="*/ 167640 w 288162"/>
              <a:gd name="connsiteY0" fmla="*/ 0 h 960120"/>
              <a:gd name="connsiteX1" fmla="*/ 281940 w 288162"/>
              <a:gd name="connsiteY1" fmla="*/ 381000 h 960120"/>
              <a:gd name="connsiteX2" fmla="*/ 0 w 288162"/>
              <a:gd name="connsiteY2" fmla="*/ 96012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162" h="960120">
                <a:moveTo>
                  <a:pt x="167640" y="0"/>
                </a:moveTo>
                <a:cubicBezTo>
                  <a:pt x="238760" y="110490"/>
                  <a:pt x="309880" y="220980"/>
                  <a:pt x="281940" y="381000"/>
                </a:cubicBezTo>
                <a:cubicBezTo>
                  <a:pt x="254000" y="541020"/>
                  <a:pt x="7620" y="805180"/>
                  <a:pt x="0" y="960120"/>
                </a:cubicBezTo>
              </a:path>
            </a:pathLst>
          </a:custGeom>
          <a:noFill/>
          <a:ln>
            <a:head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B779CD7-535E-D468-720D-46EE1692789E}"/>
              </a:ext>
            </a:extLst>
          </p:cNvPr>
          <p:cNvSpPr txBox="1"/>
          <p:nvPr/>
        </p:nvSpPr>
        <p:spPr>
          <a:xfrm>
            <a:off x="9235789" y="4591578"/>
            <a:ext cx="1376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grains,</a:t>
            </a:r>
          </a:p>
          <a:p>
            <a:r>
              <a:rPr lang="en-US" dirty="0"/>
              <a:t>no passage,</a:t>
            </a:r>
          </a:p>
          <a:p>
            <a:r>
              <a:rPr lang="en-US" dirty="0"/>
              <a:t>output 0</a:t>
            </a:r>
            <a:endParaRPr lang="en-ZA" dirty="0"/>
          </a:p>
        </p:txBody>
      </p: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E57334A1-44BB-EE4D-78DA-9C0679428B93}"/>
              </a:ext>
            </a:extLst>
          </p:cNvPr>
          <p:cNvGrpSpPr/>
          <p:nvPr/>
        </p:nvGrpSpPr>
        <p:grpSpPr>
          <a:xfrm>
            <a:off x="10210123" y="3229144"/>
            <a:ext cx="150869" cy="1101088"/>
            <a:chOff x="7173517" y="1661162"/>
            <a:chExt cx="150869" cy="1101088"/>
          </a:xfrm>
        </p:grpSpPr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99CB617A-73EF-935F-03AF-B0648EE4E459}"/>
                </a:ext>
              </a:extLst>
            </p:cNvPr>
            <p:cNvGrpSpPr/>
            <p:nvPr/>
          </p:nvGrpSpPr>
          <p:grpSpPr>
            <a:xfrm>
              <a:off x="7173517" y="1661162"/>
              <a:ext cx="150869" cy="1101088"/>
              <a:chOff x="4302252" y="1661162"/>
              <a:chExt cx="150869" cy="1101088"/>
            </a:xfrm>
          </p:grpSpPr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D34AAC19-DFFB-49F9-4C30-D48D2AE5468F}"/>
                  </a:ext>
                </a:extLst>
              </p:cNvPr>
              <p:cNvSpPr/>
              <p:nvPr/>
            </p:nvSpPr>
            <p:spPr>
              <a:xfrm>
                <a:off x="4302252" y="1661162"/>
                <a:ext cx="150869" cy="11010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8614E756-BBC5-DE58-5638-7E3C9C656612}"/>
                  </a:ext>
                </a:extLst>
              </p:cNvPr>
              <p:cNvSpPr/>
              <p:nvPr/>
            </p:nvSpPr>
            <p:spPr>
              <a:xfrm>
                <a:off x="4302253" y="2182368"/>
                <a:ext cx="149160" cy="2035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384" name="Arrow: Right 383">
              <a:extLst>
                <a:ext uri="{FF2B5EF4-FFF2-40B4-BE49-F238E27FC236}">
                  <a16:creationId xmlns:a16="http://schemas.microsoft.com/office/drawing/2014/main" id="{DF1A9B04-2BC7-598C-D497-BE0719822EE6}"/>
                </a:ext>
              </a:extLst>
            </p:cNvPr>
            <p:cNvSpPr/>
            <p:nvPr/>
          </p:nvSpPr>
          <p:spPr>
            <a:xfrm>
              <a:off x="7204250" y="2251271"/>
              <a:ext cx="81203" cy="5536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DA9E077-BC05-651D-1E15-C312B9821DCA}"/>
              </a:ext>
            </a:extLst>
          </p:cNvPr>
          <p:cNvCxnSpPr/>
          <p:nvPr/>
        </p:nvCxnSpPr>
        <p:spPr>
          <a:xfrm>
            <a:off x="3481652" y="1646560"/>
            <a:ext cx="0" cy="977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D25A85E7-7E61-AB52-A603-4491B3B9FD45}"/>
              </a:ext>
            </a:extLst>
          </p:cNvPr>
          <p:cNvCxnSpPr/>
          <p:nvPr/>
        </p:nvCxnSpPr>
        <p:spPr>
          <a:xfrm>
            <a:off x="3202822" y="4628424"/>
            <a:ext cx="0" cy="772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C0FAD323-8FCE-BF9F-AAA1-A11A20F34B02}"/>
              </a:ext>
            </a:extLst>
          </p:cNvPr>
          <p:cNvCxnSpPr/>
          <p:nvPr/>
        </p:nvCxnSpPr>
        <p:spPr>
          <a:xfrm>
            <a:off x="7649222" y="1690232"/>
            <a:ext cx="0" cy="977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3E61351D-5811-FF1E-4FC1-2420CA8457E9}"/>
              </a:ext>
            </a:extLst>
          </p:cNvPr>
          <p:cNvCxnSpPr/>
          <p:nvPr/>
        </p:nvCxnSpPr>
        <p:spPr>
          <a:xfrm>
            <a:off x="11113782" y="1690232"/>
            <a:ext cx="0" cy="977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D7F7BE14-7718-76A8-A2F5-BD1EDFC2611B}"/>
              </a:ext>
            </a:extLst>
          </p:cNvPr>
          <p:cNvCxnSpPr/>
          <p:nvPr/>
        </p:nvCxnSpPr>
        <p:spPr>
          <a:xfrm>
            <a:off x="4704080" y="1351280"/>
            <a:ext cx="0" cy="50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6" name="TextBox 395">
            <a:extLst>
              <a:ext uri="{FF2B5EF4-FFF2-40B4-BE49-F238E27FC236}">
                <a16:creationId xmlns:a16="http://schemas.microsoft.com/office/drawing/2014/main" id="{9D8824F6-7C5D-CDF3-CE27-F9171F39E67D}"/>
              </a:ext>
            </a:extLst>
          </p:cNvPr>
          <p:cNvSpPr txBox="1"/>
          <p:nvPr/>
        </p:nvSpPr>
        <p:spPr>
          <a:xfrm>
            <a:off x="303803" y="1612355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 1</a:t>
            </a:r>
            <a:endParaRPr lang="en-ZA" sz="2000" dirty="0"/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57F0E2D7-44E2-4DDB-B1CA-CBD15A73F975}"/>
              </a:ext>
            </a:extLst>
          </p:cNvPr>
          <p:cNvSpPr txBox="1"/>
          <p:nvPr/>
        </p:nvSpPr>
        <p:spPr>
          <a:xfrm>
            <a:off x="4927282" y="1644608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 0</a:t>
            </a:r>
            <a:endParaRPr lang="en-ZA" sz="2000" dirty="0"/>
          </a:p>
        </p:txBody>
      </p:sp>
      <p:sp>
        <p:nvSpPr>
          <p:cNvPr id="2" name="Flowchart: Or 1">
            <a:extLst>
              <a:ext uri="{FF2B5EF4-FFF2-40B4-BE49-F238E27FC236}">
                <a16:creationId xmlns:a16="http://schemas.microsoft.com/office/drawing/2014/main" id="{E1ED2A9B-F99A-5BEF-4483-780AB21BD49C}"/>
              </a:ext>
            </a:extLst>
          </p:cNvPr>
          <p:cNvSpPr/>
          <p:nvPr/>
        </p:nvSpPr>
        <p:spPr>
          <a:xfrm>
            <a:off x="303803" y="350348"/>
            <a:ext cx="274176" cy="311738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6DEDD-C5C9-C9B1-F488-983B143B8EED}"/>
              </a:ext>
            </a:extLst>
          </p:cNvPr>
          <p:cNvSpPr txBox="1"/>
          <p:nvPr/>
        </p:nvSpPr>
        <p:spPr>
          <a:xfrm>
            <a:off x="8067999" y="1647358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 0</a:t>
            </a: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428182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1BCAA-8C26-DC35-4267-D175B688A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1AEB0B0-0563-E42D-C55C-E9DE55D16DB2}"/>
              </a:ext>
            </a:extLst>
          </p:cNvPr>
          <p:cNvCxnSpPr>
            <a:cxnSpLocks/>
          </p:cNvCxnSpPr>
          <p:nvPr/>
        </p:nvCxnSpPr>
        <p:spPr>
          <a:xfrm>
            <a:off x="2180505" y="3196701"/>
            <a:ext cx="2662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3FED23F-E24E-31E2-D01B-3A5F4D4C2F57}"/>
              </a:ext>
            </a:extLst>
          </p:cNvPr>
          <p:cNvCxnSpPr>
            <a:cxnSpLocks/>
          </p:cNvCxnSpPr>
          <p:nvPr/>
        </p:nvCxnSpPr>
        <p:spPr>
          <a:xfrm>
            <a:off x="2180505" y="3288590"/>
            <a:ext cx="2662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3D9B5F9-D505-D122-79C0-0771F70B4A64}"/>
              </a:ext>
            </a:extLst>
          </p:cNvPr>
          <p:cNvCxnSpPr>
            <a:cxnSpLocks/>
          </p:cNvCxnSpPr>
          <p:nvPr/>
        </p:nvCxnSpPr>
        <p:spPr>
          <a:xfrm flipV="1">
            <a:off x="2180505" y="2332707"/>
            <a:ext cx="0" cy="8639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BEDF0B0-137F-3D16-A078-CFEC5BDBA274}"/>
              </a:ext>
            </a:extLst>
          </p:cNvPr>
          <p:cNvCxnSpPr/>
          <p:nvPr/>
        </p:nvCxnSpPr>
        <p:spPr>
          <a:xfrm>
            <a:off x="2446747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B76D8E0-BFE0-F9D2-0AFA-87E7535EEFFF}"/>
              </a:ext>
            </a:extLst>
          </p:cNvPr>
          <p:cNvCxnSpPr>
            <a:cxnSpLocks/>
          </p:cNvCxnSpPr>
          <p:nvPr/>
        </p:nvCxnSpPr>
        <p:spPr>
          <a:xfrm flipV="1">
            <a:off x="2446747" y="3405218"/>
            <a:ext cx="0" cy="2120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BAE6CA3-779D-E91E-8A52-05761000334E}"/>
              </a:ext>
            </a:extLst>
          </p:cNvPr>
          <p:cNvCxnSpPr>
            <a:cxnSpLocks/>
          </p:cNvCxnSpPr>
          <p:nvPr/>
        </p:nvCxnSpPr>
        <p:spPr>
          <a:xfrm>
            <a:off x="2566909" y="3196701"/>
            <a:ext cx="503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8754F9D-2C40-CE9A-D478-28D4A06DD2AC}"/>
              </a:ext>
            </a:extLst>
          </p:cNvPr>
          <p:cNvCxnSpPr>
            <a:cxnSpLocks/>
          </p:cNvCxnSpPr>
          <p:nvPr/>
        </p:nvCxnSpPr>
        <p:spPr>
          <a:xfrm>
            <a:off x="2566909" y="3288590"/>
            <a:ext cx="503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C03C449-A978-4950-B449-0DB9BC23B3DD}"/>
              </a:ext>
            </a:extLst>
          </p:cNvPr>
          <p:cNvCxnSpPr/>
          <p:nvPr/>
        </p:nvCxnSpPr>
        <p:spPr>
          <a:xfrm flipV="1">
            <a:off x="2566909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FDC4DEB-86E5-2BE0-4405-997F0B509628}"/>
              </a:ext>
            </a:extLst>
          </p:cNvPr>
          <p:cNvCxnSpPr>
            <a:cxnSpLocks/>
          </p:cNvCxnSpPr>
          <p:nvPr/>
        </p:nvCxnSpPr>
        <p:spPr>
          <a:xfrm>
            <a:off x="2446747" y="3716934"/>
            <a:ext cx="2848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6B749A1-3DDB-1665-2CA7-78EFDD1FE120}"/>
              </a:ext>
            </a:extLst>
          </p:cNvPr>
          <p:cNvCxnSpPr>
            <a:cxnSpLocks/>
          </p:cNvCxnSpPr>
          <p:nvPr/>
        </p:nvCxnSpPr>
        <p:spPr>
          <a:xfrm>
            <a:off x="2446747" y="3617270"/>
            <a:ext cx="2848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3E194DD-BC98-84BF-4F27-71FA5970AF1D}"/>
              </a:ext>
            </a:extLst>
          </p:cNvPr>
          <p:cNvCxnSpPr>
            <a:cxnSpLocks/>
          </p:cNvCxnSpPr>
          <p:nvPr/>
        </p:nvCxnSpPr>
        <p:spPr>
          <a:xfrm>
            <a:off x="2566909" y="3400977"/>
            <a:ext cx="503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0DE10C5-5D31-9E6B-1E38-9A6FB61DBB3F}"/>
              </a:ext>
            </a:extLst>
          </p:cNvPr>
          <p:cNvCxnSpPr>
            <a:cxnSpLocks/>
          </p:cNvCxnSpPr>
          <p:nvPr/>
        </p:nvCxnSpPr>
        <p:spPr>
          <a:xfrm>
            <a:off x="2572380" y="3492866"/>
            <a:ext cx="4015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1392C17-E4AC-A481-ACA7-8B3E79E9483C}"/>
              </a:ext>
            </a:extLst>
          </p:cNvPr>
          <p:cNvCxnSpPr/>
          <p:nvPr/>
        </p:nvCxnSpPr>
        <p:spPr>
          <a:xfrm flipV="1">
            <a:off x="2566909" y="3400977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8AC2319-7567-9029-91D5-4C51CF1C2178}"/>
              </a:ext>
            </a:extLst>
          </p:cNvPr>
          <p:cNvCxnSpPr>
            <a:cxnSpLocks/>
          </p:cNvCxnSpPr>
          <p:nvPr/>
        </p:nvCxnSpPr>
        <p:spPr>
          <a:xfrm flipV="1">
            <a:off x="2731603" y="3617270"/>
            <a:ext cx="0" cy="99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D49B2D71-3752-3369-0E68-8FA96C713DC0}"/>
              </a:ext>
            </a:extLst>
          </p:cNvPr>
          <p:cNvSpPr/>
          <p:nvPr/>
        </p:nvSpPr>
        <p:spPr>
          <a:xfrm>
            <a:off x="2595592" y="3979172"/>
            <a:ext cx="85171" cy="98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3B5483E-1E85-EBEA-D012-269E1B161416}"/>
              </a:ext>
            </a:extLst>
          </p:cNvPr>
          <p:cNvSpPr/>
          <p:nvPr/>
        </p:nvSpPr>
        <p:spPr>
          <a:xfrm>
            <a:off x="2458413" y="2555345"/>
            <a:ext cx="96825" cy="6159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E247031-AC0A-F1C5-3754-E0FD3968211A}"/>
              </a:ext>
            </a:extLst>
          </p:cNvPr>
          <p:cNvSpPr/>
          <p:nvPr/>
        </p:nvSpPr>
        <p:spPr>
          <a:xfrm>
            <a:off x="2458413" y="2989302"/>
            <a:ext cx="96825" cy="918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ECA8D1AF-5328-D1BB-FA3C-3526D0E06A6B}"/>
              </a:ext>
            </a:extLst>
          </p:cNvPr>
          <p:cNvSpPr/>
          <p:nvPr/>
        </p:nvSpPr>
        <p:spPr>
          <a:xfrm rot="10800000">
            <a:off x="2475901" y="3014040"/>
            <a:ext cx="58314" cy="424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3567149C-4970-6FB3-F500-162010C92D97}"/>
              </a:ext>
            </a:extLst>
          </p:cNvPr>
          <p:cNvSpPr/>
          <p:nvPr/>
        </p:nvSpPr>
        <p:spPr>
          <a:xfrm>
            <a:off x="2603194" y="3552484"/>
            <a:ext cx="326193" cy="415379"/>
          </a:xfrm>
          <a:custGeom>
            <a:avLst/>
            <a:gdLst>
              <a:gd name="connsiteX0" fmla="*/ 0 w 351648"/>
              <a:gd name="connsiteY0" fmla="*/ 5834 h 447794"/>
              <a:gd name="connsiteX1" fmla="*/ 350520 w 351648"/>
              <a:gd name="connsiteY1" fmla="*/ 61714 h 447794"/>
              <a:gd name="connsiteX2" fmla="*/ 116840 w 351648"/>
              <a:gd name="connsiteY2" fmla="*/ 447794 h 44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648" h="447794">
                <a:moveTo>
                  <a:pt x="0" y="5834"/>
                </a:moveTo>
                <a:cubicBezTo>
                  <a:pt x="165523" y="-3056"/>
                  <a:pt x="331047" y="-11946"/>
                  <a:pt x="350520" y="61714"/>
                </a:cubicBezTo>
                <a:cubicBezTo>
                  <a:pt x="369993" y="135374"/>
                  <a:pt x="131233" y="385141"/>
                  <a:pt x="116840" y="447794"/>
                </a:cubicBezTo>
              </a:path>
            </a:pathLst>
          </a:custGeom>
          <a:noFill/>
          <a:ln>
            <a:head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47A0FDF-0FA0-4EBC-5B21-27884AE7CCB5}"/>
              </a:ext>
            </a:extLst>
          </p:cNvPr>
          <p:cNvCxnSpPr/>
          <p:nvPr/>
        </p:nvCxnSpPr>
        <p:spPr>
          <a:xfrm>
            <a:off x="3070781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CB28F2A-33F7-53BC-395E-8D8E87C7C4C4}"/>
              </a:ext>
            </a:extLst>
          </p:cNvPr>
          <p:cNvCxnSpPr>
            <a:cxnSpLocks/>
          </p:cNvCxnSpPr>
          <p:nvPr/>
        </p:nvCxnSpPr>
        <p:spPr>
          <a:xfrm flipV="1">
            <a:off x="3070781" y="3405218"/>
            <a:ext cx="0" cy="2120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6221D7D-DAED-6706-E8A6-2AF79998582B}"/>
              </a:ext>
            </a:extLst>
          </p:cNvPr>
          <p:cNvCxnSpPr/>
          <p:nvPr/>
        </p:nvCxnSpPr>
        <p:spPr>
          <a:xfrm>
            <a:off x="3190944" y="3196701"/>
            <a:ext cx="8906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CC8EBA0-E60D-BB1F-2C03-7135794FB94B}"/>
              </a:ext>
            </a:extLst>
          </p:cNvPr>
          <p:cNvCxnSpPr/>
          <p:nvPr/>
        </p:nvCxnSpPr>
        <p:spPr>
          <a:xfrm>
            <a:off x="3190944" y="3288590"/>
            <a:ext cx="8906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B14A5E6-4D96-6988-47B2-0ED4C550CB2D}"/>
              </a:ext>
            </a:extLst>
          </p:cNvPr>
          <p:cNvCxnSpPr/>
          <p:nvPr/>
        </p:nvCxnSpPr>
        <p:spPr>
          <a:xfrm>
            <a:off x="4081562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229E260-B13E-A7BF-1807-B42ADDA1C9DA}"/>
              </a:ext>
            </a:extLst>
          </p:cNvPr>
          <p:cNvCxnSpPr/>
          <p:nvPr/>
        </p:nvCxnSpPr>
        <p:spPr>
          <a:xfrm flipV="1">
            <a:off x="3190944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9FB8A33-FCD1-FC05-80AD-9A3B16C4C2A2}"/>
              </a:ext>
            </a:extLst>
          </p:cNvPr>
          <p:cNvCxnSpPr>
            <a:cxnSpLocks/>
          </p:cNvCxnSpPr>
          <p:nvPr/>
        </p:nvCxnSpPr>
        <p:spPr>
          <a:xfrm>
            <a:off x="2973944" y="3497107"/>
            <a:ext cx="0" cy="21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33E645D-066E-1C1A-67C2-75C0189A1B11}"/>
              </a:ext>
            </a:extLst>
          </p:cNvPr>
          <p:cNvCxnSpPr/>
          <p:nvPr/>
        </p:nvCxnSpPr>
        <p:spPr>
          <a:xfrm>
            <a:off x="2973944" y="3716934"/>
            <a:ext cx="3816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482E594-7A08-C646-907F-41618251904A}"/>
              </a:ext>
            </a:extLst>
          </p:cNvPr>
          <p:cNvCxnSpPr>
            <a:cxnSpLocks/>
          </p:cNvCxnSpPr>
          <p:nvPr/>
        </p:nvCxnSpPr>
        <p:spPr>
          <a:xfrm>
            <a:off x="3070781" y="3617270"/>
            <a:ext cx="2848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D4E3423B-886A-A7CC-E238-45D68B2E0F2C}"/>
              </a:ext>
            </a:extLst>
          </p:cNvPr>
          <p:cNvCxnSpPr>
            <a:cxnSpLocks/>
          </p:cNvCxnSpPr>
          <p:nvPr/>
        </p:nvCxnSpPr>
        <p:spPr>
          <a:xfrm>
            <a:off x="3190944" y="3400977"/>
            <a:ext cx="10158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BB142D3-3351-48CD-335E-D89414C3B3D1}"/>
              </a:ext>
            </a:extLst>
          </p:cNvPr>
          <p:cNvCxnSpPr>
            <a:cxnSpLocks/>
          </p:cNvCxnSpPr>
          <p:nvPr/>
        </p:nvCxnSpPr>
        <p:spPr>
          <a:xfrm>
            <a:off x="3190944" y="3492866"/>
            <a:ext cx="1121519" cy="42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95E87C3-CA94-6044-EF53-84CE985C860C}"/>
              </a:ext>
            </a:extLst>
          </p:cNvPr>
          <p:cNvCxnSpPr>
            <a:cxnSpLocks/>
          </p:cNvCxnSpPr>
          <p:nvPr/>
        </p:nvCxnSpPr>
        <p:spPr>
          <a:xfrm>
            <a:off x="4312463" y="1969863"/>
            <a:ext cx="0" cy="15230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AE0C0C9-4331-0FD5-8A65-E51D36EBBD08}"/>
              </a:ext>
            </a:extLst>
          </p:cNvPr>
          <p:cNvCxnSpPr/>
          <p:nvPr/>
        </p:nvCxnSpPr>
        <p:spPr>
          <a:xfrm flipV="1">
            <a:off x="3190944" y="3400977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2BABFE3-952D-E643-9F12-EED60F10B857}"/>
              </a:ext>
            </a:extLst>
          </p:cNvPr>
          <p:cNvCxnSpPr>
            <a:cxnSpLocks/>
          </p:cNvCxnSpPr>
          <p:nvPr/>
        </p:nvCxnSpPr>
        <p:spPr>
          <a:xfrm flipV="1">
            <a:off x="3355637" y="3617270"/>
            <a:ext cx="0" cy="99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6DEB8841-F22E-1AC5-1BF6-0BBBCF94DBDE}"/>
              </a:ext>
            </a:extLst>
          </p:cNvPr>
          <p:cNvSpPr/>
          <p:nvPr/>
        </p:nvSpPr>
        <p:spPr>
          <a:xfrm>
            <a:off x="3219626" y="3979172"/>
            <a:ext cx="85171" cy="98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A86EBA8-5AEC-430C-23A2-AC46BDE04AB7}"/>
              </a:ext>
            </a:extLst>
          </p:cNvPr>
          <p:cNvSpPr/>
          <p:nvPr/>
        </p:nvSpPr>
        <p:spPr>
          <a:xfrm>
            <a:off x="3082448" y="2555345"/>
            <a:ext cx="96825" cy="6159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515B01A-B864-9293-7E53-99E1C0C136F3}"/>
              </a:ext>
            </a:extLst>
          </p:cNvPr>
          <p:cNvSpPr/>
          <p:nvPr/>
        </p:nvSpPr>
        <p:spPr>
          <a:xfrm>
            <a:off x="3082448" y="2989302"/>
            <a:ext cx="96825" cy="918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B25FFCF8-36FF-5136-021A-39BB07EAD7DE}"/>
              </a:ext>
            </a:extLst>
          </p:cNvPr>
          <p:cNvSpPr/>
          <p:nvPr/>
        </p:nvSpPr>
        <p:spPr>
          <a:xfrm rot="10800000">
            <a:off x="3099935" y="3014040"/>
            <a:ext cx="58314" cy="424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D4E79795-3CC3-0BC2-E059-2714E39C39D2}"/>
              </a:ext>
            </a:extLst>
          </p:cNvPr>
          <p:cNvSpPr/>
          <p:nvPr/>
        </p:nvSpPr>
        <p:spPr>
          <a:xfrm>
            <a:off x="3227228" y="3552484"/>
            <a:ext cx="326193" cy="415379"/>
          </a:xfrm>
          <a:custGeom>
            <a:avLst/>
            <a:gdLst>
              <a:gd name="connsiteX0" fmla="*/ 0 w 351648"/>
              <a:gd name="connsiteY0" fmla="*/ 5834 h 447794"/>
              <a:gd name="connsiteX1" fmla="*/ 350520 w 351648"/>
              <a:gd name="connsiteY1" fmla="*/ 61714 h 447794"/>
              <a:gd name="connsiteX2" fmla="*/ 116840 w 351648"/>
              <a:gd name="connsiteY2" fmla="*/ 447794 h 44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648" h="447794">
                <a:moveTo>
                  <a:pt x="0" y="5834"/>
                </a:moveTo>
                <a:cubicBezTo>
                  <a:pt x="165523" y="-3056"/>
                  <a:pt x="331047" y="-11946"/>
                  <a:pt x="350520" y="61714"/>
                </a:cubicBezTo>
                <a:cubicBezTo>
                  <a:pt x="369993" y="135374"/>
                  <a:pt x="131233" y="385141"/>
                  <a:pt x="116840" y="447794"/>
                </a:cubicBezTo>
              </a:path>
            </a:pathLst>
          </a:custGeom>
          <a:noFill/>
          <a:ln>
            <a:head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61B9FCE-CFFD-1185-CB9B-B7F08CFD6616}"/>
              </a:ext>
            </a:extLst>
          </p:cNvPr>
          <p:cNvCxnSpPr>
            <a:cxnSpLocks/>
          </p:cNvCxnSpPr>
          <p:nvPr/>
        </p:nvCxnSpPr>
        <p:spPr>
          <a:xfrm>
            <a:off x="2086259" y="2167778"/>
            <a:ext cx="0" cy="19056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EB7870E-32D3-C195-D6F2-AEEF3A8E5ED3}"/>
              </a:ext>
            </a:extLst>
          </p:cNvPr>
          <p:cNvCxnSpPr>
            <a:cxnSpLocks/>
          </p:cNvCxnSpPr>
          <p:nvPr/>
        </p:nvCxnSpPr>
        <p:spPr>
          <a:xfrm>
            <a:off x="2180505" y="3288590"/>
            <a:ext cx="0" cy="789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DDD992E-AA46-91C6-D4E0-AA792AF5657D}"/>
              </a:ext>
            </a:extLst>
          </p:cNvPr>
          <p:cNvCxnSpPr/>
          <p:nvPr/>
        </p:nvCxnSpPr>
        <p:spPr>
          <a:xfrm>
            <a:off x="2076835" y="4078129"/>
            <a:ext cx="1036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27F8FBC-4838-3BE4-FF94-5B4C97574FF8}"/>
              </a:ext>
            </a:extLst>
          </p:cNvPr>
          <p:cNvCxnSpPr/>
          <p:nvPr/>
        </p:nvCxnSpPr>
        <p:spPr>
          <a:xfrm flipH="1">
            <a:off x="2303024" y="3400977"/>
            <a:ext cx="1553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12CDC2A4-FB70-1363-B4DE-85CE9570C7BD}"/>
              </a:ext>
            </a:extLst>
          </p:cNvPr>
          <p:cNvCxnSpPr>
            <a:cxnSpLocks/>
          </p:cNvCxnSpPr>
          <p:nvPr/>
        </p:nvCxnSpPr>
        <p:spPr>
          <a:xfrm>
            <a:off x="2307736" y="3400977"/>
            <a:ext cx="0" cy="672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CF2BBAA-874A-14EC-FC72-772FB16EC248}"/>
              </a:ext>
            </a:extLst>
          </p:cNvPr>
          <p:cNvCxnSpPr/>
          <p:nvPr/>
        </p:nvCxnSpPr>
        <p:spPr>
          <a:xfrm flipH="1">
            <a:off x="2303024" y="4062579"/>
            <a:ext cx="1553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F967D96-9E2C-E13D-12BC-F3B2EF71D452}"/>
              </a:ext>
            </a:extLst>
          </p:cNvPr>
          <p:cNvCxnSpPr/>
          <p:nvPr/>
        </p:nvCxnSpPr>
        <p:spPr>
          <a:xfrm>
            <a:off x="2446747" y="3716934"/>
            <a:ext cx="0" cy="3564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C556C8F2-F5F7-F5CF-B50B-79E28A74A5B8}"/>
              </a:ext>
            </a:extLst>
          </p:cNvPr>
          <p:cNvCxnSpPr>
            <a:cxnSpLocks/>
          </p:cNvCxnSpPr>
          <p:nvPr/>
        </p:nvCxnSpPr>
        <p:spPr>
          <a:xfrm>
            <a:off x="2173778" y="2340122"/>
            <a:ext cx="1907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F38600BD-98A6-2DD0-8833-71650B24D644}"/>
              </a:ext>
            </a:extLst>
          </p:cNvPr>
          <p:cNvCxnSpPr/>
          <p:nvPr/>
        </p:nvCxnSpPr>
        <p:spPr>
          <a:xfrm flipH="1">
            <a:off x="4206778" y="1974575"/>
            <a:ext cx="1056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6F888AEC-0881-E210-DE6D-556A1A387D12}"/>
              </a:ext>
            </a:extLst>
          </p:cNvPr>
          <p:cNvCxnSpPr>
            <a:cxnSpLocks/>
          </p:cNvCxnSpPr>
          <p:nvPr/>
        </p:nvCxnSpPr>
        <p:spPr>
          <a:xfrm>
            <a:off x="4206778" y="1969863"/>
            <a:ext cx="0" cy="14311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E2425A11-F7BC-DB4A-81F9-CF525460608B}"/>
              </a:ext>
            </a:extLst>
          </p:cNvPr>
          <p:cNvCxnSpPr>
            <a:cxnSpLocks/>
          </p:cNvCxnSpPr>
          <p:nvPr/>
        </p:nvCxnSpPr>
        <p:spPr>
          <a:xfrm flipV="1">
            <a:off x="4081562" y="1955726"/>
            <a:ext cx="0" cy="3769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7BEE2D29-BAF1-4FDF-584A-0851870B7349}"/>
              </a:ext>
            </a:extLst>
          </p:cNvPr>
          <p:cNvCxnSpPr>
            <a:cxnSpLocks/>
          </p:cNvCxnSpPr>
          <p:nvPr/>
        </p:nvCxnSpPr>
        <p:spPr>
          <a:xfrm>
            <a:off x="2086259" y="2167778"/>
            <a:ext cx="1851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7B2ABF08-BA9F-268C-25F8-43904B31B58F}"/>
              </a:ext>
            </a:extLst>
          </p:cNvPr>
          <p:cNvCxnSpPr/>
          <p:nvPr/>
        </p:nvCxnSpPr>
        <p:spPr>
          <a:xfrm flipV="1">
            <a:off x="3938179" y="1960438"/>
            <a:ext cx="0" cy="207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2CFD314F-F0DB-A1E4-C24A-5F6C6DA3A01A}"/>
              </a:ext>
            </a:extLst>
          </p:cNvPr>
          <p:cNvCxnSpPr/>
          <p:nvPr/>
        </p:nvCxnSpPr>
        <p:spPr>
          <a:xfrm>
            <a:off x="3933467" y="1965151"/>
            <a:ext cx="1480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B459A891-3AFC-D646-ABD5-4C2ED4D6996F}"/>
              </a:ext>
            </a:extLst>
          </p:cNvPr>
          <p:cNvCxnSpPr>
            <a:cxnSpLocks/>
          </p:cNvCxnSpPr>
          <p:nvPr/>
        </p:nvCxnSpPr>
        <p:spPr>
          <a:xfrm>
            <a:off x="4140806" y="1825668"/>
            <a:ext cx="0" cy="620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5973BF7-A9AC-A621-B669-CB75F4CF0529}"/>
              </a:ext>
            </a:extLst>
          </p:cNvPr>
          <p:cNvCxnSpPr>
            <a:cxnSpLocks/>
          </p:cNvCxnSpPr>
          <p:nvPr/>
        </p:nvCxnSpPr>
        <p:spPr>
          <a:xfrm>
            <a:off x="2241764" y="3689258"/>
            <a:ext cx="0" cy="888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5E7165AE-F6CB-6A83-89EB-61ACA7038875}"/>
              </a:ext>
            </a:extLst>
          </p:cNvPr>
          <p:cNvSpPr txBox="1"/>
          <p:nvPr/>
        </p:nvSpPr>
        <p:spPr>
          <a:xfrm>
            <a:off x="3968677" y="1451258"/>
            <a:ext cx="343786" cy="34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  <a:endParaRPr lang="en-ZA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6B971DA-A213-1D40-D26A-3C294CADE310}"/>
              </a:ext>
            </a:extLst>
          </p:cNvPr>
          <p:cNvSpPr txBox="1"/>
          <p:nvPr/>
        </p:nvSpPr>
        <p:spPr>
          <a:xfrm>
            <a:off x="762464" y="4615555"/>
            <a:ext cx="3666256" cy="34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Out, if ant can make it here, output = 1</a:t>
            </a:r>
            <a:endParaRPr lang="en-ZA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CF9C893-2220-6354-B0A3-916E4A055E68}"/>
              </a:ext>
            </a:extLst>
          </p:cNvPr>
          <p:cNvSpPr txBox="1"/>
          <p:nvPr/>
        </p:nvSpPr>
        <p:spPr>
          <a:xfrm>
            <a:off x="2385490" y="4079023"/>
            <a:ext cx="679840" cy="39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1. Maybe</a:t>
            </a:r>
          </a:p>
          <a:p>
            <a:r>
              <a:rPr lang="en-US" sz="1100" dirty="0"/>
              <a:t>grain</a:t>
            </a:r>
            <a:endParaRPr lang="en-ZA" sz="11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9B8F4A63-1C56-310D-3A6A-3945CEE8F98E}"/>
              </a:ext>
            </a:extLst>
          </p:cNvPr>
          <p:cNvSpPr txBox="1"/>
          <p:nvPr/>
        </p:nvSpPr>
        <p:spPr>
          <a:xfrm>
            <a:off x="3007408" y="4079022"/>
            <a:ext cx="679840" cy="39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1. Maybe</a:t>
            </a:r>
          </a:p>
          <a:p>
            <a:r>
              <a:rPr lang="en-US" sz="1100" dirty="0"/>
              <a:t>grain</a:t>
            </a:r>
            <a:endParaRPr lang="en-ZA" sz="1100" dirty="0"/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66DF1665-6F16-A27B-474B-CE1D42F758C2}"/>
              </a:ext>
            </a:extLst>
          </p:cNvPr>
          <p:cNvSpPr txBox="1"/>
          <p:nvPr/>
        </p:nvSpPr>
        <p:spPr>
          <a:xfrm>
            <a:off x="286175" y="434848"/>
            <a:ext cx="1496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 Gate</a:t>
            </a:r>
            <a:endParaRPr lang="en-ZA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482FF8-875A-FE19-A9EA-2560F579F537}"/>
              </a:ext>
            </a:extLst>
          </p:cNvPr>
          <p:cNvCxnSpPr>
            <a:cxnSpLocks/>
          </p:cNvCxnSpPr>
          <p:nvPr/>
        </p:nvCxnSpPr>
        <p:spPr>
          <a:xfrm>
            <a:off x="7004330" y="3196701"/>
            <a:ext cx="2662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D6BB49-F5E4-6004-D6DA-2A0AFC068149}"/>
              </a:ext>
            </a:extLst>
          </p:cNvPr>
          <p:cNvCxnSpPr>
            <a:cxnSpLocks/>
          </p:cNvCxnSpPr>
          <p:nvPr/>
        </p:nvCxnSpPr>
        <p:spPr>
          <a:xfrm>
            <a:off x="7004330" y="3288590"/>
            <a:ext cx="2662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E89472-BE7E-826F-8CDA-486A9F9A9228}"/>
              </a:ext>
            </a:extLst>
          </p:cNvPr>
          <p:cNvCxnSpPr>
            <a:cxnSpLocks/>
          </p:cNvCxnSpPr>
          <p:nvPr/>
        </p:nvCxnSpPr>
        <p:spPr>
          <a:xfrm flipV="1">
            <a:off x="7004330" y="2332707"/>
            <a:ext cx="0" cy="8639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0CFADC-E65D-1A21-BB11-9CBC633883EB}"/>
              </a:ext>
            </a:extLst>
          </p:cNvPr>
          <p:cNvCxnSpPr/>
          <p:nvPr/>
        </p:nvCxnSpPr>
        <p:spPr>
          <a:xfrm>
            <a:off x="7270572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678539-ACF3-2C16-4F31-F509F09F0696}"/>
              </a:ext>
            </a:extLst>
          </p:cNvPr>
          <p:cNvCxnSpPr>
            <a:cxnSpLocks/>
          </p:cNvCxnSpPr>
          <p:nvPr/>
        </p:nvCxnSpPr>
        <p:spPr>
          <a:xfrm flipV="1">
            <a:off x="7270572" y="3405218"/>
            <a:ext cx="0" cy="2120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F6C67A-BCEC-95E2-6F47-5F412C3E04C4}"/>
              </a:ext>
            </a:extLst>
          </p:cNvPr>
          <p:cNvCxnSpPr>
            <a:cxnSpLocks/>
          </p:cNvCxnSpPr>
          <p:nvPr/>
        </p:nvCxnSpPr>
        <p:spPr>
          <a:xfrm>
            <a:off x="7390734" y="3196701"/>
            <a:ext cx="503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8635CA-EFF3-25A1-6E6D-C741697FA7E0}"/>
              </a:ext>
            </a:extLst>
          </p:cNvPr>
          <p:cNvCxnSpPr>
            <a:cxnSpLocks/>
          </p:cNvCxnSpPr>
          <p:nvPr/>
        </p:nvCxnSpPr>
        <p:spPr>
          <a:xfrm>
            <a:off x="7390734" y="3288590"/>
            <a:ext cx="503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16349D-194F-2693-9CC6-1B4D4423322D}"/>
              </a:ext>
            </a:extLst>
          </p:cNvPr>
          <p:cNvCxnSpPr/>
          <p:nvPr/>
        </p:nvCxnSpPr>
        <p:spPr>
          <a:xfrm flipV="1">
            <a:off x="7390734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E143D8-2FAF-3FC1-7528-2D106BCBBD91}"/>
              </a:ext>
            </a:extLst>
          </p:cNvPr>
          <p:cNvCxnSpPr>
            <a:cxnSpLocks/>
          </p:cNvCxnSpPr>
          <p:nvPr/>
        </p:nvCxnSpPr>
        <p:spPr>
          <a:xfrm>
            <a:off x="7270572" y="3716934"/>
            <a:ext cx="2848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E01F47-049E-17AD-73A6-0AD5C53F8AF2}"/>
              </a:ext>
            </a:extLst>
          </p:cNvPr>
          <p:cNvCxnSpPr>
            <a:cxnSpLocks/>
          </p:cNvCxnSpPr>
          <p:nvPr/>
        </p:nvCxnSpPr>
        <p:spPr>
          <a:xfrm>
            <a:off x="7270572" y="3617270"/>
            <a:ext cx="2848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8F9789-F438-AEFB-9556-73C61B50890D}"/>
              </a:ext>
            </a:extLst>
          </p:cNvPr>
          <p:cNvCxnSpPr>
            <a:cxnSpLocks/>
          </p:cNvCxnSpPr>
          <p:nvPr/>
        </p:nvCxnSpPr>
        <p:spPr>
          <a:xfrm>
            <a:off x="7390734" y="3400977"/>
            <a:ext cx="503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7FB24B-3AD0-E970-48AD-76CB51C7EABD}"/>
              </a:ext>
            </a:extLst>
          </p:cNvPr>
          <p:cNvCxnSpPr>
            <a:cxnSpLocks/>
          </p:cNvCxnSpPr>
          <p:nvPr/>
        </p:nvCxnSpPr>
        <p:spPr>
          <a:xfrm>
            <a:off x="7396205" y="3492866"/>
            <a:ext cx="4015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D84FC6-CC41-9AE7-4917-1EB8159E761D}"/>
              </a:ext>
            </a:extLst>
          </p:cNvPr>
          <p:cNvCxnSpPr/>
          <p:nvPr/>
        </p:nvCxnSpPr>
        <p:spPr>
          <a:xfrm flipV="1">
            <a:off x="7390734" y="3400977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C232EF-08BE-A267-D3DF-E6F2ACE916F8}"/>
              </a:ext>
            </a:extLst>
          </p:cNvPr>
          <p:cNvCxnSpPr>
            <a:cxnSpLocks/>
          </p:cNvCxnSpPr>
          <p:nvPr/>
        </p:nvCxnSpPr>
        <p:spPr>
          <a:xfrm flipV="1">
            <a:off x="7555428" y="3617270"/>
            <a:ext cx="0" cy="99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0CE2420-A8BF-6B96-AA4C-ED4B4DC72B22}"/>
              </a:ext>
            </a:extLst>
          </p:cNvPr>
          <p:cNvSpPr/>
          <p:nvPr/>
        </p:nvSpPr>
        <p:spPr>
          <a:xfrm>
            <a:off x="7302828" y="3487665"/>
            <a:ext cx="85171" cy="98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EEFD33-A62B-405B-07C0-FF0D6C96AB19}"/>
              </a:ext>
            </a:extLst>
          </p:cNvPr>
          <p:cNvSpPr/>
          <p:nvPr/>
        </p:nvSpPr>
        <p:spPr>
          <a:xfrm>
            <a:off x="7282238" y="2848715"/>
            <a:ext cx="96825" cy="6159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D1E2A3-3FDF-27DA-BECD-75FA7978CCBC}"/>
              </a:ext>
            </a:extLst>
          </p:cNvPr>
          <p:cNvSpPr/>
          <p:nvPr/>
        </p:nvSpPr>
        <p:spPr>
          <a:xfrm>
            <a:off x="7282238" y="3282672"/>
            <a:ext cx="96825" cy="918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B83B11B-E7E2-CB5B-9F2D-2E860731D90C}"/>
              </a:ext>
            </a:extLst>
          </p:cNvPr>
          <p:cNvSpPr/>
          <p:nvPr/>
        </p:nvSpPr>
        <p:spPr>
          <a:xfrm rot="10800000">
            <a:off x="7299726" y="3307410"/>
            <a:ext cx="58314" cy="424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B7C736-56BE-8AA6-37AD-4360B1EF40EA}"/>
              </a:ext>
            </a:extLst>
          </p:cNvPr>
          <p:cNvCxnSpPr/>
          <p:nvPr/>
        </p:nvCxnSpPr>
        <p:spPr>
          <a:xfrm>
            <a:off x="7894606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C40AD1-5A25-A695-D337-BEDDD11CA61E}"/>
              </a:ext>
            </a:extLst>
          </p:cNvPr>
          <p:cNvCxnSpPr>
            <a:cxnSpLocks/>
          </p:cNvCxnSpPr>
          <p:nvPr/>
        </p:nvCxnSpPr>
        <p:spPr>
          <a:xfrm flipV="1">
            <a:off x="7894606" y="3405218"/>
            <a:ext cx="0" cy="2120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CF82EF-E2EE-3C29-37D8-2CFEC222529C}"/>
              </a:ext>
            </a:extLst>
          </p:cNvPr>
          <p:cNvCxnSpPr/>
          <p:nvPr/>
        </p:nvCxnSpPr>
        <p:spPr>
          <a:xfrm>
            <a:off x="8014769" y="3196701"/>
            <a:ext cx="8906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0F430A-AB46-64CB-EA84-1906F49504C0}"/>
              </a:ext>
            </a:extLst>
          </p:cNvPr>
          <p:cNvCxnSpPr/>
          <p:nvPr/>
        </p:nvCxnSpPr>
        <p:spPr>
          <a:xfrm>
            <a:off x="8014769" y="3288590"/>
            <a:ext cx="8906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15EE91-1998-9D3F-0326-AF330D0A010A}"/>
              </a:ext>
            </a:extLst>
          </p:cNvPr>
          <p:cNvCxnSpPr/>
          <p:nvPr/>
        </p:nvCxnSpPr>
        <p:spPr>
          <a:xfrm>
            <a:off x="8905387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C37DC0-2C84-C5A1-A7E4-1231723FDDE7}"/>
              </a:ext>
            </a:extLst>
          </p:cNvPr>
          <p:cNvCxnSpPr/>
          <p:nvPr/>
        </p:nvCxnSpPr>
        <p:spPr>
          <a:xfrm flipV="1">
            <a:off x="8014769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57D107D-8FAD-B4CB-EFB9-6B0203563E77}"/>
              </a:ext>
            </a:extLst>
          </p:cNvPr>
          <p:cNvCxnSpPr>
            <a:cxnSpLocks/>
          </p:cNvCxnSpPr>
          <p:nvPr/>
        </p:nvCxnSpPr>
        <p:spPr>
          <a:xfrm>
            <a:off x="7797769" y="3497107"/>
            <a:ext cx="0" cy="21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2BC760D-5DD5-D3C4-8DA4-F18C90458A1D}"/>
              </a:ext>
            </a:extLst>
          </p:cNvPr>
          <p:cNvCxnSpPr/>
          <p:nvPr/>
        </p:nvCxnSpPr>
        <p:spPr>
          <a:xfrm>
            <a:off x="7797769" y="3716934"/>
            <a:ext cx="3816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77A5C6A-854B-2C58-C69F-7126B512F137}"/>
              </a:ext>
            </a:extLst>
          </p:cNvPr>
          <p:cNvCxnSpPr>
            <a:cxnSpLocks/>
          </p:cNvCxnSpPr>
          <p:nvPr/>
        </p:nvCxnSpPr>
        <p:spPr>
          <a:xfrm>
            <a:off x="7894606" y="3617270"/>
            <a:ext cx="2848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965AAE2-790F-F37F-A542-5C088F357D9A}"/>
              </a:ext>
            </a:extLst>
          </p:cNvPr>
          <p:cNvCxnSpPr>
            <a:cxnSpLocks/>
          </p:cNvCxnSpPr>
          <p:nvPr/>
        </p:nvCxnSpPr>
        <p:spPr>
          <a:xfrm>
            <a:off x="8014769" y="3400977"/>
            <a:ext cx="10158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72DF4BB-B0A4-B0D1-4163-272D449C3B1D}"/>
              </a:ext>
            </a:extLst>
          </p:cNvPr>
          <p:cNvCxnSpPr>
            <a:cxnSpLocks/>
          </p:cNvCxnSpPr>
          <p:nvPr/>
        </p:nvCxnSpPr>
        <p:spPr>
          <a:xfrm>
            <a:off x="8014769" y="3492866"/>
            <a:ext cx="1121519" cy="42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EFA5D6B-CD62-094B-1DA5-ABEFF5F30F93}"/>
              </a:ext>
            </a:extLst>
          </p:cNvPr>
          <p:cNvCxnSpPr>
            <a:cxnSpLocks/>
          </p:cNvCxnSpPr>
          <p:nvPr/>
        </p:nvCxnSpPr>
        <p:spPr>
          <a:xfrm>
            <a:off x="9136288" y="1969863"/>
            <a:ext cx="0" cy="15230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7573D4-4F84-3C34-5B8F-5C753CE6FF56}"/>
              </a:ext>
            </a:extLst>
          </p:cNvPr>
          <p:cNvCxnSpPr/>
          <p:nvPr/>
        </p:nvCxnSpPr>
        <p:spPr>
          <a:xfrm flipV="1">
            <a:off x="8014769" y="3400977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11D41E2-8914-90E6-E817-7BE713939B74}"/>
              </a:ext>
            </a:extLst>
          </p:cNvPr>
          <p:cNvCxnSpPr>
            <a:cxnSpLocks/>
          </p:cNvCxnSpPr>
          <p:nvPr/>
        </p:nvCxnSpPr>
        <p:spPr>
          <a:xfrm flipV="1">
            <a:off x="8179462" y="3617270"/>
            <a:ext cx="0" cy="99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2C5FEE4-F980-168E-7F7C-636226AD4900}"/>
              </a:ext>
            </a:extLst>
          </p:cNvPr>
          <p:cNvSpPr/>
          <p:nvPr/>
        </p:nvSpPr>
        <p:spPr>
          <a:xfrm>
            <a:off x="7909846" y="3495197"/>
            <a:ext cx="85171" cy="98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52DF57-4B73-8CE3-252E-D17D0108CD9E}"/>
              </a:ext>
            </a:extLst>
          </p:cNvPr>
          <p:cNvSpPr/>
          <p:nvPr/>
        </p:nvSpPr>
        <p:spPr>
          <a:xfrm>
            <a:off x="7906273" y="2848715"/>
            <a:ext cx="96825" cy="6159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2DD1701-9299-0313-825E-A488CDD93AAB}"/>
              </a:ext>
            </a:extLst>
          </p:cNvPr>
          <p:cNvSpPr/>
          <p:nvPr/>
        </p:nvSpPr>
        <p:spPr>
          <a:xfrm>
            <a:off x="7906273" y="3282672"/>
            <a:ext cx="96825" cy="918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4F5A343-CBFA-8D28-AC31-659850E5D48D}"/>
              </a:ext>
            </a:extLst>
          </p:cNvPr>
          <p:cNvSpPr/>
          <p:nvPr/>
        </p:nvSpPr>
        <p:spPr>
          <a:xfrm rot="10800000">
            <a:off x="7923760" y="3307410"/>
            <a:ext cx="58314" cy="424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D6A890D-1DCA-7E17-5B40-C676ACF13D3A}"/>
              </a:ext>
            </a:extLst>
          </p:cNvPr>
          <p:cNvCxnSpPr>
            <a:cxnSpLocks/>
          </p:cNvCxnSpPr>
          <p:nvPr/>
        </p:nvCxnSpPr>
        <p:spPr>
          <a:xfrm>
            <a:off x="6910084" y="2167778"/>
            <a:ext cx="0" cy="19056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1286D4C-9CC5-F69A-B5B8-AA05011F1CEB}"/>
              </a:ext>
            </a:extLst>
          </p:cNvPr>
          <p:cNvCxnSpPr>
            <a:cxnSpLocks/>
          </p:cNvCxnSpPr>
          <p:nvPr/>
        </p:nvCxnSpPr>
        <p:spPr>
          <a:xfrm>
            <a:off x="7004330" y="3288590"/>
            <a:ext cx="0" cy="789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4938114-371D-9396-BA74-6804CEEFCAC2}"/>
              </a:ext>
            </a:extLst>
          </p:cNvPr>
          <p:cNvCxnSpPr/>
          <p:nvPr/>
        </p:nvCxnSpPr>
        <p:spPr>
          <a:xfrm>
            <a:off x="6900660" y="4078129"/>
            <a:ext cx="1036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FC0ABB8-C34C-4582-F248-3570B9EF0235}"/>
              </a:ext>
            </a:extLst>
          </p:cNvPr>
          <p:cNvCxnSpPr/>
          <p:nvPr/>
        </p:nvCxnSpPr>
        <p:spPr>
          <a:xfrm flipH="1">
            <a:off x="7126849" y="3400977"/>
            <a:ext cx="1553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9549BF-EFB3-459E-B537-93D42BFB60A6}"/>
              </a:ext>
            </a:extLst>
          </p:cNvPr>
          <p:cNvCxnSpPr>
            <a:cxnSpLocks/>
          </p:cNvCxnSpPr>
          <p:nvPr/>
        </p:nvCxnSpPr>
        <p:spPr>
          <a:xfrm>
            <a:off x="7131561" y="3400977"/>
            <a:ext cx="0" cy="672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17A47B8-4F10-1C15-6400-0EFE7DFC5D96}"/>
              </a:ext>
            </a:extLst>
          </p:cNvPr>
          <p:cNvCxnSpPr/>
          <p:nvPr/>
        </p:nvCxnSpPr>
        <p:spPr>
          <a:xfrm flipH="1">
            <a:off x="7126849" y="4062579"/>
            <a:ext cx="1553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6213F5F-5517-C473-0197-829A3D3B2055}"/>
              </a:ext>
            </a:extLst>
          </p:cNvPr>
          <p:cNvCxnSpPr/>
          <p:nvPr/>
        </p:nvCxnSpPr>
        <p:spPr>
          <a:xfrm>
            <a:off x="7270572" y="3716934"/>
            <a:ext cx="0" cy="3564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9BA1CC3-C909-3998-1FED-9187BEF0EC16}"/>
              </a:ext>
            </a:extLst>
          </p:cNvPr>
          <p:cNvCxnSpPr>
            <a:cxnSpLocks/>
          </p:cNvCxnSpPr>
          <p:nvPr/>
        </p:nvCxnSpPr>
        <p:spPr>
          <a:xfrm>
            <a:off x="6997603" y="2340122"/>
            <a:ext cx="1907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656169D-3954-0391-CE09-378B83B1E704}"/>
              </a:ext>
            </a:extLst>
          </p:cNvPr>
          <p:cNvCxnSpPr/>
          <p:nvPr/>
        </p:nvCxnSpPr>
        <p:spPr>
          <a:xfrm flipH="1">
            <a:off x="9030603" y="1974575"/>
            <a:ext cx="1056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80BFB1E-1B91-49D1-B194-0A1D1A4BF922}"/>
              </a:ext>
            </a:extLst>
          </p:cNvPr>
          <p:cNvCxnSpPr>
            <a:cxnSpLocks/>
          </p:cNvCxnSpPr>
          <p:nvPr/>
        </p:nvCxnSpPr>
        <p:spPr>
          <a:xfrm>
            <a:off x="9030603" y="1969863"/>
            <a:ext cx="0" cy="14311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F8851B7-1900-6B7D-5D09-BDB2AA406C9B}"/>
              </a:ext>
            </a:extLst>
          </p:cNvPr>
          <p:cNvCxnSpPr>
            <a:cxnSpLocks/>
          </p:cNvCxnSpPr>
          <p:nvPr/>
        </p:nvCxnSpPr>
        <p:spPr>
          <a:xfrm flipV="1">
            <a:off x="8905387" y="1955726"/>
            <a:ext cx="0" cy="3769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792E3E8C-5778-EDFB-58F5-EB5550ABE6A1}"/>
              </a:ext>
            </a:extLst>
          </p:cNvPr>
          <p:cNvCxnSpPr>
            <a:cxnSpLocks/>
          </p:cNvCxnSpPr>
          <p:nvPr/>
        </p:nvCxnSpPr>
        <p:spPr>
          <a:xfrm>
            <a:off x="6910084" y="2167778"/>
            <a:ext cx="1851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D13F1532-84E2-207C-3F76-2E944106262B}"/>
              </a:ext>
            </a:extLst>
          </p:cNvPr>
          <p:cNvCxnSpPr/>
          <p:nvPr/>
        </p:nvCxnSpPr>
        <p:spPr>
          <a:xfrm flipV="1">
            <a:off x="8762004" y="1960438"/>
            <a:ext cx="0" cy="207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F0A11132-DF22-B17E-E5F7-DB8712C58B8B}"/>
              </a:ext>
            </a:extLst>
          </p:cNvPr>
          <p:cNvCxnSpPr/>
          <p:nvPr/>
        </p:nvCxnSpPr>
        <p:spPr>
          <a:xfrm>
            <a:off x="8757292" y="1965151"/>
            <a:ext cx="1480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214A0430-104E-095E-9441-D91743AD7EE8}"/>
              </a:ext>
            </a:extLst>
          </p:cNvPr>
          <p:cNvCxnSpPr>
            <a:cxnSpLocks/>
          </p:cNvCxnSpPr>
          <p:nvPr/>
        </p:nvCxnSpPr>
        <p:spPr>
          <a:xfrm>
            <a:off x="8964631" y="1825668"/>
            <a:ext cx="0" cy="620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4D52AE86-FCF2-8DEC-8E5B-0DB56B08445F}"/>
              </a:ext>
            </a:extLst>
          </p:cNvPr>
          <p:cNvCxnSpPr>
            <a:cxnSpLocks/>
          </p:cNvCxnSpPr>
          <p:nvPr/>
        </p:nvCxnSpPr>
        <p:spPr>
          <a:xfrm>
            <a:off x="7065589" y="3689258"/>
            <a:ext cx="0" cy="888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CFB88BAB-C825-D8E0-AC4F-AA04BF3745F0}"/>
              </a:ext>
            </a:extLst>
          </p:cNvPr>
          <p:cNvSpPr txBox="1"/>
          <p:nvPr/>
        </p:nvSpPr>
        <p:spPr>
          <a:xfrm>
            <a:off x="8792502" y="1451258"/>
            <a:ext cx="343786" cy="34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  <a:endParaRPr lang="en-ZA" dirty="0"/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C3A1667F-6BC6-7A4F-2142-99F71DD564D4}"/>
              </a:ext>
            </a:extLst>
          </p:cNvPr>
          <p:cNvSpPr txBox="1"/>
          <p:nvPr/>
        </p:nvSpPr>
        <p:spPr>
          <a:xfrm>
            <a:off x="5586289" y="4615555"/>
            <a:ext cx="446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 can only pass through if 2 grains loaded</a:t>
            </a:r>
            <a:endParaRPr lang="en-ZA" dirty="0"/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69DCE174-FA98-5AD0-AED7-67FF2002FE2B}"/>
              </a:ext>
            </a:extLst>
          </p:cNvPr>
          <p:cNvSpPr txBox="1"/>
          <p:nvPr/>
        </p:nvSpPr>
        <p:spPr>
          <a:xfrm>
            <a:off x="7676267" y="1881059"/>
            <a:ext cx="643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AND</a:t>
            </a:r>
            <a:endParaRPr lang="en-ZA" sz="1100" dirty="0"/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EFBF7837-CA44-7909-09BD-19616B17E0FD}"/>
              </a:ext>
            </a:extLst>
          </p:cNvPr>
          <p:cNvSpPr txBox="1"/>
          <p:nvPr/>
        </p:nvSpPr>
        <p:spPr>
          <a:xfrm>
            <a:off x="7466601" y="1807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FDDEE3B6-1A14-3018-DA88-603CE4F43F13}"/>
              </a:ext>
            </a:extLst>
          </p:cNvPr>
          <p:cNvSpPr txBox="1"/>
          <p:nvPr/>
        </p:nvSpPr>
        <p:spPr>
          <a:xfrm>
            <a:off x="8040478" y="18173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C0D9C18F-DC82-0026-8E9B-E543153978B3}"/>
              </a:ext>
            </a:extLst>
          </p:cNvPr>
          <p:cNvSpPr txBox="1"/>
          <p:nvPr/>
        </p:nvSpPr>
        <p:spPr>
          <a:xfrm>
            <a:off x="7370518" y="1793854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endParaRPr lang="en-ZA" dirty="0"/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7C9C7B45-7F3C-24A9-A7C3-800443932413}"/>
              </a:ext>
            </a:extLst>
          </p:cNvPr>
          <p:cNvSpPr txBox="1"/>
          <p:nvPr/>
        </p:nvSpPr>
        <p:spPr>
          <a:xfrm rot="10800000">
            <a:off x="8205670" y="1817309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6591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AD2C0D-2FE4-2548-E813-73A11D3C0606}"/>
              </a:ext>
            </a:extLst>
          </p:cNvPr>
          <p:cNvSpPr txBox="1"/>
          <p:nvPr/>
        </p:nvSpPr>
        <p:spPr>
          <a:xfrm>
            <a:off x="182880" y="274320"/>
            <a:ext cx="658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Equations and where their calculations happen:</a:t>
            </a:r>
            <a:endParaRPr lang="en-ZA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F21FBD-13AD-1F08-38EC-12B0178525A9}"/>
                  </a:ext>
                </a:extLst>
              </p:cNvPr>
              <p:cNvSpPr txBox="1"/>
              <p:nvPr/>
            </p:nvSpPr>
            <p:spPr>
              <a:xfrm>
                <a:off x="484632" y="1371600"/>
                <a:ext cx="32821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 = A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sz="2400" dirty="0"/>
                  <a:t>B</a:t>
                </a:r>
                <a:r>
                  <a:rPr lang="en-US" sz="2400" baseline="-25000" dirty="0"/>
                  <a:t>i </a:t>
                </a:r>
                <a:r>
                  <a:rPr lang="en-US" sz="2400" dirty="0"/>
                  <a:t> ; at XOR gate</a:t>
                </a:r>
                <a:endParaRPr lang="en-ZA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F21FBD-13AD-1F08-38EC-12B017852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32" y="1371600"/>
                <a:ext cx="3282117" cy="461665"/>
              </a:xfrm>
              <a:prstGeom prst="rect">
                <a:avLst/>
              </a:prstGeom>
              <a:blipFill>
                <a:blip r:embed="rId2"/>
                <a:stretch>
                  <a:fillRect l="-2974" t="-10526" r="-2045" b="-2894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8A3E0E-80F4-3DF8-0196-8321ADFB30BD}"/>
                  </a:ext>
                </a:extLst>
              </p:cNvPr>
              <p:cNvSpPr txBox="1"/>
              <p:nvPr/>
            </p:nvSpPr>
            <p:spPr>
              <a:xfrm>
                <a:off x="484632" y="1740932"/>
                <a:ext cx="33575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 = A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400" dirty="0"/>
                  <a:t> B</a:t>
                </a:r>
                <a:r>
                  <a:rPr lang="en-US" sz="2400" baseline="-25000" dirty="0"/>
                  <a:t>i </a:t>
                </a:r>
                <a:r>
                  <a:rPr lang="en-US" sz="2400" dirty="0"/>
                  <a:t> ; at AND gate</a:t>
                </a:r>
                <a:endParaRPr lang="en-ZA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8A3E0E-80F4-3DF8-0196-8321ADFB3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32" y="1740932"/>
                <a:ext cx="3357522" cy="461665"/>
              </a:xfrm>
              <a:prstGeom prst="rect">
                <a:avLst/>
              </a:prstGeom>
              <a:blipFill>
                <a:blip r:embed="rId3"/>
                <a:stretch>
                  <a:fillRect l="-2909" t="-10667" r="-2000" b="-3066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AA9604-E6AE-E990-7D78-506BE395452C}"/>
                  </a:ext>
                </a:extLst>
              </p:cNvPr>
              <p:cNvSpPr txBox="1"/>
              <p:nvPr/>
            </p:nvSpPr>
            <p:spPr>
              <a:xfrm>
                <a:off x="484632" y="2191881"/>
                <a:ext cx="7865216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(G,P) tree calculations: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	</a:t>
                </a:r>
                <a:r>
                  <a:rPr lang="en-US" sz="2400" dirty="0" err="1"/>
                  <a:t>G</a:t>
                </a:r>
                <a:r>
                  <a:rPr lang="en-US" sz="2400" baseline="-25000" dirty="0" err="1"/>
                  <a:t>j:I</a:t>
                </a:r>
                <a:r>
                  <a:rPr lang="en-US" sz="2400" dirty="0"/>
                  <a:t> = G</a:t>
                </a:r>
                <a:r>
                  <a:rPr lang="en-US" sz="2400" baseline="-25000" dirty="0"/>
                  <a:t>R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ZA" sz="2400" dirty="0"/>
                  <a:t>(P</a:t>
                </a:r>
                <a:r>
                  <a:rPr lang="en-ZA" sz="2400" baseline="-25000" dirty="0"/>
                  <a:t>R</a:t>
                </a:r>
                <a:r>
                  <a:rPr lang="en-ZA" sz="2400" dirty="0"/>
                  <a:t> </a:t>
                </a:r>
                <a14:m>
                  <m:oMath xmlns:m="http://schemas.openxmlformats.org/officeDocument/2006/math">
                    <m:r>
                      <a:rPr lang="en-ZA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ZA" sz="2400" dirty="0"/>
                  <a:t> G</a:t>
                </a:r>
                <a:r>
                  <a:rPr lang="en-ZA" sz="2400" baseline="-25000" dirty="0"/>
                  <a:t>L</a:t>
                </a:r>
                <a:r>
                  <a:rPr lang="en-ZA" sz="2400" dirty="0"/>
                  <a:t>) ; happens at combo OR/AND.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err="1"/>
                  <a:t>P</a:t>
                </a:r>
                <a:r>
                  <a:rPr lang="en-US" sz="2400" baseline="-25000" dirty="0" err="1"/>
                  <a:t>j:I</a:t>
                </a:r>
                <a:r>
                  <a:rPr lang="en-US" sz="2400" dirty="0"/>
                  <a:t> = </a:t>
                </a:r>
                <a:r>
                  <a:rPr lang="en-ZA" sz="2400" dirty="0"/>
                  <a:t>(P</a:t>
                </a:r>
                <a:r>
                  <a:rPr lang="en-ZA" sz="2400" baseline="-25000" dirty="0"/>
                  <a:t>R</a:t>
                </a:r>
                <a:r>
                  <a:rPr lang="en-ZA" sz="2400" dirty="0"/>
                  <a:t> </a:t>
                </a:r>
                <a14:m>
                  <m:oMath xmlns:m="http://schemas.openxmlformats.org/officeDocument/2006/math">
                    <m:r>
                      <a:rPr lang="en-Z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ZA" sz="2400" dirty="0"/>
                  <a:t> P</a:t>
                </a:r>
                <a:r>
                  <a:rPr lang="en-ZA" sz="2400" baseline="-25000" dirty="0"/>
                  <a:t>L</a:t>
                </a:r>
                <a:r>
                  <a:rPr lang="en-ZA" sz="2400" dirty="0"/>
                  <a:t>) ; happens at combo OR/AND.</a:t>
                </a:r>
              </a:p>
              <a:p>
                <a:endParaRPr lang="en-ZA" sz="2400" dirty="0"/>
              </a:p>
              <a:p>
                <a:r>
                  <a:rPr lang="en-ZA" sz="2400" dirty="0"/>
                  <a:t>Carries:</a:t>
                </a:r>
              </a:p>
              <a:p>
                <a:r>
                  <a:rPr lang="en-ZA" sz="2400" dirty="0"/>
                  <a:t>	</a:t>
                </a:r>
                <a:r>
                  <a:rPr lang="en-US" sz="2400" dirty="0"/>
                  <a:t> C</a:t>
                </a:r>
                <a:r>
                  <a:rPr lang="en-US" sz="2400" baseline="-25000" dirty="0"/>
                  <a:t>i </a:t>
                </a:r>
                <a:r>
                  <a:rPr lang="en-US" sz="2400" dirty="0"/>
                  <a:t>= G</a:t>
                </a:r>
                <a:r>
                  <a:rPr lang="en-US" sz="2400" baseline="-25000" dirty="0"/>
                  <a:t>i:0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en-ZA" sz="2400" dirty="0"/>
                  <a:t>(P</a:t>
                </a:r>
                <a:r>
                  <a:rPr lang="en-ZA" sz="2400" baseline="-25000" dirty="0"/>
                  <a:t>i:0</a:t>
                </a:r>
                <a:r>
                  <a:rPr lang="en-ZA" sz="2400" dirty="0"/>
                  <a:t> </a:t>
                </a:r>
                <a14:m>
                  <m:oMath xmlns:m="http://schemas.openxmlformats.org/officeDocument/2006/math">
                    <m:r>
                      <a:rPr lang="en-Z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ZA" sz="2400" dirty="0"/>
                  <a:t> C</a:t>
                </a:r>
                <a:r>
                  <a:rPr lang="en-ZA" sz="2400" baseline="-25000" dirty="0"/>
                  <a:t>0</a:t>
                </a:r>
                <a:r>
                  <a:rPr lang="en-ZA" sz="2400" dirty="0"/>
                  <a:t>) ; happens at combo OR/AND.</a:t>
                </a:r>
              </a:p>
              <a:p>
                <a:endParaRPr lang="en-ZA" sz="2400" dirty="0"/>
              </a:p>
              <a:p>
                <a:r>
                  <a:rPr lang="en-ZA" sz="2400" dirty="0"/>
                  <a:t>Sums happen at XOR gate.</a:t>
                </a:r>
              </a:p>
              <a:p>
                <a:endParaRPr lang="en-ZA" sz="2400" dirty="0"/>
              </a:p>
              <a:p>
                <a:r>
                  <a:rPr lang="en-ZA" sz="2400" dirty="0"/>
                  <a:t>A standalone ‘OR’ gate is not being considered because no formula uses an ‘OR’ operation in isolation.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AA9604-E6AE-E990-7D78-506BE3954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32" y="2191881"/>
                <a:ext cx="7865216" cy="4524315"/>
              </a:xfrm>
              <a:prstGeom prst="rect">
                <a:avLst/>
              </a:prstGeom>
              <a:blipFill>
                <a:blip r:embed="rId4"/>
                <a:stretch>
                  <a:fillRect l="-1240" t="-1078" r="-1550" b="-215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53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886C434-10D0-D8C6-7FD6-2F5A6EE137BC}"/>
              </a:ext>
            </a:extLst>
          </p:cNvPr>
          <p:cNvSpPr txBox="1"/>
          <p:nvPr/>
        </p:nvSpPr>
        <p:spPr>
          <a:xfrm>
            <a:off x="447040" y="447040"/>
            <a:ext cx="1965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Memory cells</a:t>
            </a:r>
            <a:endParaRPr lang="en-ZA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A2CE9-CF13-4C61-B960-414F7874A4D1}"/>
              </a:ext>
            </a:extLst>
          </p:cNvPr>
          <p:cNvSpPr txBox="1"/>
          <p:nvPr/>
        </p:nvSpPr>
        <p:spPr>
          <a:xfrm>
            <a:off x="447040" y="1310640"/>
            <a:ext cx="4216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Formula values are stored in a table with its identity encoded by essentially ticking boxes with grains.</a:t>
            </a:r>
          </a:p>
          <a:p>
            <a:pPr marL="342900" indent="-342900">
              <a:buAutoNum type="arabicPeriod"/>
            </a:pPr>
            <a:r>
              <a:rPr lang="en-ZA" dirty="0"/>
              <a:t>Procedure: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ZA" dirty="0"/>
              <a:t>Ant picks next available memory row.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ZA" dirty="0"/>
              <a:t>It ‘reserves’ the row by placing a grain in ‘Reserved’.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ZA" dirty="0"/>
              <a:t>Cells are tagged to describe variable identity (see examples).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ZA" dirty="0"/>
              <a:t>When variable has been encoded, ‘Read Ready’ receives a grain and is then available to be read by other ants.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ZA" dirty="0"/>
              <a:t>Row will remain until ‘Reserved’ grain is removed; grains in that row will then be marked as needing to be cleared.</a:t>
            </a:r>
          </a:p>
          <a:p>
            <a:pPr marL="800100" lvl="1" indent="-342900">
              <a:buFont typeface="+mj-lt"/>
              <a:buAutoNum type="alphaLcParenR"/>
            </a:pPr>
            <a:endParaRPr lang="en-ZA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9CAFE5-13B9-80AF-48CC-6D4377277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454583"/>
              </p:ext>
            </p:extLst>
          </p:nvPr>
        </p:nvGraphicFramePr>
        <p:xfrm>
          <a:off x="4781296" y="908705"/>
          <a:ext cx="7223760" cy="473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844">
                  <a:extLst>
                    <a:ext uri="{9D8B030D-6E8A-4147-A177-3AD203B41FA5}">
                      <a16:colId xmlns:a16="http://schemas.microsoft.com/office/drawing/2014/main" val="52309306"/>
                    </a:ext>
                  </a:extLst>
                </a:gridCol>
                <a:gridCol w="364049">
                  <a:extLst>
                    <a:ext uri="{9D8B030D-6E8A-4147-A177-3AD203B41FA5}">
                      <a16:colId xmlns:a16="http://schemas.microsoft.com/office/drawing/2014/main" val="3039425542"/>
                    </a:ext>
                  </a:extLst>
                </a:gridCol>
                <a:gridCol w="304120">
                  <a:extLst>
                    <a:ext uri="{9D8B030D-6E8A-4147-A177-3AD203B41FA5}">
                      <a16:colId xmlns:a16="http://schemas.microsoft.com/office/drawing/2014/main" val="737000113"/>
                    </a:ext>
                  </a:extLst>
                </a:gridCol>
                <a:gridCol w="315481">
                  <a:extLst>
                    <a:ext uri="{9D8B030D-6E8A-4147-A177-3AD203B41FA5}">
                      <a16:colId xmlns:a16="http://schemas.microsoft.com/office/drawing/2014/main" val="3150152111"/>
                    </a:ext>
                  </a:extLst>
                </a:gridCol>
                <a:gridCol w="315481">
                  <a:extLst>
                    <a:ext uri="{9D8B030D-6E8A-4147-A177-3AD203B41FA5}">
                      <a16:colId xmlns:a16="http://schemas.microsoft.com/office/drawing/2014/main" val="302321530"/>
                    </a:ext>
                  </a:extLst>
                </a:gridCol>
                <a:gridCol w="258036">
                  <a:extLst>
                    <a:ext uri="{9D8B030D-6E8A-4147-A177-3AD203B41FA5}">
                      <a16:colId xmlns:a16="http://schemas.microsoft.com/office/drawing/2014/main" val="3202377828"/>
                    </a:ext>
                  </a:extLst>
                </a:gridCol>
                <a:gridCol w="258036">
                  <a:extLst>
                    <a:ext uri="{9D8B030D-6E8A-4147-A177-3AD203B41FA5}">
                      <a16:colId xmlns:a16="http://schemas.microsoft.com/office/drawing/2014/main" val="1260352169"/>
                    </a:ext>
                  </a:extLst>
                </a:gridCol>
                <a:gridCol w="261409">
                  <a:extLst>
                    <a:ext uri="{9D8B030D-6E8A-4147-A177-3AD203B41FA5}">
                      <a16:colId xmlns:a16="http://schemas.microsoft.com/office/drawing/2014/main" val="1728402820"/>
                    </a:ext>
                  </a:extLst>
                </a:gridCol>
                <a:gridCol w="241197">
                  <a:extLst>
                    <a:ext uri="{9D8B030D-6E8A-4147-A177-3AD203B41FA5}">
                      <a16:colId xmlns:a16="http://schemas.microsoft.com/office/drawing/2014/main" val="732280706"/>
                    </a:ext>
                  </a:extLst>
                </a:gridCol>
                <a:gridCol w="272929">
                  <a:extLst>
                    <a:ext uri="{9D8B030D-6E8A-4147-A177-3AD203B41FA5}">
                      <a16:colId xmlns:a16="http://schemas.microsoft.com/office/drawing/2014/main" val="2974372441"/>
                    </a:ext>
                  </a:extLst>
                </a:gridCol>
                <a:gridCol w="789018">
                  <a:extLst>
                    <a:ext uri="{9D8B030D-6E8A-4147-A177-3AD203B41FA5}">
                      <a16:colId xmlns:a16="http://schemas.microsoft.com/office/drawing/2014/main" val="3392699301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7147407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05012743"/>
                    </a:ext>
                  </a:extLst>
                </a:gridCol>
              </a:tblGrid>
              <a:tr h="272627">
                <a:tc rowSpan="2">
                  <a:txBody>
                    <a:bodyPr/>
                    <a:lstStyle/>
                    <a:p>
                      <a:r>
                        <a:rPr lang="en-US" dirty="0"/>
                        <a:t>HUMAN READABLE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Reserved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  <a:p>
                      <a:r>
                        <a:rPr lang="en-US" dirty="0"/>
                        <a:t>ready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014675"/>
                  </a:ext>
                </a:extLst>
              </a:tr>
              <a:tr h="27262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040350"/>
                  </a:ext>
                </a:extLst>
              </a:tr>
              <a:tr h="272627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18594"/>
                  </a:ext>
                </a:extLst>
              </a:tr>
              <a:tr h="272627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203561"/>
                  </a:ext>
                </a:extLst>
              </a:tr>
              <a:tr h="272627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485182"/>
                  </a:ext>
                </a:extLst>
              </a:tr>
              <a:tr h="455496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149138"/>
                  </a:ext>
                </a:extLst>
              </a:tr>
              <a:tr h="2453647">
                <a:tc gridSpan="1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Etc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401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91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21863-3843-BBF3-DF89-40B8CDCF2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CC7F161-E2FD-8802-C901-EBD8726C27E6}"/>
              </a:ext>
            </a:extLst>
          </p:cNvPr>
          <p:cNvSpPr txBox="1"/>
          <p:nvPr/>
        </p:nvSpPr>
        <p:spPr>
          <a:xfrm>
            <a:off x="447040" y="447040"/>
            <a:ext cx="2510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Memory cells</a:t>
            </a:r>
          </a:p>
          <a:p>
            <a:r>
              <a:rPr lang="en-US" sz="2400" dirty="0"/>
              <a:t>storage examples</a:t>
            </a:r>
            <a:endParaRPr lang="en-ZA" sz="2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FE43A7-86CB-8909-C2EA-90D78A235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976967"/>
              </p:ext>
            </p:extLst>
          </p:nvPr>
        </p:nvGraphicFramePr>
        <p:xfrm>
          <a:off x="4836160" y="469900"/>
          <a:ext cx="7223760" cy="473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844">
                  <a:extLst>
                    <a:ext uri="{9D8B030D-6E8A-4147-A177-3AD203B41FA5}">
                      <a16:colId xmlns:a16="http://schemas.microsoft.com/office/drawing/2014/main" val="52309306"/>
                    </a:ext>
                  </a:extLst>
                </a:gridCol>
                <a:gridCol w="364049">
                  <a:extLst>
                    <a:ext uri="{9D8B030D-6E8A-4147-A177-3AD203B41FA5}">
                      <a16:colId xmlns:a16="http://schemas.microsoft.com/office/drawing/2014/main" val="3039425542"/>
                    </a:ext>
                  </a:extLst>
                </a:gridCol>
                <a:gridCol w="304120">
                  <a:extLst>
                    <a:ext uri="{9D8B030D-6E8A-4147-A177-3AD203B41FA5}">
                      <a16:colId xmlns:a16="http://schemas.microsoft.com/office/drawing/2014/main" val="737000113"/>
                    </a:ext>
                  </a:extLst>
                </a:gridCol>
                <a:gridCol w="315481">
                  <a:extLst>
                    <a:ext uri="{9D8B030D-6E8A-4147-A177-3AD203B41FA5}">
                      <a16:colId xmlns:a16="http://schemas.microsoft.com/office/drawing/2014/main" val="3150152111"/>
                    </a:ext>
                  </a:extLst>
                </a:gridCol>
                <a:gridCol w="315481">
                  <a:extLst>
                    <a:ext uri="{9D8B030D-6E8A-4147-A177-3AD203B41FA5}">
                      <a16:colId xmlns:a16="http://schemas.microsoft.com/office/drawing/2014/main" val="302321530"/>
                    </a:ext>
                  </a:extLst>
                </a:gridCol>
                <a:gridCol w="258036">
                  <a:extLst>
                    <a:ext uri="{9D8B030D-6E8A-4147-A177-3AD203B41FA5}">
                      <a16:colId xmlns:a16="http://schemas.microsoft.com/office/drawing/2014/main" val="3202377828"/>
                    </a:ext>
                  </a:extLst>
                </a:gridCol>
                <a:gridCol w="258036">
                  <a:extLst>
                    <a:ext uri="{9D8B030D-6E8A-4147-A177-3AD203B41FA5}">
                      <a16:colId xmlns:a16="http://schemas.microsoft.com/office/drawing/2014/main" val="1260352169"/>
                    </a:ext>
                  </a:extLst>
                </a:gridCol>
                <a:gridCol w="261409">
                  <a:extLst>
                    <a:ext uri="{9D8B030D-6E8A-4147-A177-3AD203B41FA5}">
                      <a16:colId xmlns:a16="http://schemas.microsoft.com/office/drawing/2014/main" val="1728402820"/>
                    </a:ext>
                  </a:extLst>
                </a:gridCol>
                <a:gridCol w="241197">
                  <a:extLst>
                    <a:ext uri="{9D8B030D-6E8A-4147-A177-3AD203B41FA5}">
                      <a16:colId xmlns:a16="http://schemas.microsoft.com/office/drawing/2014/main" val="732280706"/>
                    </a:ext>
                  </a:extLst>
                </a:gridCol>
                <a:gridCol w="272929">
                  <a:extLst>
                    <a:ext uri="{9D8B030D-6E8A-4147-A177-3AD203B41FA5}">
                      <a16:colId xmlns:a16="http://schemas.microsoft.com/office/drawing/2014/main" val="2974372441"/>
                    </a:ext>
                  </a:extLst>
                </a:gridCol>
                <a:gridCol w="789018">
                  <a:extLst>
                    <a:ext uri="{9D8B030D-6E8A-4147-A177-3AD203B41FA5}">
                      <a16:colId xmlns:a16="http://schemas.microsoft.com/office/drawing/2014/main" val="3392699301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7147407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05012743"/>
                    </a:ext>
                  </a:extLst>
                </a:gridCol>
              </a:tblGrid>
              <a:tr h="272627">
                <a:tc rowSpan="2">
                  <a:txBody>
                    <a:bodyPr/>
                    <a:lstStyle/>
                    <a:p>
                      <a:r>
                        <a:rPr lang="en-US" dirty="0"/>
                        <a:t>HUMAN READABLE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Reserved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  <a:p>
                      <a:r>
                        <a:rPr lang="en-US" dirty="0"/>
                        <a:t>ready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014675"/>
                  </a:ext>
                </a:extLst>
              </a:tr>
              <a:tr h="27262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040350"/>
                  </a:ext>
                </a:extLst>
              </a:tr>
              <a:tr h="272627">
                <a:tc>
                  <a:txBody>
                    <a:bodyPr/>
                    <a:lstStyle/>
                    <a:p>
                      <a:r>
                        <a:rPr lang="en-US" dirty="0"/>
                        <a:t>1. G</a:t>
                      </a:r>
                      <a:r>
                        <a:rPr lang="en-US" sz="1600" baseline="-25000" dirty="0"/>
                        <a:t>2:0</a:t>
                      </a:r>
                      <a:r>
                        <a:rPr lang="en-US" sz="1600" baseline="0" dirty="0"/>
                        <a:t> = 1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18594"/>
                  </a:ext>
                </a:extLst>
              </a:tr>
              <a:tr h="272627">
                <a:tc>
                  <a:txBody>
                    <a:bodyPr/>
                    <a:lstStyle/>
                    <a:p>
                      <a:r>
                        <a:rPr lang="en-US" dirty="0"/>
                        <a:t>2. P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 = 0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203561"/>
                  </a:ext>
                </a:extLst>
              </a:tr>
              <a:tr h="272627">
                <a:tc>
                  <a:txBody>
                    <a:bodyPr/>
                    <a:lstStyle/>
                    <a:p>
                      <a:r>
                        <a:rPr lang="en-US" dirty="0"/>
                        <a:t>3. C</a:t>
                      </a:r>
                      <a:r>
                        <a:rPr lang="en-US" baseline="-25000" dirty="0"/>
                        <a:t>4 </a:t>
                      </a:r>
                      <a:r>
                        <a:rPr lang="en-US" baseline="0" dirty="0"/>
                        <a:t>= 1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485182"/>
                  </a:ext>
                </a:extLst>
              </a:tr>
              <a:tr h="455496">
                <a:tc>
                  <a:txBody>
                    <a:bodyPr/>
                    <a:lstStyle/>
                    <a:p>
                      <a:r>
                        <a:rPr lang="en-US" dirty="0"/>
                        <a:t>4. S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 = 0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149138"/>
                  </a:ext>
                </a:extLst>
              </a:tr>
              <a:tr h="2453647">
                <a:tc gridSpan="1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Etc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401278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B3C50691-E65F-5B5C-8740-C94CF493D0B0}"/>
              </a:ext>
            </a:extLst>
          </p:cNvPr>
          <p:cNvSpPr/>
          <p:nvPr/>
        </p:nvSpPr>
        <p:spPr>
          <a:xfrm>
            <a:off x="6716152" y="1331559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CB3E59-0750-2A33-42E2-53E1F6331AF3}"/>
              </a:ext>
            </a:extLst>
          </p:cNvPr>
          <p:cNvSpPr/>
          <p:nvPr/>
        </p:nvSpPr>
        <p:spPr>
          <a:xfrm>
            <a:off x="8489363" y="1295172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E69F22-BC98-3B93-B93A-F168BECAE142}"/>
              </a:ext>
            </a:extLst>
          </p:cNvPr>
          <p:cNvSpPr/>
          <p:nvPr/>
        </p:nvSpPr>
        <p:spPr>
          <a:xfrm>
            <a:off x="9019540" y="1306987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C05FFC-DC0C-ADF8-DDE4-6616BA6DE62D}"/>
              </a:ext>
            </a:extLst>
          </p:cNvPr>
          <p:cNvSpPr/>
          <p:nvPr/>
        </p:nvSpPr>
        <p:spPr>
          <a:xfrm>
            <a:off x="9525486" y="1318674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4AC2F0-FE6B-E3D2-8C5D-87DAFACABE6E}"/>
              </a:ext>
            </a:extLst>
          </p:cNvPr>
          <p:cNvSpPr/>
          <p:nvPr/>
        </p:nvSpPr>
        <p:spPr>
          <a:xfrm>
            <a:off x="10441840" y="1318674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A20827-1D0B-35F0-E201-9EBCB6547608}"/>
              </a:ext>
            </a:extLst>
          </p:cNvPr>
          <p:cNvSpPr/>
          <p:nvPr/>
        </p:nvSpPr>
        <p:spPr>
          <a:xfrm>
            <a:off x="11537059" y="1331558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42ABE7-A66B-E4D2-0C54-0625A6C35C0E}"/>
              </a:ext>
            </a:extLst>
          </p:cNvPr>
          <p:cNvSpPr/>
          <p:nvPr/>
        </p:nvSpPr>
        <p:spPr>
          <a:xfrm>
            <a:off x="7078198" y="1708538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CB237A-ADCF-BA1F-E158-765CC9C48139}"/>
              </a:ext>
            </a:extLst>
          </p:cNvPr>
          <p:cNvSpPr/>
          <p:nvPr/>
        </p:nvSpPr>
        <p:spPr>
          <a:xfrm>
            <a:off x="10428943" y="1693530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607EDDB-E2C9-57D8-B118-4422C5FAFDDD}"/>
              </a:ext>
            </a:extLst>
          </p:cNvPr>
          <p:cNvSpPr/>
          <p:nvPr/>
        </p:nvSpPr>
        <p:spPr>
          <a:xfrm>
            <a:off x="11502258" y="1708536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40C909-91C9-F2D3-A6E2-A07C4C304BAA}"/>
              </a:ext>
            </a:extLst>
          </p:cNvPr>
          <p:cNvSpPr/>
          <p:nvPr/>
        </p:nvSpPr>
        <p:spPr>
          <a:xfrm>
            <a:off x="7416895" y="2049130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340251-EDCF-3032-28CE-C9E46CF5EC04}"/>
              </a:ext>
            </a:extLst>
          </p:cNvPr>
          <p:cNvSpPr/>
          <p:nvPr/>
        </p:nvSpPr>
        <p:spPr>
          <a:xfrm>
            <a:off x="9045131" y="1693531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F262CD2-B5C9-3E74-47CF-7A15B270ADE0}"/>
              </a:ext>
            </a:extLst>
          </p:cNvPr>
          <p:cNvSpPr/>
          <p:nvPr/>
        </p:nvSpPr>
        <p:spPr>
          <a:xfrm>
            <a:off x="11507717" y="2049129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C82459-7639-9470-07F1-6B0D2DBDFA70}"/>
              </a:ext>
            </a:extLst>
          </p:cNvPr>
          <p:cNvSpPr/>
          <p:nvPr/>
        </p:nvSpPr>
        <p:spPr>
          <a:xfrm>
            <a:off x="8001392" y="2049130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44BBE5-2DEC-57A3-ACB4-0D4DAD540CBE}"/>
              </a:ext>
            </a:extLst>
          </p:cNvPr>
          <p:cNvSpPr/>
          <p:nvPr/>
        </p:nvSpPr>
        <p:spPr>
          <a:xfrm>
            <a:off x="7677638" y="2501018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5497CD3-D1FB-3FBC-9C8C-C9CF2CC249D1}"/>
              </a:ext>
            </a:extLst>
          </p:cNvPr>
          <p:cNvSpPr/>
          <p:nvPr/>
        </p:nvSpPr>
        <p:spPr>
          <a:xfrm>
            <a:off x="8489363" y="2501018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E8DCA4-5773-74AA-B379-492926B0DB44}"/>
              </a:ext>
            </a:extLst>
          </p:cNvPr>
          <p:cNvSpPr/>
          <p:nvPr/>
        </p:nvSpPr>
        <p:spPr>
          <a:xfrm>
            <a:off x="10441840" y="2501018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0D41CA-D7CB-E677-0DD0-5BF2F7B8774D}"/>
              </a:ext>
            </a:extLst>
          </p:cNvPr>
          <p:cNvSpPr txBox="1"/>
          <p:nvPr/>
        </p:nvSpPr>
        <p:spPr>
          <a:xfrm>
            <a:off x="609600" y="2049129"/>
            <a:ext cx="3911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Notice:</a:t>
            </a:r>
          </a:p>
          <a:p>
            <a:pPr marL="342900" indent="-342900">
              <a:buAutoNum type="alphaUcParenR"/>
            </a:pPr>
            <a:r>
              <a:rPr lang="en-US" dirty="0"/>
              <a:t>Entry number 1; Variables with 2 or more index descriptors (e.g. generate bit G</a:t>
            </a:r>
            <a:r>
              <a:rPr lang="en-US" baseline="-25000" dirty="0"/>
              <a:t>2:0</a:t>
            </a:r>
            <a:r>
              <a:rPr lang="en-US" dirty="0"/>
              <a:t> has 2 and 0) will have multiple indexes ticked.</a:t>
            </a:r>
          </a:p>
          <a:p>
            <a:pPr marL="342900" indent="-342900">
              <a:buAutoNum type="alphaUcParenR"/>
            </a:pPr>
            <a:r>
              <a:rPr lang="en-US" dirty="0"/>
              <a:t>Entry number 3; contains values and is read-ready; however, ‘reserved’ is not ticked and so will be cleared out if an ant comes across it.</a:t>
            </a:r>
          </a:p>
          <a:p>
            <a:pPr marL="342900" indent="-342900">
              <a:buAutoNum type="alphaUcParenR"/>
            </a:pPr>
            <a:r>
              <a:rPr lang="en-US" dirty="0"/>
              <a:t>Entry number 4; contains data but ‘read-ready’ is not ticked. Data is possibly still being added; ants cannot use its information.</a:t>
            </a:r>
          </a:p>
          <a:p>
            <a:pPr marL="342900" indent="-342900">
              <a:buAutoNum type="alphaUcParenR"/>
            </a:pPr>
            <a:r>
              <a:rPr lang="en-US" dirty="0"/>
              <a:t>No tuple values ( </a:t>
            </a:r>
            <a:r>
              <a:rPr lang="en-US" dirty="0" err="1"/>
              <a:t>eg</a:t>
            </a:r>
            <a:r>
              <a:rPr lang="en-US" dirty="0"/>
              <a:t> (G,P)) are stored as one; must be G and P separate</a:t>
            </a:r>
            <a:endParaRPr lang="en-ZA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4FAB8E2-8809-2F53-F8B8-E01855985EDD}"/>
              </a:ext>
            </a:extLst>
          </p:cNvPr>
          <p:cNvSpPr/>
          <p:nvPr/>
        </p:nvSpPr>
        <p:spPr>
          <a:xfrm>
            <a:off x="9519137" y="2049129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7349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3DAD2775-DDF5-ABA9-C3C7-40759EB76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873" y="3795815"/>
            <a:ext cx="3622999" cy="23899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B0085C-4E25-6D0E-42AE-6A428F899C3E}"/>
              </a:ext>
            </a:extLst>
          </p:cNvPr>
          <p:cNvSpPr txBox="1"/>
          <p:nvPr/>
        </p:nvSpPr>
        <p:spPr>
          <a:xfrm>
            <a:off x="8119092" y="3468075"/>
            <a:ext cx="99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541AD2-C7B8-1650-F863-6044FC224489}"/>
              </a:ext>
            </a:extLst>
          </p:cNvPr>
          <p:cNvSpPr/>
          <p:nvPr/>
        </p:nvSpPr>
        <p:spPr>
          <a:xfrm>
            <a:off x="364778" y="1668548"/>
            <a:ext cx="4041648" cy="369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5A293F-14B7-C3A7-139C-54AF94485A13}"/>
              </a:ext>
            </a:extLst>
          </p:cNvPr>
          <p:cNvCxnSpPr>
            <a:cxnSpLocks/>
            <a:stCxn id="9" idx="0"/>
            <a:endCxn id="9" idx="2"/>
          </p:cNvCxnSpPr>
          <p:nvPr/>
        </p:nvCxnSpPr>
        <p:spPr>
          <a:xfrm>
            <a:off x="2385602" y="1668548"/>
            <a:ext cx="0" cy="369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73580F-2EA0-E54F-6737-9CB5D103B94C}"/>
              </a:ext>
            </a:extLst>
          </p:cNvPr>
          <p:cNvSpPr txBox="1"/>
          <p:nvPr/>
        </p:nvSpPr>
        <p:spPr>
          <a:xfrm>
            <a:off x="1055586" y="1251515"/>
            <a:ext cx="298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numbers in decimal</a:t>
            </a:r>
            <a:endParaRPr lang="en-Z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63E4B3-B2F1-5233-B62D-20F231909164}"/>
              </a:ext>
            </a:extLst>
          </p:cNvPr>
          <p:cNvSpPr txBox="1"/>
          <p:nvPr/>
        </p:nvSpPr>
        <p:spPr>
          <a:xfrm>
            <a:off x="327150" y="4874046"/>
            <a:ext cx="204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output cells</a:t>
            </a:r>
            <a:endParaRPr lang="en-ZA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02BDF98-0FCF-2C1D-4BC8-2E81075ED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67327"/>
              </p:ext>
            </p:extLst>
          </p:nvPr>
        </p:nvGraphicFramePr>
        <p:xfrm>
          <a:off x="314585" y="5243378"/>
          <a:ext cx="3673855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771">
                  <a:extLst>
                    <a:ext uri="{9D8B030D-6E8A-4147-A177-3AD203B41FA5}">
                      <a16:colId xmlns:a16="http://schemas.microsoft.com/office/drawing/2014/main" val="3803754088"/>
                    </a:ext>
                  </a:extLst>
                </a:gridCol>
                <a:gridCol w="734771">
                  <a:extLst>
                    <a:ext uri="{9D8B030D-6E8A-4147-A177-3AD203B41FA5}">
                      <a16:colId xmlns:a16="http://schemas.microsoft.com/office/drawing/2014/main" val="1006090249"/>
                    </a:ext>
                  </a:extLst>
                </a:gridCol>
                <a:gridCol w="734771">
                  <a:extLst>
                    <a:ext uri="{9D8B030D-6E8A-4147-A177-3AD203B41FA5}">
                      <a16:colId xmlns:a16="http://schemas.microsoft.com/office/drawing/2014/main" val="3212768765"/>
                    </a:ext>
                  </a:extLst>
                </a:gridCol>
                <a:gridCol w="734771">
                  <a:extLst>
                    <a:ext uri="{9D8B030D-6E8A-4147-A177-3AD203B41FA5}">
                      <a16:colId xmlns:a16="http://schemas.microsoft.com/office/drawing/2014/main" val="2330580289"/>
                    </a:ext>
                  </a:extLst>
                </a:gridCol>
                <a:gridCol w="734771">
                  <a:extLst>
                    <a:ext uri="{9D8B030D-6E8A-4147-A177-3AD203B41FA5}">
                      <a16:colId xmlns:a16="http://schemas.microsoft.com/office/drawing/2014/main" val="121838446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426889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A0B72D9B-BABC-1597-6EE1-F07C9BDB2475}"/>
              </a:ext>
            </a:extLst>
          </p:cNvPr>
          <p:cNvSpPr/>
          <p:nvPr/>
        </p:nvSpPr>
        <p:spPr>
          <a:xfrm>
            <a:off x="327150" y="6007605"/>
            <a:ext cx="2807102" cy="4993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D20BB2-5CDA-8B4C-6639-A278792B6731}"/>
              </a:ext>
            </a:extLst>
          </p:cNvPr>
          <p:cNvSpPr txBox="1"/>
          <p:nvPr/>
        </p:nvSpPr>
        <p:spPr>
          <a:xfrm>
            <a:off x="327150" y="5650727"/>
            <a:ext cx="287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decimal final result</a:t>
            </a:r>
            <a:endParaRPr lang="en-Z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D0A395-4D58-FD7F-EA8E-07674B2FD2E3}"/>
              </a:ext>
            </a:extLst>
          </p:cNvPr>
          <p:cNvSpPr txBox="1"/>
          <p:nvPr/>
        </p:nvSpPr>
        <p:spPr>
          <a:xfrm>
            <a:off x="364778" y="6078840"/>
            <a:ext cx="270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*some final number* </a:t>
            </a:r>
            <a:r>
              <a:rPr lang="en-US" dirty="0" err="1"/>
              <a:t>eg</a:t>
            </a:r>
            <a:r>
              <a:rPr lang="en-US" dirty="0"/>
              <a:t> 8</a:t>
            </a:r>
            <a:endParaRPr lang="en-Z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19F38C-D08D-6EB8-0192-19A8EAB713B5}"/>
              </a:ext>
            </a:extLst>
          </p:cNvPr>
          <p:cNvSpPr txBox="1"/>
          <p:nvPr/>
        </p:nvSpPr>
        <p:spPr>
          <a:xfrm>
            <a:off x="364779" y="1658617"/>
            <a:ext cx="1954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*some number 1* </a:t>
            </a:r>
            <a:r>
              <a:rPr lang="en-US" sz="1400" dirty="0" err="1"/>
              <a:t>eg</a:t>
            </a:r>
            <a:r>
              <a:rPr lang="en-US" sz="1400" dirty="0"/>
              <a:t> 5</a:t>
            </a:r>
            <a:endParaRPr lang="en-ZA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7F1AF2-33D6-F000-300E-7E319F4C5985}"/>
              </a:ext>
            </a:extLst>
          </p:cNvPr>
          <p:cNvSpPr txBox="1"/>
          <p:nvPr/>
        </p:nvSpPr>
        <p:spPr>
          <a:xfrm>
            <a:off x="2434743" y="1678480"/>
            <a:ext cx="1954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*some number 2* </a:t>
            </a:r>
            <a:r>
              <a:rPr lang="en-US" sz="1400" dirty="0" err="1"/>
              <a:t>eg</a:t>
            </a:r>
            <a:r>
              <a:rPr lang="en-US" sz="1400" dirty="0"/>
              <a:t> 3</a:t>
            </a:r>
            <a:endParaRPr lang="en-ZA" sz="1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0BEA54C-1D69-7B30-F1DC-B98EBCFD6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81" y="4743329"/>
            <a:ext cx="1843505" cy="134479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2AF3C12-AE3B-C73F-D59F-8FCFDA7B79A3}"/>
              </a:ext>
            </a:extLst>
          </p:cNvPr>
          <p:cNvSpPr txBox="1"/>
          <p:nvPr/>
        </p:nvSpPr>
        <p:spPr>
          <a:xfrm>
            <a:off x="5225493" y="4326295"/>
            <a:ext cx="2457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AND/OR combo gate</a:t>
            </a:r>
            <a:endParaRPr lang="en-ZA" sz="1800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14F3B7B-1EFD-C2D2-371A-2D4AB33A5E14}"/>
              </a:ext>
            </a:extLst>
          </p:cNvPr>
          <p:cNvGrpSpPr/>
          <p:nvPr/>
        </p:nvGrpSpPr>
        <p:grpSpPr>
          <a:xfrm>
            <a:off x="9600113" y="950942"/>
            <a:ext cx="2981231" cy="1892474"/>
            <a:chOff x="8837097" y="713557"/>
            <a:chExt cx="2011833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D3ABD10-2616-F31D-7B62-E8DC8738F74D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477172C-4EF6-4C79-E6A2-E7E1BB294E35}"/>
                </a:ext>
              </a:extLst>
            </p:cNvPr>
            <p:cNvSpPr txBox="1"/>
            <p:nvPr/>
          </p:nvSpPr>
          <p:spPr>
            <a:xfrm>
              <a:off x="8837097" y="713557"/>
              <a:ext cx="2011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Sand grain storage</a:t>
              </a:r>
              <a:endParaRPr lang="en-ZA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EFF734A-9B87-E598-5A64-B5C2839CC54E}"/>
                </a:ext>
              </a:extLst>
            </p:cNvPr>
            <p:cNvGrpSpPr/>
            <p:nvPr/>
          </p:nvGrpSpPr>
          <p:grpSpPr>
            <a:xfrm rot="5400000">
              <a:off x="9208533" y="741661"/>
              <a:ext cx="891914" cy="1415190"/>
              <a:chOff x="7684681" y="670037"/>
              <a:chExt cx="891914" cy="141519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8C0E64A-4A99-88FC-9863-9B71FD06DC0D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8EE3C81-00CD-4C7D-7BD7-C9E443FD961C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84F4B00-0908-F813-5559-1F13EC6F8393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F0B4E21-DEEE-B443-8138-AC4AD57ED0A7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9F80EE8-EA67-60FC-BFE7-48E6081EE5A1}"/>
                  </a:ext>
                </a:extLst>
              </p:cNvPr>
              <p:cNvSpPr/>
              <p:nvPr/>
            </p:nvSpPr>
            <p:spPr>
              <a:xfrm rot="4677091">
                <a:off x="7714012" y="1330696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988FF9E-F05B-51C7-ECF1-DCAC8491D817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B9C531B-032C-7A90-EB47-0EFCB55D088E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D1CC9F0-3A2F-5429-C05A-388239301958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D74719E-CA5F-0AAF-1C62-2AAB7B0BFEAA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6A679A5-892C-0BBE-E66D-3309414F4A9F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8541E05-75CE-EB33-0F8D-B16F65922B9F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22C6082-9F3D-BECC-C190-489D926CB698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6A820B5-75BD-E7D9-49D8-78ED699FF574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CB9D729-AC22-5925-AD45-862BCEC6EA25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61E5132-B186-4ACD-7419-01AA953E319D}"/>
              </a:ext>
            </a:extLst>
          </p:cNvPr>
          <p:cNvGrpSpPr/>
          <p:nvPr/>
        </p:nvGrpSpPr>
        <p:grpSpPr>
          <a:xfrm>
            <a:off x="5337257" y="1150072"/>
            <a:ext cx="1809069" cy="2742024"/>
            <a:chOff x="2259020" y="1907455"/>
            <a:chExt cx="1809069" cy="2742024"/>
          </a:xfrm>
        </p:grpSpPr>
        <p:pic>
          <p:nvPicPr>
            <p:cNvPr id="25" name="Picture 24" descr="A black and blue line drawing of a square&#10;&#10;AI-generated content may be incorrect.">
              <a:extLst>
                <a:ext uri="{FF2B5EF4-FFF2-40B4-BE49-F238E27FC236}">
                  <a16:creationId xmlns:a16="http://schemas.microsoft.com/office/drawing/2014/main" id="{DC4915F6-85FF-AA0C-E6B2-5A9F15688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8153" y="2693302"/>
              <a:ext cx="1205439" cy="165616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2E6162E-8ED6-91C4-4BCD-B75E431EF88E}"/>
                </a:ext>
              </a:extLst>
            </p:cNvPr>
            <p:cNvSpPr txBox="1"/>
            <p:nvPr/>
          </p:nvSpPr>
          <p:spPr>
            <a:xfrm>
              <a:off x="2451200" y="2069787"/>
              <a:ext cx="13318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   -gate</a:t>
              </a:r>
            </a:p>
          </p:txBody>
        </p:sp>
        <p:sp>
          <p:nvSpPr>
            <p:cNvPr id="29" name="Flowchart: Or 28">
              <a:extLst>
                <a:ext uri="{FF2B5EF4-FFF2-40B4-BE49-F238E27FC236}">
                  <a16:creationId xmlns:a16="http://schemas.microsoft.com/office/drawing/2014/main" id="{A2D6B0F6-9A96-19C1-10ED-C0423CB1369D}"/>
                </a:ext>
              </a:extLst>
            </p:cNvPr>
            <p:cNvSpPr/>
            <p:nvPr/>
          </p:nvSpPr>
          <p:spPr>
            <a:xfrm>
              <a:off x="2451200" y="2206305"/>
              <a:ext cx="274176" cy="311738"/>
            </a:xfrm>
            <a:prstGeom prst="flowChar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6BA8781-7EB4-04AE-52E2-7B3367FC8E61}"/>
                </a:ext>
              </a:extLst>
            </p:cNvPr>
            <p:cNvSpPr/>
            <p:nvPr/>
          </p:nvSpPr>
          <p:spPr>
            <a:xfrm>
              <a:off x="2259020" y="1907455"/>
              <a:ext cx="1809069" cy="27420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06213948-74CE-3962-92D7-EC5782393422}"/>
              </a:ext>
            </a:extLst>
          </p:cNvPr>
          <p:cNvSpPr/>
          <p:nvPr/>
        </p:nvSpPr>
        <p:spPr>
          <a:xfrm>
            <a:off x="5225493" y="4217992"/>
            <a:ext cx="2321736" cy="19677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EBEDAE2D-5DF5-E08E-E400-860FDDC04C61}"/>
              </a:ext>
            </a:extLst>
          </p:cNvPr>
          <p:cNvSpPr/>
          <p:nvPr/>
        </p:nvSpPr>
        <p:spPr>
          <a:xfrm flipV="1">
            <a:off x="3529250" y="3227942"/>
            <a:ext cx="1554395" cy="45719"/>
          </a:xfrm>
          <a:custGeom>
            <a:avLst/>
            <a:gdLst>
              <a:gd name="connsiteX0" fmla="*/ 0 w 2258568"/>
              <a:gd name="connsiteY0" fmla="*/ 0 h 1371600"/>
              <a:gd name="connsiteX1" fmla="*/ 502920 w 2258568"/>
              <a:gd name="connsiteY1" fmla="*/ 1170432 h 1371600"/>
              <a:gd name="connsiteX2" fmla="*/ 2258568 w 2258568"/>
              <a:gd name="connsiteY2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8568" h="1371600">
                <a:moveTo>
                  <a:pt x="0" y="0"/>
                </a:moveTo>
                <a:cubicBezTo>
                  <a:pt x="63246" y="470916"/>
                  <a:pt x="126492" y="941832"/>
                  <a:pt x="502920" y="1170432"/>
                </a:cubicBezTo>
                <a:cubicBezTo>
                  <a:pt x="879348" y="1399032"/>
                  <a:pt x="1944624" y="1316736"/>
                  <a:pt x="2258568" y="1371600"/>
                </a:cubicBezTo>
              </a:path>
            </a:pathLst>
          </a:custGeom>
          <a:noFill/>
          <a:ln w="38100"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E64629E-5BC7-46D9-0316-14054CF68262}"/>
              </a:ext>
            </a:extLst>
          </p:cNvPr>
          <p:cNvSpPr/>
          <p:nvPr/>
        </p:nvSpPr>
        <p:spPr>
          <a:xfrm>
            <a:off x="5126477" y="833860"/>
            <a:ext cx="6926036" cy="5751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F05334-550A-2F9A-2A2A-F853EE5FF772}"/>
              </a:ext>
            </a:extLst>
          </p:cNvPr>
          <p:cNvSpPr/>
          <p:nvPr/>
        </p:nvSpPr>
        <p:spPr>
          <a:xfrm>
            <a:off x="112063" y="4874045"/>
            <a:ext cx="4041648" cy="1818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6B21FAF-9858-3ECE-9718-D1529D03523F}"/>
              </a:ext>
            </a:extLst>
          </p:cNvPr>
          <p:cNvSpPr/>
          <p:nvPr/>
        </p:nvSpPr>
        <p:spPr>
          <a:xfrm>
            <a:off x="245341" y="1137507"/>
            <a:ext cx="4347827" cy="10408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F7225D33-6B51-399F-84F3-5C262B0852E5}"/>
              </a:ext>
            </a:extLst>
          </p:cNvPr>
          <p:cNvSpPr/>
          <p:nvPr/>
        </p:nvSpPr>
        <p:spPr>
          <a:xfrm rot="21408315">
            <a:off x="2250856" y="4225424"/>
            <a:ext cx="2694562" cy="511097"/>
          </a:xfrm>
          <a:custGeom>
            <a:avLst/>
            <a:gdLst>
              <a:gd name="connsiteX0" fmla="*/ 2694562 w 2694562"/>
              <a:gd name="connsiteY0" fmla="*/ 69267 h 789114"/>
              <a:gd name="connsiteX1" fmla="*/ 1089498 w 2694562"/>
              <a:gd name="connsiteY1" fmla="*/ 69267 h 789114"/>
              <a:gd name="connsiteX2" fmla="*/ 0 w 2694562"/>
              <a:gd name="connsiteY2" fmla="*/ 789114 h 789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4562" h="789114">
                <a:moveTo>
                  <a:pt x="2694562" y="69267"/>
                </a:moveTo>
                <a:cubicBezTo>
                  <a:pt x="2116577" y="9279"/>
                  <a:pt x="1538592" y="-50708"/>
                  <a:pt x="1089498" y="69267"/>
                </a:cubicBezTo>
                <a:cubicBezTo>
                  <a:pt x="640404" y="189242"/>
                  <a:pt x="225357" y="789114"/>
                  <a:pt x="0" y="789114"/>
                </a:cubicBezTo>
              </a:path>
            </a:pathLst>
          </a:custGeom>
          <a:noFill/>
          <a:ln w="34925"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70EA48-897F-8307-1763-C1AE5E470133}"/>
              </a:ext>
            </a:extLst>
          </p:cNvPr>
          <p:cNvSpPr txBox="1"/>
          <p:nvPr/>
        </p:nvSpPr>
        <p:spPr>
          <a:xfrm>
            <a:off x="3743658" y="2808147"/>
            <a:ext cx="21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Calculate</a:t>
            </a:r>
            <a:endParaRPr lang="en-ZA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FCFCF49-F138-1435-5BA6-35AB59F6B04D}"/>
              </a:ext>
            </a:extLst>
          </p:cNvPr>
          <p:cNvSpPr txBox="1"/>
          <p:nvPr/>
        </p:nvSpPr>
        <p:spPr>
          <a:xfrm>
            <a:off x="3303681" y="4300264"/>
            <a:ext cx="116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Display</a:t>
            </a:r>
            <a:endParaRPr lang="en-ZA" dirty="0"/>
          </a:p>
        </p:txBody>
      </p:sp>
      <p:pic>
        <p:nvPicPr>
          <p:cNvPr id="63" name="Picture 62" descr="A diagram of a diagram&#10;&#10;AI-generated content may be incorrect.">
            <a:extLst>
              <a:ext uri="{FF2B5EF4-FFF2-40B4-BE49-F238E27FC236}">
                <a16:creationId xmlns:a16="http://schemas.microsoft.com/office/drawing/2014/main" id="{E723DC0A-F8E1-53B5-3F7F-7796D3BB20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99" y="1505552"/>
            <a:ext cx="1474126" cy="165044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45F3C84-0268-FFE3-8456-FA4ED99E551E}"/>
              </a:ext>
            </a:extLst>
          </p:cNvPr>
          <p:cNvSpPr txBox="1"/>
          <p:nvPr/>
        </p:nvSpPr>
        <p:spPr>
          <a:xfrm>
            <a:off x="7658614" y="1225290"/>
            <a:ext cx="116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AND gate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0526E73-7994-549C-1A62-F8736F30F29F}"/>
              </a:ext>
            </a:extLst>
          </p:cNvPr>
          <p:cNvSpPr/>
          <p:nvPr/>
        </p:nvSpPr>
        <p:spPr>
          <a:xfrm>
            <a:off x="7452921" y="1203191"/>
            <a:ext cx="1809069" cy="20262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EE05355-2FEA-FBD9-75CC-81AE4F40D9C4}"/>
              </a:ext>
            </a:extLst>
          </p:cNvPr>
          <p:cNvSpPr/>
          <p:nvPr/>
        </p:nvSpPr>
        <p:spPr>
          <a:xfrm>
            <a:off x="7869588" y="3502251"/>
            <a:ext cx="4075978" cy="29454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3312162-7DF9-F24E-D129-6829398EE0C4}"/>
              </a:ext>
            </a:extLst>
          </p:cNvPr>
          <p:cNvSpPr txBox="1"/>
          <p:nvPr/>
        </p:nvSpPr>
        <p:spPr>
          <a:xfrm>
            <a:off x="72580" y="101423"/>
            <a:ext cx="8327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Rough proposed ant board and components</a:t>
            </a:r>
            <a:endParaRPr lang="en-ZA" sz="3200" b="1" dirty="0"/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782865E6-09D5-3E18-EF50-2CD9B5AFF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987761"/>
              </p:ext>
            </p:extLst>
          </p:nvPr>
        </p:nvGraphicFramePr>
        <p:xfrm>
          <a:off x="256976" y="3111799"/>
          <a:ext cx="30503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595">
                  <a:extLst>
                    <a:ext uri="{9D8B030D-6E8A-4147-A177-3AD203B41FA5}">
                      <a16:colId xmlns:a16="http://schemas.microsoft.com/office/drawing/2014/main" val="2619294768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2109130621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4100099907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381225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4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825775"/>
                  </a:ext>
                </a:extLst>
              </a:tr>
            </a:tbl>
          </a:graphicData>
        </a:graphic>
      </p:graphicFrame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45ADC4ED-A12C-AD17-27DA-47FF20D27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780847"/>
              </p:ext>
            </p:extLst>
          </p:nvPr>
        </p:nvGraphicFramePr>
        <p:xfrm>
          <a:off x="256976" y="3521027"/>
          <a:ext cx="30503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595">
                  <a:extLst>
                    <a:ext uri="{9D8B030D-6E8A-4147-A177-3AD203B41FA5}">
                      <a16:colId xmlns:a16="http://schemas.microsoft.com/office/drawing/2014/main" val="2619294768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2109130621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4100099907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381225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48310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3DE7D1AE-323A-A302-480B-F1158A4C65DA}"/>
              </a:ext>
            </a:extLst>
          </p:cNvPr>
          <p:cNvSpPr txBox="1"/>
          <p:nvPr/>
        </p:nvSpPr>
        <p:spPr>
          <a:xfrm>
            <a:off x="201962" y="2727437"/>
            <a:ext cx="298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numbers in binary</a:t>
            </a:r>
            <a:endParaRPr lang="en-ZA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D73A1CB-3844-AC49-06B3-6AD636581E92}"/>
              </a:ext>
            </a:extLst>
          </p:cNvPr>
          <p:cNvCxnSpPr>
            <a:cxnSpLocks/>
          </p:cNvCxnSpPr>
          <p:nvPr/>
        </p:nvCxnSpPr>
        <p:spPr>
          <a:xfrm>
            <a:off x="1906621" y="2216004"/>
            <a:ext cx="0" cy="419581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CCC1154-F892-72D7-CA44-B8DFCB003B1C}"/>
              </a:ext>
            </a:extLst>
          </p:cNvPr>
          <p:cNvSpPr/>
          <p:nvPr/>
        </p:nvSpPr>
        <p:spPr>
          <a:xfrm>
            <a:off x="153163" y="2685223"/>
            <a:ext cx="3272274" cy="13653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93F121A-A07A-37DA-8D0A-4B87D221B9E3}"/>
              </a:ext>
            </a:extLst>
          </p:cNvPr>
          <p:cNvSpPr txBox="1"/>
          <p:nvPr/>
        </p:nvSpPr>
        <p:spPr>
          <a:xfrm>
            <a:off x="1921711" y="2241064"/>
            <a:ext cx="307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Lay out grains for inputs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3846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E703D-81AD-2D3D-9F65-5ABA10218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327161-1646-3568-79F7-AED4642F1E7F}"/>
              </a:ext>
            </a:extLst>
          </p:cNvPr>
          <p:cNvSpPr/>
          <p:nvPr/>
        </p:nvSpPr>
        <p:spPr>
          <a:xfrm>
            <a:off x="523532" y="3960041"/>
            <a:ext cx="4041648" cy="369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E51962-5843-BD39-8A37-B7CECD7046C8}"/>
              </a:ext>
            </a:extLst>
          </p:cNvPr>
          <p:cNvCxnSpPr>
            <a:cxnSpLocks/>
            <a:stCxn id="9" idx="0"/>
            <a:endCxn id="9" idx="2"/>
          </p:cNvCxnSpPr>
          <p:nvPr/>
        </p:nvCxnSpPr>
        <p:spPr>
          <a:xfrm>
            <a:off x="2544356" y="3960041"/>
            <a:ext cx="0" cy="369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A8E9DA7-683D-0897-743F-69C2998F96A8}"/>
              </a:ext>
            </a:extLst>
          </p:cNvPr>
          <p:cNvSpPr txBox="1"/>
          <p:nvPr/>
        </p:nvSpPr>
        <p:spPr>
          <a:xfrm>
            <a:off x="1214340" y="3543008"/>
            <a:ext cx="298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numbers in decimal</a:t>
            </a:r>
            <a:endParaRPr lang="en-Z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AB1FD4-0F83-4C1F-4660-A9E0B6732FA9}"/>
              </a:ext>
            </a:extLst>
          </p:cNvPr>
          <p:cNvSpPr txBox="1"/>
          <p:nvPr/>
        </p:nvSpPr>
        <p:spPr>
          <a:xfrm>
            <a:off x="523533" y="3950110"/>
            <a:ext cx="1954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*some number A* </a:t>
            </a:r>
            <a:r>
              <a:rPr lang="en-US" sz="1400" dirty="0" err="1"/>
              <a:t>eg</a:t>
            </a:r>
            <a:r>
              <a:rPr lang="en-US" sz="1400" dirty="0"/>
              <a:t> 5</a:t>
            </a:r>
            <a:endParaRPr lang="en-ZA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B38E37-5889-1D55-9776-EE389709773B}"/>
              </a:ext>
            </a:extLst>
          </p:cNvPr>
          <p:cNvSpPr txBox="1"/>
          <p:nvPr/>
        </p:nvSpPr>
        <p:spPr>
          <a:xfrm>
            <a:off x="2593497" y="3969973"/>
            <a:ext cx="1954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*some number B* </a:t>
            </a:r>
            <a:r>
              <a:rPr lang="en-US" sz="1400" dirty="0" err="1"/>
              <a:t>eg</a:t>
            </a:r>
            <a:r>
              <a:rPr lang="en-US" sz="1400" dirty="0"/>
              <a:t> 3</a:t>
            </a:r>
            <a:endParaRPr lang="en-ZA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27B87A-8DA7-C55D-CB17-498A42E42D38}"/>
              </a:ext>
            </a:extLst>
          </p:cNvPr>
          <p:cNvSpPr/>
          <p:nvPr/>
        </p:nvSpPr>
        <p:spPr>
          <a:xfrm>
            <a:off x="404095" y="3429000"/>
            <a:ext cx="4347827" cy="10408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E5E4F0C-FE8E-B719-909E-C75DE0486058}"/>
              </a:ext>
            </a:extLst>
          </p:cNvPr>
          <p:cNvSpPr txBox="1"/>
          <p:nvPr/>
        </p:nvSpPr>
        <p:spPr>
          <a:xfrm>
            <a:off x="72580" y="101423"/>
            <a:ext cx="5010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Procedure assuming 1 ant</a:t>
            </a:r>
            <a:endParaRPr lang="en-ZA" sz="3200" b="1" dirty="0"/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60D7FD62-8499-F958-7E6A-D78493C1D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654040"/>
              </p:ext>
            </p:extLst>
          </p:nvPr>
        </p:nvGraphicFramePr>
        <p:xfrm>
          <a:off x="415730" y="5403292"/>
          <a:ext cx="30503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595">
                  <a:extLst>
                    <a:ext uri="{9D8B030D-6E8A-4147-A177-3AD203B41FA5}">
                      <a16:colId xmlns:a16="http://schemas.microsoft.com/office/drawing/2014/main" val="2619294768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2109130621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4100099907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381225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4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825775"/>
                  </a:ext>
                </a:extLst>
              </a:tr>
            </a:tbl>
          </a:graphicData>
        </a:graphic>
      </p:graphicFrame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9C1B1369-D8E8-2E9B-38B5-9D8B2C99A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8310"/>
              </p:ext>
            </p:extLst>
          </p:nvPr>
        </p:nvGraphicFramePr>
        <p:xfrm>
          <a:off x="415730" y="5812520"/>
          <a:ext cx="30503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595">
                  <a:extLst>
                    <a:ext uri="{9D8B030D-6E8A-4147-A177-3AD203B41FA5}">
                      <a16:colId xmlns:a16="http://schemas.microsoft.com/office/drawing/2014/main" val="2619294768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2109130621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4100099907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381225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48310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90568D78-3D65-877A-EB51-06B525C60B0F}"/>
              </a:ext>
            </a:extLst>
          </p:cNvPr>
          <p:cNvSpPr txBox="1"/>
          <p:nvPr/>
        </p:nvSpPr>
        <p:spPr>
          <a:xfrm>
            <a:off x="360716" y="5018930"/>
            <a:ext cx="298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numbers in binary</a:t>
            </a:r>
            <a:endParaRPr lang="en-ZA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B3C541C-C847-2A67-9861-3895F2F26AE8}"/>
              </a:ext>
            </a:extLst>
          </p:cNvPr>
          <p:cNvCxnSpPr>
            <a:cxnSpLocks/>
          </p:cNvCxnSpPr>
          <p:nvPr/>
        </p:nvCxnSpPr>
        <p:spPr>
          <a:xfrm>
            <a:off x="2065375" y="4507497"/>
            <a:ext cx="0" cy="419581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F29AE33C-EA4C-D5C2-1D94-EF511F77D4B9}"/>
              </a:ext>
            </a:extLst>
          </p:cNvPr>
          <p:cNvSpPr/>
          <p:nvPr/>
        </p:nvSpPr>
        <p:spPr>
          <a:xfrm>
            <a:off x="311916" y="4976716"/>
            <a:ext cx="3588871" cy="13653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99700E-5495-0D8C-C97B-0F806EC6F4EB}"/>
              </a:ext>
            </a:extLst>
          </p:cNvPr>
          <p:cNvSpPr txBox="1"/>
          <p:nvPr/>
        </p:nvSpPr>
        <p:spPr>
          <a:xfrm>
            <a:off x="105487" y="1582910"/>
            <a:ext cx="48653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Ant ‘looks at’ one of the two inputs.</a:t>
            </a:r>
          </a:p>
          <a:p>
            <a:pPr marL="342900" indent="-342900">
              <a:buAutoNum type="arabicPeriod"/>
            </a:pPr>
            <a:r>
              <a:rPr lang="en-US" dirty="0"/>
              <a:t>It moves to the input table and begins to lay out ONE of the inputs, from LSB to MSB, fetching grains as needed.</a:t>
            </a:r>
          </a:p>
          <a:p>
            <a:pPr marL="342900" indent="-342900">
              <a:buAutoNum type="arabicPeriod"/>
            </a:pPr>
            <a:r>
              <a:rPr lang="en-US" dirty="0"/>
              <a:t>Ant ‘looks’ at the other number, then does the same.</a:t>
            </a:r>
          </a:p>
          <a:p>
            <a:pPr marL="342900" indent="-342900">
              <a:buAutoNum type="arabicPeriod"/>
            </a:pPr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27668-883C-85F7-F463-39AC87AA7779}"/>
              </a:ext>
            </a:extLst>
          </p:cNvPr>
          <p:cNvSpPr txBox="1"/>
          <p:nvPr/>
        </p:nvSpPr>
        <p:spPr>
          <a:xfrm>
            <a:off x="6172181" y="117693"/>
            <a:ext cx="562995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4. Ant will now calculate P and G rows, starting with P LSB-&gt;MSB, using formula:</a:t>
            </a:r>
          </a:p>
          <a:p>
            <a:r>
              <a:rPr lang="en-US" sz="1600" dirty="0"/>
              <a:t>	P</a:t>
            </a:r>
            <a:r>
              <a:rPr lang="en-US" sz="1600" baseline="-25000" dirty="0"/>
              <a:t>i </a:t>
            </a:r>
            <a:r>
              <a:rPr lang="en-US" sz="1600" dirty="0"/>
              <a:t>= A</a:t>
            </a:r>
            <a:r>
              <a:rPr lang="en-US" sz="1600" baseline="-25000" dirty="0"/>
              <a:t>i </a:t>
            </a:r>
            <a:r>
              <a:rPr lang="en-US" sz="1600" dirty="0"/>
              <a:t>XOR B</a:t>
            </a:r>
            <a:r>
              <a:rPr lang="en-US" sz="1600" baseline="-25000" dirty="0"/>
              <a:t>i</a:t>
            </a:r>
            <a:r>
              <a:rPr lang="en-US" sz="1600" dirty="0"/>
              <a:t> ?</a:t>
            </a:r>
          </a:p>
          <a:p>
            <a:r>
              <a:rPr lang="en-US" sz="1600" dirty="0"/>
              <a:t>5. Memory row reserved for each Pi; filled in except for read-ready and value.</a:t>
            </a:r>
          </a:p>
          <a:p>
            <a:r>
              <a:rPr lang="en-US" sz="1600" dirty="0"/>
              <a:t>6. Each ‘calculation’ takes one trip to XOR gate, requiring up to three grains (two for input, another to try and pass through with).</a:t>
            </a:r>
          </a:p>
          <a:p>
            <a:r>
              <a:rPr lang="en-US" sz="1600" dirty="0"/>
              <a:t>7. The result is added to row ‘value’ for Pi, and ‘read-ready’ is checked.</a:t>
            </a:r>
          </a:p>
          <a:p>
            <a:r>
              <a:rPr lang="en-US" sz="1600" dirty="0"/>
              <a:t>8. When the P row is filled in, the ant starts with G in the same vein using the AND gate. AND grains are loaded, pins are closed, and ant records if he can pass through.</a:t>
            </a:r>
          </a:p>
          <a:p>
            <a:r>
              <a:rPr lang="en-US" sz="1600" dirty="0"/>
              <a:t>9. (G,P) for each </a:t>
            </a:r>
            <a:r>
              <a:rPr lang="en-US" sz="1600" dirty="0" err="1"/>
              <a:t>i</a:t>
            </a:r>
            <a:r>
              <a:rPr lang="en-US" sz="1600" dirty="0"/>
              <a:t> now calculated.</a:t>
            </a:r>
          </a:p>
          <a:p>
            <a:r>
              <a:rPr lang="en-US" sz="1600" dirty="0"/>
              <a:t>10. Ant then calculates P</a:t>
            </a:r>
            <a:r>
              <a:rPr lang="en-US" sz="1600" baseline="-25000" dirty="0"/>
              <a:t>1-0</a:t>
            </a:r>
            <a:r>
              <a:rPr lang="en-US" sz="1600" dirty="0"/>
              <a:t>, P</a:t>
            </a:r>
            <a:r>
              <a:rPr lang="en-US" sz="1600" baseline="-25000" dirty="0"/>
              <a:t>3-2 </a:t>
            </a:r>
            <a:r>
              <a:rPr lang="en-US" sz="1600" dirty="0"/>
              <a:t>, and P</a:t>
            </a:r>
            <a:r>
              <a:rPr lang="en-US" sz="1600" baseline="-25000" dirty="0"/>
              <a:t>3-0  </a:t>
            </a:r>
            <a:r>
              <a:rPr lang="en-US" sz="1600" dirty="0"/>
              <a:t>(AND gate)</a:t>
            </a:r>
          </a:p>
          <a:p>
            <a:r>
              <a:rPr lang="en-US" sz="1600" dirty="0"/>
              <a:t>11. Ant then calculates G</a:t>
            </a:r>
            <a:r>
              <a:rPr lang="en-US" sz="1600" baseline="-25000" dirty="0"/>
              <a:t>1-0</a:t>
            </a:r>
            <a:r>
              <a:rPr lang="en-US" sz="1600" dirty="0"/>
              <a:t> , G</a:t>
            </a:r>
            <a:r>
              <a:rPr lang="en-US" sz="1600" baseline="-25000" dirty="0"/>
              <a:t>3-2 </a:t>
            </a:r>
            <a:r>
              <a:rPr lang="en-US" sz="1600" dirty="0"/>
              <a:t>, and G</a:t>
            </a:r>
            <a:r>
              <a:rPr lang="en-US" sz="1600" baseline="-25000" dirty="0"/>
              <a:t>3-0 </a:t>
            </a:r>
            <a:r>
              <a:rPr lang="en-US" sz="1600" dirty="0"/>
              <a:t>(OR/AND gate)</a:t>
            </a:r>
          </a:p>
          <a:p>
            <a:r>
              <a:rPr lang="en-ZA" sz="1600" dirty="0"/>
              <a:t>12. Ant then calculates P</a:t>
            </a:r>
            <a:r>
              <a:rPr lang="en-ZA" sz="1600" baseline="-25000" dirty="0"/>
              <a:t>2:0</a:t>
            </a:r>
            <a:r>
              <a:rPr lang="en-ZA" sz="1600" dirty="0"/>
              <a:t> small using P</a:t>
            </a:r>
            <a:r>
              <a:rPr lang="en-ZA" sz="1600" baseline="-25000" dirty="0"/>
              <a:t>2</a:t>
            </a:r>
            <a:r>
              <a:rPr lang="en-ZA" sz="1600" dirty="0"/>
              <a:t> and P</a:t>
            </a:r>
            <a:r>
              <a:rPr lang="en-ZA" sz="1600" baseline="-25000" dirty="0"/>
              <a:t>1:0</a:t>
            </a:r>
            <a:r>
              <a:rPr lang="en-ZA" sz="1600" dirty="0"/>
              <a:t> at AND gate</a:t>
            </a:r>
          </a:p>
          <a:p>
            <a:r>
              <a:rPr lang="en-ZA" sz="1600" dirty="0"/>
              <a:t>13. And then calculates G</a:t>
            </a:r>
            <a:r>
              <a:rPr lang="en-ZA" sz="1600" baseline="-25000" dirty="0"/>
              <a:t>2:0</a:t>
            </a:r>
            <a:r>
              <a:rPr lang="en-ZA" sz="1600" dirty="0"/>
              <a:t> small using G</a:t>
            </a:r>
            <a:r>
              <a:rPr lang="en-ZA" sz="1600" baseline="-25000" dirty="0"/>
              <a:t>2</a:t>
            </a:r>
            <a:r>
              <a:rPr lang="en-ZA" sz="1600" dirty="0"/>
              <a:t>, P</a:t>
            </a:r>
            <a:r>
              <a:rPr lang="en-ZA" sz="1600" baseline="-25000" dirty="0"/>
              <a:t>2</a:t>
            </a:r>
            <a:r>
              <a:rPr lang="en-ZA" sz="1600" dirty="0"/>
              <a:t>, and G</a:t>
            </a:r>
            <a:r>
              <a:rPr lang="en-ZA" sz="1600" baseline="-25000" dirty="0"/>
              <a:t>1:0</a:t>
            </a:r>
            <a:r>
              <a:rPr lang="en-ZA" sz="1600" dirty="0"/>
              <a:t> at OR/AND gate.</a:t>
            </a:r>
            <a:endParaRPr lang="en-ZA" sz="1600" baseline="-25000" dirty="0"/>
          </a:p>
          <a:p>
            <a:r>
              <a:rPr lang="en-ZA" sz="1600" dirty="0"/>
              <a:t>14. All (G,P) values are now known.</a:t>
            </a:r>
          </a:p>
          <a:p>
            <a:r>
              <a:rPr lang="en-ZA" sz="1600" dirty="0"/>
              <a:t>15. Each carry determined at OR/AND gate</a:t>
            </a:r>
          </a:p>
          <a:p>
            <a:r>
              <a:rPr lang="en-ZA" sz="1600" dirty="0"/>
              <a:t>16. Finally, all S</a:t>
            </a:r>
            <a:r>
              <a:rPr lang="en-ZA" sz="1600" baseline="-25000" dirty="0"/>
              <a:t>i </a:t>
            </a:r>
            <a:r>
              <a:rPr lang="en-ZA" sz="1600" dirty="0"/>
              <a:t>calculated at XOR gate.</a:t>
            </a:r>
          </a:p>
          <a:p>
            <a:r>
              <a:rPr lang="en-ZA" sz="1600" dirty="0"/>
              <a:t>17. Each Si is then carried to output binary space, and when full, our decimal is displayed.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0032D-9D3B-F613-EA02-3518C3DCADC0}"/>
              </a:ext>
            </a:extLst>
          </p:cNvPr>
          <p:cNvSpPr txBox="1"/>
          <p:nvPr/>
        </p:nvSpPr>
        <p:spPr>
          <a:xfrm>
            <a:off x="3504128" y="5388262"/>
            <a:ext cx="33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Z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AE8F4-D432-F24E-CF08-DB47AC043181}"/>
              </a:ext>
            </a:extLst>
          </p:cNvPr>
          <p:cNvSpPr txBox="1"/>
          <p:nvPr/>
        </p:nvSpPr>
        <p:spPr>
          <a:xfrm>
            <a:off x="3517690" y="5814028"/>
            <a:ext cx="33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ZA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D51E239-8D31-76EC-EB9D-0D16E3C747DA}"/>
              </a:ext>
            </a:extLst>
          </p:cNvPr>
          <p:cNvCxnSpPr>
            <a:cxnSpLocks/>
          </p:cNvCxnSpPr>
          <p:nvPr/>
        </p:nvCxnSpPr>
        <p:spPr>
          <a:xfrm flipV="1">
            <a:off x="4200498" y="2852928"/>
            <a:ext cx="1895502" cy="2694875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78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7D08A-29A7-B140-4979-34A3BE6A8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6BE2A0BC-E040-3AEF-234E-00B14D791931}"/>
              </a:ext>
            </a:extLst>
          </p:cNvPr>
          <p:cNvSpPr txBox="1"/>
          <p:nvPr/>
        </p:nvSpPr>
        <p:spPr>
          <a:xfrm>
            <a:off x="72580" y="101423"/>
            <a:ext cx="82027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If more than 1 ant available, the following procedure will allow parallel tasks:</a:t>
            </a:r>
            <a:endParaRPr lang="en-ZA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4BF23-98AA-E008-60AD-F23218E1974A}"/>
              </a:ext>
            </a:extLst>
          </p:cNvPr>
          <p:cNvSpPr txBox="1"/>
          <p:nvPr/>
        </p:nvSpPr>
        <p:spPr>
          <a:xfrm>
            <a:off x="466345" y="1515650"/>
            <a:ext cx="3547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/>
              <a:t>Reading in input decimals; for each ant that ‘looks’ at an input number, it can start helping ‘unpack’ the binary.</a:t>
            </a:r>
          </a:p>
          <a:p>
            <a:pPr marL="342900" indent="-342900">
              <a:buAutoNum type="alphaLcParenR"/>
            </a:pPr>
            <a:r>
              <a:rPr lang="en-US" dirty="0"/>
              <a:t>When a pair [A</a:t>
            </a:r>
            <a:r>
              <a:rPr lang="en-US" baseline="-25000" dirty="0"/>
              <a:t>i</a:t>
            </a:r>
            <a:r>
              <a:rPr lang="en-US" dirty="0"/>
              <a:t> , B</a:t>
            </a:r>
            <a:r>
              <a:rPr lang="en-US" baseline="-25000" dirty="0"/>
              <a:t>i</a:t>
            </a:r>
            <a:r>
              <a:rPr lang="en-US" dirty="0"/>
              <a:t>] becomes available, the P and G values for </a:t>
            </a:r>
            <a:r>
              <a:rPr lang="en-US" dirty="0" err="1"/>
              <a:t>i</a:t>
            </a:r>
            <a:r>
              <a:rPr lang="en-US" dirty="0"/>
              <a:t> can be calculated</a:t>
            </a:r>
            <a:endParaRPr lang="en-ZA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9D6DBD1-3E8B-BC06-DE6F-0C969EA43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84555"/>
              </p:ext>
            </p:extLst>
          </p:nvPr>
        </p:nvGraphicFramePr>
        <p:xfrm>
          <a:off x="466345" y="3638204"/>
          <a:ext cx="42702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050">
                  <a:extLst>
                    <a:ext uri="{9D8B030D-6E8A-4147-A177-3AD203B41FA5}">
                      <a16:colId xmlns:a16="http://schemas.microsoft.com/office/drawing/2014/main" val="1284146152"/>
                    </a:ext>
                  </a:extLst>
                </a:gridCol>
                <a:gridCol w="854050">
                  <a:extLst>
                    <a:ext uri="{9D8B030D-6E8A-4147-A177-3AD203B41FA5}">
                      <a16:colId xmlns:a16="http://schemas.microsoft.com/office/drawing/2014/main" val="3439878635"/>
                    </a:ext>
                  </a:extLst>
                </a:gridCol>
                <a:gridCol w="854050">
                  <a:extLst>
                    <a:ext uri="{9D8B030D-6E8A-4147-A177-3AD203B41FA5}">
                      <a16:colId xmlns:a16="http://schemas.microsoft.com/office/drawing/2014/main" val="2600283360"/>
                    </a:ext>
                  </a:extLst>
                </a:gridCol>
                <a:gridCol w="854050">
                  <a:extLst>
                    <a:ext uri="{9D8B030D-6E8A-4147-A177-3AD203B41FA5}">
                      <a16:colId xmlns:a16="http://schemas.microsoft.com/office/drawing/2014/main" val="161606206"/>
                    </a:ext>
                  </a:extLst>
                </a:gridCol>
                <a:gridCol w="854050">
                  <a:extLst>
                    <a:ext uri="{9D8B030D-6E8A-4147-A177-3AD203B41FA5}">
                      <a16:colId xmlns:a16="http://schemas.microsoft.com/office/drawing/2014/main" val="244808639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10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38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4878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0175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323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70498900"/>
                  </a:ext>
                </a:extLst>
              </a:tr>
            </a:tbl>
          </a:graphicData>
        </a:graphic>
      </p:graphicFrame>
      <p:sp>
        <p:nvSpPr>
          <p:cNvPr id="15" name="Right Brace 14">
            <a:extLst>
              <a:ext uri="{FF2B5EF4-FFF2-40B4-BE49-F238E27FC236}">
                <a16:creationId xmlns:a16="http://schemas.microsoft.com/office/drawing/2014/main" id="{E70927D0-7F97-C46F-E8CD-314E430B3957}"/>
              </a:ext>
            </a:extLst>
          </p:cNvPr>
          <p:cNvSpPr/>
          <p:nvPr/>
        </p:nvSpPr>
        <p:spPr>
          <a:xfrm>
            <a:off x="4809745" y="4384964"/>
            <a:ext cx="210312" cy="7315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AD15C4-003F-4E4B-17A4-FDB099F20961}"/>
              </a:ext>
            </a:extLst>
          </p:cNvPr>
          <p:cNvSpPr txBox="1"/>
          <p:nvPr/>
        </p:nvSpPr>
        <p:spPr>
          <a:xfrm>
            <a:off x="5093207" y="4211228"/>
            <a:ext cx="1591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=0 for both A and B filled; (G,P)</a:t>
            </a:r>
            <a:r>
              <a:rPr lang="en-US" baseline="-25000" dirty="0"/>
              <a:t>I</a:t>
            </a:r>
            <a:r>
              <a:rPr lang="en-US" dirty="0"/>
              <a:t> can now begin in parallel</a:t>
            </a:r>
            <a:endParaRPr lang="en-ZA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EC95C12-F47E-6931-0C87-AB1CB1D110D1}"/>
              </a:ext>
            </a:extLst>
          </p:cNvPr>
          <p:cNvSpPr/>
          <p:nvPr/>
        </p:nvSpPr>
        <p:spPr>
          <a:xfrm>
            <a:off x="4577829" y="5404104"/>
            <a:ext cx="771411" cy="393059"/>
          </a:xfrm>
          <a:custGeom>
            <a:avLst/>
            <a:gdLst>
              <a:gd name="connsiteX0" fmla="*/ 771411 w 771411"/>
              <a:gd name="connsiteY0" fmla="*/ 338328 h 393059"/>
              <a:gd name="connsiteX1" fmla="*/ 469659 w 771411"/>
              <a:gd name="connsiteY1" fmla="*/ 365760 h 393059"/>
              <a:gd name="connsiteX2" fmla="*/ 3315 w 771411"/>
              <a:gd name="connsiteY2" fmla="*/ 0 h 39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1411" h="393059">
                <a:moveTo>
                  <a:pt x="771411" y="338328"/>
                </a:moveTo>
                <a:cubicBezTo>
                  <a:pt x="684543" y="380238"/>
                  <a:pt x="597675" y="422148"/>
                  <a:pt x="469659" y="365760"/>
                </a:cubicBezTo>
                <a:cubicBezTo>
                  <a:pt x="341643" y="309372"/>
                  <a:pt x="-39357" y="42672"/>
                  <a:pt x="3315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14A9AAD-6F0D-EAE2-04C8-76F594D7F816}"/>
              </a:ext>
            </a:extLst>
          </p:cNvPr>
          <p:cNvSpPr/>
          <p:nvPr/>
        </p:nvSpPr>
        <p:spPr>
          <a:xfrm>
            <a:off x="4562272" y="5749047"/>
            <a:ext cx="865762" cy="262709"/>
          </a:xfrm>
          <a:custGeom>
            <a:avLst/>
            <a:gdLst>
              <a:gd name="connsiteX0" fmla="*/ 865762 w 865762"/>
              <a:gd name="connsiteY0" fmla="*/ 19455 h 262709"/>
              <a:gd name="connsiteX1" fmla="*/ 554477 w 865762"/>
              <a:gd name="connsiteY1" fmla="*/ 262647 h 262709"/>
              <a:gd name="connsiteX2" fmla="*/ 0 w 865762"/>
              <a:gd name="connsiteY2" fmla="*/ 0 h 26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762" h="262709">
                <a:moveTo>
                  <a:pt x="865762" y="19455"/>
                </a:moveTo>
                <a:cubicBezTo>
                  <a:pt x="782266" y="142672"/>
                  <a:pt x="698771" y="265890"/>
                  <a:pt x="554477" y="262647"/>
                </a:cubicBezTo>
                <a:cubicBezTo>
                  <a:pt x="410183" y="259405"/>
                  <a:pt x="205091" y="129702"/>
                  <a:pt x="0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83A199-F14F-BD91-DB40-E9002E7C84A5}"/>
              </a:ext>
            </a:extLst>
          </p:cNvPr>
          <p:cNvSpPr txBox="1"/>
          <p:nvPr/>
        </p:nvSpPr>
        <p:spPr>
          <a:xfrm>
            <a:off x="7447562" y="1397675"/>
            <a:ext cx="3547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d) If either (G,P) for 1,0 or (G,P) for 3,2 are available, (G,P)</a:t>
            </a:r>
            <a:r>
              <a:rPr lang="en-US" baseline="-25000"/>
              <a:t>1:0 </a:t>
            </a:r>
            <a:r>
              <a:rPr lang="en-US"/>
              <a:t>or (G,P)</a:t>
            </a:r>
            <a:r>
              <a:rPr lang="en-US" baseline="-25000"/>
              <a:t>3:2</a:t>
            </a:r>
            <a:r>
              <a:rPr lang="en-US"/>
              <a:t> can be calculated.</a:t>
            </a:r>
            <a:r>
              <a:rPr lang="en-US" baseline="-25000"/>
              <a:t> </a:t>
            </a:r>
            <a:endParaRPr lang="en-Z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5D70BD-7EE1-EECF-6141-0654816E207A}"/>
              </a:ext>
            </a:extLst>
          </p:cNvPr>
          <p:cNvSpPr txBox="1"/>
          <p:nvPr/>
        </p:nvSpPr>
        <p:spPr>
          <a:xfrm>
            <a:off x="7447562" y="2505670"/>
            <a:ext cx="3547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 Only </a:t>
            </a:r>
            <a:r>
              <a:rPr lang="en-US" i="1" dirty="0"/>
              <a:t>after </a:t>
            </a:r>
            <a:r>
              <a:rPr lang="en-US" dirty="0"/>
              <a:t>small binary (G,P)</a:t>
            </a:r>
            <a:r>
              <a:rPr lang="en-US" baseline="-25000" dirty="0"/>
              <a:t>2:0</a:t>
            </a:r>
            <a:r>
              <a:rPr lang="en-US" dirty="0"/>
              <a:t> has been calculated, can the carries be calculated in parallel.</a:t>
            </a:r>
          </a:p>
          <a:p>
            <a:r>
              <a:rPr lang="en-US" dirty="0"/>
              <a:t>f) As pairs (P</a:t>
            </a:r>
            <a:r>
              <a:rPr lang="en-US" baseline="-25000" dirty="0"/>
              <a:t>i</a:t>
            </a:r>
            <a:r>
              <a:rPr lang="en-US" dirty="0"/>
              <a:t> , C</a:t>
            </a:r>
            <a:r>
              <a:rPr lang="en-US" baseline="-25000" dirty="0"/>
              <a:t>i</a:t>
            </a:r>
            <a:r>
              <a:rPr lang="en-US" dirty="0"/>
              <a:t>) become available, their S</a:t>
            </a:r>
            <a:r>
              <a:rPr lang="en-US" baseline="-25000" dirty="0"/>
              <a:t>i</a:t>
            </a:r>
            <a:r>
              <a:rPr lang="en-US" dirty="0"/>
              <a:t> can be calculated.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053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1499</Words>
  <Application>Microsoft Office PowerPoint</Application>
  <PresentationFormat>Widescreen</PresentationFormat>
  <Paragraphs>269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Wessel Bonnet</dc:creator>
  <cp:lastModifiedBy>Wessel Bonnet</cp:lastModifiedBy>
  <cp:revision>27</cp:revision>
  <dcterms:created xsi:type="dcterms:W3CDTF">2025-08-25T04:40:24Z</dcterms:created>
  <dcterms:modified xsi:type="dcterms:W3CDTF">2025-08-26T11:34:50Z</dcterms:modified>
</cp:coreProperties>
</file>