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1"/>
  </p:notesMasterIdLst>
  <p:handoutMasterIdLst>
    <p:handoutMasterId r:id="rId22"/>
  </p:handoutMasterIdLst>
  <p:sldIdLst>
    <p:sldId id="256" r:id="rId2"/>
    <p:sldId id="324" r:id="rId3"/>
    <p:sldId id="271" r:id="rId4"/>
    <p:sldId id="325" r:id="rId5"/>
    <p:sldId id="335" r:id="rId6"/>
    <p:sldId id="336" r:id="rId7"/>
    <p:sldId id="326" r:id="rId8"/>
    <p:sldId id="327" r:id="rId9"/>
    <p:sldId id="331" r:id="rId10"/>
    <p:sldId id="332" r:id="rId11"/>
    <p:sldId id="348" r:id="rId12"/>
    <p:sldId id="347" r:id="rId13"/>
    <p:sldId id="344" r:id="rId14"/>
    <p:sldId id="337" r:id="rId15"/>
    <p:sldId id="338" r:id="rId16"/>
    <p:sldId id="341" r:id="rId17"/>
    <p:sldId id="342" r:id="rId18"/>
    <p:sldId id="343" r:id="rId19"/>
    <p:sldId id="346" r:id="rId20"/>
  </p:sldIdLst>
  <p:sldSz cx="9144000" cy="6858000" type="screen4x3"/>
  <p:notesSz cx="6669088"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78">
          <p15:clr>
            <a:srgbClr val="A4A3A4"/>
          </p15:clr>
        </p15:guide>
        <p15:guide id="2" orient="horz" pos="1706">
          <p15:clr>
            <a:srgbClr val="A4A3A4"/>
          </p15:clr>
        </p15:guide>
        <p15:guide id="3" orient="horz" pos="2840">
          <p15:clr>
            <a:srgbClr val="A4A3A4"/>
          </p15:clr>
        </p15:guide>
        <p15:guide id="4" orient="horz" pos="3884">
          <p15:clr>
            <a:srgbClr val="A4A3A4"/>
          </p15:clr>
        </p15:guide>
        <p15:guide id="5" pos="208">
          <p15:clr>
            <a:srgbClr val="A4A3A4"/>
          </p15:clr>
        </p15:guide>
        <p15:guide id="6" pos="2018">
          <p15:clr>
            <a:srgbClr val="A4A3A4"/>
          </p15:clr>
        </p15:guide>
        <p15:guide id="7" pos="5556">
          <p15:clr>
            <a:srgbClr val="A4A3A4"/>
          </p15:clr>
        </p15:guide>
        <p15:guide id="8" pos="374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sobel Chester" initials="IC"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EFF2"/>
    <a:srgbClr val="E9D1DD"/>
    <a:srgbClr val="E5F5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44"/>
    <p:restoredTop sz="78825" autoAdjust="0"/>
  </p:normalViewPr>
  <p:slideViewPr>
    <p:cSldViewPr>
      <p:cViewPr varScale="1">
        <p:scale>
          <a:sx n="66" d="100"/>
          <a:sy n="66" d="100"/>
        </p:scale>
        <p:origin x="1320" y="184"/>
      </p:cViewPr>
      <p:guideLst>
        <p:guide orient="horz" pos="578"/>
        <p:guide orient="horz" pos="1706"/>
        <p:guide orient="horz" pos="2840"/>
        <p:guide orient="horz" pos="3884"/>
        <p:guide pos="208"/>
        <p:guide pos="2018"/>
        <p:guide pos="5556"/>
        <p:guide pos="3742"/>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78250" y="0"/>
            <a:ext cx="2889250" cy="496888"/>
          </a:xfrm>
          <a:prstGeom prst="rect">
            <a:avLst/>
          </a:prstGeom>
        </p:spPr>
        <p:txBody>
          <a:bodyPr vert="horz" lIns="91440" tIns="45720" rIns="91440" bIns="45720" rtlCol="0"/>
          <a:lstStyle>
            <a:lvl1pPr algn="r">
              <a:defRPr sz="1200"/>
            </a:lvl1pPr>
          </a:lstStyle>
          <a:p>
            <a:fld id="{A86C018B-3E53-4BAB-A6C9-B71457AACC5D}" type="datetimeFigureOut">
              <a:rPr lang="en-GB" smtClean="0"/>
              <a:t>22/09/2020</a:t>
            </a:fld>
            <a:endParaRPr lang="en-GB"/>
          </a:p>
        </p:txBody>
      </p:sp>
      <p:sp>
        <p:nvSpPr>
          <p:cNvPr id="4" name="Footer Placeholder 3"/>
          <p:cNvSpPr>
            <a:spLocks noGrp="1"/>
          </p:cNvSpPr>
          <p:nvPr>
            <p:ph type="ftr" sz="quarter" idx="2"/>
          </p:nvPr>
        </p:nvSpPr>
        <p:spPr>
          <a:xfrm>
            <a:off x="0" y="9428163"/>
            <a:ext cx="2889250" cy="4968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78250" y="9428163"/>
            <a:ext cx="2889250" cy="496887"/>
          </a:xfrm>
          <a:prstGeom prst="rect">
            <a:avLst/>
          </a:prstGeom>
        </p:spPr>
        <p:txBody>
          <a:bodyPr vert="horz" lIns="91440" tIns="45720" rIns="91440" bIns="45720" rtlCol="0" anchor="b"/>
          <a:lstStyle>
            <a:lvl1pPr algn="r">
              <a:defRPr sz="1200"/>
            </a:lvl1pPr>
          </a:lstStyle>
          <a:p>
            <a:fld id="{8BB9B9FF-6194-4CF0-B337-DF11ECE49FB9}" type="slidenum">
              <a:rPr lang="en-GB" smtClean="0"/>
              <a:t>‹#›</a:t>
            </a:fld>
            <a:endParaRPr lang="en-GB"/>
          </a:p>
        </p:txBody>
      </p:sp>
    </p:spTree>
    <p:extLst>
      <p:ext uri="{BB962C8B-B14F-4D97-AF65-F5344CB8AC3E}">
        <p14:creationId xmlns:p14="http://schemas.microsoft.com/office/powerpoint/2010/main" val="1735912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777607" y="0"/>
            <a:ext cx="2889938" cy="496332"/>
          </a:xfrm>
          <a:prstGeom prst="rect">
            <a:avLst/>
          </a:prstGeom>
        </p:spPr>
        <p:txBody>
          <a:bodyPr vert="horz" lIns="91440" tIns="45720" rIns="91440" bIns="45720" rtlCol="0"/>
          <a:lstStyle>
            <a:lvl1pPr algn="r">
              <a:defRPr sz="1200"/>
            </a:lvl1pPr>
          </a:lstStyle>
          <a:p>
            <a:fld id="{AE301E52-FE3E-4A19-ACF4-FD35C368D04C}" type="datetimeFigureOut">
              <a:rPr lang="en-GB" smtClean="0"/>
              <a:t>22/09/2020</a:t>
            </a:fld>
            <a:endParaRPr lang="en-GB"/>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6909" y="4715153"/>
            <a:ext cx="533527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a:defRPr sz="1200"/>
            </a:lvl1pPr>
          </a:lstStyle>
          <a:p>
            <a:fld id="{FA4546E2-DADE-443B-B526-3CD65D7F9806}" type="slidenum">
              <a:rPr lang="en-GB" smtClean="0"/>
              <a:t>‹#›</a:t>
            </a:fld>
            <a:endParaRPr lang="en-GB"/>
          </a:p>
        </p:txBody>
      </p:sp>
    </p:spTree>
    <p:extLst>
      <p:ext uri="{BB962C8B-B14F-4D97-AF65-F5344CB8AC3E}">
        <p14:creationId xmlns:p14="http://schemas.microsoft.com/office/powerpoint/2010/main" val="3021321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4546E2-DADE-443B-B526-3CD65D7F9806}" type="slidenum">
              <a:rPr lang="en-GB" smtClean="0"/>
              <a:t>1</a:t>
            </a:fld>
            <a:endParaRPr lang="en-GB"/>
          </a:p>
        </p:txBody>
      </p:sp>
    </p:spTree>
    <p:extLst>
      <p:ext uri="{BB962C8B-B14F-4D97-AF65-F5344CB8AC3E}">
        <p14:creationId xmlns:p14="http://schemas.microsoft.com/office/powerpoint/2010/main" val="143929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column for a non-applicable student can be used if your team has one less member</a:t>
            </a:r>
            <a:r>
              <a:rPr lang="en-GB" baseline="0" dirty="0"/>
              <a:t>, for example here if your team only had 5 people in it, or if a student gets removed from the team or doesn’t turn up. </a:t>
            </a:r>
            <a:endParaRPr lang="en-GB" dirty="0"/>
          </a:p>
        </p:txBody>
      </p:sp>
      <p:sp>
        <p:nvSpPr>
          <p:cNvPr id="4" name="Slide Number Placeholder 3"/>
          <p:cNvSpPr>
            <a:spLocks noGrp="1"/>
          </p:cNvSpPr>
          <p:nvPr>
            <p:ph type="sldNum" sz="quarter" idx="10"/>
          </p:nvPr>
        </p:nvSpPr>
        <p:spPr/>
        <p:txBody>
          <a:bodyPr/>
          <a:lstStyle/>
          <a:p>
            <a:fld id="{FA4546E2-DADE-443B-B526-3CD65D7F9806}" type="slidenum">
              <a:rPr lang="en-GB" smtClean="0"/>
              <a:t>10</a:t>
            </a:fld>
            <a:endParaRPr lang="en-GB"/>
          </a:p>
        </p:txBody>
      </p:sp>
    </p:spTree>
    <p:extLst>
      <p:ext uri="{BB962C8B-B14F-4D97-AF65-F5344CB8AC3E}">
        <p14:creationId xmlns:p14="http://schemas.microsoft.com/office/powerpoint/2010/main" val="1131793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a:t>
            </a:r>
            <a:r>
              <a:rPr lang="en-GB" baseline="0" dirty="0"/>
              <a:t> comments that you write will get used as feedback so your teammates will read them! Make sure you write these in a professional, constructive and concise manner so your teammates take the comments well and use them to improve. This is a good opportunity to raise any issues you have to help them improve to be a better team member – which may help you if you have to work with them again so be honest! Likewise, when this feedback is returned, be receptive and open to criticism, it’s only there to help you!</a:t>
            </a:r>
          </a:p>
          <a:p>
            <a:endParaRPr lang="en-GB" baseline="0" dirty="0"/>
          </a:p>
          <a:p>
            <a:r>
              <a:rPr lang="en-GB" baseline="0" dirty="0"/>
              <a:t>It’s very important to write comments in the right way… </a:t>
            </a:r>
            <a:endParaRPr lang="en-GB" dirty="0"/>
          </a:p>
        </p:txBody>
      </p:sp>
      <p:sp>
        <p:nvSpPr>
          <p:cNvPr id="4" name="Slide Number Placeholder 3"/>
          <p:cNvSpPr>
            <a:spLocks noGrp="1"/>
          </p:cNvSpPr>
          <p:nvPr>
            <p:ph type="sldNum" sz="quarter" idx="10"/>
          </p:nvPr>
        </p:nvSpPr>
        <p:spPr/>
        <p:txBody>
          <a:bodyPr/>
          <a:lstStyle/>
          <a:p>
            <a:fld id="{FA4546E2-DADE-443B-B526-3CD65D7F9806}" type="slidenum">
              <a:rPr lang="en-GB" smtClean="0"/>
              <a:t>11</a:t>
            </a:fld>
            <a:endParaRPr lang="en-GB"/>
          </a:p>
        </p:txBody>
      </p:sp>
    </p:spTree>
    <p:extLst>
      <p:ext uri="{BB962C8B-B14F-4D97-AF65-F5344CB8AC3E}">
        <p14:creationId xmlns:p14="http://schemas.microsoft.com/office/powerpoint/2010/main" val="2232961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4546E2-DADE-443B-B526-3CD65D7F9806}" type="slidenum">
              <a:rPr lang="en-GB" smtClean="0"/>
              <a:t>13</a:t>
            </a:fld>
            <a:endParaRPr lang="en-GB"/>
          </a:p>
        </p:txBody>
      </p:sp>
    </p:spTree>
    <p:extLst>
      <p:ext uri="{BB962C8B-B14F-4D97-AF65-F5344CB8AC3E}">
        <p14:creationId xmlns:p14="http://schemas.microsoft.com/office/powerpoint/2010/main" val="3809207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FA4546E2-DADE-443B-B526-3CD65D7F9806}" type="slidenum">
              <a:rPr lang="en-GB" smtClean="0"/>
              <a:t>14</a:t>
            </a:fld>
            <a:endParaRPr lang="en-GB"/>
          </a:p>
        </p:txBody>
      </p:sp>
    </p:spTree>
    <p:extLst>
      <p:ext uri="{BB962C8B-B14F-4D97-AF65-F5344CB8AC3E}">
        <p14:creationId xmlns:p14="http://schemas.microsoft.com/office/powerpoint/2010/main" val="847151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a:t>
            </a:r>
            <a:r>
              <a:rPr lang="en-GB" baseline="0" dirty="0"/>
              <a:t> are some explanations of what each ranking means.</a:t>
            </a:r>
          </a:p>
        </p:txBody>
      </p:sp>
      <p:sp>
        <p:nvSpPr>
          <p:cNvPr id="4" name="Slide Number Placeholder 3"/>
          <p:cNvSpPr>
            <a:spLocks noGrp="1"/>
          </p:cNvSpPr>
          <p:nvPr>
            <p:ph type="sldNum" sz="quarter" idx="10"/>
          </p:nvPr>
        </p:nvSpPr>
        <p:spPr/>
        <p:txBody>
          <a:bodyPr/>
          <a:lstStyle/>
          <a:p>
            <a:fld id="{FA4546E2-DADE-443B-B526-3CD65D7F9806}" type="slidenum">
              <a:rPr lang="en-GB" smtClean="0"/>
              <a:t>15</a:t>
            </a:fld>
            <a:endParaRPr lang="en-GB"/>
          </a:p>
        </p:txBody>
      </p:sp>
    </p:spTree>
    <p:extLst>
      <p:ext uri="{BB962C8B-B14F-4D97-AF65-F5344CB8AC3E}">
        <p14:creationId xmlns:p14="http://schemas.microsoft.com/office/powerpoint/2010/main" val="4075495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a:t>
            </a:r>
            <a:r>
              <a:rPr lang="en-GB" baseline="0" dirty="0"/>
              <a:t> have a team member who you and your team feel like isn’t participating enough, try to resolve it in your team first. You could identify and their strengths and adapt to these, give extra deadlines and send reminder emails about work or meetings – but do so without being patronising and in a professional manner. If their behaviour doesn’t change, raise it with your tutor. Just because you raise the issue doesn’t mean their mark will get penalised, it means the tutor is aware of the problem and can monitor it to decide on what the best course of action to take is. </a:t>
            </a:r>
          </a:p>
          <a:p>
            <a:endParaRPr lang="en-GB" baseline="0" dirty="0"/>
          </a:p>
          <a:p>
            <a:r>
              <a:rPr lang="en-GB" baseline="0" dirty="0"/>
              <a:t>Raising this as an issue is important! Although they may pass the module or project if you don’t report them, they’re not improving their skills, which they’ll need later in life, and can be damaging to them and to your classmates when they next have to work with them. This will help you to develop assertive skills by dealing with free riders in a secure place where they will be able to develop before they get a job. </a:t>
            </a:r>
          </a:p>
          <a:p>
            <a:endParaRPr lang="en-GB" baseline="0" dirty="0"/>
          </a:p>
          <a:p>
            <a:r>
              <a:rPr lang="en-GB" baseline="0" dirty="0"/>
              <a:t>Also, due to how the individual grades are calculated, if you mark your teammate down, your mark will go up! However, this has to be justified, if your marks are consistently low and you’re trying to play the system, this will be detected and either corrected using the method mentioned or alerted to the tutor who will decide what to do with your evaluation. </a:t>
            </a:r>
            <a:endParaRPr lang="en-GB" dirty="0"/>
          </a:p>
        </p:txBody>
      </p:sp>
      <p:sp>
        <p:nvSpPr>
          <p:cNvPr id="4" name="Slide Number Placeholder 3"/>
          <p:cNvSpPr>
            <a:spLocks noGrp="1"/>
          </p:cNvSpPr>
          <p:nvPr>
            <p:ph type="sldNum" sz="quarter" idx="10"/>
          </p:nvPr>
        </p:nvSpPr>
        <p:spPr/>
        <p:txBody>
          <a:bodyPr/>
          <a:lstStyle/>
          <a:p>
            <a:fld id="{FA4546E2-DADE-443B-B526-3CD65D7F9806}" type="slidenum">
              <a:rPr lang="en-GB" smtClean="0"/>
              <a:t>16</a:t>
            </a:fld>
            <a:endParaRPr lang="en-GB"/>
          </a:p>
        </p:txBody>
      </p:sp>
    </p:spTree>
    <p:extLst>
      <p:ext uri="{BB962C8B-B14F-4D97-AF65-F5344CB8AC3E}">
        <p14:creationId xmlns:p14="http://schemas.microsoft.com/office/powerpoint/2010/main" val="3323749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to tutors:</a:t>
            </a:r>
            <a:r>
              <a:rPr lang="en-GB" baseline="0" dirty="0"/>
              <a:t> Add here information relevant to your project. You could complete the assessment at the end, end and midterm, or multiple times during the project. We recommend giving students sufficient time to have information to assess their teammates on before the initial assessment, and enough time after to take the comments and improve on their skills. </a:t>
            </a:r>
            <a:endParaRPr lang="en-GB" dirty="0"/>
          </a:p>
        </p:txBody>
      </p:sp>
      <p:sp>
        <p:nvSpPr>
          <p:cNvPr id="4" name="Slide Number Placeholder 3"/>
          <p:cNvSpPr>
            <a:spLocks noGrp="1"/>
          </p:cNvSpPr>
          <p:nvPr>
            <p:ph type="sldNum" sz="quarter" idx="10"/>
          </p:nvPr>
        </p:nvSpPr>
        <p:spPr/>
        <p:txBody>
          <a:bodyPr/>
          <a:lstStyle/>
          <a:p>
            <a:fld id="{FA4546E2-DADE-443B-B526-3CD65D7F9806}" type="slidenum">
              <a:rPr lang="en-GB" smtClean="0"/>
              <a:t>17</a:t>
            </a:fld>
            <a:endParaRPr lang="en-GB"/>
          </a:p>
        </p:txBody>
      </p:sp>
    </p:spTree>
    <p:extLst>
      <p:ext uri="{BB962C8B-B14F-4D97-AF65-F5344CB8AC3E}">
        <p14:creationId xmlns:p14="http://schemas.microsoft.com/office/powerpoint/2010/main" val="18347170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4546E2-DADE-443B-B526-3CD65D7F9806}" type="slidenum">
              <a:rPr lang="en-GB" smtClean="0"/>
              <a:t>18</a:t>
            </a:fld>
            <a:endParaRPr lang="en-GB"/>
          </a:p>
        </p:txBody>
      </p:sp>
    </p:spTree>
    <p:extLst>
      <p:ext uri="{BB962C8B-B14F-4D97-AF65-F5344CB8AC3E}">
        <p14:creationId xmlns:p14="http://schemas.microsoft.com/office/powerpoint/2010/main" val="1698884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IPAC is a</a:t>
            </a:r>
            <a:r>
              <a:rPr lang="en-US" sz="1200" kern="1200" baseline="0" dirty="0">
                <a:solidFill>
                  <a:schemeClr val="tx1"/>
                </a:solidFill>
                <a:effectLst/>
                <a:latin typeface="+mn-lt"/>
                <a:ea typeface="+mn-ea"/>
                <a:cs typeface="+mn-cs"/>
              </a:rPr>
              <a:t> project involving a v</a:t>
            </a:r>
            <a:r>
              <a:rPr lang="en-US" sz="1200" kern="1200" dirty="0">
                <a:solidFill>
                  <a:schemeClr val="tx1"/>
                </a:solidFill>
                <a:effectLst/>
                <a:latin typeface="+mn-lt"/>
                <a:ea typeface="+mn-ea"/>
                <a:cs typeface="+mn-cs"/>
              </a:rPr>
              <a:t>ariety</a:t>
            </a:r>
            <a:r>
              <a:rPr lang="en-US" sz="1200" kern="1200" baseline="0" dirty="0">
                <a:solidFill>
                  <a:schemeClr val="tx1"/>
                </a:solidFill>
                <a:effectLst/>
                <a:latin typeface="+mn-lt"/>
                <a:ea typeface="+mn-ea"/>
                <a:cs typeface="+mn-cs"/>
              </a:rPr>
              <a:t> of staff/students looking at how to improve the marking of group work by giving members an individual mark based on an assessment completed by your team. </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Usually everyone in the team will receive the same mark, we want to use a system where each member is assessed by their teammates so each member receives their own mark reflecting how much they contributed to the group. </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The individual mark is fairer! If you put in more work, you get a higher mark, someone who doesn’t contribute to the group will get a lower mark based on what the team thinks. This will stop people thinking they can get away with not doing any work in the project and still come out with a good mark, this will encourage all members need to contribute to both the work and the dynamics of the team. </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It’s all determined by you! Your marks reflect what the team member is actually like to work with in and out of class. The criteria used will assess the amount and quality of the work produced by the person, their team qualities and professional conduct. If someone produces the work, but doesn’t act within the team this will be shown and vis-a-versa. </a:t>
            </a:r>
            <a:endParaRPr lang="en-GB" dirty="0"/>
          </a:p>
        </p:txBody>
      </p:sp>
      <p:sp>
        <p:nvSpPr>
          <p:cNvPr id="4" name="Slide Number Placeholder 3"/>
          <p:cNvSpPr>
            <a:spLocks noGrp="1"/>
          </p:cNvSpPr>
          <p:nvPr>
            <p:ph type="sldNum" sz="quarter" idx="10"/>
          </p:nvPr>
        </p:nvSpPr>
        <p:spPr/>
        <p:txBody>
          <a:bodyPr/>
          <a:lstStyle/>
          <a:p>
            <a:fld id="{FA4546E2-DADE-443B-B526-3CD65D7F9806}" type="slidenum">
              <a:rPr lang="en-GB" smtClean="0"/>
              <a:t>2</a:t>
            </a:fld>
            <a:endParaRPr lang="en-GB"/>
          </a:p>
        </p:txBody>
      </p:sp>
    </p:spTree>
    <p:extLst>
      <p:ext uri="{BB962C8B-B14F-4D97-AF65-F5344CB8AC3E}">
        <p14:creationId xmlns:p14="http://schemas.microsoft.com/office/powerpoint/2010/main" val="3351863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4546E2-DADE-443B-B526-3CD65D7F9806}" type="slidenum">
              <a:rPr lang="en-GB" smtClean="0"/>
              <a:t>3</a:t>
            </a:fld>
            <a:endParaRPr lang="en-GB"/>
          </a:p>
        </p:txBody>
      </p:sp>
    </p:spTree>
    <p:extLst>
      <p:ext uri="{BB962C8B-B14F-4D97-AF65-F5344CB8AC3E}">
        <p14:creationId xmlns:p14="http://schemas.microsoft.com/office/powerpoint/2010/main" val="3351863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Through the assessment process, you will reflect on how the team functioned. If a member is marked consistently low by all teammates, this will be flagged by the tutor and can be dealt with appropriately. </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mark</a:t>
            </a:r>
            <a:r>
              <a:rPr lang="en-GB" baseline="0" dirty="0"/>
              <a:t> you receive will let you reflect on the piece of work you produce as a team as well as how the team and its members functioned to complete this. This should encourage all members to participate as people can no long free ride on any work you produce and receive the same grade.</a:t>
            </a:r>
          </a:p>
          <a:p>
            <a:endParaRPr lang="en-GB" baseline="0" dirty="0"/>
          </a:p>
          <a:p>
            <a:r>
              <a:rPr lang="en-GB" baseline="0" dirty="0"/>
              <a:t>You just need to complete 1 form on Moodle! The form includes the option to write comments about each member which you get back anonymously, this will give you justification for the marks you receive and where you can improve. You will also understand more about how your peers perceive you, for example if you are above or below the average. </a:t>
            </a:r>
          </a:p>
          <a:p>
            <a:endParaRPr lang="en-GB" baseline="0" dirty="0"/>
          </a:p>
          <a:p>
            <a:r>
              <a:rPr lang="en-GB" baseline="0" dirty="0"/>
              <a:t>Through the feedback you can improve on your teamwork abilities as you will understand your role in the team more, this will be important to employers!</a:t>
            </a:r>
            <a:endParaRPr lang="en-GB" dirty="0"/>
          </a:p>
        </p:txBody>
      </p:sp>
      <p:sp>
        <p:nvSpPr>
          <p:cNvPr id="4" name="Slide Number Placeholder 3"/>
          <p:cNvSpPr>
            <a:spLocks noGrp="1"/>
          </p:cNvSpPr>
          <p:nvPr>
            <p:ph type="sldNum" sz="quarter" idx="10"/>
          </p:nvPr>
        </p:nvSpPr>
        <p:spPr/>
        <p:txBody>
          <a:bodyPr/>
          <a:lstStyle/>
          <a:p>
            <a:fld id="{FA4546E2-DADE-443B-B526-3CD65D7F9806}" type="slidenum">
              <a:rPr lang="en-GB" smtClean="0"/>
              <a:t>4</a:t>
            </a:fld>
            <a:endParaRPr lang="en-GB"/>
          </a:p>
        </p:txBody>
      </p:sp>
    </p:spTree>
    <p:extLst>
      <p:ext uri="{BB962C8B-B14F-4D97-AF65-F5344CB8AC3E}">
        <p14:creationId xmlns:p14="http://schemas.microsoft.com/office/powerpoint/2010/main" val="1510580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a:t>
            </a:r>
            <a:r>
              <a:rPr lang="en-GB" baseline="0" dirty="0"/>
              <a:t> final grade can be calculated using multiplication between the group mark and IPAC score. For example if your group mark is worth 65% of the final group and each member had varying levels of contribution, you can see how the mark changes for each member. Here you can see student B did the most work and D the least and how much the individual marks varied for these. If all members receive the same ratings and all get an IPAC rating of 1, all of the team members will receive the same mark. </a:t>
            </a:r>
            <a:endParaRPr lang="en-GB" dirty="0"/>
          </a:p>
        </p:txBody>
      </p:sp>
      <p:sp>
        <p:nvSpPr>
          <p:cNvPr id="4" name="Slide Number Placeholder 3"/>
          <p:cNvSpPr>
            <a:spLocks noGrp="1"/>
          </p:cNvSpPr>
          <p:nvPr>
            <p:ph type="sldNum" sz="quarter" idx="10"/>
          </p:nvPr>
        </p:nvSpPr>
        <p:spPr/>
        <p:txBody>
          <a:bodyPr/>
          <a:lstStyle/>
          <a:p>
            <a:fld id="{FA4546E2-DADE-443B-B526-3CD65D7F9806}" type="slidenum">
              <a:rPr lang="en-GB" smtClean="0"/>
              <a:t>5</a:t>
            </a:fld>
            <a:endParaRPr lang="en-GB"/>
          </a:p>
        </p:txBody>
      </p:sp>
    </p:spTree>
    <p:extLst>
      <p:ext uri="{BB962C8B-B14F-4D97-AF65-F5344CB8AC3E}">
        <p14:creationId xmlns:p14="http://schemas.microsoft.com/office/powerpoint/2010/main" val="1752776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Each criteria has</a:t>
            </a:r>
            <a:r>
              <a:rPr lang="en-GB" baseline="0" dirty="0"/>
              <a:t> a weighting that affects how it changes the IPAC rating received. </a:t>
            </a:r>
          </a:p>
          <a:p>
            <a:endParaRPr lang="en-GB" baseline="0" dirty="0"/>
          </a:p>
          <a:p>
            <a:r>
              <a:rPr lang="en-GB" baseline="0" dirty="0"/>
              <a:t>Delete as appropriate: If you have 5 different attributes of equal weights, the average is calculated. Each criteria could also have a different weighting and the calculation changes as shown. </a:t>
            </a:r>
            <a:endParaRPr lang="en-GB" dirty="0"/>
          </a:p>
          <a:p>
            <a:endParaRPr lang="en-GB" dirty="0"/>
          </a:p>
          <a:p>
            <a:r>
              <a:rPr lang="en-GB" dirty="0"/>
              <a:t>A</a:t>
            </a:r>
            <a:r>
              <a:rPr lang="en-GB" baseline="0" dirty="0"/>
              <a:t> calculation can be completed within the system called normalisation which gives the IPAC rating about 1/100% (delete as appropriate). This is calculated by the average mark the person receives / the average mark of the group. Here is an example of 3 members receiving their IPAC ratings which have a team average of 4.3. Dividing each rating by the average gives the normalised value. This also allows you to see how you compare to the rest of the team without you receiving the marks of every member in the team. For example, if you were student C and received the mark of 1.18 you would know that you appreciated by the team and hence received a higher mark. </a:t>
            </a:r>
            <a:endParaRPr lang="en-GB" dirty="0"/>
          </a:p>
        </p:txBody>
      </p:sp>
      <p:sp>
        <p:nvSpPr>
          <p:cNvPr id="4" name="Slide Number Placeholder 3"/>
          <p:cNvSpPr>
            <a:spLocks noGrp="1"/>
          </p:cNvSpPr>
          <p:nvPr>
            <p:ph type="sldNum" sz="quarter" idx="10"/>
          </p:nvPr>
        </p:nvSpPr>
        <p:spPr/>
        <p:txBody>
          <a:bodyPr/>
          <a:lstStyle/>
          <a:p>
            <a:fld id="{FA4546E2-DADE-443B-B526-3CD65D7F9806}" type="slidenum">
              <a:rPr lang="en-GB" smtClean="0"/>
              <a:t>6</a:t>
            </a:fld>
            <a:endParaRPr lang="en-GB"/>
          </a:p>
        </p:txBody>
      </p:sp>
    </p:spTree>
    <p:extLst>
      <p:ext uri="{BB962C8B-B14F-4D97-AF65-F5344CB8AC3E}">
        <p14:creationId xmlns:p14="http://schemas.microsoft.com/office/powerpoint/2010/main" val="1857007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understand different studies will be more generous</a:t>
            </a:r>
            <a:r>
              <a:rPr lang="en-GB" baseline="0" dirty="0"/>
              <a:t> or harsher when assessing their team, a method called bias correction can be used that shifts these marks about a normal. Using this simple example, you can see students A and B have marked themselves and their peers around the 4 or 5 mark and C has marked the lower end of this scale. The ratings C gave will effectively be scaled up to account for the harsh marking but the order of the ranking kept the same. </a:t>
            </a:r>
            <a:endParaRPr lang="en-GB" dirty="0"/>
          </a:p>
        </p:txBody>
      </p:sp>
      <p:sp>
        <p:nvSpPr>
          <p:cNvPr id="4" name="Slide Number Placeholder 3"/>
          <p:cNvSpPr>
            <a:spLocks noGrp="1"/>
          </p:cNvSpPr>
          <p:nvPr>
            <p:ph type="sldNum" sz="quarter" idx="10"/>
          </p:nvPr>
        </p:nvSpPr>
        <p:spPr/>
        <p:txBody>
          <a:bodyPr/>
          <a:lstStyle/>
          <a:p>
            <a:fld id="{FA4546E2-DADE-443B-B526-3CD65D7F9806}" type="slidenum">
              <a:rPr lang="en-GB" smtClean="0"/>
              <a:t>7</a:t>
            </a:fld>
            <a:endParaRPr lang="en-GB"/>
          </a:p>
        </p:txBody>
      </p:sp>
    </p:spTree>
    <p:extLst>
      <p:ext uri="{BB962C8B-B14F-4D97-AF65-F5344CB8AC3E}">
        <p14:creationId xmlns:p14="http://schemas.microsoft.com/office/powerpoint/2010/main" val="881662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a:t>
            </a:r>
            <a:r>
              <a:rPr lang="en-GB" baseline="0" dirty="0"/>
              <a:t> assess each member, you will answer a Moodle questionnaire of about 6 questions assessing different qualities. The ratings for each teammate will be combined to produce the IPAC factor. </a:t>
            </a:r>
            <a:endParaRPr lang="en-GB" dirty="0"/>
          </a:p>
        </p:txBody>
      </p:sp>
      <p:sp>
        <p:nvSpPr>
          <p:cNvPr id="4" name="Slide Number Placeholder 3"/>
          <p:cNvSpPr>
            <a:spLocks noGrp="1"/>
          </p:cNvSpPr>
          <p:nvPr>
            <p:ph type="sldNum" sz="quarter" idx="10"/>
          </p:nvPr>
        </p:nvSpPr>
        <p:spPr/>
        <p:txBody>
          <a:bodyPr/>
          <a:lstStyle/>
          <a:p>
            <a:fld id="{FA4546E2-DADE-443B-B526-3CD65D7F9806}" type="slidenum">
              <a:rPr lang="en-GB" smtClean="0"/>
              <a:t>8</a:t>
            </a:fld>
            <a:endParaRPr lang="en-GB"/>
          </a:p>
        </p:txBody>
      </p:sp>
    </p:spTree>
    <p:extLst>
      <p:ext uri="{BB962C8B-B14F-4D97-AF65-F5344CB8AC3E}">
        <p14:creationId xmlns:p14="http://schemas.microsoft.com/office/powerpoint/2010/main" val="2966544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4546E2-DADE-443B-B526-3CD65D7F9806}" type="slidenum">
              <a:rPr lang="en-GB" smtClean="0"/>
              <a:t>9</a:t>
            </a:fld>
            <a:endParaRPr lang="en-GB"/>
          </a:p>
        </p:txBody>
      </p:sp>
    </p:spTree>
    <p:extLst>
      <p:ext uri="{BB962C8B-B14F-4D97-AF65-F5344CB8AC3E}">
        <p14:creationId xmlns:p14="http://schemas.microsoft.com/office/powerpoint/2010/main" val="39139401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323850" y="1484313"/>
            <a:ext cx="8496300" cy="1368425"/>
          </a:xfrm>
        </p:spPr>
        <p:txBody>
          <a:bodyPr/>
          <a:lstStyle>
            <a:lvl1pPr>
              <a:defRPr/>
            </a:lvl1pPr>
          </a:lstStyle>
          <a:p>
            <a:pPr lvl="0"/>
            <a:r>
              <a:rPr lang="en-US" altLang="en-US" noProof="0"/>
              <a:t>Click to edit Master title style</a:t>
            </a:r>
          </a:p>
        </p:txBody>
      </p:sp>
      <p:sp>
        <p:nvSpPr>
          <p:cNvPr id="4099" name="Rectangle 3"/>
          <p:cNvSpPr>
            <a:spLocks noGrp="1" noChangeArrowheads="1"/>
          </p:cNvSpPr>
          <p:nvPr>
            <p:ph type="subTitle" idx="1"/>
          </p:nvPr>
        </p:nvSpPr>
        <p:spPr>
          <a:xfrm>
            <a:off x="323850" y="3068638"/>
            <a:ext cx="8496300" cy="3097212"/>
          </a:xfrm>
        </p:spPr>
        <p:txBody>
          <a:bodyPr/>
          <a:lstStyle>
            <a:lvl1pPr marL="0" indent="0">
              <a:buFontTx/>
              <a:buNone/>
              <a:defRPr/>
            </a:lvl1pPr>
          </a:lstStyle>
          <a:p>
            <a:pPr lvl="0"/>
            <a:r>
              <a:rPr lang="en-US" altLang="en-US" noProof="0"/>
              <a:t>Click to edit Master subtitle style</a:t>
            </a:r>
          </a:p>
        </p:txBody>
      </p:sp>
      <p:sp>
        <p:nvSpPr>
          <p:cNvPr id="4105" name="Rectangle 9"/>
          <p:cNvSpPr>
            <a:spLocks noGrp="1" noChangeArrowheads="1"/>
          </p:cNvSpPr>
          <p:nvPr>
            <p:ph type="ftr" sz="quarter" idx="3"/>
          </p:nvPr>
        </p:nvSpPr>
        <p:spPr bwMode="auto">
          <a:xfrm>
            <a:off x="323850" y="6245225"/>
            <a:ext cx="84963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1400"/>
            </a:lvl1pPr>
          </a:lstStyle>
          <a:p>
            <a:endParaRPr lang="en-US" altLang="en-US"/>
          </a:p>
        </p:txBody>
      </p:sp>
      <p:pic>
        <p:nvPicPr>
          <p:cNvPr id="4113" name="Picture 17" descr="MidBlue102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1295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4E1F2837-5CBE-43C8-80DC-585D95EBF309}" type="slidenum">
              <a:rPr lang="en-US" altLang="en-US"/>
              <a:pPr/>
              <a:t>‹#›</a:t>
            </a:fld>
            <a:endParaRPr lang="en-US" altLang="en-US"/>
          </a:p>
        </p:txBody>
      </p:sp>
    </p:spTree>
    <p:extLst>
      <p:ext uri="{BB962C8B-B14F-4D97-AF65-F5344CB8AC3E}">
        <p14:creationId xmlns:p14="http://schemas.microsoft.com/office/powerpoint/2010/main" val="3296555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908050"/>
            <a:ext cx="2122487" cy="52578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30200" y="908050"/>
            <a:ext cx="6215063"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865ADF73-DB94-4190-B6C2-B1BDC3B121B4}" type="slidenum">
              <a:rPr lang="en-US" altLang="en-US"/>
              <a:pPr/>
              <a:t>‹#›</a:t>
            </a:fld>
            <a:endParaRPr lang="en-US" altLang="en-US"/>
          </a:p>
        </p:txBody>
      </p:sp>
    </p:spTree>
    <p:extLst>
      <p:ext uri="{BB962C8B-B14F-4D97-AF65-F5344CB8AC3E}">
        <p14:creationId xmlns:p14="http://schemas.microsoft.com/office/powerpoint/2010/main" val="1469176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65E974C1-BFC4-46F4-9CA3-3FB5D476FA25}" type="slidenum">
              <a:rPr lang="en-US" altLang="en-US"/>
              <a:pPr/>
              <a:t>‹#›</a:t>
            </a:fld>
            <a:endParaRPr lang="en-US" altLang="en-US"/>
          </a:p>
        </p:txBody>
      </p:sp>
    </p:spTree>
    <p:extLst>
      <p:ext uri="{BB962C8B-B14F-4D97-AF65-F5344CB8AC3E}">
        <p14:creationId xmlns:p14="http://schemas.microsoft.com/office/powerpoint/2010/main" val="1329126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1B8E84F7-B91B-4D0B-9E10-4A08ED9811FB}" type="slidenum">
              <a:rPr lang="en-US" altLang="en-US"/>
              <a:pPr/>
              <a:t>‹#›</a:t>
            </a:fld>
            <a:endParaRPr lang="en-US" altLang="en-US"/>
          </a:p>
        </p:txBody>
      </p:sp>
    </p:spTree>
    <p:extLst>
      <p:ext uri="{BB962C8B-B14F-4D97-AF65-F5344CB8AC3E}">
        <p14:creationId xmlns:p14="http://schemas.microsoft.com/office/powerpoint/2010/main" val="593505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30200" y="2708275"/>
            <a:ext cx="4168775" cy="3457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51375" y="2708275"/>
            <a:ext cx="4168775" cy="3457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p:cNvSpPr>
            <a:spLocks noGrp="1"/>
          </p:cNvSpPr>
          <p:nvPr>
            <p:ph type="sldNum" sz="quarter" idx="10"/>
          </p:nvPr>
        </p:nvSpPr>
        <p:spPr/>
        <p:txBody>
          <a:bodyPr/>
          <a:lstStyle>
            <a:lvl1pPr>
              <a:defRPr/>
            </a:lvl1pPr>
          </a:lstStyle>
          <a:p>
            <a:fld id="{2B167559-3D59-4839-8FBE-FEFAC8552603}" type="slidenum">
              <a:rPr lang="en-US" altLang="en-US"/>
              <a:pPr/>
              <a:t>‹#›</a:t>
            </a:fld>
            <a:endParaRPr lang="en-US" altLang="en-US"/>
          </a:p>
        </p:txBody>
      </p:sp>
    </p:spTree>
    <p:extLst>
      <p:ext uri="{BB962C8B-B14F-4D97-AF65-F5344CB8AC3E}">
        <p14:creationId xmlns:p14="http://schemas.microsoft.com/office/powerpoint/2010/main" val="2398151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10"/>
          </p:nvPr>
        </p:nvSpPr>
        <p:spPr/>
        <p:txBody>
          <a:bodyPr/>
          <a:lstStyle>
            <a:lvl1pPr>
              <a:defRPr/>
            </a:lvl1pPr>
          </a:lstStyle>
          <a:p>
            <a:fld id="{76AB96E0-F495-4387-92D6-725D46F8DCDA}" type="slidenum">
              <a:rPr lang="en-US" altLang="en-US"/>
              <a:pPr/>
              <a:t>‹#›</a:t>
            </a:fld>
            <a:endParaRPr lang="en-US" altLang="en-US"/>
          </a:p>
        </p:txBody>
      </p:sp>
    </p:spTree>
    <p:extLst>
      <p:ext uri="{BB962C8B-B14F-4D97-AF65-F5344CB8AC3E}">
        <p14:creationId xmlns:p14="http://schemas.microsoft.com/office/powerpoint/2010/main" val="4137770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Slide Number Placeholder 2"/>
          <p:cNvSpPr>
            <a:spLocks noGrp="1"/>
          </p:cNvSpPr>
          <p:nvPr>
            <p:ph type="sldNum" sz="quarter" idx="10"/>
          </p:nvPr>
        </p:nvSpPr>
        <p:spPr/>
        <p:txBody>
          <a:bodyPr/>
          <a:lstStyle>
            <a:lvl1pPr>
              <a:defRPr/>
            </a:lvl1pPr>
          </a:lstStyle>
          <a:p>
            <a:fld id="{93316433-ED0A-4053-BEBA-F43AA92C3758}" type="slidenum">
              <a:rPr lang="en-US" altLang="en-US"/>
              <a:pPr/>
              <a:t>‹#›</a:t>
            </a:fld>
            <a:endParaRPr lang="en-US" altLang="en-US"/>
          </a:p>
        </p:txBody>
      </p:sp>
    </p:spTree>
    <p:extLst>
      <p:ext uri="{BB962C8B-B14F-4D97-AF65-F5344CB8AC3E}">
        <p14:creationId xmlns:p14="http://schemas.microsoft.com/office/powerpoint/2010/main" val="4107888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8BEB1033-EF1B-4A0A-9491-18530199E56B}" type="slidenum">
              <a:rPr lang="en-US" altLang="en-US"/>
              <a:pPr/>
              <a:t>‹#›</a:t>
            </a:fld>
            <a:endParaRPr lang="en-US" altLang="en-US"/>
          </a:p>
        </p:txBody>
      </p:sp>
    </p:spTree>
    <p:extLst>
      <p:ext uri="{BB962C8B-B14F-4D97-AF65-F5344CB8AC3E}">
        <p14:creationId xmlns:p14="http://schemas.microsoft.com/office/powerpoint/2010/main" val="32084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4B29212B-FEB2-4B2E-B480-4E876C62744F}" type="slidenum">
              <a:rPr lang="en-US" altLang="en-US"/>
              <a:pPr/>
              <a:t>‹#›</a:t>
            </a:fld>
            <a:endParaRPr lang="en-US" altLang="en-US"/>
          </a:p>
        </p:txBody>
      </p:sp>
    </p:spTree>
    <p:extLst>
      <p:ext uri="{BB962C8B-B14F-4D97-AF65-F5344CB8AC3E}">
        <p14:creationId xmlns:p14="http://schemas.microsoft.com/office/powerpoint/2010/main" val="2318515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090918F0-1D9E-488A-9443-5E273A59CA20}" type="slidenum">
              <a:rPr lang="en-US" altLang="en-US"/>
              <a:pPr/>
              <a:t>‹#›</a:t>
            </a:fld>
            <a:endParaRPr lang="en-US" altLang="en-US"/>
          </a:p>
        </p:txBody>
      </p:sp>
    </p:spTree>
    <p:extLst>
      <p:ext uri="{BB962C8B-B14F-4D97-AF65-F5344CB8AC3E}">
        <p14:creationId xmlns:p14="http://schemas.microsoft.com/office/powerpoint/2010/main" val="228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30200" y="908050"/>
            <a:ext cx="8489950"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3075" name="Rectangle 3"/>
          <p:cNvSpPr>
            <a:spLocks noGrp="1" noChangeArrowheads="1"/>
          </p:cNvSpPr>
          <p:nvPr>
            <p:ph type="body" idx="1"/>
          </p:nvPr>
        </p:nvSpPr>
        <p:spPr bwMode="auto">
          <a:xfrm>
            <a:off x="330200" y="2708275"/>
            <a:ext cx="8489950"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3078" name="Rectangle 6"/>
          <p:cNvSpPr>
            <a:spLocks noGrp="1" noChangeArrowheads="1"/>
          </p:cNvSpPr>
          <p:nvPr>
            <p:ph type="sldNum" sz="quarter" idx="4"/>
          </p:nvPr>
        </p:nvSpPr>
        <p:spPr bwMode="auto">
          <a:xfrm>
            <a:off x="7812088" y="6337300"/>
            <a:ext cx="1008062"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43333233-2B2F-4321-B60A-1B0FFD6170CF}" type="slidenum">
              <a:rPr lang="en-US" altLang="en-US"/>
              <a:pPr/>
              <a:t>‹#›</a:t>
            </a:fld>
            <a:endParaRPr lang="en-US" altLang="en-US"/>
          </a:p>
        </p:txBody>
      </p:sp>
      <p:pic>
        <p:nvPicPr>
          <p:cNvPr id="3089" name="Picture 17" descr="MidBlue9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5143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3000" b="1">
          <a:solidFill>
            <a:schemeClr val="tx2"/>
          </a:solidFill>
          <a:latin typeface="+mj-lt"/>
          <a:ea typeface="+mj-ea"/>
          <a:cs typeface="+mj-cs"/>
        </a:defRPr>
      </a:lvl1pPr>
      <a:lvl2pPr algn="l" rtl="0" fontAlgn="base">
        <a:spcBef>
          <a:spcPct val="0"/>
        </a:spcBef>
        <a:spcAft>
          <a:spcPct val="0"/>
        </a:spcAft>
        <a:defRPr sz="3000" b="1">
          <a:solidFill>
            <a:schemeClr val="tx2"/>
          </a:solidFill>
          <a:latin typeface="Arial" charset="0"/>
        </a:defRPr>
      </a:lvl2pPr>
      <a:lvl3pPr algn="l" rtl="0" fontAlgn="base">
        <a:spcBef>
          <a:spcPct val="0"/>
        </a:spcBef>
        <a:spcAft>
          <a:spcPct val="0"/>
        </a:spcAft>
        <a:defRPr sz="3000" b="1">
          <a:solidFill>
            <a:schemeClr val="tx2"/>
          </a:solidFill>
          <a:latin typeface="Arial" charset="0"/>
        </a:defRPr>
      </a:lvl3pPr>
      <a:lvl4pPr algn="l" rtl="0" fontAlgn="base">
        <a:spcBef>
          <a:spcPct val="0"/>
        </a:spcBef>
        <a:spcAft>
          <a:spcPct val="0"/>
        </a:spcAft>
        <a:defRPr sz="3000" b="1">
          <a:solidFill>
            <a:schemeClr val="tx2"/>
          </a:solidFill>
          <a:latin typeface="Arial" charset="0"/>
        </a:defRPr>
      </a:lvl4pPr>
      <a:lvl5pPr algn="l" rtl="0" fontAlgn="base">
        <a:spcBef>
          <a:spcPct val="0"/>
        </a:spcBef>
        <a:spcAft>
          <a:spcPct val="0"/>
        </a:spcAft>
        <a:defRPr sz="3000" b="1">
          <a:solidFill>
            <a:schemeClr val="tx2"/>
          </a:solidFill>
          <a:latin typeface="Arial" charset="0"/>
        </a:defRPr>
      </a:lvl5pPr>
      <a:lvl6pPr marL="457200" algn="l" rtl="0" fontAlgn="base">
        <a:spcBef>
          <a:spcPct val="0"/>
        </a:spcBef>
        <a:spcAft>
          <a:spcPct val="0"/>
        </a:spcAft>
        <a:defRPr sz="3000" b="1">
          <a:solidFill>
            <a:schemeClr val="tx2"/>
          </a:solidFill>
          <a:latin typeface="Arial" charset="0"/>
        </a:defRPr>
      </a:lvl6pPr>
      <a:lvl7pPr marL="914400" algn="l" rtl="0" fontAlgn="base">
        <a:spcBef>
          <a:spcPct val="0"/>
        </a:spcBef>
        <a:spcAft>
          <a:spcPct val="0"/>
        </a:spcAft>
        <a:defRPr sz="3000" b="1">
          <a:solidFill>
            <a:schemeClr val="tx2"/>
          </a:solidFill>
          <a:latin typeface="Arial" charset="0"/>
        </a:defRPr>
      </a:lvl7pPr>
      <a:lvl8pPr marL="1371600" algn="l" rtl="0" fontAlgn="base">
        <a:spcBef>
          <a:spcPct val="0"/>
        </a:spcBef>
        <a:spcAft>
          <a:spcPct val="0"/>
        </a:spcAft>
        <a:defRPr sz="3000" b="1">
          <a:solidFill>
            <a:schemeClr val="tx2"/>
          </a:solidFill>
          <a:latin typeface="Arial" charset="0"/>
        </a:defRPr>
      </a:lvl8pPr>
      <a:lvl9pPr marL="1828800" algn="l" rtl="0" fontAlgn="base">
        <a:spcBef>
          <a:spcPct val="0"/>
        </a:spcBef>
        <a:spcAft>
          <a:spcPct val="0"/>
        </a:spcAft>
        <a:defRPr sz="3000" b="1">
          <a:solidFill>
            <a:schemeClr val="tx2"/>
          </a:solidFill>
          <a:latin typeface="Arial"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07504" y="116632"/>
            <a:ext cx="8928992" cy="6624735"/>
          </a:xfrm>
        </p:spPr>
        <p:txBody>
          <a:bodyPr anchor="ctr"/>
          <a:lstStyle/>
          <a:p>
            <a:pPr algn="ctr"/>
            <a:r>
              <a:rPr lang="en-GB" altLang="en-US" sz="6000" i="1" dirty="0"/>
              <a:t>How will your group work be assessed?</a:t>
            </a:r>
            <a:endParaRPr lang="en-GB" alt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Questionnaire screenshot" title="Questionnaire screenshot"/>
          <p:cNvPicPr/>
          <p:nvPr/>
        </p:nvPicPr>
        <p:blipFill rotWithShape="1">
          <a:blip r:embed="rId3" cstate="print">
            <a:extLst>
              <a:ext uri="{28A0092B-C50C-407E-A947-70E740481C1C}">
                <a14:useLocalDpi xmlns:a14="http://schemas.microsoft.com/office/drawing/2010/main" val="0"/>
              </a:ext>
            </a:extLst>
          </a:blip>
          <a:srcRect l="1014" t="12624" r="1869" b="12778"/>
          <a:stretch/>
        </p:blipFill>
        <p:spPr bwMode="auto">
          <a:xfrm>
            <a:off x="33371" y="2564904"/>
            <a:ext cx="9144000" cy="4104456"/>
          </a:xfrm>
          <a:prstGeom prst="rect">
            <a:avLst/>
          </a:prstGeom>
          <a:ln>
            <a:noFill/>
          </a:ln>
          <a:extLst>
            <a:ext uri="{53640926-AAD7-44D8-BBD7-CCE9431645EC}">
              <a14:shadowObscured xmlns:a14="http://schemas.microsoft.com/office/drawing/2010/main"/>
            </a:ext>
          </a:extLst>
        </p:spPr>
      </p:pic>
      <p:sp>
        <p:nvSpPr>
          <p:cNvPr id="5" name="Oval 4" descr="oval showing a student with N/A" title="oval"/>
          <p:cNvSpPr/>
          <p:nvPr/>
        </p:nvSpPr>
        <p:spPr>
          <a:xfrm flipV="1">
            <a:off x="6516216" y="5229200"/>
            <a:ext cx="288032" cy="11521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p:cNvSpPr txBox="1"/>
          <p:nvPr/>
        </p:nvSpPr>
        <p:spPr>
          <a:xfrm>
            <a:off x="330200" y="1556544"/>
            <a:ext cx="8712968" cy="1200329"/>
          </a:xfrm>
          <a:prstGeom prst="rect">
            <a:avLst/>
          </a:prstGeom>
          <a:noFill/>
        </p:spPr>
        <p:txBody>
          <a:bodyPr wrap="square" rtlCol="0">
            <a:spAutoFit/>
          </a:bodyPr>
          <a:lstStyle/>
          <a:p>
            <a:r>
              <a:rPr lang="en-GB" dirty="0"/>
              <a:t>The column for a non-applicable student can be used if your team has one less member than the standard team size</a:t>
            </a:r>
          </a:p>
          <a:p>
            <a:r>
              <a:rPr lang="en-GB" dirty="0"/>
              <a:t>For example, the following shows a team which only had 5 people rather than 6 in it</a:t>
            </a:r>
          </a:p>
          <a:p>
            <a:endParaRPr lang="en-US" dirty="0"/>
          </a:p>
        </p:txBody>
      </p:sp>
      <p:sp>
        <p:nvSpPr>
          <p:cNvPr id="8" name="Title 7">
            <a:extLst>
              <a:ext uri="{FF2B5EF4-FFF2-40B4-BE49-F238E27FC236}">
                <a16:creationId xmlns:a16="http://schemas.microsoft.com/office/drawing/2014/main" id="{683F0061-8269-944F-AD31-A261C5D4CB44}"/>
              </a:ext>
            </a:extLst>
          </p:cNvPr>
          <p:cNvSpPr>
            <a:spLocks noGrp="1"/>
          </p:cNvSpPr>
          <p:nvPr>
            <p:ph type="title"/>
          </p:nvPr>
        </p:nvSpPr>
        <p:spPr/>
        <p:txBody>
          <a:bodyPr/>
          <a:lstStyle/>
          <a:p>
            <a:r>
              <a:rPr lang="en-US" dirty="0"/>
              <a:t>Column for a non-applicable student</a:t>
            </a:r>
          </a:p>
        </p:txBody>
      </p:sp>
    </p:spTree>
    <p:extLst>
      <p:ext uri="{BB962C8B-B14F-4D97-AF65-F5344CB8AC3E}">
        <p14:creationId xmlns:p14="http://schemas.microsoft.com/office/powerpoint/2010/main" val="1894289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Justification</a:t>
            </a:r>
          </a:p>
        </p:txBody>
      </p:sp>
      <p:sp>
        <p:nvSpPr>
          <p:cNvPr id="3" name="Content Placeholder 2"/>
          <p:cNvSpPr>
            <a:spLocks noGrp="1"/>
          </p:cNvSpPr>
          <p:nvPr>
            <p:ph idx="1"/>
          </p:nvPr>
        </p:nvSpPr>
        <p:spPr>
          <a:xfrm>
            <a:off x="345413" y="1555601"/>
            <a:ext cx="8489950" cy="3457575"/>
          </a:xfrm>
        </p:spPr>
        <p:txBody>
          <a:bodyPr/>
          <a:lstStyle/>
          <a:p>
            <a:r>
              <a:rPr lang="en-GB" sz="2200" dirty="0"/>
              <a:t>You will be required to write a short justification for your assessment of each student. </a:t>
            </a:r>
          </a:p>
          <a:p>
            <a:r>
              <a:rPr lang="en-GB" sz="2200" dirty="0"/>
              <a:t>Write it in a professional, constructive and concise manner</a:t>
            </a:r>
          </a:p>
          <a:p>
            <a:r>
              <a:rPr lang="en-GB" sz="2200" dirty="0"/>
              <a:t>Be honest</a:t>
            </a:r>
          </a:p>
          <a:p>
            <a:r>
              <a:rPr lang="en-GB" sz="2200" dirty="0"/>
              <a:t>Justification you write will get released back to your peers as feedback!</a:t>
            </a:r>
          </a:p>
          <a:p>
            <a:pPr marL="0" indent="0">
              <a:buNone/>
            </a:pPr>
            <a:endParaRPr lang="en-GB" sz="2400" i="1" dirty="0"/>
          </a:p>
        </p:txBody>
      </p:sp>
      <p:graphicFrame>
        <p:nvGraphicFramePr>
          <p:cNvPr id="4" name="Table 3" descr="Justification examples" title="Justification examples"/>
          <p:cNvGraphicFramePr>
            <a:graphicFrameLocks noGrp="1"/>
          </p:cNvGraphicFramePr>
          <p:nvPr>
            <p:extLst>
              <p:ext uri="{D42A27DB-BD31-4B8C-83A1-F6EECF244321}">
                <p14:modId xmlns:p14="http://schemas.microsoft.com/office/powerpoint/2010/main" val="2647882397"/>
              </p:ext>
            </p:extLst>
          </p:nvPr>
        </p:nvGraphicFramePr>
        <p:xfrm>
          <a:off x="251520" y="3861048"/>
          <a:ext cx="8568630" cy="2773680"/>
        </p:xfrm>
        <a:graphic>
          <a:graphicData uri="http://schemas.openxmlformats.org/drawingml/2006/table">
            <a:tbl>
              <a:tblPr firstRow="1" bandRow="1">
                <a:tableStyleId>{073A0DAA-6AF3-43AB-8588-CEC1D06C72B9}</a:tableStyleId>
              </a:tblPr>
              <a:tblGrid>
                <a:gridCol w="2232248">
                  <a:extLst>
                    <a:ext uri="{9D8B030D-6E8A-4147-A177-3AD203B41FA5}">
                      <a16:colId xmlns:a16="http://schemas.microsoft.com/office/drawing/2014/main" val="3094451932"/>
                    </a:ext>
                  </a:extLst>
                </a:gridCol>
                <a:gridCol w="6336382">
                  <a:extLst>
                    <a:ext uri="{9D8B030D-6E8A-4147-A177-3AD203B41FA5}">
                      <a16:colId xmlns:a16="http://schemas.microsoft.com/office/drawing/2014/main" val="995495640"/>
                    </a:ext>
                  </a:extLst>
                </a:gridCol>
              </a:tblGrid>
              <a:tr h="576064">
                <a:tc>
                  <a:txBody>
                    <a:bodyPr/>
                    <a:lstStyle/>
                    <a:p>
                      <a:r>
                        <a:rPr lang="en-GB" dirty="0"/>
                        <a:t>Rather than saying…</a:t>
                      </a:r>
                      <a:endParaRPr lang="en-GB" i="1" dirty="0"/>
                    </a:p>
                  </a:txBody>
                  <a:tcPr/>
                </a:tc>
                <a:tc>
                  <a:txBody>
                    <a:bodyPr/>
                    <a:lstStyle/>
                    <a:p>
                      <a:r>
                        <a:rPr lang="en-GB" dirty="0"/>
                        <a:t>Say…</a:t>
                      </a:r>
                      <a:endParaRPr lang="en-GB" i="1" dirty="0"/>
                    </a:p>
                  </a:txBody>
                  <a:tcPr/>
                </a:tc>
                <a:extLst>
                  <a:ext uri="{0D108BD9-81ED-4DB2-BD59-A6C34878D82A}">
                    <a16:rowId xmlns:a16="http://schemas.microsoft.com/office/drawing/2014/main" val="3960908465"/>
                  </a:ext>
                </a:extLst>
              </a:tr>
              <a:tr h="576064">
                <a:tc>
                  <a:txBody>
                    <a:bodyPr/>
                    <a:lstStyle/>
                    <a:p>
                      <a:r>
                        <a:rPr lang="en-GB" sz="1600" dirty="0"/>
                        <a:t>It</a:t>
                      </a:r>
                      <a:r>
                        <a:rPr lang="en-GB" sz="1600" baseline="0" dirty="0"/>
                        <a:t> was annoying that you turned up to meetings late.</a:t>
                      </a:r>
                      <a:endParaRPr lang="en-GB" sz="1600" dirty="0"/>
                    </a:p>
                  </a:txBody>
                  <a:tcPr/>
                </a:tc>
                <a:tc>
                  <a:txBody>
                    <a:bodyPr/>
                    <a:lstStyle/>
                    <a:p>
                      <a:r>
                        <a:rPr lang="en-GB" sz="1600" dirty="0"/>
                        <a:t>You could improve on your</a:t>
                      </a:r>
                      <a:r>
                        <a:rPr lang="en-GB" sz="1600" baseline="0" dirty="0"/>
                        <a:t> punctuality to meetings, and this would help to make the meetings more successful.</a:t>
                      </a:r>
                      <a:endParaRPr lang="en-GB" sz="1600" dirty="0"/>
                    </a:p>
                  </a:txBody>
                  <a:tcPr/>
                </a:tc>
                <a:extLst>
                  <a:ext uri="{0D108BD9-81ED-4DB2-BD59-A6C34878D82A}">
                    <a16:rowId xmlns:a16="http://schemas.microsoft.com/office/drawing/2014/main" val="1577495885"/>
                  </a:ext>
                </a:extLst>
              </a:tr>
              <a:tr h="576064">
                <a:tc>
                  <a:txBody>
                    <a:bodyPr/>
                    <a:lstStyle/>
                    <a:p>
                      <a:r>
                        <a:rPr lang="en-GB" sz="1600" dirty="0"/>
                        <a:t>You</a:t>
                      </a:r>
                      <a:r>
                        <a:rPr lang="en-GB" sz="1600" baseline="0" dirty="0"/>
                        <a:t> never listened to your team.</a:t>
                      </a:r>
                      <a:endParaRPr lang="en-GB" sz="1600" dirty="0"/>
                    </a:p>
                  </a:txBody>
                  <a:tcPr/>
                </a:tc>
                <a:tc>
                  <a:txBody>
                    <a:bodyPr/>
                    <a:lstStyle/>
                    <a:p>
                      <a:r>
                        <a:rPr lang="en-GB" sz="1600" dirty="0"/>
                        <a:t>You are good at proposing actions and that is very valuable to move things along. However you</a:t>
                      </a:r>
                      <a:r>
                        <a:rPr lang="en-GB" sz="1600" baseline="0" dirty="0"/>
                        <a:t> could work on your ability to take other people’s ideas into consideration, as it was not always clear that this was the case. It is always beneficial for the team to consider a range of ideas/solutions and to hear your critical analysis of each of them. </a:t>
                      </a:r>
                      <a:endParaRPr lang="en-GB" sz="1600" dirty="0"/>
                    </a:p>
                  </a:txBody>
                  <a:tcPr/>
                </a:tc>
                <a:extLst>
                  <a:ext uri="{0D108BD9-81ED-4DB2-BD59-A6C34878D82A}">
                    <a16:rowId xmlns:a16="http://schemas.microsoft.com/office/drawing/2014/main" val="1103586321"/>
                  </a:ext>
                </a:extLst>
              </a:tr>
            </a:tbl>
          </a:graphicData>
        </a:graphic>
      </p:graphicFrame>
    </p:spTree>
    <p:extLst>
      <p:ext uri="{BB962C8B-B14F-4D97-AF65-F5344CB8AC3E}">
        <p14:creationId xmlns:p14="http://schemas.microsoft.com/office/powerpoint/2010/main" val="1790458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908050"/>
            <a:ext cx="8489950" cy="5545286"/>
          </a:xfrm>
        </p:spPr>
        <p:txBody>
          <a:bodyPr anchor="ctr"/>
          <a:lstStyle/>
          <a:p>
            <a:pPr algn="ctr"/>
            <a:r>
              <a:rPr lang="en-GB" dirty="0"/>
              <a:t>Feedback and marks will appear in the gradebook on Moodle</a:t>
            </a:r>
          </a:p>
        </p:txBody>
      </p:sp>
    </p:spTree>
    <p:extLst>
      <p:ext uri="{BB962C8B-B14F-4D97-AF65-F5344CB8AC3E}">
        <p14:creationId xmlns:p14="http://schemas.microsoft.com/office/powerpoint/2010/main" val="2829753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When is the tutor involved? – Moderations </a:t>
            </a:r>
          </a:p>
        </p:txBody>
      </p:sp>
      <p:sp>
        <p:nvSpPr>
          <p:cNvPr id="3" name="Content Placeholder 2"/>
          <p:cNvSpPr>
            <a:spLocks noGrp="1"/>
          </p:cNvSpPr>
          <p:nvPr>
            <p:ph idx="1"/>
          </p:nvPr>
        </p:nvSpPr>
        <p:spPr>
          <a:xfrm>
            <a:off x="330200" y="1844825"/>
            <a:ext cx="8489950" cy="4321026"/>
          </a:xfrm>
        </p:spPr>
        <p:txBody>
          <a:bodyPr/>
          <a:lstStyle/>
          <a:p>
            <a:r>
              <a:rPr lang="en-GB" sz="2400" dirty="0"/>
              <a:t>Review and moderate comments (penalise inappropriate language)</a:t>
            </a:r>
          </a:p>
          <a:p>
            <a:r>
              <a:rPr lang="en-GB" sz="2400" dirty="0"/>
              <a:t>Ensure the marks and comments are consistent  </a:t>
            </a:r>
          </a:p>
          <a:p>
            <a:r>
              <a:rPr lang="en-GB" sz="2400" dirty="0"/>
              <a:t>Compare tutor observed class dynamics with peer marks</a:t>
            </a:r>
          </a:p>
          <a:p>
            <a:r>
              <a:rPr lang="en-GB" sz="2400" dirty="0"/>
              <a:t>Filtering out marks given by low-scoring students </a:t>
            </a:r>
          </a:p>
          <a:p>
            <a:pPr lvl="1"/>
            <a:r>
              <a:rPr lang="en-GB" sz="2000" dirty="0"/>
              <a:t>If a student receives an IPAC lower than 0.4, the marks given by them will not get included in the final calculation (as they may not have contributed enough to have sufficient knowledge of how the team performed)</a:t>
            </a:r>
          </a:p>
          <a:p>
            <a:r>
              <a:rPr lang="en-GB" sz="2400" dirty="0"/>
              <a:t>Check for gaming behaviour</a:t>
            </a:r>
          </a:p>
        </p:txBody>
      </p:sp>
    </p:spTree>
    <p:extLst>
      <p:ext uri="{BB962C8B-B14F-4D97-AF65-F5344CB8AC3E}">
        <p14:creationId xmlns:p14="http://schemas.microsoft.com/office/powerpoint/2010/main" val="2952268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025" y="692696"/>
            <a:ext cx="8489950" cy="792758"/>
          </a:xfrm>
        </p:spPr>
        <p:txBody>
          <a:bodyPr/>
          <a:lstStyle/>
          <a:p>
            <a:r>
              <a:rPr lang="en-GB" dirty="0"/>
              <a:t>What will you be assessed on?</a:t>
            </a:r>
          </a:p>
        </p:txBody>
      </p:sp>
      <p:graphicFrame>
        <p:nvGraphicFramePr>
          <p:cNvPr id="4" name="Table 3" descr="IPAC criteria" title="IPAC criteria"/>
          <p:cNvGraphicFramePr>
            <a:graphicFrameLocks noGrp="1"/>
          </p:cNvGraphicFramePr>
          <p:nvPr>
            <p:extLst>
              <p:ext uri="{D42A27DB-BD31-4B8C-83A1-F6EECF244321}">
                <p14:modId xmlns:p14="http://schemas.microsoft.com/office/powerpoint/2010/main" val="2420100825"/>
              </p:ext>
            </p:extLst>
          </p:nvPr>
        </p:nvGraphicFramePr>
        <p:xfrm>
          <a:off x="217264" y="2492896"/>
          <a:ext cx="8709471" cy="4153687"/>
        </p:xfrm>
        <a:graphic>
          <a:graphicData uri="http://schemas.openxmlformats.org/drawingml/2006/table">
            <a:tbl>
              <a:tblPr firstRow="1" bandRow="1">
                <a:tableStyleId>{073A0DAA-6AF3-43AB-8588-CEC1D06C72B9}</a:tableStyleId>
              </a:tblPr>
              <a:tblGrid>
                <a:gridCol w="1618432">
                  <a:extLst>
                    <a:ext uri="{9D8B030D-6E8A-4147-A177-3AD203B41FA5}">
                      <a16:colId xmlns:a16="http://schemas.microsoft.com/office/drawing/2014/main" val="126652010"/>
                    </a:ext>
                  </a:extLst>
                </a:gridCol>
                <a:gridCol w="7091039">
                  <a:extLst>
                    <a:ext uri="{9D8B030D-6E8A-4147-A177-3AD203B41FA5}">
                      <a16:colId xmlns:a16="http://schemas.microsoft.com/office/drawing/2014/main" val="2089611001"/>
                    </a:ext>
                  </a:extLst>
                </a:gridCol>
              </a:tblGrid>
              <a:tr h="606195">
                <a:tc>
                  <a:txBody>
                    <a:bodyPr/>
                    <a:lstStyle/>
                    <a:p>
                      <a:r>
                        <a:rPr lang="en-GB" dirty="0"/>
                        <a:t>Criteria </a:t>
                      </a:r>
                    </a:p>
                  </a:txBody>
                  <a:tcPr/>
                </a:tc>
                <a:tc>
                  <a:txBody>
                    <a:bodyPr/>
                    <a:lstStyle/>
                    <a:p>
                      <a:r>
                        <a:rPr lang="en-GB" dirty="0"/>
                        <a:t>Definition</a:t>
                      </a:r>
                    </a:p>
                  </a:txBody>
                  <a:tcPr/>
                </a:tc>
                <a:extLst>
                  <a:ext uri="{0D108BD9-81ED-4DB2-BD59-A6C34878D82A}">
                    <a16:rowId xmlns:a16="http://schemas.microsoft.com/office/drawing/2014/main" val="1550774008"/>
                  </a:ext>
                </a:extLst>
              </a:tr>
              <a:tr h="886873">
                <a:tc>
                  <a:txBody>
                    <a:bodyPr/>
                    <a:lstStyle/>
                    <a:p>
                      <a:r>
                        <a:rPr lang="en-GB" dirty="0"/>
                        <a:t>Attendance</a:t>
                      </a:r>
                    </a:p>
                  </a:txBody>
                  <a:tcPr/>
                </a:tc>
                <a:tc>
                  <a:txBody>
                    <a:bodyPr/>
                    <a:lstStyle/>
                    <a:p>
                      <a:r>
                        <a:rPr lang="en-GB" dirty="0"/>
                        <a:t>Attending</a:t>
                      </a:r>
                      <a:r>
                        <a:rPr lang="en-GB" baseline="0" dirty="0"/>
                        <a:t> scheduled tutorial sessions, meetings with the TA and other meetings arranged outside of these</a:t>
                      </a:r>
                      <a:endParaRPr lang="en-GB" dirty="0"/>
                    </a:p>
                  </a:txBody>
                  <a:tcPr/>
                </a:tc>
                <a:extLst>
                  <a:ext uri="{0D108BD9-81ED-4DB2-BD59-A6C34878D82A}">
                    <a16:rowId xmlns:a16="http://schemas.microsoft.com/office/drawing/2014/main" val="3436559779"/>
                  </a:ext>
                </a:extLst>
              </a:tr>
              <a:tr h="886873">
                <a:tc>
                  <a:txBody>
                    <a:bodyPr/>
                    <a:lstStyle/>
                    <a:p>
                      <a:r>
                        <a:rPr lang="en-GB" dirty="0"/>
                        <a:t>Effort</a:t>
                      </a:r>
                    </a:p>
                  </a:txBody>
                  <a:tcPr/>
                </a:tc>
                <a:tc>
                  <a:txBody>
                    <a:bodyPr/>
                    <a:lstStyle/>
                    <a:p>
                      <a:r>
                        <a:rPr lang="en-GB" baseline="0" dirty="0"/>
                        <a:t>The student’s attitude to work in and out of the class, reflects their attentiveness and contribution to discussion and work load</a:t>
                      </a:r>
                    </a:p>
                  </a:txBody>
                  <a:tcPr/>
                </a:tc>
                <a:extLst>
                  <a:ext uri="{0D108BD9-81ED-4DB2-BD59-A6C34878D82A}">
                    <a16:rowId xmlns:a16="http://schemas.microsoft.com/office/drawing/2014/main" val="3667625155"/>
                  </a:ext>
                </a:extLst>
              </a:tr>
              <a:tr h="886873">
                <a:tc>
                  <a:txBody>
                    <a:bodyPr/>
                    <a:lstStyle/>
                    <a:p>
                      <a:r>
                        <a:rPr lang="en-GB" dirty="0"/>
                        <a:t>Quality of work</a:t>
                      </a:r>
                    </a:p>
                  </a:txBody>
                  <a:tcPr/>
                </a:tc>
                <a:tc>
                  <a:txBody>
                    <a:bodyPr/>
                    <a:lstStyle/>
                    <a:p>
                      <a:r>
                        <a:rPr lang="en-GB" dirty="0"/>
                        <a:t>A reflection of</a:t>
                      </a:r>
                      <a:r>
                        <a:rPr lang="en-GB" baseline="0" dirty="0"/>
                        <a:t> how complete, accurate and informative the work the student produced was</a:t>
                      </a:r>
                      <a:endParaRPr lang="en-GB" dirty="0"/>
                    </a:p>
                  </a:txBody>
                  <a:tcPr/>
                </a:tc>
                <a:extLst>
                  <a:ext uri="{0D108BD9-81ED-4DB2-BD59-A6C34878D82A}">
                    <a16:rowId xmlns:a16="http://schemas.microsoft.com/office/drawing/2014/main" val="888453763"/>
                  </a:ext>
                </a:extLst>
              </a:tr>
              <a:tr h="886873">
                <a:tc>
                  <a:txBody>
                    <a:bodyPr/>
                    <a:lstStyle/>
                    <a:p>
                      <a:r>
                        <a:rPr lang="en-GB" dirty="0"/>
                        <a:t>Teamwork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a:effectLst/>
                        </a:rPr>
                        <a:t>Demonstrates a cooperative and supportive attitude </a:t>
                      </a:r>
                      <a:endParaRPr lang="en-GB" dirty="0">
                        <a:effectLst/>
                      </a:endParaRPr>
                    </a:p>
                    <a:p>
                      <a:endParaRPr lang="en-GB" dirty="0"/>
                    </a:p>
                  </a:txBody>
                  <a:tcPr/>
                </a:tc>
                <a:extLst>
                  <a:ext uri="{0D108BD9-81ED-4DB2-BD59-A6C34878D82A}">
                    <a16:rowId xmlns:a16="http://schemas.microsoft.com/office/drawing/2014/main" val="759749325"/>
                  </a:ext>
                </a:extLst>
              </a:tr>
            </a:tbl>
          </a:graphicData>
        </a:graphic>
      </p:graphicFrame>
      <p:sp>
        <p:nvSpPr>
          <p:cNvPr id="3" name="TextBox 2">
            <a:extLst>
              <a:ext uri="{FF2B5EF4-FFF2-40B4-BE49-F238E27FC236}">
                <a16:creationId xmlns:a16="http://schemas.microsoft.com/office/drawing/2014/main" id="{D0E547B8-0967-A144-B20A-EE8F163128C6}"/>
              </a:ext>
            </a:extLst>
          </p:cNvPr>
          <p:cNvSpPr txBox="1"/>
          <p:nvPr/>
        </p:nvSpPr>
        <p:spPr>
          <a:xfrm>
            <a:off x="327025" y="1340768"/>
            <a:ext cx="8489950" cy="1015663"/>
          </a:xfrm>
          <a:prstGeom prst="rect">
            <a:avLst/>
          </a:prstGeom>
          <a:solidFill>
            <a:srgbClr val="FFFF00"/>
          </a:solidFill>
        </p:spPr>
        <p:txBody>
          <a:bodyPr wrap="square" rtlCol="0">
            <a:spAutoFit/>
          </a:bodyPr>
          <a:lstStyle/>
          <a:p>
            <a:r>
              <a:rPr lang="en-US" sz="2000" dirty="0"/>
              <a:t>Each group should agree on 4 criteria on which to assess each other. If the group does not wish to choose their own then they may use the following criteria instead.</a:t>
            </a:r>
          </a:p>
        </p:txBody>
      </p:sp>
    </p:spTree>
    <p:extLst>
      <p:ext uri="{BB962C8B-B14F-4D97-AF65-F5344CB8AC3E}">
        <p14:creationId xmlns:p14="http://schemas.microsoft.com/office/powerpoint/2010/main" val="3447452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908050"/>
            <a:ext cx="8489950" cy="792758"/>
          </a:xfrm>
        </p:spPr>
        <p:txBody>
          <a:bodyPr/>
          <a:lstStyle/>
          <a:p>
            <a:r>
              <a:rPr lang="en-GB" dirty="0"/>
              <a:t>What does each band mean?</a:t>
            </a:r>
          </a:p>
        </p:txBody>
      </p:sp>
      <p:graphicFrame>
        <p:nvGraphicFramePr>
          <p:cNvPr id="4" name="Table 3" descr="IPAC band descriptions" title="IPAC rate descriptions"/>
          <p:cNvGraphicFramePr>
            <a:graphicFrameLocks noGrp="1"/>
          </p:cNvGraphicFramePr>
          <p:nvPr>
            <p:extLst>
              <p:ext uri="{D42A27DB-BD31-4B8C-83A1-F6EECF244321}">
                <p14:modId xmlns:p14="http://schemas.microsoft.com/office/powerpoint/2010/main" val="3088321996"/>
              </p:ext>
            </p:extLst>
          </p:nvPr>
        </p:nvGraphicFramePr>
        <p:xfrm>
          <a:off x="349855" y="1556792"/>
          <a:ext cx="8470294" cy="5040558"/>
        </p:xfrm>
        <a:graphic>
          <a:graphicData uri="http://schemas.openxmlformats.org/drawingml/2006/table">
            <a:tbl>
              <a:tblPr firstRow="1" bandRow="1">
                <a:tableStyleId>{073A0DAA-6AF3-43AB-8588-CEC1D06C72B9}</a:tableStyleId>
              </a:tblPr>
              <a:tblGrid>
                <a:gridCol w="1701865">
                  <a:extLst>
                    <a:ext uri="{9D8B030D-6E8A-4147-A177-3AD203B41FA5}">
                      <a16:colId xmlns:a16="http://schemas.microsoft.com/office/drawing/2014/main" val="126652010"/>
                    </a:ext>
                  </a:extLst>
                </a:gridCol>
                <a:gridCol w="6768429">
                  <a:extLst>
                    <a:ext uri="{9D8B030D-6E8A-4147-A177-3AD203B41FA5}">
                      <a16:colId xmlns:a16="http://schemas.microsoft.com/office/drawing/2014/main" val="2089611001"/>
                    </a:ext>
                  </a:extLst>
                </a:gridCol>
              </a:tblGrid>
              <a:tr h="840093">
                <a:tc>
                  <a:txBody>
                    <a:bodyPr/>
                    <a:lstStyle/>
                    <a:p>
                      <a:r>
                        <a:rPr lang="en-GB" dirty="0"/>
                        <a:t>Rank</a:t>
                      </a:r>
                    </a:p>
                  </a:txBody>
                  <a:tcPr/>
                </a:tc>
                <a:tc>
                  <a:txBody>
                    <a:bodyPr/>
                    <a:lstStyle/>
                    <a:p>
                      <a:r>
                        <a:rPr lang="en-GB" dirty="0"/>
                        <a:t>Definition</a:t>
                      </a:r>
                    </a:p>
                  </a:txBody>
                  <a:tcPr/>
                </a:tc>
                <a:extLst>
                  <a:ext uri="{0D108BD9-81ED-4DB2-BD59-A6C34878D82A}">
                    <a16:rowId xmlns:a16="http://schemas.microsoft.com/office/drawing/2014/main" val="1550774008"/>
                  </a:ext>
                </a:extLst>
              </a:tr>
              <a:tr h="840093">
                <a:tc>
                  <a:txBody>
                    <a:bodyPr/>
                    <a:lstStyle/>
                    <a:p>
                      <a:r>
                        <a:rPr lang="en-GB" dirty="0"/>
                        <a:t>Poor</a:t>
                      </a:r>
                    </a:p>
                  </a:txBody>
                  <a:tcPr/>
                </a:tc>
                <a:tc>
                  <a:txBody>
                    <a:bodyPr/>
                    <a:lstStyle/>
                    <a:p>
                      <a:r>
                        <a:rPr lang="en-GB" dirty="0"/>
                        <a:t>Student did</a:t>
                      </a:r>
                      <a:r>
                        <a:rPr lang="en-GB" baseline="0" dirty="0"/>
                        <a:t> not achieve this criteria point at all</a:t>
                      </a:r>
                      <a:endParaRPr lang="en-GB" dirty="0"/>
                    </a:p>
                  </a:txBody>
                  <a:tcPr/>
                </a:tc>
                <a:extLst>
                  <a:ext uri="{0D108BD9-81ED-4DB2-BD59-A6C34878D82A}">
                    <a16:rowId xmlns:a16="http://schemas.microsoft.com/office/drawing/2014/main" val="3436559779"/>
                  </a:ext>
                </a:extLst>
              </a:tr>
              <a:tr h="840093">
                <a:tc>
                  <a:txBody>
                    <a:bodyPr/>
                    <a:lstStyle/>
                    <a:p>
                      <a:r>
                        <a:rPr lang="en-GB" dirty="0"/>
                        <a:t>Unsatisfactory</a:t>
                      </a:r>
                    </a:p>
                  </a:txBody>
                  <a:tcPr/>
                </a:tc>
                <a:tc>
                  <a:txBody>
                    <a:bodyPr/>
                    <a:lstStyle/>
                    <a:p>
                      <a:r>
                        <a:rPr lang="en-GB" dirty="0"/>
                        <a:t>Student needed encouragement</a:t>
                      </a:r>
                      <a:r>
                        <a:rPr lang="en-GB" baseline="0" dirty="0"/>
                        <a:t> and was often unwilling</a:t>
                      </a:r>
                      <a:endParaRPr lang="en-GB" dirty="0"/>
                    </a:p>
                  </a:txBody>
                  <a:tcPr/>
                </a:tc>
                <a:extLst>
                  <a:ext uri="{0D108BD9-81ED-4DB2-BD59-A6C34878D82A}">
                    <a16:rowId xmlns:a16="http://schemas.microsoft.com/office/drawing/2014/main" val="3667625155"/>
                  </a:ext>
                </a:extLst>
              </a:tr>
              <a:tr h="840093">
                <a:tc>
                  <a:txBody>
                    <a:bodyPr/>
                    <a:lstStyle/>
                    <a:p>
                      <a:r>
                        <a:rPr lang="en-GB" dirty="0"/>
                        <a:t>Satisfactory</a:t>
                      </a:r>
                    </a:p>
                  </a:txBody>
                  <a:tcPr/>
                </a:tc>
                <a:tc>
                  <a:txBody>
                    <a:bodyPr/>
                    <a:lstStyle/>
                    <a:p>
                      <a:r>
                        <a:rPr lang="en-GB" dirty="0"/>
                        <a:t>Student</a:t>
                      </a:r>
                      <a:r>
                        <a:rPr lang="en-GB" baseline="0" dirty="0"/>
                        <a:t> completed what was expected of them but nothing more</a:t>
                      </a:r>
                      <a:endParaRPr lang="en-GB" dirty="0"/>
                    </a:p>
                  </a:txBody>
                  <a:tcPr/>
                </a:tc>
                <a:extLst>
                  <a:ext uri="{0D108BD9-81ED-4DB2-BD59-A6C34878D82A}">
                    <a16:rowId xmlns:a16="http://schemas.microsoft.com/office/drawing/2014/main" val="888453763"/>
                  </a:ext>
                </a:extLst>
              </a:tr>
              <a:tr h="840093">
                <a:tc>
                  <a:txBody>
                    <a:bodyPr/>
                    <a:lstStyle/>
                    <a:p>
                      <a:r>
                        <a:rPr lang="en-GB" dirty="0"/>
                        <a:t>Good</a:t>
                      </a:r>
                    </a:p>
                  </a:txBody>
                  <a:tcPr/>
                </a:tc>
                <a:tc>
                  <a:txBody>
                    <a:bodyPr/>
                    <a:lstStyle/>
                    <a:p>
                      <a:r>
                        <a:rPr lang="en-GB" dirty="0"/>
                        <a:t>Student did slightly more than expected and was a</a:t>
                      </a:r>
                      <a:r>
                        <a:rPr lang="en-GB" baseline="0" dirty="0"/>
                        <a:t> benefit</a:t>
                      </a:r>
                      <a:r>
                        <a:rPr lang="en-GB" dirty="0"/>
                        <a:t> to the group</a:t>
                      </a:r>
                    </a:p>
                  </a:txBody>
                  <a:tcPr/>
                </a:tc>
                <a:extLst>
                  <a:ext uri="{0D108BD9-81ED-4DB2-BD59-A6C34878D82A}">
                    <a16:rowId xmlns:a16="http://schemas.microsoft.com/office/drawing/2014/main" val="759749325"/>
                  </a:ext>
                </a:extLst>
              </a:tr>
              <a:tr h="840093">
                <a:tc>
                  <a:txBody>
                    <a:bodyPr/>
                    <a:lstStyle/>
                    <a:p>
                      <a:r>
                        <a:rPr lang="en-GB" dirty="0"/>
                        <a:t>Excellent</a:t>
                      </a:r>
                    </a:p>
                  </a:txBody>
                  <a:tcPr/>
                </a:tc>
                <a:tc>
                  <a:txBody>
                    <a:bodyPr/>
                    <a:lstStyle/>
                    <a:p>
                      <a:r>
                        <a:rPr lang="en-GB" dirty="0"/>
                        <a:t>Student went above</a:t>
                      </a:r>
                      <a:r>
                        <a:rPr lang="en-GB" baseline="0" dirty="0"/>
                        <a:t> and beyond for this project and was essential to the team</a:t>
                      </a:r>
                      <a:endParaRPr lang="en-GB" dirty="0"/>
                    </a:p>
                  </a:txBody>
                  <a:tcPr/>
                </a:tc>
                <a:extLst>
                  <a:ext uri="{0D108BD9-81ED-4DB2-BD59-A6C34878D82A}">
                    <a16:rowId xmlns:a16="http://schemas.microsoft.com/office/drawing/2014/main" val="3607419468"/>
                  </a:ext>
                </a:extLst>
              </a:tr>
            </a:tbl>
          </a:graphicData>
        </a:graphic>
      </p:graphicFrame>
    </p:spTree>
    <p:extLst>
      <p:ext uri="{BB962C8B-B14F-4D97-AF65-F5344CB8AC3E}">
        <p14:creationId xmlns:p14="http://schemas.microsoft.com/office/powerpoint/2010/main" val="4101331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745102"/>
            <a:ext cx="8489950" cy="1296988"/>
          </a:xfrm>
        </p:spPr>
        <p:txBody>
          <a:bodyPr/>
          <a:lstStyle/>
          <a:p>
            <a:r>
              <a:rPr lang="en-GB" dirty="0"/>
              <a:t>What to do if a team member isn’t really a team member</a:t>
            </a:r>
          </a:p>
        </p:txBody>
      </p:sp>
      <p:sp>
        <p:nvSpPr>
          <p:cNvPr id="3" name="Content Placeholder 2"/>
          <p:cNvSpPr>
            <a:spLocks noGrp="1"/>
          </p:cNvSpPr>
          <p:nvPr>
            <p:ph idx="1"/>
          </p:nvPr>
        </p:nvSpPr>
        <p:spPr>
          <a:xfrm>
            <a:off x="330200" y="2042090"/>
            <a:ext cx="8489950" cy="4321026"/>
          </a:xfrm>
        </p:spPr>
        <p:txBody>
          <a:bodyPr/>
          <a:lstStyle/>
          <a:p>
            <a:pPr marL="457200" indent="-457200">
              <a:buFont typeface="+mj-lt"/>
              <a:buAutoNum type="arabicParenR"/>
            </a:pPr>
            <a:r>
              <a:rPr lang="en-GB" sz="2400" dirty="0"/>
              <a:t>Try to address it in your team</a:t>
            </a:r>
          </a:p>
          <a:p>
            <a:pPr marL="857250" lvl="1" indent="-457200">
              <a:buFont typeface="Arial" panose="020B0604020202020204" pitchFamily="34" charset="0"/>
              <a:buChar char="−"/>
            </a:pPr>
            <a:r>
              <a:rPr lang="en-GB" sz="2000" dirty="0"/>
              <a:t>Encourage, adapt, listen to needs, see their strengths </a:t>
            </a:r>
          </a:p>
          <a:p>
            <a:pPr marL="857250" lvl="1" indent="-457200">
              <a:buFont typeface="Arial" panose="020B0604020202020204" pitchFamily="34" charset="0"/>
              <a:buChar char="−"/>
            </a:pPr>
            <a:r>
              <a:rPr lang="en-GB" sz="2000" dirty="0"/>
              <a:t>Send reminder emails about work or meetings – but do so without being patronising and in a professional manner</a:t>
            </a:r>
          </a:p>
          <a:p>
            <a:pPr marL="857250" lvl="1" indent="-457200">
              <a:buFont typeface="Arial" panose="020B0604020202020204" pitchFamily="34" charset="0"/>
              <a:buChar char="−"/>
            </a:pPr>
            <a:endParaRPr lang="en-GB" sz="2000" dirty="0"/>
          </a:p>
          <a:p>
            <a:pPr marL="457200" indent="-457200">
              <a:buFont typeface="+mj-lt"/>
              <a:buAutoNum type="arabicParenR"/>
            </a:pPr>
            <a:r>
              <a:rPr lang="en-GB" sz="2400" dirty="0"/>
              <a:t>Raise it with your tutor during the project if it’s persistent</a:t>
            </a:r>
            <a:endParaRPr lang="en-GB" sz="400" dirty="0"/>
          </a:p>
          <a:p>
            <a:pPr lvl="1"/>
            <a:r>
              <a:rPr lang="en-GB" sz="2000" dirty="0"/>
              <a:t>Raising the issue doesn’t mean their mark will get penalised, it means the tutor is aware of the problem and can monitor it to decide on the best course of action</a:t>
            </a:r>
          </a:p>
          <a:p>
            <a:pPr marL="457200" lvl="1" indent="0">
              <a:buNone/>
            </a:pPr>
            <a:endParaRPr lang="en-GB" sz="2000" dirty="0"/>
          </a:p>
        </p:txBody>
      </p:sp>
    </p:spTree>
    <p:extLst>
      <p:ext uri="{BB962C8B-B14F-4D97-AF65-F5344CB8AC3E}">
        <p14:creationId xmlns:p14="http://schemas.microsoft.com/office/powerpoint/2010/main" val="1588788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When will the peer assessment be completed? </a:t>
            </a:r>
          </a:p>
        </p:txBody>
      </p:sp>
      <p:sp>
        <p:nvSpPr>
          <p:cNvPr id="3" name="Content Placeholder 2"/>
          <p:cNvSpPr>
            <a:spLocks noGrp="1"/>
          </p:cNvSpPr>
          <p:nvPr>
            <p:ph idx="1"/>
          </p:nvPr>
        </p:nvSpPr>
        <p:spPr/>
        <p:txBody>
          <a:bodyPr/>
          <a:lstStyle/>
          <a:p>
            <a:r>
              <a:rPr lang="en-GB" dirty="0"/>
              <a:t>At the mid-point of the project (end of week 5) - formative</a:t>
            </a:r>
          </a:p>
          <a:p>
            <a:r>
              <a:rPr lang="en-GB" dirty="0"/>
              <a:t>On submission of the final report </a:t>
            </a:r>
            <a:r>
              <a:rPr lang="mr-IN" dirty="0"/>
              <a:t>–</a:t>
            </a:r>
            <a:r>
              <a:rPr lang="en-GB" dirty="0"/>
              <a:t> to calculate the final marks</a:t>
            </a:r>
          </a:p>
        </p:txBody>
      </p:sp>
    </p:spTree>
    <p:extLst>
      <p:ext uri="{BB962C8B-B14F-4D97-AF65-F5344CB8AC3E}">
        <p14:creationId xmlns:p14="http://schemas.microsoft.com/office/powerpoint/2010/main" val="4177827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Alternative Assessments</a:t>
            </a:r>
          </a:p>
        </p:txBody>
      </p:sp>
      <p:sp>
        <p:nvSpPr>
          <p:cNvPr id="3" name="Content Placeholder 2"/>
          <p:cNvSpPr>
            <a:spLocks noGrp="1"/>
          </p:cNvSpPr>
          <p:nvPr>
            <p:ph idx="1"/>
          </p:nvPr>
        </p:nvSpPr>
        <p:spPr>
          <a:xfrm>
            <a:off x="330200" y="1844825"/>
            <a:ext cx="8489950" cy="4321026"/>
          </a:xfrm>
        </p:spPr>
        <p:txBody>
          <a:bodyPr/>
          <a:lstStyle/>
          <a:p>
            <a:r>
              <a:rPr lang="en-GB" sz="2400" dirty="0"/>
              <a:t>If a student does not engage in group work and receives an IPAC rating lower than 0.4/40% at the mid-term assessment then this will be investigated with the tutor and group concerned.</a:t>
            </a:r>
          </a:p>
          <a:p>
            <a:r>
              <a:rPr lang="en-GB" sz="2400" dirty="0"/>
              <a:t>If a student does not engage in group work and receives an IPAC rating lower than 0.4/40% for the final assessment then they will receive no marks (0%) for the assignment and will be required to complete an alternative assignment. This will be set in accordance with the late summer assessment.</a:t>
            </a:r>
          </a:p>
        </p:txBody>
      </p:sp>
    </p:spTree>
    <p:extLst>
      <p:ext uri="{BB962C8B-B14F-4D97-AF65-F5344CB8AC3E}">
        <p14:creationId xmlns:p14="http://schemas.microsoft.com/office/powerpoint/2010/main" val="123425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 </a:t>
            </a:r>
          </a:p>
        </p:txBody>
      </p:sp>
      <p:sp>
        <p:nvSpPr>
          <p:cNvPr id="3" name="Content Placeholder 2"/>
          <p:cNvSpPr>
            <a:spLocks noGrp="1"/>
          </p:cNvSpPr>
          <p:nvPr>
            <p:ph idx="1"/>
          </p:nvPr>
        </p:nvSpPr>
        <p:spPr>
          <a:xfrm>
            <a:off x="330200" y="1966404"/>
            <a:ext cx="8489950" cy="3457575"/>
          </a:xfrm>
        </p:spPr>
        <p:txBody>
          <a:bodyPr/>
          <a:lstStyle/>
          <a:p>
            <a:r>
              <a:rPr lang="en-GB" dirty="0"/>
              <a:t>Group work allows for bigger projects and gives relevant experience </a:t>
            </a:r>
          </a:p>
          <a:p>
            <a:r>
              <a:rPr lang="en-GB" dirty="0"/>
              <a:t>Individual marks based on student’s contribution should be awarded</a:t>
            </a:r>
          </a:p>
          <a:p>
            <a:r>
              <a:rPr lang="en-GB" dirty="0"/>
              <a:t>The process gives you the opportunity to get feedback from your peers</a:t>
            </a:r>
          </a:p>
          <a:p>
            <a:endParaRPr lang="en-GB" dirty="0"/>
          </a:p>
        </p:txBody>
      </p:sp>
    </p:spTree>
    <p:extLst>
      <p:ext uri="{BB962C8B-B14F-4D97-AF65-F5344CB8AC3E}">
        <p14:creationId xmlns:p14="http://schemas.microsoft.com/office/powerpoint/2010/main" val="3299140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1CFF1-CA87-634B-A136-94152C504F43}"/>
              </a:ext>
            </a:extLst>
          </p:cNvPr>
          <p:cNvSpPr>
            <a:spLocks noGrp="1"/>
          </p:cNvSpPr>
          <p:nvPr>
            <p:ph type="title"/>
          </p:nvPr>
        </p:nvSpPr>
        <p:spPr/>
        <p:txBody>
          <a:bodyPr/>
          <a:lstStyle/>
          <a:p>
            <a:r>
              <a:rPr lang="en-GB" sz="3200" dirty="0">
                <a:solidFill>
                  <a:srgbClr val="FF0000"/>
                </a:solidFill>
              </a:rPr>
              <a:t>I</a:t>
            </a:r>
            <a:r>
              <a:rPr lang="en-GB" sz="3200" dirty="0"/>
              <a:t>ndividual </a:t>
            </a:r>
            <a:r>
              <a:rPr lang="en-GB" sz="3200" dirty="0">
                <a:solidFill>
                  <a:srgbClr val="FF0000"/>
                </a:solidFill>
              </a:rPr>
              <a:t>P</a:t>
            </a:r>
            <a:r>
              <a:rPr lang="en-GB" sz="3200" dirty="0"/>
              <a:t>eer </a:t>
            </a:r>
            <a:r>
              <a:rPr lang="en-GB" sz="3200" dirty="0">
                <a:solidFill>
                  <a:srgbClr val="FF0000"/>
                </a:solidFill>
              </a:rPr>
              <a:t>A</a:t>
            </a:r>
            <a:r>
              <a:rPr lang="en-GB" sz="3200" dirty="0"/>
              <a:t>ssessed </a:t>
            </a:r>
            <a:r>
              <a:rPr lang="en-GB" sz="3200" dirty="0">
                <a:solidFill>
                  <a:srgbClr val="FF0000"/>
                </a:solidFill>
              </a:rPr>
              <a:t>C</a:t>
            </a:r>
            <a:r>
              <a:rPr lang="en-GB" sz="3200" dirty="0"/>
              <a:t>ontribution to group work</a:t>
            </a:r>
            <a:endParaRPr lang="en-US" dirty="0"/>
          </a:p>
        </p:txBody>
      </p:sp>
      <p:sp>
        <p:nvSpPr>
          <p:cNvPr id="3" name="Content Placeholder 2">
            <a:extLst>
              <a:ext uri="{FF2B5EF4-FFF2-40B4-BE49-F238E27FC236}">
                <a16:creationId xmlns:a16="http://schemas.microsoft.com/office/drawing/2014/main" id="{214484AE-1A8C-3A44-898A-20346FA2F6D8}"/>
              </a:ext>
            </a:extLst>
          </p:cNvPr>
          <p:cNvSpPr>
            <a:spLocks noGrp="1"/>
          </p:cNvSpPr>
          <p:nvPr>
            <p:ph idx="1"/>
          </p:nvPr>
        </p:nvSpPr>
        <p:spPr/>
        <p:txBody>
          <a:bodyPr>
            <a:normAutofit lnSpcReduction="10000"/>
          </a:bodyPr>
          <a:lstStyle/>
          <a:p>
            <a:r>
              <a:rPr lang="en-GB" dirty="0"/>
              <a:t>Why use IPAC?</a:t>
            </a:r>
          </a:p>
          <a:p>
            <a:endParaRPr lang="en-GB" sz="1600" dirty="0"/>
          </a:p>
          <a:p>
            <a:pPr marL="571500" indent="-571500">
              <a:buFont typeface="Arial" panose="020B0604020202020204" pitchFamily="34" charset="0"/>
              <a:buChar char="•"/>
            </a:pPr>
            <a:r>
              <a:rPr lang="en-GB" dirty="0"/>
              <a:t>Fairer: If you put in more work, you get a higher mark!</a:t>
            </a:r>
          </a:p>
          <a:p>
            <a:pPr marL="571500" indent="-571500">
              <a:buFont typeface="Arial" panose="020B0604020202020204" pitchFamily="34" charset="0"/>
              <a:buChar char="•"/>
            </a:pPr>
            <a:r>
              <a:rPr lang="en-GB" dirty="0"/>
              <a:t>More representative of work in and out of class</a:t>
            </a:r>
          </a:p>
          <a:p>
            <a:pPr marL="571500" indent="-571500">
              <a:buFont typeface="Arial" panose="020B0604020202020204" pitchFamily="34" charset="0"/>
              <a:buChar char="•"/>
            </a:pPr>
            <a:r>
              <a:rPr lang="en-GB" dirty="0"/>
              <a:t>Assesses work produced, teamwork qualities and professional conduct</a:t>
            </a:r>
          </a:p>
          <a:p>
            <a:pPr marL="571500" indent="-571500">
              <a:buFont typeface="Arial" panose="020B0604020202020204" pitchFamily="34" charset="0"/>
              <a:buChar char="•"/>
            </a:pPr>
            <a:r>
              <a:rPr lang="en-GB" dirty="0"/>
              <a:t>Who better to assess these qualities than you?</a:t>
            </a:r>
          </a:p>
          <a:p>
            <a:endParaRPr lang="en-US" dirty="0"/>
          </a:p>
        </p:txBody>
      </p:sp>
    </p:spTree>
    <p:extLst>
      <p:ext uri="{BB962C8B-B14F-4D97-AF65-F5344CB8AC3E}">
        <p14:creationId xmlns:p14="http://schemas.microsoft.com/office/powerpoint/2010/main" val="3842162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does it work? </a:t>
            </a:r>
          </a:p>
        </p:txBody>
      </p:sp>
      <p:sp>
        <p:nvSpPr>
          <p:cNvPr id="3" name="Content Placeholder 2">
            <a:extLst>
              <a:ext uri="{FF2B5EF4-FFF2-40B4-BE49-F238E27FC236}">
                <a16:creationId xmlns:a16="http://schemas.microsoft.com/office/drawing/2014/main" id="{A0F2E36D-C269-3C40-B59A-D4BE808BF821}"/>
              </a:ext>
            </a:extLst>
          </p:cNvPr>
          <p:cNvSpPr>
            <a:spLocks noGrp="1"/>
          </p:cNvSpPr>
          <p:nvPr>
            <p:ph idx="1"/>
          </p:nvPr>
        </p:nvSpPr>
        <p:spPr/>
        <p:txBody>
          <a:bodyPr>
            <a:normAutofit fontScale="92500" lnSpcReduction="10000"/>
          </a:bodyPr>
          <a:lstStyle/>
          <a:p>
            <a:r>
              <a:rPr lang="en-GB" dirty="0"/>
              <a:t>You will still complete the project in the same way, you will produce a piece of work that is assessed by the tutor to give a group mark. </a:t>
            </a:r>
          </a:p>
          <a:p>
            <a:r>
              <a:rPr lang="en-GB" dirty="0"/>
              <a:t>At the end of the project, each teammate will assess themselves and their peers according to the contribution to the group. Criteria could include things like ability to work in a team, effort, quality of work. The ratings will be used to create an IPAC factor to suitably adjust the group mark for each member. </a:t>
            </a:r>
          </a:p>
          <a:p>
            <a:endParaRPr lang="en-US" dirty="0"/>
          </a:p>
        </p:txBody>
      </p:sp>
    </p:spTree>
    <p:extLst>
      <p:ext uri="{BB962C8B-B14F-4D97-AF65-F5344CB8AC3E}">
        <p14:creationId xmlns:p14="http://schemas.microsoft.com/office/powerpoint/2010/main" val="1751400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does it affect you?</a:t>
            </a:r>
          </a:p>
        </p:txBody>
      </p:sp>
      <p:sp>
        <p:nvSpPr>
          <p:cNvPr id="3" name="Content Placeholder 2"/>
          <p:cNvSpPr>
            <a:spLocks noGrp="1"/>
          </p:cNvSpPr>
          <p:nvPr>
            <p:ph idx="1"/>
          </p:nvPr>
        </p:nvSpPr>
        <p:spPr>
          <a:xfrm>
            <a:off x="327710" y="1772816"/>
            <a:ext cx="8489950" cy="4968552"/>
          </a:xfrm>
        </p:spPr>
        <p:txBody>
          <a:bodyPr/>
          <a:lstStyle/>
          <a:p>
            <a:r>
              <a:rPr lang="en-GB" sz="2400" dirty="0"/>
              <a:t>It gives you a platform to indicate and reflect on how the group functioned</a:t>
            </a:r>
          </a:p>
          <a:p>
            <a:pPr marL="0" indent="0">
              <a:buNone/>
            </a:pPr>
            <a:endParaRPr lang="en-GB" sz="1200" dirty="0"/>
          </a:p>
          <a:p>
            <a:r>
              <a:rPr lang="en-GB" sz="2400" dirty="0"/>
              <a:t>Your individual mark will be fairer and more representative than the group mark</a:t>
            </a:r>
          </a:p>
          <a:p>
            <a:pPr marL="0" indent="0">
              <a:buNone/>
            </a:pPr>
            <a:endParaRPr lang="en-GB" sz="1200" dirty="0"/>
          </a:p>
          <a:p>
            <a:r>
              <a:rPr lang="en-GB" sz="2400" dirty="0"/>
              <a:t>You will need to complete a questionnaire on Moodle at the end of the project assessing your group peers</a:t>
            </a:r>
          </a:p>
          <a:p>
            <a:endParaRPr lang="en-GB" sz="1200" dirty="0"/>
          </a:p>
          <a:p>
            <a:r>
              <a:rPr lang="en-GB" sz="2400" dirty="0"/>
              <a:t>Receive feedback and understand how your peers perceive your performance</a:t>
            </a:r>
          </a:p>
          <a:p>
            <a:endParaRPr lang="en-GB" sz="1200" dirty="0"/>
          </a:p>
          <a:p>
            <a:r>
              <a:rPr lang="en-GB" sz="2400" dirty="0"/>
              <a:t>Improve your teamwork skills and professional conduct </a:t>
            </a:r>
          </a:p>
        </p:txBody>
      </p:sp>
    </p:spTree>
    <p:extLst>
      <p:ext uri="{BB962C8B-B14F-4D97-AF65-F5344CB8AC3E}">
        <p14:creationId xmlns:p14="http://schemas.microsoft.com/office/powerpoint/2010/main" val="360635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How is IPAC applied?</a:t>
            </a:r>
            <a:endParaRPr lang="en-GB" dirty="0"/>
          </a:p>
        </p:txBody>
      </p:sp>
      <p:sp>
        <p:nvSpPr>
          <p:cNvPr id="3" name="Content Placeholder 2"/>
          <p:cNvSpPr>
            <a:spLocks noGrp="1"/>
          </p:cNvSpPr>
          <p:nvPr>
            <p:ph idx="1"/>
          </p:nvPr>
        </p:nvSpPr>
        <p:spPr>
          <a:xfrm>
            <a:off x="330200" y="1988840"/>
            <a:ext cx="8489950" cy="3457575"/>
          </a:xfrm>
        </p:spPr>
        <p:txBody>
          <a:bodyPr/>
          <a:lstStyle/>
          <a:p>
            <a:r>
              <a:rPr lang="en-GB" dirty="0"/>
              <a:t>Multiplication: Group mark * IPAC</a:t>
            </a:r>
          </a:p>
          <a:p>
            <a:pPr lvl="1"/>
            <a:endParaRPr lang="en-GB" dirty="0"/>
          </a:p>
          <a:p>
            <a:r>
              <a:rPr lang="en-GB" dirty="0"/>
              <a:t>E.g. group work assessed at 65%</a:t>
            </a:r>
          </a:p>
        </p:txBody>
      </p:sp>
      <p:graphicFrame>
        <p:nvGraphicFramePr>
          <p:cNvPr id="5" name="Table 4" descr="IPAC example marks" title="IPAC example marks"/>
          <p:cNvGraphicFramePr>
            <a:graphicFrameLocks noGrp="1"/>
          </p:cNvGraphicFramePr>
          <p:nvPr>
            <p:extLst>
              <p:ext uri="{D42A27DB-BD31-4B8C-83A1-F6EECF244321}">
                <p14:modId xmlns:p14="http://schemas.microsoft.com/office/powerpoint/2010/main" val="700783614"/>
              </p:ext>
            </p:extLst>
          </p:nvPr>
        </p:nvGraphicFramePr>
        <p:xfrm>
          <a:off x="757390" y="3933056"/>
          <a:ext cx="7635570" cy="2286000"/>
        </p:xfrm>
        <a:graphic>
          <a:graphicData uri="http://schemas.openxmlformats.org/drawingml/2006/table">
            <a:tbl>
              <a:tblPr firstRow="1" bandRow="1">
                <a:tableStyleId>{793D81CF-94F2-401A-BA57-92F5A7B2D0C5}</a:tableStyleId>
              </a:tblPr>
              <a:tblGrid>
                <a:gridCol w="1993635">
                  <a:extLst>
                    <a:ext uri="{9D8B030D-6E8A-4147-A177-3AD203B41FA5}">
                      <a16:colId xmlns:a16="http://schemas.microsoft.com/office/drawing/2014/main" val="20000"/>
                    </a:ext>
                  </a:extLst>
                </a:gridCol>
                <a:gridCol w="1993635">
                  <a:extLst>
                    <a:ext uri="{9D8B030D-6E8A-4147-A177-3AD203B41FA5}">
                      <a16:colId xmlns:a16="http://schemas.microsoft.com/office/drawing/2014/main" val="20001"/>
                    </a:ext>
                  </a:extLst>
                </a:gridCol>
                <a:gridCol w="3648300">
                  <a:extLst>
                    <a:ext uri="{9D8B030D-6E8A-4147-A177-3AD203B41FA5}">
                      <a16:colId xmlns:a16="http://schemas.microsoft.com/office/drawing/2014/main" val="20003"/>
                    </a:ext>
                  </a:extLst>
                </a:gridCol>
              </a:tblGrid>
              <a:tr h="0">
                <a:tc>
                  <a:txBody>
                    <a:bodyPr/>
                    <a:lstStyle/>
                    <a:p>
                      <a:pPr algn="ctr"/>
                      <a:r>
                        <a:rPr lang="en-GB" sz="2400" dirty="0"/>
                        <a:t>Student</a:t>
                      </a:r>
                      <a:endParaRPr lang="es-ES_tradnl" sz="2400" dirty="0"/>
                    </a:p>
                  </a:txBody>
                  <a:tcPr/>
                </a:tc>
                <a:tc>
                  <a:txBody>
                    <a:bodyPr/>
                    <a:lstStyle/>
                    <a:p>
                      <a:pPr algn="ctr"/>
                      <a:r>
                        <a:rPr lang="en-GB" sz="2400" dirty="0"/>
                        <a:t>IPAC</a:t>
                      </a:r>
                      <a:endParaRPr lang="es-ES_tradnl"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400" dirty="0"/>
                        <a:t>Individual mark</a:t>
                      </a:r>
                      <a:endParaRPr lang="es-ES_tradnl" sz="2400" dirty="0"/>
                    </a:p>
                  </a:txBody>
                  <a:tcPr/>
                </a:tc>
                <a:extLst>
                  <a:ext uri="{0D108BD9-81ED-4DB2-BD59-A6C34878D82A}">
                    <a16:rowId xmlns:a16="http://schemas.microsoft.com/office/drawing/2014/main" val="10000"/>
                  </a:ext>
                </a:extLst>
              </a:tr>
              <a:tr h="353711">
                <a:tc>
                  <a:txBody>
                    <a:bodyPr/>
                    <a:lstStyle/>
                    <a:p>
                      <a:pPr algn="ctr"/>
                      <a:r>
                        <a:rPr lang="en-GB" sz="2400" dirty="0"/>
                        <a:t>A</a:t>
                      </a:r>
                      <a:endParaRPr lang="es-ES_tradnl" sz="2400" dirty="0"/>
                    </a:p>
                  </a:txBody>
                  <a:tcPr/>
                </a:tc>
                <a:tc>
                  <a:txBody>
                    <a:bodyPr/>
                    <a:lstStyle/>
                    <a:p>
                      <a:pPr algn="ctr"/>
                      <a:r>
                        <a:rPr lang="en-GB" sz="2400" dirty="0"/>
                        <a:t>1</a:t>
                      </a:r>
                      <a:endParaRPr lang="es-ES_tradnl" sz="2400" dirty="0"/>
                    </a:p>
                  </a:txBody>
                  <a:tcPr/>
                </a:tc>
                <a:tc>
                  <a:txBody>
                    <a:bodyPr/>
                    <a:lstStyle/>
                    <a:p>
                      <a:pPr algn="ctr"/>
                      <a:r>
                        <a:rPr lang="en-GB" sz="2400" dirty="0"/>
                        <a:t>65</a:t>
                      </a:r>
                      <a:endParaRPr lang="es-ES_tradnl" sz="2400" dirty="0"/>
                    </a:p>
                  </a:txBody>
                  <a:tcPr/>
                </a:tc>
                <a:extLst>
                  <a:ext uri="{0D108BD9-81ED-4DB2-BD59-A6C34878D82A}">
                    <a16:rowId xmlns:a16="http://schemas.microsoft.com/office/drawing/2014/main" val="10001"/>
                  </a:ext>
                </a:extLst>
              </a:tr>
              <a:tr h="353711">
                <a:tc>
                  <a:txBody>
                    <a:bodyPr/>
                    <a:lstStyle/>
                    <a:p>
                      <a:pPr algn="ctr"/>
                      <a:r>
                        <a:rPr lang="en-GB" sz="2400" dirty="0"/>
                        <a:t>B</a:t>
                      </a:r>
                      <a:endParaRPr lang="es-ES_tradnl" sz="2400" dirty="0"/>
                    </a:p>
                  </a:txBody>
                  <a:tcPr/>
                </a:tc>
                <a:tc>
                  <a:txBody>
                    <a:bodyPr/>
                    <a:lstStyle/>
                    <a:p>
                      <a:pPr algn="ctr"/>
                      <a:r>
                        <a:rPr lang="en-GB" sz="2400" dirty="0"/>
                        <a:t>1.2</a:t>
                      </a:r>
                      <a:endParaRPr lang="es-ES_tradnl" sz="2400" dirty="0"/>
                    </a:p>
                  </a:txBody>
                  <a:tcPr/>
                </a:tc>
                <a:tc>
                  <a:txBody>
                    <a:bodyPr/>
                    <a:lstStyle/>
                    <a:p>
                      <a:pPr algn="ctr"/>
                      <a:r>
                        <a:rPr lang="en-GB" sz="2400" dirty="0"/>
                        <a:t>78</a:t>
                      </a:r>
                      <a:endParaRPr lang="es-ES_tradnl" sz="2400" dirty="0"/>
                    </a:p>
                  </a:txBody>
                  <a:tcPr/>
                </a:tc>
                <a:extLst>
                  <a:ext uri="{0D108BD9-81ED-4DB2-BD59-A6C34878D82A}">
                    <a16:rowId xmlns:a16="http://schemas.microsoft.com/office/drawing/2014/main" val="10002"/>
                  </a:ext>
                </a:extLst>
              </a:tr>
              <a:tr h="353711">
                <a:tc>
                  <a:txBody>
                    <a:bodyPr/>
                    <a:lstStyle/>
                    <a:p>
                      <a:pPr algn="ctr"/>
                      <a:r>
                        <a:rPr lang="en-GB" sz="2400" dirty="0"/>
                        <a:t>C</a:t>
                      </a:r>
                      <a:endParaRPr lang="es-ES_tradnl" sz="2400" dirty="0"/>
                    </a:p>
                  </a:txBody>
                  <a:tcPr/>
                </a:tc>
                <a:tc>
                  <a:txBody>
                    <a:bodyPr/>
                    <a:lstStyle/>
                    <a:p>
                      <a:pPr algn="ctr"/>
                      <a:r>
                        <a:rPr lang="en-GB" sz="2400" dirty="0"/>
                        <a:t>0.95</a:t>
                      </a:r>
                      <a:endParaRPr lang="es-ES_tradnl" sz="2400" dirty="0"/>
                    </a:p>
                  </a:txBody>
                  <a:tcPr/>
                </a:tc>
                <a:tc>
                  <a:txBody>
                    <a:bodyPr/>
                    <a:lstStyle/>
                    <a:p>
                      <a:pPr algn="ctr"/>
                      <a:r>
                        <a:rPr lang="en-GB" sz="2400" dirty="0"/>
                        <a:t>61.75</a:t>
                      </a:r>
                      <a:endParaRPr lang="es-ES_tradnl" sz="2400" dirty="0"/>
                    </a:p>
                  </a:txBody>
                  <a:tcPr/>
                </a:tc>
                <a:extLst>
                  <a:ext uri="{0D108BD9-81ED-4DB2-BD59-A6C34878D82A}">
                    <a16:rowId xmlns:a16="http://schemas.microsoft.com/office/drawing/2014/main" val="10003"/>
                  </a:ext>
                </a:extLst>
              </a:tr>
              <a:tr h="353711">
                <a:tc>
                  <a:txBody>
                    <a:bodyPr/>
                    <a:lstStyle/>
                    <a:p>
                      <a:pPr algn="ctr"/>
                      <a:r>
                        <a:rPr lang="en-GB" sz="2400" dirty="0"/>
                        <a:t>D</a:t>
                      </a:r>
                      <a:endParaRPr lang="es-ES_tradnl" sz="2400" dirty="0"/>
                    </a:p>
                  </a:txBody>
                  <a:tcPr/>
                </a:tc>
                <a:tc>
                  <a:txBody>
                    <a:bodyPr/>
                    <a:lstStyle/>
                    <a:p>
                      <a:pPr algn="ctr"/>
                      <a:r>
                        <a:rPr lang="en-GB" sz="2400" dirty="0"/>
                        <a:t>0.85</a:t>
                      </a:r>
                      <a:endParaRPr lang="es-ES_tradnl" sz="2400" dirty="0"/>
                    </a:p>
                  </a:txBody>
                  <a:tcPr/>
                </a:tc>
                <a:tc>
                  <a:txBody>
                    <a:bodyPr/>
                    <a:lstStyle/>
                    <a:p>
                      <a:pPr algn="ctr"/>
                      <a:r>
                        <a:rPr lang="en-GB" sz="2400" dirty="0"/>
                        <a:t>55.25</a:t>
                      </a:r>
                      <a:endParaRPr lang="es-ES_tradnl" sz="24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4240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is your IPAC rating calculated?</a:t>
            </a:r>
          </a:p>
        </p:txBody>
      </p:sp>
      <p:sp>
        <p:nvSpPr>
          <p:cNvPr id="3" name="Content Placeholder 2"/>
          <p:cNvSpPr>
            <a:spLocks noGrp="1"/>
          </p:cNvSpPr>
          <p:nvPr>
            <p:ph idx="1"/>
          </p:nvPr>
        </p:nvSpPr>
        <p:spPr>
          <a:xfrm>
            <a:off x="330200" y="1844824"/>
            <a:ext cx="8489950" cy="4321026"/>
          </a:xfrm>
        </p:spPr>
        <p:txBody>
          <a:bodyPr/>
          <a:lstStyle/>
          <a:p>
            <a:r>
              <a:rPr lang="en-GB" sz="2400" dirty="0"/>
              <a:t>5 attributes: C</a:t>
            </a:r>
            <a:r>
              <a:rPr lang="en-GB" sz="2400" baseline="-25000" dirty="0"/>
              <a:t>1</a:t>
            </a:r>
            <a:r>
              <a:rPr lang="en-GB" sz="2400" dirty="0"/>
              <a:t>, C</a:t>
            </a:r>
            <a:r>
              <a:rPr lang="en-GB" sz="2400" baseline="-25000" dirty="0"/>
              <a:t>2</a:t>
            </a:r>
            <a:r>
              <a:rPr lang="en-GB" sz="2400" dirty="0"/>
              <a:t>, C</a:t>
            </a:r>
            <a:r>
              <a:rPr lang="en-GB" sz="2400" baseline="-25000" dirty="0"/>
              <a:t>3</a:t>
            </a:r>
            <a:r>
              <a:rPr lang="en-GB" sz="2400" dirty="0"/>
              <a:t>, C</a:t>
            </a:r>
            <a:r>
              <a:rPr lang="en-GB" sz="2400" baseline="-25000" dirty="0"/>
              <a:t>4</a:t>
            </a:r>
            <a:r>
              <a:rPr lang="en-GB" sz="2400" dirty="0"/>
              <a:t>, C</a:t>
            </a:r>
            <a:r>
              <a:rPr lang="en-GB" sz="2400" baseline="-25000" dirty="0"/>
              <a:t>5</a:t>
            </a:r>
            <a:endParaRPr lang="en-GB" sz="2400" dirty="0"/>
          </a:p>
          <a:p>
            <a:endParaRPr lang="en-GB" sz="2400" baseline="-25000" dirty="0"/>
          </a:p>
          <a:p>
            <a:endParaRPr lang="en-GB" sz="2400" baseline="-25000" dirty="0"/>
          </a:p>
          <a:p>
            <a:endParaRPr lang="en-GB" sz="2400" baseline="-25000" dirty="0"/>
          </a:p>
          <a:p>
            <a:r>
              <a:rPr lang="en-GB" sz="2400" dirty="0"/>
              <a:t>Normalisation</a:t>
            </a:r>
          </a:p>
        </p:txBody>
      </p:sp>
      <mc:AlternateContent xmlns:mc="http://schemas.openxmlformats.org/markup-compatibility/2006" xmlns:a14="http://schemas.microsoft.com/office/drawing/2010/main">
        <mc:Choice Requires="a14">
          <p:sp>
            <p:nvSpPr>
              <p:cNvPr id="4" name="TextBox 3"/>
              <p:cNvSpPr txBox="1"/>
              <p:nvPr/>
            </p:nvSpPr>
            <p:spPr>
              <a:xfrm>
                <a:off x="893125" y="2551201"/>
                <a:ext cx="3268587"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𝐼𝑃𝐴𝐶</m:t>
                      </m:r>
                      <m:r>
                        <a:rPr lang="en-GB" b="0" i="1" smtClean="0">
                          <a:latin typeface="Cambria Math" panose="02040503050406030204" pitchFamily="18" charset="0"/>
                        </a:rPr>
                        <m:t>= </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b="0" i="1" smtClean="0">
                                  <a:latin typeface="Cambria Math" panose="02040503050406030204" pitchFamily="18" charset="0"/>
                                </a:rPr>
                                <m:t>3</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b="0" i="1" smtClean="0">
                                  <a:latin typeface="Cambria Math" panose="02040503050406030204" pitchFamily="18" charset="0"/>
                                </a:rPr>
                                <m:t>4</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b="0" i="1" smtClean="0">
                                  <a:latin typeface="Cambria Math" panose="02040503050406030204" pitchFamily="18" charset="0"/>
                                </a:rPr>
                                <m:t>5</m:t>
                              </m:r>
                            </m:sub>
                          </m:sSub>
                        </m:num>
                        <m:den>
                          <m:r>
                            <a:rPr lang="en-GB" b="0" i="1" smtClean="0">
                              <a:latin typeface="Cambria Math" panose="02040503050406030204" pitchFamily="18" charset="0"/>
                            </a:rPr>
                            <m:t>5</m:t>
                          </m:r>
                        </m:den>
                      </m:f>
                    </m:oMath>
                  </m:oMathPara>
                </a14:m>
                <a:endParaRPr lang="en-GB" dirty="0"/>
              </a:p>
            </p:txBody>
          </p:sp>
        </mc:Choice>
        <mc:Fallback xmlns="">
          <p:sp>
            <p:nvSpPr>
              <p:cNvPr id="4" name="TextBox 3"/>
              <p:cNvSpPr txBox="1">
                <a:spLocks noRot="1" noChangeAspect="1" noMove="1" noResize="1" noEditPoints="1" noAdjustHandles="1" noChangeArrowheads="1" noChangeShapeType="1" noTextEdit="1"/>
              </p:cNvSpPr>
              <p:nvPr/>
            </p:nvSpPr>
            <p:spPr>
              <a:xfrm>
                <a:off x="893125" y="2551201"/>
                <a:ext cx="3268587" cy="518604"/>
              </a:xfrm>
              <a:prstGeom prst="rect">
                <a:avLst/>
              </a:prstGeom>
              <a:blipFill>
                <a:blip r:embed="rId3"/>
                <a:stretch>
                  <a:fillRect/>
                </a:stretch>
              </a:blipFill>
            </p:spPr>
            <p:txBody>
              <a:bodyPr/>
              <a:lstStyle/>
              <a:p>
                <a:r>
                  <a:rPr lang="en-GB">
                    <a:noFill/>
                  </a:rPr>
                  <a:t> </a:t>
                </a:r>
              </a:p>
            </p:txBody>
          </p:sp>
        </mc:Fallback>
      </mc:AlternateContent>
      <p:graphicFrame>
        <p:nvGraphicFramePr>
          <p:cNvPr id="6" name="Table 5" descr="Normalisation" title="Normalisation"/>
          <p:cNvGraphicFramePr>
            <a:graphicFrameLocks noGrp="1"/>
          </p:cNvGraphicFramePr>
          <p:nvPr>
            <p:extLst>
              <p:ext uri="{D42A27DB-BD31-4B8C-83A1-F6EECF244321}">
                <p14:modId xmlns:p14="http://schemas.microsoft.com/office/powerpoint/2010/main" val="1301285311"/>
              </p:ext>
            </p:extLst>
          </p:nvPr>
        </p:nvGraphicFramePr>
        <p:xfrm>
          <a:off x="1224740" y="3727308"/>
          <a:ext cx="6700870" cy="1651000"/>
        </p:xfrm>
        <a:graphic>
          <a:graphicData uri="http://schemas.openxmlformats.org/drawingml/2006/table">
            <a:tbl>
              <a:tblPr firstRow="1" bandRow="1">
                <a:tableStyleId>{073A0DAA-6AF3-43AB-8588-CEC1D06C72B9}</a:tableStyleId>
              </a:tblPr>
              <a:tblGrid>
                <a:gridCol w="1340174">
                  <a:extLst>
                    <a:ext uri="{9D8B030D-6E8A-4147-A177-3AD203B41FA5}">
                      <a16:colId xmlns:a16="http://schemas.microsoft.com/office/drawing/2014/main" val="2230456993"/>
                    </a:ext>
                  </a:extLst>
                </a:gridCol>
                <a:gridCol w="1340174">
                  <a:extLst>
                    <a:ext uri="{9D8B030D-6E8A-4147-A177-3AD203B41FA5}">
                      <a16:colId xmlns:a16="http://schemas.microsoft.com/office/drawing/2014/main" val="3046818243"/>
                    </a:ext>
                  </a:extLst>
                </a:gridCol>
                <a:gridCol w="1340174">
                  <a:extLst>
                    <a:ext uri="{9D8B030D-6E8A-4147-A177-3AD203B41FA5}">
                      <a16:colId xmlns:a16="http://schemas.microsoft.com/office/drawing/2014/main" val="2830772756"/>
                    </a:ext>
                  </a:extLst>
                </a:gridCol>
                <a:gridCol w="1340174">
                  <a:extLst>
                    <a:ext uri="{9D8B030D-6E8A-4147-A177-3AD203B41FA5}">
                      <a16:colId xmlns:a16="http://schemas.microsoft.com/office/drawing/2014/main" val="504200052"/>
                    </a:ext>
                  </a:extLst>
                </a:gridCol>
                <a:gridCol w="1340174">
                  <a:extLst>
                    <a:ext uri="{9D8B030D-6E8A-4147-A177-3AD203B41FA5}">
                      <a16:colId xmlns:a16="http://schemas.microsoft.com/office/drawing/2014/main" val="27234326"/>
                    </a:ext>
                  </a:extLst>
                </a:gridCol>
              </a:tblGrid>
              <a:tr h="370840">
                <a:tc>
                  <a:txBody>
                    <a:bodyPr/>
                    <a:lstStyle/>
                    <a:p>
                      <a:pPr algn="ctr"/>
                      <a:endParaRPr lang="en-GB" dirty="0"/>
                    </a:p>
                  </a:txBody>
                  <a:tcPr/>
                </a:tc>
                <a:tc>
                  <a:txBody>
                    <a:bodyPr/>
                    <a:lstStyle/>
                    <a:p>
                      <a:pPr algn="ctr"/>
                      <a:r>
                        <a:rPr lang="en-GB" dirty="0"/>
                        <a:t>Student</a:t>
                      </a:r>
                      <a:r>
                        <a:rPr lang="en-GB" baseline="0" dirty="0"/>
                        <a:t> A</a:t>
                      </a:r>
                      <a:endParaRPr lang="en-GB" dirty="0"/>
                    </a:p>
                  </a:txBody>
                  <a:tcPr/>
                </a:tc>
                <a:tc>
                  <a:txBody>
                    <a:bodyPr/>
                    <a:lstStyle/>
                    <a:p>
                      <a:pPr algn="ctr"/>
                      <a:r>
                        <a:rPr lang="en-GB" dirty="0"/>
                        <a:t>Student</a:t>
                      </a:r>
                      <a:r>
                        <a:rPr lang="en-GB" baseline="0" dirty="0"/>
                        <a:t> B</a:t>
                      </a:r>
                      <a:endParaRPr lang="en-GB" dirty="0"/>
                    </a:p>
                  </a:txBody>
                  <a:tcPr/>
                </a:tc>
                <a:tc>
                  <a:txBody>
                    <a:bodyPr/>
                    <a:lstStyle/>
                    <a:p>
                      <a:pPr algn="ctr"/>
                      <a:r>
                        <a:rPr lang="en-GB" dirty="0"/>
                        <a:t>Student C</a:t>
                      </a:r>
                    </a:p>
                  </a:txBody>
                  <a:tcPr/>
                </a:tc>
                <a:tc>
                  <a:txBody>
                    <a:bodyPr/>
                    <a:lstStyle/>
                    <a:p>
                      <a:pPr algn="ctr"/>
                      <a:r>
                        <a:rPr lang="en-GB" dirty="0"/>
                        <a:t>Average</a:t>
                      </a:r>
                    </a:p>
                  </a:txBody>
                  <a:tcPr/>
                </a:tc>
                <a:extLst>
                  <a:ext uri="{0D108BD9-81ED-4DB2-BD59-A6C34878D82A}">
                    <a16:rowId xmlns:a16="http://schemas.microsoft.com/office/drawing/2014/main" val="1957163936"/>
                  </a:ext>
                </a:extLst>
              </a:tr>
              <a:tr h="370840">
                <a:tc>
                  <a:txBody>
                    <a:bodyPr/>
                    <a:lstStyle/>
                    <a:p>
                      <a:pPr algn="ctr"/>
                      <a:r>
                        <a:rPr lang="en-GB" dirty="0"/>
                        <a:t>IPAC Rating</a:t>
                      </a:r>
                    </a:p>
                  </a:txBody>
                  <a:tcPr/>
                </a:tc>
                <a:tc>
                  <a:txBody>
                    <a:bodyPr/>
                    <a:lstStyle/>
                    <a:p>
                      <a:pPr algn="ctr"/>
                      <a:r>
                        <a:rPr lang="en-GB" dirty="0"/>
                        <a:t>3.7</a:t>
                      </a:r>
                    </a:p>
                  </a:txBody>
                  <a:tcPr/>
                </a:tc>
                <a:tc>
                  <a:txBody>
                    <a:bodyPr/>
                    <a:lstStyle/>
                    <a:p>
                      <a:pPr algn="ctr"/>
                      <a:r>
                        <a:rPr lang="en-GB" dirty="0"/>
                        <a:t>4.2</a:t>
                      </a:r>
                    </a:p>
                  </a:txBody>
                  <a:tcPr/>
                </a:tc>
                <a:tc>
                  <a:txBody>
                    <a:bodyPr/>
                    <a:lstStyle/>
                    <a:p>
                      <a:pPr algn="ctr"/>
                      <a:r>
                        <a:rPr lang="en-GB" dirty="0"/>
                        <a:t>5.1</a:t>
                      </a:r>
                    </a:p>
                  </a:txBody>
                  <a:tcPr/>
                </a:tc>
                <a:tc>
                  <a:txBody>
                    <a:bodyPr/>
                    <a:lstStyle/>
                    <a:p>
                      <a:pPr algn="ctr"/>
                      <a:r>
                        <a:rPr lang="en-GB" dirty="0"/>
                        <a:t>4.3</a:t>
                      </a:r>
                    </a:p>
                  </a:txBody>
                  <a:tcPr/>
                </a:tc>
                <a:extLst>
                  <a:ext uri="{0D108BD9-81ED-4DB2-BD59-A6C34878D82A}">
                    <a16:rowId xmlns:a16="http://schemas.microsoft.com/office/drawing/2014/main" val="2251318848"/>
                  </a:ext>
                </a:extLst>
              </a:tr>
              <a:tr h="370840">
                <a:tc>
                  <a:txBody>
                    <a:bodyPr/>
                    <a:lstStyle/>
                    <a:p>
                      <a:pPr algn="ctr"/>
                      <a:r>
                        <a:rPr lang="en-GB" dirty="0"/>
                        <a:t>Normalised rating</a:t>
                      </a:r>
                    </a:p>
                  </a:txBody>
                  <a:tcPr/>
                </a:tc>
                <a:tc>
                  <a:txBody>
                    <a:bodyPr/>
                    <a:lstStyle/>
                    <a:p>
                      <a:pPr algn="ctr"/>
                      <a:r>
                        <a:rPr lang="en-GB" dirty="0"/>
                        <a:t>0.85</a:t>
                      </a:r>
                    </a:p>
                  </a:txBody>
                  <a:tcPr/>
                </a:tc>
                <a:tc>
                  <a:txBody>
                    <a:bodyPr/>
                    <a:lstStyle/>
                    <a:p>
                      <a:pPr algn="ctr"/>
                      <a:r>
                        <a:rPr lang="en-GB" dirty="0"/>
                        <a:t>0.96</a:t>
                      </a:r>
                    </a:p>
                  </a:txBody>
                  <a:tcPr/>
                </a:tc>
                <a:tc>
                  <a:txBody>
                    <a:bodyPr/>
                    <a:lstStyle/>
                    <a:p>
                      <a:pPr algn="ctr"/>
                      <a:r>
                        <a:rPr lang="en-GB" dirty="0"/>
                        <a:t>1.18</a:t>
                      </a:r>
                    </a:p>
                  </a:txBody>
                  <a:tcPr/>
                </a:tc>
                <a:tc>
                  <a:txBody>
                    <a:bodyPr/>
                    <a:lstStyle/>
                    <a:p>
                      <a:pPr algn="ctr"/>
                      <a:endParaRPr lang="en-GB" dirty="0"/>
                    </a:p>
                  </a:txBody>
                  <a:tcPr/>
                </a:tc>
                <a:extLst>
                  <a:ext uri="{0D108BD9-81ED-4DB2-BD59-A6C34878D82A}">
                    <a16:rowId xmlns:a16="http://schemas.microsoft.com/office/drawing/2014/main" val="2558672703"/>
                  </a:ext>
                </a:extLst>
              </a:tr>
            </a:tbl>
          </a:graphicData>
        </a:graphic>
      </p:graphicFrame>
      <mc:AlternateContent xmlns:mc="http://schemas.openxmlformats.org/markup-compatibility/2006" xmlns:a14="http://schemas.microsoft.com/office/drawing/2010/main">
        <mc:Choice Requires="a14">
          <p:sp>
            <p:nvSpPr>
              <p:cNvPr id="7" name="TextBox 6"/>
              <p:cNvSpPr txBox="1"/>
              <p:nvPr/>
            </p:nvSpPr>
            <p:spPr>
              <a:xfrm>
                <a:off x="1573713" y="5748553"/>
                <a:ext cx="6002924" cy="5745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𝑛𝑜𝑟𝑚𝑎𝑙𝑖𝑠𝑒𝑑</m:t>
                      </m:r>
                      <m:r>
                        <a:rPr lang="en-GB" b="0" i="1" smtClean="0">
                          <a:latin typeface="Cambria Math" panose="02040503050406030204" pitchFamily="18" charset="0"/>
                        </a:rPr>
                        <m:t> </m:t>
                      </m:r>
                      <m:r>
                        <a:rPr lang="en-GB" b="0" i="1" smtClean="0">
                          <a:latin typeface="Cambria Math" panose="02040503050406030204" pitchFamily="18" charset="0"/>
                        </a:rPr>
                        <m:t>𝑚𝑎𝑟𝑘</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𝑎𝑣𝑒𝑟𝑎𝑔𝑒</m:t>
                          </m:r>
                          <m:r>
                            <a:rPr lang="en-GB" b="0" i="1" smtClean="0">
                              <a:latin typeface="Cambria Math" panose="02040503050406030204" pitchFamily="18" charset="0"/>
                            </a:rPr>
                            <m:t> </m:t>
                          </m:r>
                          <m:r>
                            <a:rPr lang="en-GB" b="0" i="1" smtClean="0">
                              <a:latin typeface="Cambria Math" panose="02040503050406030204" pitchFamily="18" charset="0"/>
                            </a:rPr>
                            <m:t>𝑚𝑎𝑟𝑘</m:t>
                          </m:r>
                          <m:r>
                            <a:rPr lang="en-GB" b="0" i="1" smtClean="0">
                              <a:latin typeface="Cambria Math" panose="02040503050406030204" pitchFamily="18" charset="0"/>
                            </a:rPr>
                            <m:t> </m:t>
                          </m:r>
                          <m:r>
                            <a:rPr lang="en-GB" b="0" i="1" smtClean="0">
                              <a:latin typeface="Cambria Math" panose="02040503050406030204" pitchFamily="18" charset="0"/>
                            </a:rPr>
                            <m:t>𝑟𝑒𝑐𝑒𝑖𝑣𝑒𝑑</m:t>
                          </m:r>
                        </m:num>
                        <m:den>
                          <m:r>
                            <a:rPr lang="en-GB" b="0" i="1" smtClean="0">
                              <a:latin typeface="Cambria Math" panose="02040503050406030204" pitchFamily="18" charset="0"/>
                            </a:rPr>
                            <m:t>𝑎𝑣𝑒𝑟𝑎𝑔𝑒</m:t>
                          </m:r>
                          <m:r>
                            <a:rPr lang="en-GB" b="0" i="1" smtClean="0">
                              <a:latin typeface="Cambria Math" panose="02040503050406030204" pitchFamily="18" charset="0"/>
                            </a:rPr>
                            <m:t> </m:t>
                          </m:r>
                          <m:r>
                            <a:rPr lang="en-GB" b="0" i="1" smtClean="0">
                              <a:latin typeface="Cambria Math" panose="02040503050406030204" pitchFamily="18" charset="0"/>
                            </a:rPr>
                            <m:t>𝑓𝑜𝑟</m:t>
                          </m:r>
                          <m:r>
                            <a:rPr lang="en-GB" b="0" i="1" smtClean="0">
                              <a:latin typeface="Cambria Math" panose="02040503050406030204" pitchFamily="18" charset="0"/>
                            </a:rPr>
                            <m:t> </m:t>
                          </m:r>
                          <m:r>
                            <a:rPr lang="en-GB" b="0" i="1" smtClean="0">
                              <a:latin typeface="Cambria Math" panose="02040503050406030204" pitchFamily="18" charset="0"/>
                            </a:rPr>
                            <m:t>𝑔𝑟𝑜𝑢𝑝</m:t>
                          </m:r>
                        </m:den>
                      </m:f>
                    </m:oMath>
                  </m:oMathPara>
                </a14:m>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1573713" y="5748553"/>
                <a:ext cx="6002924" cy="574516"/>
              </a:xfrm>
              <a:prstGeom prst="rect">
                <a:avLst/>
              </a:prstGeom>
              <a:blipFill>
                <a:blip r:embed="rId5"/>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790163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692696"/>
            <a:ext cx="8489950" cy="1296988"/>
          </a:xfrm>
        </p:spPr>
        <p:txBody>
          <a:bodyPr/>
          <a:lstStyle/>
          <a:p>
            <a:r>
              <a:rPr lang="en-GB" dirty="0"/>
              <a:t>Correcting for Different Markers (students)</a:t>
            </a:r>
          </a:p>
        </p:txBody>
      </p:sp>
      <p:pic>
        <p:nvPicPr>
          <p:cNvPr id="13" name="Picture 12" descr="Example of corrected marks" title="Correcting for different markers">
            <a:extLst>
              <a:ext uri="{FF2B5EF4-FFF2-40B4-BE49-F238E27FC236}">
                <a16:creationId xmlns:a16="http://schemas.microsoft.com/office/drawing/2014/main" id="{A7BE23A1-B101-9943-A276-3DEBBBE007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572" y="1341190"/>
            <a:ext cx="8352928" cy="5257216"/>
          </a:xfrm>
          <a:prstGeom prst="rect">
            <a:avLst/>
          </a:prstGeom>
        </p:spPr>
      </p:pic>
    </p:spTree>
    <p:extLst>
      <p:ext uri="{BB962C8B-B14F-4D97-AF65-F5344CB8AC3E}">
        <p14:creationId xmlns:p14="http://schemas.microsoft.com/office/powerpoint/2010/main" val="2091966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Questionnaire screenshot" title="Questionnaire screenshot"/>
          <p:cNvPicPr/>
          <p:nvPr/>
        </p:nvPicPr>
        <p:blipFill rotWithShape="1">
          <a:blip r:embed="rId3" cstate="print">
            <a:extLst>
              <a:ext uri="{28A0092B-C50C-407E-A947-70E740481C1C}">
                <a14:useLocalDpi xmlns:a14="http://schemas.microsoft.com/office/drawing/2010/main" val="0"/>
              </a:ext>
            </a:extLst>
          </a:blip>
          <a:srcRect l="1014" t="12624" r="1869" b="12778"/>
          <a:stretch/>
        </p:blipFill>
        <p:spPr bwMode="auto">
          <a:xfrm>
            <a:off x="24061" y="1772816"/>
            <a:ext cx="9144000" cy="4104456"/>
          </a:xfrm>
          <a:prstGeom prst="rect">
            <a:avLst/>
          </a:prstGeom>
          <a:ln>
            <a:noFill/>
          </a:ln>
          <a:extLst>
            <a:ext uri="{53640926-AAD7-44D8-BBD7-CCE9431645EC}">
              <a14:shadowObscured xmlns:a14="http://schemas.microsoft.com/office/drawing/2010/main"/>
            </a:ext>
          </a:extLst>
        </p:spPr>
      </p:pic>
      <p:sp>
        <p:nvSpPr>
          <p:cNvPr id="5" name="Title 1"/>
          <p:cNvSpPr>
            <a:spLocks noGrp="1"/>
          </p:cNvSpPr>
          <p:nvPr>
            <p:ph type="title"/>
          </p:nvPr>
        </p:nvSpPr>
        <p:spPr>
          <a:xfrm>
            <a:off x="251520" y="692696"/>
            <a:ext cx="8489950" cy="1296988"/>
          </a:xfrm>
        </p:spPr>
        <p:txBody>
          <a:bodyPr/>
          <a:lstStyle/>
          <a:p>
            <a:r>
              <a:rPr lang="en-GB" dirty="0"/>
              <a:t>Completing the Assessment</a:t>
            </a:r>
          </a:p>
        </p:txBody>
      </p:sp>
    </p:spTree>
    <p:extLst>
      <p:ext uri="{BB962C8B-B14F-4D97-AF65-F5344CB8AC3E}">
        <p14:creationId xmlns:p14="http://schemas.microsoft.com/office/powerpoint/2010/main" val="4102416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75A526-F69C-A942-B88D-58A332A35AFC}"/>
              </a:ext>
            </a:extLst>
          </p:cNvPr>
          <p:cNvSpPr>
            <a:spLocks noGrp="1"/>
          </p:cNvSpPr>
          <p:nvPr>
            <p:ph type="title"/>
          </p:nvPr>
        </p:nvSpPr>
        <p:spPr/>
        <p:txBody>
          <a:bodyPr/>
          <a:lstStyle/>
          <a:p>
            <a:r>
              <a:rPr lang="en-US" dirty="0"/>
              <a:t>Group members</a:t>
            </a:r>
          </a:p>
        </p:txBody>
      </p:sp>
      <p:pic>
        <p:nvPicPr>
          <p:cNvPr id="4" name="Content Placeholder 3" descr="Screen Clipping"/>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5976938" y="692150"/>
            <a:ext cx="3167062" cy="5835650"/>
          </a:xfrm>
        </p:spPr>
      </p:pic>
      <p:sp>
        <p:nvSpPr>
          <p:cNvPr id="2" name="TextBox 1"/>
          <p:cNvSpPr txBox="1"/>
          <p:nvPr/>
        </p:nvSpPr>
        <p:spPr>
          <a:xfrm>
            <a:off x="467544" y="1916832"/>
            <a:ext cx="4248472" cy="2677656"/>
          </a:xfrm>
          <a:prstGeom prst="rect">
            <a:avLst/>
          </a:prstGeom>
          <a:noFill/>
        </p:spPr>
        <p:txBody>
          <a:bodyPr wrap="square" rtlCol="0">
            <a:spAutoFit/>
          </a:bodyPr>
          <a:lstStyle/>
          <a:p>
            <a:r>
              <a:rPr lang="en-GB" sz="2800" dirty="0">
                <a:latin typeface="+mn-lt"/>
              </a:rPr>
              <a:t>You will be provided with a document similar to this indicating who student 1, 2, 3 etc are when you are filling the form in. </a:t>
            </a:r>
          </a:p>
          <a:p>
            <a:endParaRPr lang="en-US" sz="2800" dirty="0">
              <a:latin typeface="+mn-lt"/>
            </a:endParaRPr>
          </a:p>
        </p:txBody>
      </p:sp>
    </p:spTree>
    <p:extLst>
      <p:ext uri="{BB962C8B-B14F-4D97-AF65-F5344CB8AC3E}">
        <p14:creationId xmlns:p14="http://schemas.microsoft.com/office/powerpoint/2010/main" val="2547027352"/>
      </p:ext>
    </p:extLst>
  </p:cSld>
  <p:clrMapOvr>
    <a:masterClrMapping/>
  </p:clrMapOvr>
</p:sld>
</file>

<file path=ppt/theme/theme1.xml><?xml version="1.0" encoding="utf-8"?>
<a:theme xmlns:a="http://schemas.openxmlformats.org/drawingml/2006/main" name="Custom Design">
  <a:themeElements>
    <a:clrScheme name="Custom Design 15">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C88BA9"/>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C88B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33544</TotalTime>
  <Words>2403</Words>
  <Application>Microsoft Macintosh PowerPoint</Application>
  <PresentationFormat>On-screen Show (4:3)</PresentationFormat>
  <Paragraphs>179</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Cambria Math</vt:lpstr>
      <vt:lpstr>Custom Design</vt:lpstr>
      <vt:lpstr>How will your group work be assessed?</vt:lpstr>
      <vt:lpstr>Individual Peer Assessed Contribution to group work</vt:lpstr>
      <vt:lpstr>How does it work? </vt:lpstr>
      <vt:lpstr>How does it affect you?</vt:lpstr>
      <vt:lpstr>How is IPAC applied?</vt:lpstr>
      <vt:lpstr>How is your IPAC rating calculated?</vt:lpstr>
      <vt:lpstr>Correcting for Different Markers (students)</vt:lpstr>
      <vt:lpstr>Completing the Assessment</vt:lpstr>
      <vt:lpstr>Group members</vt:lpstr>
      <vt:lpstr>Column for a non-applicable student</vt:lpstr>
      <vt:lpstr>Justification</vt:lpstr>
      <vt:lpstr>Feedback and marks will appear in the gradebook on Moodle</vt:lpstr>
      <vt:lpstr>When is the tutor involved? – Moderations </vt:lpstr>
      <vt:lpstr>What will you be assessed on?</vt:lpstr>
      <vt:lpstr>What does each band mean?</vt:lpstr>
      <vt:lpstr>What to do if a team member isn’t really a team member</vt:lpstr>
      <vt:lpstr>When will the peer assessment be completed? </vt:lpstr>
      <vt:lpstr>Alternative Assessments</vt:lpstr>
      <vt:lpstr>Conclusion </vt:lpstr>
    </vt:vector>
  </TitlesOfParts>
  <Company>UCL</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Simon Brown</dc:creator>
  <cp:lastModifiedBy>Microsoft Office User</cp:lastModifiedBy>
  <cp:revision>165</cp:revision>
  <cp:lastPrinted>2017-05-26T15:26:55Z</cp:lastPrinted>
  <dcterms:created xsi:type="dcterms:W3CDTF">2005-07-13T12:26:50Z</dcterms:created>
  <dcterms:modified xsi:type="dcterms:W3CDTF">2020-09-22T13:53:17Z</dcterms:modified>
</cp:coreProperties>
</file>