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3" r:id="rId2"/>
    <p:sldId id="256" r:id="rId3"/>
    <p:sldId id="270" r:id="rId4"/>
    <p:sldId id="262" r:id="rId5"/>
    <p:sldId id="25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4" r:id="rId14"/>
    <p:sldId id="274" r:id="rId15"/>
    <p:sldId id="305" r:id="rId16"/>
    <p:sldId id="302" r:id="rId17"/>
    <p:sldId id="271" r:id="rId18"/>
    <p:sldId id="272" r:id="rId19"/>
    <p:sldId id="273" r:id="rId20"/>
    <p:sldId id="294" r:id="rId21"/>
    <p:sldId id="268" r:id="rId22"/>
    <p:sldId id="267" r:id="rId23"/>
    <p:sldId id="306" r:id="rId24"/>
    <p:sldId id="307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5571" y="6488668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whiteboard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8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0100" y="227361"/>
            <a:ext cx="10422644" cy="6199565"/>
          </a:xfrm>
          <a:ln>
            <a:noFill/>
          </a:ln>
        </p:spPr>
        <p:txBody>
          <a:bodyPr>
            <a:noAutofit/>
          </a:bodyPr>
          <a:lstStyle/>
          <a:p>
            <a:r>
              <a:rPr lang="en-GB" sz="2800" dirty="0"/>
              <a:t>Consider the binary system. There are 2 different symbols.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(0 x 8) + (1 x 4) + (0 x 2) + (1 x 1) </a:t>
            </a:r>
          </a:p>
          <a:p>
            <a:pPr marL="0" indent="0">
              <a:buNone/>
            </a:pPr>
            <a:r>
              <a:rPr lang="en-GB" sz="2800" dirty="0"/>
              <a:t>	= 0 + 4 + 0 + 1 = </a:t>
            </a:r>
            <a:r>
              <a:rPr lang="en-GB" sz="2800" b="1" u="sng" dirty="0">
                <a:solidFill>
                  <a:srgbClr val="FF0000"/>
                </a:solidFill>
              </a:rPr>
              <a:t>5</a:t>
            </a:r>
          </a:p>
          <a:p>
            <a:r>
              <a:rPr lang="en-GB" sz="2800" dirty="0"/>
              <a:t>(1 x 8) + (0 x 4) + (1 x 2) + (0 x 1) </a:t>
            </a:r>
          </a:p>
          <a:p>
            <a:pPr marL="0" indent="0">
              <a:buNone/>
            </a:pPr>
            <a:r>
              <a:rPr lang="en-GB" sz="2800" dirty="0"/>
              <a:t>	= 8 + 0 + 2 + 0 = </a:t>
            </a:r>
            <a:r>
              <a:rPr lang="en-GB" sz="2800" b="1" u="sng" dirty="0">
                <a:solidFill>
                  <a:srgbClr val="FF0000"/>
                </a:solidFill>
              </a:rPr>
              <a:t>10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87654"/>
              </p:ext>
            </p:extLst>
          </p:nvPr>
        </p:nvGraphicFramePr>
        <p:xfrm>
          <a:off x="1308890" y="1260625"/>
          <a:ext cx="789128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8s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1s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91700" y="33863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8829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646461"/>
            <a:ext cx="10038080" cy="60025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Base = 2.</a:t>
            </a:r>
          </a:p>
          <a:p>
            <a:r>
              <a:rPr lang="en-GB" sz="2800" dirty="0"/>
              <a:t>What do you notice about the column values as you move from right to left?</a:t>
            </a:r>
          </a:p>
          <a:p>
            <a:r>
              <a:rPr lang="en-GB" sz="2800" dirty="0"/>
              <a:t>What is the maximum denary number that can be represented with 4 bits?</a:t>
            </a:r>
          </a:p>
          <a:p>
            <a:r>
              <a:rPr lang="en-GB" sz="2800" dirty="0"/>
              <a:t>What would be the value in the next column?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85457"/>
              </p:ext>
            </p:extLst>
          </p:nvPr>
        </p:nvGraphicFramePr>
        <p:xfrm>
          <a:off x="814760" y="790477"/>
          <a:ext cx="9217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8 = </a:t>
                      </a:r>
                    </a:p>
                    <a:p>
                      <a:r>
                        <a:rPr lang="en-GB" sz="2800" dirty="0"/>
                        <a:t>2 x 2 x 2 = 2</a:t>
                      </a:r>
                      <a:r>
                        <a:rPr lang="en-GB" sz="2800" baseline="30000" dirty="0"/>
                        <a:t>3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 = </a:t>
                      </a:r>
                    </a:p>
                    <a:p>
                      <a:r>
                        <a:rPr lang="en-GB" sz="2800" dirty="0"/>
                        <a:t>2 x 2</a:t>
                      </a:r>
                      <a:r>
                        <a:rPr lang="en-GB" sz="2800" baseline="0" dirty="0"/>
                        <a:t> = 2</a:t>
                      </a:r>
                      <a:r>
                        <a:rPr lang="en-GB" sz="2800" baseline="30000" dirty="0"/>
                        <a:t>2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 = </a:t>
                      </a:r>
                    </a:p>
                    <a:p>
                      <a:r>
                        <a:rPr lang="en-GB" sz="2800" dirty="0"/>
                        <a:t>2 x 1 = 2</a:t>
                      </a:r>
                      <a:r>
                        <a:rPr lang="en-GB" sz="2800" baseline="30000" dirty="0"/>
                        <a:t>1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GB" sz="2800" dirty="0"/>
                        <a:t>=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800" dirty="0"/>
                        <a:t>2</a:t>
                      </a:r>
                      <a:r>
                        <a:rPr lang="en-GB" sz="2800" strike="noStrike" baseline="30000" dirty="0"/>
                        <a:t>0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10800" y="5171666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40071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3870" y="319972"/>
            <a:ext cx="9973129" cy="613279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Examples – binary to denary conversion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0011 = </a:t>
            </a:r>
          </a:p>
          <a:p>
            <a:r>
              <a:rPr lang="en-GB" sz="2800" dirty="0"/>
              <a:t>1010 = </a:t>
            </a:r>
          </a:p>
          <a:p>
            <a:r>
              <a:rPr lang="en-GB" sz="2800" dirty="0"/>
              <a:t>1111 =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65320"/>
              </p:ext>
            </p:extLst>
          </p:nvPr>
        </p:nvGraphicFramePr>
        <p:xfrm>
          <a:off x="1583870" y="1253261"/>
          <a:ext cx="789128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23500" y="51516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4583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83870" y="319972"/>
            <a:ext cx="9973129" cy="613279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Examples – binary to denary conversion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0011 = </a:t>
            </a:r>
            <a:r>
              <a:rPr lang="en-GB" sz="2800" dirty="0" smtClean="0"/>
              <a:t>3</a:t>
            </a:r>
            <a:endParaRPr lang="en-GB" sz="2800" dirty="0"/>
          </a:p>
          <a:p>
            <a:r>
              <a:rPr lang="en-GB" sz="2800" dirty="0"/>
              <a:t>1010 = </a:t>
            </a:r>
            <a:r>
              <a:rPr lang="en-GB" sz="2800" dirty="0" smtClean="0"/>
              <a:t>10</a:t>
            </a:r>
            <a:endParaRPr lang="en-GB" sz="2800" dirty="0"/>
          </a:p>
          <a:p>
            <a:r>
              <a:rPr lang="en-GB" sz="2800" dirty="0"/>
              <a:t>1111 = </a:t>
            </a:r>
            <a:r>
              <a:rPr lang="en-GB" sz="2800" dirty="0" smtClean="0"/>
              <a:t>15</a:t>
            </a:r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65320"/>
              </p:ext>
            </p:extLst>
          </p:nvPr>
        </p:nvGraphicFramePr>
        <p:xfrm>
          <a:off x="1583870" y="1253261"/>
          <a:ext cx="789128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23500" y="51516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9945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0732" y="453679"/>
            <a:ext cx="9698809" cy="561826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Examples - bytes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00001011 = </a:t>
            </a:r>
          </a:p>
          <a:p>
            <a:r>
              <a:rPr lang="en-GB" sz="3200" dirty="0"/>
              <a:t>10010010 = </a:t>
            </a:r>
          </a:p>
          <a:p>
            <a:r>
              <a:rPr lang="en-GB" sz="3200" dirty="0"/>
              <a:t>01101100 =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18377"/>
              </p:ext>
            </p:extLst>
          </p:nvPr>
        </p:nvGraphicFramePr>
        <p:xfrm>
          <a:off x="1563585" y="1356360"/>
          <a:ext cx="791112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128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64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83800" y="47833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4969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90732" y="453679"/>
            <a:ext cx="9698809" cy="561826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Examples - bytes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00001011 = </a:t>
            </a:r>
            <a:r>
              <a:rPr lang="en-GB" sz="3200" dirty="0" smtClean="0"/>
              <a:t>11</a:t>
            </a:r>
            <a:endParaRPr lang="en-GB" sz="3200" dirty="0"/>
          </a:p>
          <a:p>
            <a:r>
              <a:rPr lang="en-GB" sz="3200" dirty="0"/>
              <a:t>10010010 = </a:t>
            </a:r>
            <a:r>
              <a:rPr lang="en-GB" sz="3200" dirty="0" smtClean="0"/>
              <a:t>146</a:t>
            </a:r>
            <a:endParaRPr lang="en-GB" sz="3200" dirty="0"/>
          </a:p>
          <a:p>
            <a:r>
              <a:rPr lang="en-GB" sz="3200" dirty="0"/>
              <a:t>01101100 = </a:t>
            </a:r>
            <a:r>
              <a:rPr lang="en-GB" sz="3200" dirty="0" smtClean="0"/>
              <a:t>108</a:t>
            </a:r>
            <a:endParaRPr lang="en-GB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18377"/>
              </p:ext>
            </p:extLst>
          </p:nvPr>
        </p:nvGraphicFramePr>
        <p:xfrm>
          <a:off x="1563585" y="1356360"/>
          <a:ext cx="791112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128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64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83800" y="47833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9934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5165C-8577-4802-A244-CBF10268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48" y="632103"/>
            <a:ext cx="6053258" cy="559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7987C-8292-434C-97F3-9274BBF4994A}"/>
              </a:ext>
            </a:extLst>
          </p:cNvPr>
          <p:cNvSpPr txBox="1"/>
          <p:nvPr/>
        </p:nvSpPr>
        <p:spPr>
          <a:xfrm>
            <a:off x="1240973" y="875211"/>
            <a:ext cx="3762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old is this programmer?</a:t>
            </a:r>
          </a:p>
        </p:txBody>
      </p:sp>
    </p:spTree>
    <p:extLst>
      <p:ext uri="{BB962C8B-B14F-4D97-AF65-F5344CB8AC3E}">
        <p14:creationId xmlns:p14="http://schemas.microsoft.com/office/powerpoint/2010/main" val="39149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1529408"/>
            <a:ext cx="10345783" cy="5328592"/>
          </a:xfrm>
        </p:spPr>
        <p:txBody>
          <a:bodyPr>
            <a:noAutofit/>
          </a:bodyPr>
          <a:lstStyle/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1. Show your shoe size in binary</a:t>
            </a:r>
          </a:p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2. Show the date of the month you were born in binary</a:t>
            </a:r>
          </a:p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3. Show your age in binary</a:t>
            </a:r>
          </a:p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4. Show your height in cm in binary</a:t>
            </a:r>
          </a:p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5. Show the amount of siblings you have in binary</a:t>
            </a:r>
          </a:p>
          <a:p>
            <a:pPr algn="l"/>
            <a:r>
              <a:rPr lang="en-GB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6. Show your house number in binary</a:t>
            </a:r>
          </a:p>
        </p:txBody>
      </p:sp>
    </p:spTree>
    <p:extLst>
      <p:ext uri="{BB962C8B-B14F-4D97-AF65-F5344CB8AC3E}">
        <p14:creationId xmlns:p14="http://schemas.microsoft.com/office/powerpoint/2010/main" val="22404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0887" y="0"/>
            <a:ext cx="8685856" cy="6858000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De-code these facts…</a:t>
            </a:r>
          </a:p>
          <a:p>
            <a:pPr algn="l"/>
            <a:endParaRPr lang="en-GB" sz="2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More than </a:t>
            </a:r>
            <a:r>
              <a:rPr lang="en-GB" sz="2400" b="1" dirty="0">
                <a:solidFill>
                  <a:srgbClr val="FFC000"/>
                </a:solidFill>
              </a:rPr>
              <a:t>110010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% of the people in the world have never made or received a telephone call.</a:t>
            </a: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Gorillas sleep as much as </a:t>
            </a:r>
            <a:r>
              <a:rPr lang="en-GB" sz="2400" b="1" dirty="0">
                <a:solidFill>
                  <a:srgbClr val="FFC000"/>
                </a:solidFill>
              </a:rPr>
              <a:t>1110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hours per day.</a:t>
            </a: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You can tell the sex of a horse by its teeth. Most males have </a:t>
            </a:r>
            <a:r>
              <a:rPr lang="en-GB" sz="2400" b="1" dirty="0">
                <a:solidFill>
                  <a:srgbClr val="FFC000"/>
                </a:solidFill>
              </a:rPr>
              <a:t>101000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, females have </a:t>
            </a:r>
            <a:r>
              <a:rPr lang="en-GB" sz="2400" b="1" dirty="0">
                <a:solidFill>
                  <a:srgbClr val="FFC000"/>
                </a:solidFill>
              </a:rPr>
              <a:t>100100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.</a:t>
            </a: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On average, </a:t>
            </a:r>
            <a:r>
              <a:rPr lang="en-GB" sz="2400" b="1" dirty="0">
                <a:solidFill>
                  <a:srgbClr val="FFC000"/>
                </a:solidFill>
              </a:rPr>
              <a:t>1100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newborns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will be given to the wrong parents daily.</a:t>
            </a: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giraffe can clean its ears with its </a:t>
            </a:r>
            <a:r>
              <a:rPr lang="en-GB" sz="2400" b="1" dirty="0">
                <a:solidFill>
                  <a:srgbClr val="FFC000"/>
                </a:solidFill>
              </a:rPr>
              <a:t>10101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inch tongue!</a:t>
            </a:r>
          </a:p>
          <a:p>
            <a:pPr algn="l"/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 man named Charles Osborne had the hiccups for </a:t>
            </a:r>
            <a:r>
              <a:rPr lang="en-GB" sz="2400" b="1" dirty="0">
                <a:solidFill>
                  <a:srgbClr val="FFC000"/>
                </a:solidFill>
              </a:rPr>
              <a:t>1000101</a:t>
            </a:r>
            <a:r>
              <a:rPr lang="en-GB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years!</a:t>
            </a:r>
          </a:p>
        </p:txBody>
      </p:sp>
    </p:spTree>
    <p:extLst>
      <p:ext uri="{BB962C8B-B14F-4D97-AF65-F5344CB8AC3E}">
        <p14:creationId xmlns:p14="http://schemas.microsoft.com/office/powerpoint/2010/main" val="82518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1333" y="17190"/>
            <a:ext cx="7749752" cy="6858000"/>
          </a:xfrm>
        </p:spPr>
        <p:txBody>
          <a:bodyPr>
            <a:noAutofit/>
          </a:bodyPr>
          <a:lstStyle/>
          <a:p>
            <a:pPr algn="l"/>
            <a:r>
              <a:rPr lang="en-GB" sz="2400" b="1" dirty="0">
                <a:solidFill>
                  <a:schemeClr val="tx1"/>
                </a:solidFill>
              </a:rPr>
              <a:t>De-code these facts…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More than </a:t>
            </a:r>
            <a:r>
              <a:rPr lang="en-GB" sz="2400" b="1" dirty="0">
                <a:solidFill>
                  <a:srgbClr val="FFC000"/>
                </a:solidFill>
              </a:rPr>
              <a:t>50</a:t>
            </a:r>
            <a:r>
              <a:rPr lang="en-GB" sz="2400" b="1" dirty="0">
                <a:solidFill>
                  <a:schemeClr val="tx1"/>
                </a:solidFill>
              </a:rPr>
              <a:t>% of the people in the world have never made or received a telephone call.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Gorillas sleep as much as </a:t>
            </a:r>
            <a:r>
              <a:rPr lang="en-GB" sz="2400" b="1" dirty="0">
                <a:solidFill>
                  <a:srgbClr val="FFC000"/>
                </a:solidFill>
              </a:rPr>
              <a:t>fourteen</a:t>
            </a:r>
            <a:r>
              <a:rPr lang="en-GB" sz="2400" b="1" dirty="0">
                <a:solidFill>
                  <a:schemeClr val="tx1"/>
                </a:solidFill>
              </a:rPr>
              <a:t> hours per day.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You can tell the sex of a horse by its teeth. Most males have </a:t>
            </a:r>
            <a:r>
              <a:rPr lang="en-GB" sz="2400" b="1" dirty="0">
                <a:solidFill>
                  <a:srgbClr val="FFC000"/>
                </a:solidFill>
              </a:rPr>
              <a:t>40</a:t>
            </a:r>
            <a:r>
              <a:rPr lang="en-GB" sz="2400" b="1" dirty="0">
                <a:solidFill>
                  <a:schemeClr val="tx1"/>
                </a:solidFill>
              </a:rPr>
              <a:t>, females have </a:t>
            </a:r>
            <a:r>
              <a:rPr lang="en-GB" sz="2400" b="1" dirty="0">
                <a:solidFill>
                  <a:srgbClr val="FFC000"/>
                </a:solidFill>
              </a:rPr>
              <a:t>36</a:t>
            </a:r>
            <a:r>
              <a:rPr lang="en-GB" sz="24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On average, </a:t>
            </a:r>
            <a:r>
              <a:rPr lang="en-GB" sz="2400" b="1" dirty="0">
                <a:solidFill>
                  <a:srgbClr val="FFC000"/>
                </a:solidFill>
              </a:rPr>
              <a:t>12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  <a:r>
              <a:rPr lang="en-GB" sz="2400" b="1" dirty="0" err="1">
                <a:solidFill>
                  <a:schemeClr val="tx1"/>
                </a:solidFill>
              </a:rPr>
              <a:t>newborns</a:t>
            </a:r>
            <a:r>
              <a:rPr lang="en-GB" sz="2400" b="1" dirty="0">
                <a:solidFill>
                  <a:schemeClr val="tx1"/>
                </a:solidFill>
              </a:rPr>
              <a:t> will be given to the wrong parents daily.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A giraffe can clean its ears with its </a:t>
            </a:r>
            <a:r>
              <a:rPr lang="en-GB" sz="2400" b="1" dirty="0">
                <a:solidFill>
                  <a:srgbClr val="FFC000"/>
                </a:solidFill>
              </a:rPr>
              <a:t>21-inch</a:t>
            </a:r>
            <a:r>
              <a:rPr lang="en-GB" sz="2400" b="1" dirty="0">
                <a:solidFill>
                  <a:schemeClr val="tx1"/>
                </a:solidFill>
              </a:rPr>
              <a:t> tongue!</a:t>
            </a:r>
          </a:p>
          <a:p>
            <a:pPr algn="l"/>
            <a:r>
              <a:rPr lang="en-GB" sz="2400" b="1" dirty="0">
                <a:solidFill>
                  <a:schemeClr val="tx1"/>
                </a:solidFill>
              </a:rPr>
              <a:t>A man named Charles Osborne had the hiccups for </a:t>
            </a:r>
            <a:r>
              <a:rPr lang="en-GB" sz="2400" b="1" dirty="0">
                <a:solidFill>
                  <a:srgbClr val="FFC000"/>
                </a:solidFill>
              </a:rPr>
              <a:t>69</a:t>
            </a:r>
            <a:r>
              <a:rPr lang="en-GB" sz="2400" b="1" dirty="0">
                <a:solidFill>
                  <a:schemeClr val="tx1"/>
                </a:solidFill>
              </a:rPr>
              <a:t> years!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28248" y="17190"/>
            <a:ext cx="1907704" cy="72008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3000" kern="120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B050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3779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FAE3-1B64-4FA6-925C-6F0D3CA9B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BF38A-AF25-43DF-A5E3-71E30AD2E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11000101101000110110101</a:t>
            </a:r>
          </a:p>
        </p:txBody>
      </p:sp>
    </p:spTree>
    <p:extLst>
      <p:ext uri="{BB962C8B-B14F-4D97-AF65-F5344CB8AC3E}">
        <p14:creationId xmlns:p14="http://schemas.microsoft.com/office/powerpoint/2010/main" val="31695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8741" y="1690062"/>
            <a:ext cx="54745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/>
              <a:t>“There are 10 kinds of people in the world, those who understand binary and those who don’t”</a:t>
            </a:r>
            <a:endParaRPr lang="en-GB" sz="44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7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4043" y="188640"/>
            <a:ext cx="7603957" cy="1152128"/>
          </a:xfrm>
        </p:spPr>
        <p:txBody>
          <a:bodyPr>
            <a:noAutofit/>
          </a:bodyPr>
          <a:lstStyle/>
          <a:p>
            <a:pPr algn="l"/>
            <a:r>
              <a:rPr lang="en-GB" sz="3600" b="1" dirty="0"/>
              <a:t>convert these binary numbers into denary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994" y="1422839"/>
            <a:ext cx="29571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00011000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00000101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c) 00010110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d) 01101011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e) 01111000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f) 10100100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g) 10100101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h) 10111100</a:t>
            </a: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11010111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j) 11100110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k) 11111010</a:t>
            </a:r>
          </a:p>
        </p:txBody>
      </p:sp>
    </p:spTree>
    <p:extLst>
      <p:ext uri="{BB962C8B-B14F-4D97-AF65-F5344CB8AC3E}">
        <p14:creationId xmlns:p14="http://schemas.microsoft.com/office/powerpoint/2010/main" val="21021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1988" y="1535556"/>
            <a:ext cx="50438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a) 24  	00011000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5 	  00000101 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c) 22	  00010110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d) 107 	01101011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e) 120 	01111000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f) 164 	10100100 </a:t>
            </a:r>
            <a:b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g) 165 	10100101 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h) 188 	10111100 </a:t>
            </a:r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215 	11010111 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j) 230 	11100110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k) 250 	11111010  </a:t>
            </a:r>
          </a:p>
        </p:txBody>
      </p:sp>
    </p:spTree>
    <p:extLst>
      <p:ext uri="{BB962C8B-B14F-4D97-AF65-F5344CB8AC3E}">
        <p14:creationId xmlns:p14="http://schemas.microsoft.com/office/powerpoint/2010/main" val="28387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to denary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141788" cy="3541714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8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16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9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255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48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6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to denary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141788" cy="3541714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8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16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9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255</a:t>
            </a:r>
          </a:p>
          <a:p>
            <a:pPr marL="457200" indent="-457200">
              <a:buFont typeface="+mj-lt"/>
              <a:buAutoNum type="alphaLcParenR"/>
            </a:pPr>
            <a:r>
              <a:rPr lang="en-GB" dirty="0" smtClean="0"/>
              <a:t>48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23518" y="2249487"/>
            <a:ext cx="41417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00001000</a:t>
            </a:r>
          </a:p>
          <a:p>
            <a:pPr marL="0" indent="0">
              <a:buNone/>
            </a:pPr>
            <a:r>
              <a:rPr lang="en-GB" dirty="0" smtClean="0"/>
              <a:t>00010000</a:t>
            </a:r>
          </a:p>
          <a:p>
            <a:pPr marL="0" indent="0">
              <a:buNone/>
            </a:pPr>
            <a:r>
              <a:rPr lang="en-GB" dirty="0" smtClean="0"/>
              <a:t>00001001</a:t>
            </a:r>
          </a:p>
          <a:p>
            <a:pPr marL="0" indent="0">
              <a:buNone/>
            </a:pPr>
            <a:r>
              <a:rPr lang="en-GB" dirty="0" smtClean="0"/>
              <a:t>00001010</a:t>
            </a:r>
          </a:p>
          <a:p>
            <a:pPr marL="0" indent="0">
              <a:buNone/>
            </a:pPr>
            <a:r>
              <a:rPr lang="en-GB" dirty="0" smtClean="0"/>
              <a:t>11111111</a:t>
            </a:r>
          </a:p>
          <a:p>
            <a:pPr marL="0" indent="0">
              <a:buNone/>
            </a:pPr>
            <a:r>
              <a:rPr lang="en-GB" dirty="0" smtClean="0">
                <a:effectLst/>
              </a:rPr>
              <a:t>00110000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9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51A-B2EA-43A2-BC4E-0F9C3798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22D6-89A2-4714-ADBE-1D5F639E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http://games.penjee.com/binary-numbers-game/</a:t>
            </a:r>
          </a:p>
        </p:txBody>
      </p:sp>
    </p:spTree>
    <p:extLst>
      <p:ext uri="{BB962C8B-B14F-4D97-AF65-F5344CB8AC3E}">
        <p14:creationId xmlns:p14="http://schemas.microsoft.com/office/powerpoint/2010/main" val="8507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B56D-3089-4578-9929-76FFC059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96F6-E695-4DBD-8A6E-65EF69F8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  <a:p>
            <a:r>
              <a:rPr lang="en-GB" dirty="0"/>
              <a:t>Where do we use it?</a:t>
            </a:r>
          </a:p>
          <a:p>
            <a:r>
              <a:rPr lang="en-GB" dirty="0"/>
              <a:t>Why are we learning it?</a:t>
            </a:r>
          </a:p>
          <a:p>
            <a:endParaRPr lang="en-GB" dirty="0"/>
          </a:p>
          <a:p>
            <a:r>
              <a:rPr lang="en-GB" dirty="0"/>
              <a:t>What number system is most familiar?</a:t>
            </a:r>
          </a:p>
        </p:txBody>
      </p:sp>
    </p:spTree>
    <p:extLst>
      <p:ext uri="{BB962C8B-B14F-4D97-AF65-F5344CB8AC3E}">
        <p14:creationId xmlns:p14="http://schemas.microsoft.com/office/powerpoint/2010/main" val="14838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487" y="655198"/>
            <a:ext cx="9430181" cy="5601911"/>
          </a:xfrm>
        </p:spPr>
        <p:txBody>
          <a:bodyPr anchor="t">
            <a:normAutofit/>
          </a:bodyPr>
          <a:lstStyle/>
          <a:p>
            <a:r>
              <a:rPr lang="en-GB" sz="3200" dirty="0"/>
              <a:t>Why is data represented in a computer in binary form?</a:t>
            </a:r>
          </a:p>
          <a:p>
            <a:r>
              <a:rPr lang="en-GB" sz="3200" dirty="0"/>
              <a:t>A CPU uses transistors and memory uses capacitors;</a:t>
            </a:r>
          </a:p>
          <a:p>
            <a:pPr lvl="1"/>
            <a:r>
              <a:rPr lang="en-GB" sz="2800" dirty="0"/>
              <a:t>A transistor is like a switch, either OFF or ON.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pPr lvl="1"/>
            <a:r>
              <a:rPr lang="en-GB" sz="2800" dirty="0"/>
              <a:t>A capacitor is like a battery, either charged or discharged</a:t>
            </a:r>
          </a:p>
          <a:p>
            <a:pPr lvl="1"/>
            <a:endParaRPr lang="en-GB" sz="28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33470" y="2927344"/>
            <a:ext cx="2232248" cy="105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2764" y="5106776"/>
            <a:ext cx="2745601" cy="109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2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1DA37-82C6-4E53-934D-1FEF5F510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92" y="1672046"/>
            <a:ext cx="9018451" cy="351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395" y="2095501"/>
            <a:ext cx="8534400" cy="4762499"/>
          </a:xfrm>
        </p:spPr>
        <p:txBody>
          <a:bodyPr>
            <a:normAutofit/>
          </a:bodyPr>
          <a:lstStyle/>
          <a:p>
            <a:r>
              <a:rPr lang="en-GB" sz="2800" dirty="0"/>
              <a:t>Our usual number system is called Denary</a:t>
            </a:r>
          </a:p>
          <a:p>
            <a:r>
              <a:rPr lang="en-GB" sz="2800" dirty="0"/>
              <a:t>Denary uses ten digits, 0 to 9</a:t>
            </a:r>
          </a:p>
          <a:p>
            <a:r>
              <a:rPr lang="en-GB" sz="2800" dirty="0"/>
              <a:t>The position of the digit gives us its value – </a:t>
            </a:r>
            <a:r>
              <a:rPr lang="en-GB" sz="2800" dirty="0" err="1"/>
              <a:t>eg</a:t>
            </a:r>
            <a:r>
              <a:rPr lang="en-GB" sz="2800" dirty="0"/>
              <a:t> 354 is 3 hundreds, 5 tens and 3 units (ones)</a:t>
            </a:r>
            <a:endParaRPr lang="en-GB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91700" y="33863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90513"/>
              </p:ext>
            </p:extLst>
          </p:nvPr>
        </p:nvGraphicFramePr>
        <p:xfrm>
          <a:off x="2443051" y="4755761"/>
          <a:ext cx="5642859" cy="122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51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Hundreds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Tens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Ones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51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5160" y="280153"/>
            <a:ext cx="8229600" cy="4536503"/>
          </a:xfrm>
          <a:ln>
            <a:noFill/>
          </a:ln>
        </p:spPr>
        <p:txBody>
          <a:bodyPr>
            <a:noAutofit/>
          </a:bodyPr>
          <a:lstStyle/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(5 x 100) + (6 x 10) + (7 x 1) </a:t>
            </a:r>
          </a:p>
          <a:p>
            <a:pPr marL="0" indent="0">
              <a:buNone/>
            </a:pPr>
            <a:r>
              <a:rPr lang="en-GB" sz="2800" dirty="0"/>
              <a:t>	= 500 + 60 + 7 = </a:t>
            </a:r>
            <a:r>
              <a:rPr lang="en-GB" sz="2800" b="1" u="sng" dirty="0">
                <a:solidFill>
                  <a:srgbClr val="FFFF00"/>
                </a:solidFill>
              </a:rPr>
              <a:t>567</a:t>
            </a:r>
          </a:p>
          <a:p>
            <a:r>
              <a:rPr lang="en-GB" sz="2800" dirty="0"/>
              <a:t>(1 x 1000) + (2 x 100) + (8 x 10) + (0 x 1) </a:t>
            </a:r>
          </a:p>
          <a:p>
            <a:pPr marL="0" indent="0">
              <a:buNone/>
            </a:pPr>
            <a:r>
              <a:rPr lang="en-GB" sz="2800" dirty="0"/>
              <a:t>	= 1000 + 200 + 80 + 0 = </a:t>
            </a:r>
            <a:r>
              <a:rPr lang="en-GB" sz="2800" b="1" u="sng" dirty="0">
                <a:solidFill>
                  <a:srgbClr val="FFFF00"/>
                </a:solidFill>
              </a:rPr>
              <a:t>1280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4361"/>
              </p:ext>
            </p:extLst>
          </p:nvPr>
        </p:nvGraphicFramePr>
        <p:xfrm>
          <a:off x="1475160" y="993925"/>
          <a:ext cx="789128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1000s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100s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1s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791700" y="3386372"/>
            <a:ext cx="176529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8309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6612" y="1457896"/>
            <a:ext cx="8229600" cy="45365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Base = 10.</a:t>
            </a:r>
          </a:p>
          <a:p>
            <a:r>
              <a:rPr lang="en-GB" sz="2800" dirty="0"/>
              <a:t>What do you notice about the column values as you move from right to left? </a:t>
            </a:r>
          </a:p>
          <a:p>
            <a:r>
              <a:rPr lang="en-GB" sz="2800" dirty="0"/>
              <a:t>What would be the value in the next column?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88471"/>
              </p:ext>
            </p:extLst>
          </p:nvPr>
        </p:nvGraphicFramePr>
        <p:xfrm>
          <a:off x="1005767" y="769858"/>
          <a:ext cx="94314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1000 = </a:t>
                      </a:r>
                    </a:p>
                    <a:p>
                      <a:r>
                        <a:rPr lang="en-GB" sz="2800" dirty="0"/>
                        <a:t>10 x 10 x 10 = 10</a:t>
                      </a:r>
                      <a:r>
                        <a:rPr lang="en-GB" sz="2800" baseline="30000" dirty="0"/>
                        <a:t>3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100 = </a:t>
                      </a:r>
                    </a:p>
                    <a:p>
                      <a:r>
                        <a:rPr lang="en-GB" sz="2800" dirty="0"/>
                        <a:t>10 x 10</a:t>
                      </a:r>
                      <a:r>
                        <a:rPr lang="en-GB" sz="2800" baseline="0" dirty="0"/>
                        <a:t> = 10</a:t>
                      </a:r>
                      <a:r>
                        <a:rPr lang="en-GB" sz="2800" baseline="30000" dirty="0"/>
                        <a:t>2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 = </a:t>
                      </a:r>
                    </a:p>
                    <a:p>
                      <a:r>
                        <a:rPr lang="en-GB" sz="2800" dirty="0"/>
                        <a:t>10 x 1 = 10</a:t>
                      </a:r>
                      <a:r>
                        <a:rPr lang="en-GB" sz="2800" baseline="30000" dirty="0"/>
                        <a:t>1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GB" sz="2800" dirty="0"/>
                        <a:t>=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800" dirty="0"/>
                        <a:t>10</a:t>
                      </a:r>
                      <a:r>
                        <a:rPr lang="en-GB" sz="2800" strike="noStrike" baseline="30000" dirty="0"/>
                        <a:t>0</a:t>
                      </a:r>
                      <a:endParaRPr lang="en-GB" sz="2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r>
                        <a:rPr lang="en-GB" sz="2800" dirty="0"/>
                        <a:t>1000s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395" y="2097088"/>
            <a:ext cx="8534400" cy="4762499"/>
          </a:xfrm>
        </p:spPr>
        <p:txBody>
          <a:bodyPr>
            <a:normAutofit/>
          </a:bodyPr>
          <a:lstStyle/>
          <a:p>
            <a:r>
              <a:rPr lang="en-GB" sz="2800" dirty="0"/>
              <a:t>Binary uses two digits, 0 and 1</a:t>
            </a:r>
          </a:p>
          <a:p>
            <a:r>
              <a:rPr lang="en-GB" sz="2800" dirty="0"/>
              <a:t>0 and 1 are known as BITS, from </a:t>
            </a:r>
            <a:r>
              <a:rPr lang="en-GB" sz="2800" b="1" dirty="0">
                <a:solidFill>
                  <a:srgbClr val="FF0000"/>
                </a:solidFill>
              </a:rPr>
              <a:t>B</a:t>
            </a:r>
            <a:r>
              <a:rPr lang="en-GB" sz="2800" dirty="0"/>
              <a:t>inary </a:t>
            </a:r>
            <a:r>
              <a:rPr lang="en-GB" sz="2800" dirty="0" err="1"/>
              <a:t>dig</a:t>
            </a:r>
            <a:r>
              <a:rPr lang="en-GB" sz="2800" b="1" dirty="0" err="1">
                <a:solidFill>
                  <a:srgbClr val="FF0000"/>
                </a:solidFill>
              </a:rPr>
              <a:t>ITS</a:t>
            </a:r>
            <a:endParaRPr lang="en-GB" sz="2800" b="1" dirty="0">
              <a:solidFill>
                <a:srgbClr val="FF0000"/>
              </a:solidFill>
            </a:endParaRPr>
          </a:p>
          <a:p>
            <a:r>
              <a:rPr lang="en-GB" sz="2800" dirty="0"/>
              <a:t>8 bits are known as? 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/>
              <a:t>4 bits are known as? </a:t>
            </a:r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/>
              <a:t>Computers use Binary to count</a:t>
            </a:r>
            <a:endParaRPr lang="en-GB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91700" y="3386372"/>
            <a:ext cx="1879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Key Words: 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Bit</a:t>
            </a:r>
          </a:p>
          <a:p>
            <a:r>
              <a:rPr lang="en-GB" dirty="0"/>
              <a:t>Byte</a:t>
            </a:r>
          </a:p>
          <a:p>
            <a:r>
              <a:rPr lang="en-GB" dirty="0"/>
              <a:t>Data</a:t>
            </a:r>
          </a:p>
          <a:p>
            <a:r>
              <a:rPr lang="en-GB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909</Words>
  <Application>Microsoft Office PowerPoint</Application>
  <PresentationFormat>Widescreen</PresentationFormat>
  <Paragraphs>352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Courier New</vt:lpstr>
      <vt:lpstr>Trebuchet MS</vt:lpstr>
      <vt:lpstr>Tw Cen MT</vt:lpstr>
      <vt:lpstr>Wingdings 2</vt:lpstr>
      <vt:lpstr>Circuit</vt:lpstr>
      <vt:lpstr>PowerPoint Presentation</vt:lpstr>
      <vt:lpstr>binary</vt:lpstr>
      <vt:lpstr>What is binary?</vt:lpstr>
      <vt:lpstr>PowerPoint Presentation</vt:lpstr>
      <vt:lpstr>PowerPoint Presentation</vt:lpstr>
      <vt:lpstr>Denary</vt:lpstr>
      <vt:lpstr>PowerPoint Presentation</vt:lpstr>
      <vt:lpstr>PowerPoint Presentation</vt:lpstr>
      <vt:lpstr>Binary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to denary</vt:lpstr>
      <vt:lpstr>Binary to denary</vt:lpstr>
      <vt:lpstr>Test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</dc:title>
  <dc:creator>John Glazebrook</dc:creator>
  <cp:lastModifiedBy>John Glazebrook</cp:lastModifiedBy>
  <cp:revision>11</cp:revision>
  <dcterms:created xsi:type="dcterms:W3CDTF">2018-09-16T22:26:25Z</dcterms:created>
  <dcterms:modified xsi:type="dcterms:W3CDTF">2018-09-17T12:51:42Z</dcterms:modified>
</cp:coreProperties>
</file>