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7" r:id="rId4"/>
    <p:sldId id="259" r:id="rId5"/>
    <p:sldId id="268" r:id="rId6"/>
    <p:sldId id="276" r:id="rId7"/>
    <p:sldId id="277" r:id="rId8"/>
    <p:sldId id="269" r:id="rId9"/>
    <p:sldId id="270" r:id="rId10"/>
    <p:sldId id="278" r:id="rId11"/>
    <p:sldId id="272" r:id="rId12"/>
    <p:sldId id="271" r:id="rId13"/>
    <p:sldId id="275"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0" d="100"/>
          <a:sy n="90" d="100"/>
        </p:scale>
        <p:origin x="3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Glazebrook" userId="0cee8e84-5584-4a59-8cd1-43182ebc90a0" providerId="ADAL" clId="{B7246C5B-96DE-467F-9376-D3EFF81CA3EA}"/>
    <pc:docChg chg="addSld modSld">
      <pc:chgData name="John Glazebrook" userId="0cee8e84-5584-4a59-8cd1-43182ebc90a0" providerId="ADAL" clId="{B7246C5B-96DE-467F-9376-D3EFF81CA3EA}" dt="2019-10-11T13:22:44.074" v="38" actId="1037"/>
      <pc:docMkLst>
        <pc:docMk/>
      </pc:docMkLst>
      <pc:sldChg chg="addSp modSp add">
        <pc:chgData name="John Glazebrook" userId="0cee8e84-5584-4a59-8cd1-43182ebc90a0" providerId="ADAL" clId="{B7246C5B-96DE-467F-9376-D3EFF81CA3EA}" dt="2019-10-11T13:22:44.074" v="38" actId="1037"/>
        <pc:sldMkLst>
          <pc:docMk/>
          <pc:sldMk cId="3611139875" sldId="278"/>
        </pc:sldMkLst>
        <pc:picChg chg="add mod">
          <ac:chgData name="John Glazebrook" userId="0cee8e84-5584-4a59-8cd1-43182ebc90a0" providerId="ADAL" clId="{B7246C5B-96DE-467F-9376-D3EFF81CA3EA}" dt="2019-10-11T13:22:28.142" v="11" actId="1076"/>
          <ac:picMkLst>
            <pc:docMk/>
            <pc:sldMk cId="3611139875" sldId="278"/>
            <ac:picMk id="1026" creationId="{4C64E98A-7947-42EF-BBF5-F9B757CB624E}"/>
          </ac:picMkLst>
        </pc:picChg>
        <pc:picChg chg="add mod">
          <ac:chgData name="John Glazebrook" userId="0cee8e84-5584-4a59-8cd1-43182ebc90a0" providerId="ADAL" clId="{B7246C5B-96DE-467F-9376-D3EFF81CA3EA}" dt="2019-10-11T13:22:44.074" v="38" actId="1037"/>
          <ac:picMkLst>
            <pc:docMk/>
            <pc:sldMk cId="3611139875" sldId="278"/>
            <ac:picMk id="1028" creationId="{2297CF59-99A2-470C-956E-85A3F013FE3D}"/>
          </ac:picMkLst>
        </pc:picChg>
      </pc:sldChg>
    </pc:docChg>
  </pc:docChgLst>
  <pc:docChgLst>
    <pc:chgData name="John Glazebrook" userId="0cee8e84-5584-4a59-8cd1-43182ebc90a0" providerId="ADAL" clId="{4F3B31F1-6031-49F6-9917-5C55488A1BB4}"/>
    <pc:docChg chg="modSld">
      <pc:chgData name="John Glazebrook" userId="0cee8e84-5584-4a59-8cd1-43182ebc90a0" providerId="ADAL" clId="{4F3B31F1-6031-49F6-9917-5C55488A1BB4}" dt="2022-09-07T09:52:43.960" v="2" actId="20577"/>
      <pc:docMkLst>
        <pc:docMk/>
      </pc:docMkLst>
      <pc:sldChg chg="modSp mod">
        <pc:chgData name="John Glazebrook" userId="0cee8e84-5584-4a59-8cd1-43182ebc90a0" providerId="ADAL" clId="{4F3B31F1-6031-49F6-9917-5C55488A1BB4}" dt="2022-09-07T09:52:43.960" v="2" actId="20577"/>
        <pc:sldMkLst>
          <pc:docMk/>
          <pc:sldMk cId="451529491" sldId="269"/>
        </pc:sldMkLst>
        <pc:spChg chg="mod">
          <ac:chgData name="John Glazebrook" userId="0cee8e84-5584-4a59-8cd1-43182ebc90a0" providerId="ADAL" clId="{4F3B31F1-6031-49F6-9917-5C55488A1BB4}" dt="2022-09-07T09:52:43.960" v="2" actId="20577"/>
          <ac:spMkLst>
            <pc:docMk/>
            <pc:sldMk cId="451529491" sldId="269"/>
            <ac:spMk id="2" creationId="{A95873B2-4BB0-4DD5-9B25-0DFD5E55745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6FCA-3EAE-4BD3-9BAC-9E222472C789}"/>
              </a:ext>
            </a:extLst>
          </p:cNvPr>
          <p:cNvSpPr>
            <a:spLocks noGrp="1"/>
          </p:cNvSpPr>
          <p:nvPr>
            <p:ph type="ctrTitle"/>
          </p:nvPr>
        </p:nvSpPr>
        <p:spPr/>
        <p:txBody>
          <a:bodyPr/>
          <a:lstStyle/>
          <a:p>
            <a:r>
              <a:rPr lang="en-GB" dirty="0"/>
              <a:t>Data representation</a:t>
            </a:r>
          </a:p>
        </p:txBody>
      </p:sp>
      <p:sp>
        <p:nvSpPr>
          <p:cNvPr id="3" name="Subtitle 2">
            <a:extLst>
              <a:ext uri="{FF2B5EF4-FFF2-40B4-BE49-F238E27FC236}">
                <a16:creationId xmlns:a16="http://schemas.microsoft.com/office/drawing/2014/main" id="{9976D156-F94F-484E-ADDA-35A06CF77F0C}"/>
              </a:ext>
            </a:extLst>
          </p:cNvPr>
          <p:cNvSpPr>
            <a:spLocks noGrp="1"/>
          </p:cNvSpPr>
          <p:nvPr>
            <p:ph type="subTitle" idx="1"/>
          </p:nvPr>
        </p:nvSpPr>
        <p:spPr/>
        <p:txBody>
          <a:bodyPr/>
          <a:lstStyle/>
          <a:p>
            <a:r>
              <a:rPr lang="en-GB" dirty="0"/>
              <a:t>data</a:t>
            </a:r>
          </a:p>
        </p:txBody>
      </p:sp>
    </p:spTree>
    <p:extLst>
      <p:ext uri="{BB962C8B-B14F-4D97-AF65-F5344CB8AC3E}">
        <p14:creationId xmlns:p14="http://schemas.microsoft.com/office/powerpoint/2010/main" val="279711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inary to hex">
            <a:extLst>
              <a:ext uri="{FF2B5EF4-FFF2-40B4-BE49-F238E27FC236}">
                <a16:creationId xmlns:a16="http://schemas.microsoft.com/office/drawing/2014/main" id="{4C64E98A-7947-42EF-BBF5-F9B757CB62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83395" cy="3114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inary to hex">
            <a:extLst>
              <a:ext uri="{FF2B5EF4-FFF2-40B4-BE49-F238E27FC236}">
                <a16:creationId xmlns:a16="http://schemas.microsoft.com/office/drawing/2014/main" id="{2297CF59-99A2-470C-956E-85A3F013F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3860" y="1142477"/>
            <a:ext cx="5665076" cy="56524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13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37C8-F136-4C17-A266-4440A9C02BC1}"/>
              </a:ext>
            </a:extLst>
          </p:cNvPr>
          <p:cNvSpPr>
            <a:spLocks noGrp="1"/>
          </p:cNvSpPr>
          <p:nvPr>
            <p:ph type="title"/>
          </p:nvPr>
        </p:nvSpPr>
        <p:spPr/>
        <p:txBody>
          <a:bodyPr/>
          <a:lstStyle/>
          <a:p>
            <a:r>
              <a:rPr lang="en-GB" dirty="0"/>
              <a:t>numbers</a:t>
            </a:r>
          </a:p>
        </p:txBody>
      </p:sp>
      <p:sp>
        <p:nvSpPr>
          <p:cNvPr id="3" name="Content Placeholder 2">
            <a:extLst>
              <a:ext uri="{FF2B5EF4-FFF2-40B4-BE49-F238E27FC236}">
                <a16:creationId xmlns:a16="http://schemas.microsoft.com/office/drawing/2014/main" id="{CF6248EC-3D37-4C34-AD11-0BA867EBCCAD}"/>
              </a:ext>
            </a:extLst>
          </p:cNvPr>
          <p:cNvSpPr>
            <a:spLocks noGrp="1"/>
          </p:cNvSpPr>
          <p:nvPr>
            <p:ph idx="1"/>
          </p:nvPr>
        </p:nvSpPr>
        <p:spPr/>
        <p:txBody>
          <a:bodyPr>
            <a:normAutofit/>
          </a:bodyPr>
          <a:lstStyle/>
          <a:p>
            <a:r>
              <a:rPr lang="en-GB" sz="3600" dirty="0"/>
              <a:t>Binary, base 2</a:t>
            </a:r>
          </a:p>
          <a:p>
            <a:endParaRPr lang="en-GB" sz="3600" dirty="0"/>
          </a:p>
          <a:p>
            <a:r>
              <a:rPr lang="en-GB" sz="3600" dirty="0"/>
              <a:t>HEX, base 16</a:t>
            </a:r>
          </a:p>
          <a:p>
            <a:r>
              <a:rPr lang="en-GB" sz="3600" dirty="0"/>
              <a:t>OCT, base 8</a:t>
            </a:r>
          </a:p>
        </p:txBody>
      </p:sp>
    </p:spTree>
    <p:extLst>
      <p:ext uri="{BB962C8B-B14F-4D97-AF65-F5344CB8AC3E}">
        <p14:creationId xmlns:p14="http://schemas.microsoft.com/office/powerpoint/2010/main" val="377573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13EEE-FD89-403D-B9E9-2B0941CCBECA}"/>
              </a:ext>
            </a:extLst>
          </p:cNvPr>
          <p:cNvSpPr>
            <a:spLocks noGrp="1"/>
          </p:cNvSpPr>
          <p:nvPr>
            <p:ph type="title"/>
          </p:nvPr>
        </p:nvSpPr>
        <p:spPr/>
        <p:txBody>
          <a:bodyPr/>
          <a:lstStyle/>
          <a:p>
            <a:r>
              <a:rPr lang="en-GB" dirty="0"/>
              <a:t>text</a:t>
            </a:r>
          </a:p>
        </p:txBody>
      </p:sp>
      <p:sp>
        <p:nvSpPr>
          <p:cNvPr id="4" name="Content Placeholder 4">
            <a:extLst>
              <a:ext uri="{FF2B5EF4-FFF2-40B4-BE49-F238E27FC236}">
                <a16:creationId xmlns:a16="http://schemas.microsoft.com/office/drawing/2014/main" id="{7A9A3B6D-ADD0-4EFF-AD2C-2C86AEBCAF6C}"/>
              </a:ext>
            </a:extLst>
          </p:cNvPr>
          <p:cNvSpPr txBox="1">
            <a:spLocks/>
          </p:cNvSpPr>
          <p:nvPr/>
        </p:nvSpPr>
        <p:spPr>
          <a:xfrm>
            <a:off x="1141413" y="1951324"/>
            <a:ext cx="8534400" cy="40259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GB" sz="2200" dirty="0"/>
              <a:t>To store text each character is given a binary code.</a:t>
            </a:r>
          </a:p>
          <a:p>
            <a:r>
              <a:rPr lang="en-GB" sz="2200" dirty="0"/>
              <a:t>There are different ways of encoding the characters – one way is using the ASCII code.</a:t>
            </a:r>
          </a:p>
          <a:p>
            <a:r>
              <a:rPr lang="en-GB" sz="2200" dirty="0"/>
              <a:t>ASCII stands for</a:t>
            </a:r>
            <a:r>
              <a:rPr lang="en-GB" dirty="0"/>
              <a:t> American Standard Code for Information Interchange.</a:t>
            </a:r>
          </a:p>
          <a:p>
            <a:r>
              <a:rPr lang="en-GB" dirty="0"/>
              <a:t>ASCII uses one byte to represent each letter. </a:t>
            </a:r>
          </a:p>
          <a:p>
            <a:r>
              <a:rPr lang="en-GB" dirty="0"/>
              <a:t>The letter A would convert to 01000001, while a would be 01100001</a:t>
            </a:r>
          </a:p>
        </p:txBody>
      </p:sp>
    </p:spTree>
    <p:extLst>
      <p:ext uri="{BB962C8B-B14F-4D97-AF65-F5344CB8AC3E}">
        <p14:creationId xmlns:p14="http://schemas.microsoft.com/office/powerpoint/2010/main" val="97289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ascii">
            <a:extLst>
              <a:ext uri="{FF2B5EF4-FFF2-40B4-BE49-F238E27FC236}">
                <a16:creationId xmlns:a16="http://schemas.microsoft.com/office/drawing/2014/main" id="{809F83EC-D89F-40DE-9EC6-93D14AD8F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
            <a:ext cx="6981825" cy="66865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scii">
            <a:extLst>
              <a:ext uri="{FF2B5EF4-FFF2-40B4-BE49-F238E27FC236}">
                <a16:creationId xmlns:a16="http://schemas.microsoft.com/office/drawing/2014/main" id="{38509C01-2F6E-4550-8951-ABD98A4121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030" t="8912" b="62246"/>
          <a:stretch/>
        </p:blipFill>
        <p:spPr bwMode="auto">
          <a:xfrm>
            <a:off x="4538748" y="3596813"/>
            <a:ext cx="7472184" cy="2992582"/>
          </a:xfrm>
          <a:prstGeom prst="rect">
            <a:avLst/>
          </a:prstGeom>
          <a:noFill/>
          <a:ln w="76200">
            <a:solidFill>
              <a:schemeClr val="bg1">
                <a:lumMod val="75000"/>
                <a:lumOff val="2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8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7D0E-DB66-4F58-AABB-F98F0CC29112}"/>
              </a:ext>
            </a:extLst>
          </p:cNvPr>
          <p:cNvSpPr>
            <a:spLocks noGrp="1"/>
          </p:cNvSpPr>
          <p:nvPr>
            <p:ph type="title"/>
          </p:nvPr>
        </p:nvSpPr>
        <p:spPr/>
        <p:txBody>
          <a:bodyPr/>
          <a:lstStyle/>
          <a:p>
            <a:r>
              <a:rPr lang="en-GB" dirty="0"/>
              <a:t>Data representation Research task</a:t>
            </a:r>
          </a:p>
        </p:txBody>
      </p:sp>
      <p:sp>
        <p:nvSpPr>
          <p:cNvPr id="3" name="Content Placeholder 2">
            <a:extLst>
              <a:ext uri="{FF2B5EF4-FFF2-40B4-BE49-F238E27FC236}">
                <a16:creationId xmlns:a16="http://schemas.microsoft.com/office/drawing/2014/main" id="{FC2B6CD3-18A5-4ABE-A337-2AA01B267AE5}"/>
              </a:ext>
            </a:extLst>
          </p:cNvPr>
          <p:cNvSpPr>
            <a:spLocks noGrp="1"/>
          </p:cNvSpPr>
          <p:nvPr>
            <p:ph idx="1"/>
          </p:nvPr>
        </p:nvSpPr>
        <p:spPr>
          <a:xfrm>
            <a:off x="1141412" y="2249487"/>
            <a:ext cx="9905999" cy="4184564"/>
          </a:xfrm>
        </p:spPr>
        <p:txBody>
          <a:bodyPr>
            <a:normAutofit/>
          </a:bodyPr>
          <a:lstStyle/>
          <a:p>
            <a:pPr marL="0" indent="0">
              <a:buNone/>
            </a:pPr>
            <a:r>
              <a:rPr lang="en-GB" sz="3200" dirty="0"/>
              <a:t>Research and document, with examples the following:</a:t>
            </a:r>
          </a:p>
          <a:p>
            <a:r>
              <a:rPr lang="en-GB" sz="3200" dirty="0"/>
              <a:t>HEX, how to convert to and from both denary and binary</a:t>
            </a:r>
          </a:p>
          <a:p>
            <a:r>
              <a:rPr lang="en-GB" sz="3200" dirty="0"/>
              <a:t>OCT, how to convert to and from both denary and binary</a:t>
            </a:r>
          </a:p>
          <a:p>
            <a:r>
              <a:rPr lang="en-GB" sz="3200" dirty="0"/>
              <a:t>ASCII, history and use</a:t>
            </a:r>
          </a:p>
          <a:p>
            <a:r>
              <a:rPr lang="en-GB" sz="3200" dirty="0"/>
              <a:t>Unicode, history and use (google: </a:t>
            </a:r>
            <a:r>
              <a:rPr lang="en-GB" sz="3200" dirty="0" err="1"/>
              <a:t>joel</a:t>
            </a:r>
            <a:r>
              <a:rPr lang="en-GB" sz="3200" dirty="0"/>
              <a:t> on software Unicode)</a:t>
            </a:r>
          </a:p>
          <a:p>
            <a:endParaRPr lang="en-GB" sz="3200" dirty="0"/>
          </a:p>
          <a:p>
            <a:endParaRPr lang="en-GB" sz="3200" dirty="0"/>
          </a:p>
        </p:txBody>
      </p:sp>
    </p:spTree>
    <p:extLst>
      <p:ext uri="{BB962C8B-B14F-4D97-AF65-F5344CB8AC3E}">
        <p14:creationId xmlns:p14="http://schemas.microsoft.com/office/powerpoint/2010/main" val="3012947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C506-137F-4786-8CF6-31096FE74357}"/>
              </a:ext>
            </a:extLst>
          </p:cNvPr>
          <p:cNvSpPr>
            <a:spLocks noGrp="1"/>
          </p:cNvSpPr>
          <p:nvPr>
            <p:ph type="title"/>
          </p:nvPr>
        </p:nvSpPr>
        <p:spPr/>
        <p:txBody>
          <a:bodyPr/>
          <a:lstStyle/>
          <a:p>
            <a:r>
              <a:rPr lang="en-GB" dirty="0"/>
              <a:t>Extension</a:t>
            </a:r>
          </a:p>
        </p:txBody>
      </p:sp>
      <p:sp>
        <p:nvSpPr>
          <p:cNvPr id="3" name="Content Placeholder 2">
            <a:extLst>
              <a:ext uri="{FF2B5EF4-FFF2-40B4-BE49-F238E27FC236}">
                <a16:creationId xmlns:a16="http://schemas.microsoft.com/office/drawing/2014/main" id="{5331A991-157C-498B-AD3C-9481F3F69854}"/>
              </a:ext>
            </a:extLst>
          </p:cNvPr>
          <p:cNvSpPr>
            <a:spLocks noGrp="1"/>
          </p:cNvSpPr>
          <p:nvPr>
            <p:ph idx="1"/>
          </p:nvPr>
        </p:nvSpPr>
        <p:spPr/>
        <p:txBody>
          <a:bodyPr>
            <a:normAutofit/>
          </a:bodyPr>
          <a:lstStyle/>
          <a:p>
            <a:r>
              <a:rPr lang="en-GB" sz="3200" dirty="0"/>
              <a:t>Bitmap</a:t>
            </a:r>
          </a:p>
          <a:p>
            <a:r>
              <a:rPr lang="en-GB" sz="3200" dirty="0"/>
              <a:t>Gif</a:t>
            </a:r>
          </a:p>
          <a:p>
            <a:r>
              <a:rPr lang="en-GB" sz="3200" dirty="0"/>
              <a:t>Jpg</a:t>
            </a:r>
          </a:p>
          <a:p>
            <a:r>
              <a:rPr lang="en-GB" sz="3200" dirty="0"/>
              <a:t>Html, </a:t>
            </a:r>
            <a:r>
              <a:rPr lang="en-GB" sz="3200" dirty="0" err="1"/>
              <a:t>js</a:t>
            </a:r>
            <a:r>
              <a:rPr lang="en-GB" sz="3200" dirty="0"/>
              <a:t>, </a:t>
            </a:r>
            <a:r>
              <a:rPr lang="en-GB" sz="3200" dirty="0" err="1"/>
              <a:t>css</a:t>
            </a:r>
            <a:endParaRPr lang="en-GB" sz="3200" dirty="0"/>
          </a:p>
          <a:p>
            <a:r>
              <a:rPr lang="en-GB" sz="3200" dirty="0"/>
              <a:t>MySQL database</a:t>
            </a:r>
          </a:p>
        </p:txBody>
      </p:sp>
    </p:spTree>
    <p:extLst>
      <p:ext uri="{BB962C8B-B14F-4D97-AF65-F5344CB8AC3E}">
        <p14:creationId xmlns:p14="http://schemas.microsoft.com/office/powerpoint/2010/main" val="239938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1CC1-35B2-4A1D-A034-E1ED05556F79}"/>
              </a:ext>
            </a:extLst>
          </p:cNvPr>
          <p:cNvSpPr>
            <a:spLocks noGrp="1"/>
          </p:cNvSpPr>
          <p:nvPr>
            <p:ph type="title"/>
          </p:nvPr>
        </p:nvSpPr>
        <p:spPr/>
        <p:txBody>
          <a:bodyPr/>
          <a:lstStyle/>
          <a:p>
            <a:r>
              <a:rPr lang="en-GB" dirty="0"/>
              <a:t>In the news</a:t>
            </a:r>
          </a:p>
        </p:txBody>
      </p:sp>
      <p:pic>
        <p:nvPicPr>
          <p:cNvPr id="5" name="Picture 4">
            <a:extLst>
              <a:ext uri="{FF2B5EF4-FFF2-40B4-BE49-F238E27FC236}">
                <a16:creationId xmlns:a16="http://schemas.microsoft.com/office/drawing/2014/main" id="{87E52C80-9358-4174-875F-A7F46C397DC3}"/>
              </a:ext>
            </a:extLst>
          </p:cNvPr>
          <p:cNvPicPr>
            <a:picLocks noChangeAspect="1"/>
          </p:cNvPicPr>
          <p:nvPr/>
        </p:nvPicPr>
        <p:blipFill>
          <a:blip r:embed="rId2"/>
          <a:stretch>
            <a:fillRect/>
          </a:stretch>
        </p:blipFill>
        <p:spPr>
          <a:xfrm>
            <a:off x="1760537" y="1838932"/>
            <a:ext cx="8667750" cy="4400550"/>
          </a:xfrm>
          <a:prstGeom prst="rect">
            <a:avLst/>
          </a:prstGeom>
        </p:spPr>
      </p:pic>
      <p:sp>
        <p:nvSpPr>
          <p:cNvPr id="6" name="TextBox 5">
            <a:extLst>
              <a:ext uri="{FF2B5EF4-FFF2-40B4-BE49-F238E27FC236}">
                <a16:creationId xmlns:a16="http://schemas.microsoft.com/office/drawing/2014/main" id="{4EABBAD4-7407-4568-97CF-D47A0B43D3C9}"/>
              </a:ext>
            </a:extLst>
          </p:cNvPr>
          <p:cNvSpPr txBox="1"/>
          <p:nvPr/>
        </p:nvSpPr>
        <p:spPr>
          <a:xfrm>
            <a:off x="8113222" y="643950"/>
            <a:ext cx="3742115" cy="584775"/>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en-GB" sz="3200" dirty="0"/>
              <a:t>Read–Eval–Print Loop</a:t>
            </a:r>
          </a:p>
        </p:txBody>
      </p:sp>
    </p:spTree>
    <p:extLst>
      <p:ext uri="{BB962C8B-B14F-4D97-AF65-F5344CB8AC3E}">
        <p14:creationId xmlns:p14="http://schemas.microsoft.com/office/powerpoint/2010/main" val="36073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CA81-025C-4C69-9F75-CC2AE59B8FEA}"/>
              </a:ext>
            </a:extLst>
          </p:cNvPr>
          <p:cNvSpPr>
            <a:spLocks noGrp="1"/>
          </p:cNvSpPr>
          <p:nvPr>
            <p:ph type="title"/>
          </p:nvPr>
        </p:nvSpPr>
        <p:spPr/>
        <p:txBody>
          <a:bodyPr/>
          <a:lstStyle/>
          <a:p>
            <a:r>
              <a:rPr lang="en-GB" dirty="0"/>
              <a:t>Last week</a:t>
            </a:r>
          </a:p>
        </p:txBody>
      </p:sp>
      <p:sp>
        <p:nvSpPr>
          <p:cNvPr id="3" name="Content Placeholder 2">
            <a:extLst>
              <a:ext uri="{FF2B5EF4-FFF2-40B4-BE49-F238E27FC236}">
                <a16:creationId xmlns:a16="http://schemas.microsoft.com/office/drawing/2014/main" id="{F0A0A592-E765-4304-8200-804E67A8BE0A}"/>
              </a:ext>
            </a:extLst>
          </p:cNvPr>
          <p:cNvSpPr>
            <a:spLocks noGrp="1"/>
          </p:cNvSpPr>
          <p:nvPr>
            <p:ph idx="1"/>
          </p:nvPr>
        </p:nvSpPr>
        <p:spPr/>
        <p:txBody>
          <a:bodyPr/>
          <a:lstStyle/>
          <a:p>
            <a:r>
              <a:rPr lang="en-GB" dirty="0"/>
              <a:t>Boolean logic</a:t>
            </a:r>
          </a:p>
          <a:p>
            <a:r>
              <a:rPr lang="en-GB" dirty="0"/>
              <a:t>AND</a:t>
            </a:r>
          </a:p>
          <a:p>
            <a:r>
              <a:rPr lang="en-GB" dirty="0"/>
              <a:t>OR</a:t>
            </a:r>
          </a:p>
          <a:p>
            <a:r>
              <a:rPr lang="en-GB" dirty="0"/>
              <a:t>NOT</a:t>
            </a:r>
          </a:p>
          <a:p>
            <a:r>
              <a:rPr lang="en-GB" dirty="0"/>
              <a:t>NAND</a:t>
            </a:r>
          </a:p>
        </p:txBody>
      </p:sp>
    </p:spTree>
    <p:extLst>
      <p:ext uri="{BB962C8B-B14F-4D97-AF65-F5344CB8AC3E}">
        <p14:creationId xmlns:p14="http://schemas.microsoft.com/office/powerpoint/2010/main" val="13263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D3A6-502D-4023-B7A6-1C8D7B79B5F3}"/>
              </a:ext>
            </a:extLst>
          </p:cNvPr>
          <p:cNvSpPr>
            <a:spLocks noGrp="1"/>
          </p:cNvSpPr>
          <p:nvPr>
            <p:ph type="title"/>
          </p:nvPr>
        </p:nvSpPr>
        <p:spPr/>
        <p:txBody>
          <a:bodyPr/>
          <a:lstStyle/>
          <a:p>
            <a:r>
              <a:rPr lang="en-GB" dirty="0"/>
              <a:t>Or</a:t>
            </a:r>
          </a:p>
        </p:txBody>
      </p:sp>
      <p:pic>
        <p:nvPicPr>
          <p:cNvPr id="1026" name="Picture 2" descr="Circuit symbol of OR gate">
            <a:extLst>
              <a:ext uri="{FF2B5EF4-FFF2-40B4-BE49-F238E27FC236}">
                <a16:creationId xmlns:a16="http://schemas.microsoft.com/office/drawing/2014/main" id="{05CEFA56-948C-43BE-8A0F-C5D9904A6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3" y="1628537"/>
            <a:ext cx="3717245" cy="24178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ircuit symbol of AND gate">
            <a:extLst>
              <a:ext uri="{FF2B5EF4-FFF2-40B4-BE49-F238E27FC236}">
                <a16:creationId xmlns:a16="http://schemas.microsoft.com/office/drawing/2014/main" id="{8E3FF373-BC4C-46D9-98D3-6515645DB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092" y="1628537"/>
            <a:ext cx="3717245" cy="241785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63839725-8E27-4446-BBC6-707F6227E314}"/>
              </a:ext>
            </a:extLst>
          </p:cNvPr>
          <p:cNvSpPr txBox="1">
            <a:spLocks/>
          </p:cNvSpPr>
          <p:nvPr/>
        </p:nvSpPr>
        <p:spPr>
          <a:xfrm>
            <a:off x="5971092" y="38424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GB" dirty="0"/>
              <a:t>and</a:t>
            </a:r>
          </a:p>
        </p:txBody>
      </p:sp>
      <p:pic>
        <p:nvPicPr>
          <p:cNvPr id="7" name="Picture 2" descr="Circuit symbol of NOT gate">
            <a:extLst>
              <a:ext uri="{FF2B5EF4-FFF2-40B4-BE49-F238E27FC236}">
                <a16:creationId xmlns:a16="http://schemas.microsoft.com/office/drawing/2014/main" id="{6BB18530-5F25-429A-A47D-5C66ACD7C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7700" y="4315794"/>
            <a:ext cx="3719376" cy="241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43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55D3-6300-4D13-BB99-A4E9F8072679}"/>
              </a:ext>
            </a:extLst>
          </p:cNvPr>
          <p:cNvSpPr>
            <a:spLocks noGrp="1"/>
          </p:cNvSpPr>
          <p:nvPr>
            <p:ph type="title"/>
          </p:nvPr>
        </p:nvSpPr>
        <p:spPr/>
        <p:txBody>
          <a:bodyPr/>
          <a:lstStyle/>
          <a:p>
            <a:r>
              <a:rPr lang="en-GB" dirty="0"/>
              <a:t>Why learn this?</a:t>
            </a:r>
          </a:p>
        </p:txBody>
      </p:sp>
      <p:pic>
        <p:nvPicPr>
          <p:cNvPr id="4" name="Picture 3">
            <a:extLst>
              <a:ext uri="{FF2B5EF4-FFF2-40B4-BE49-F238E27FC236}">
                <a16:creationId xmlns:a16="http://schemas.microsoft.com/office/drawing/2014/main" id="{A31FB10E-C1D2-4CCF-BDDF-E04D0730BA69}"/>
              </a:ext>
            </a:extLst>
          </p:cNvPr>
          <p:cNvPicPr>
            <a:picLocks noChangeAspect="1"/>
          </p:cNvPicPr>
          <p:nvPr/>
        </p:nvPicPr>
        <p:blipFill>
          <a:blip r:embed="rId2"/>
          <a:stretch>
            <a:fillRect/>
          </a:stretch>
        </p:blipFill>
        <p:spPr>
          <a:xfrm>
            <a:off x="5144193" y="0"/>
            <a:ext cx="6858000" cy="6858000"/>
          </a:xfrm>
          <a:prstGeom prst="rect">
            <a:avLst/>
          </a:prstGeom>
        </p:spPr>
      </p:pic>
    </p:spTree>
    <p:extLst>
      <p:ext uri="{BB962C8B-B14F-4D97-AF65-F5344CB8AC3E}">
        <p14:creationId xmlns:p14="http://schemas.microsoft.com/office/powerpoint/2010/main" val="20360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4014" y="0"/>
            <a:ext cx="7364186" cy="3804557"/>
          </a:xfrm>
          <a:prstGeom prst="rect">
            <a:avLst/>
          </a:prstGeom>
          <a:solidFill>
            <a:schemeClr val="tx1"/>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descr="https://upload.wikimedia.org/wikipedia/commons/thumb/0/0f/ALU_block.gif/1280px-ALU_blo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343" y="4260762"/>
            <a:ext cx="4486017" cy="24743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researchgate.net/profile/Masanori_Hariyama/publication/273835293/figure/fig3/AS:391925313097747@1470453684858/Pipelined-4-bit-ripple-carry-ad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6547" y="149448"/>
            <a:ext cx="6742596" cy="3540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2050" name="Picture 2" descr="https://i.imgur.com/MC4yMA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517" y="364218"/>
            <a:ext cx="11488978" cy="608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25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73B2-4BB0-4DD5-9B25-0DFD5E55745C}"/>
              </a:ext>
            </a:extLst>
          </p:cNvPr>
          <p:cNvSpPr>
            <a:spLocks noGrp="1"/>
          </p:cNvSpPr>
          <p:nvPr>
            <p:ph type="title"/>
          </p:nvPr>
        </p:nvSpPr>
        <p:spPr/>
        <p:txBody>
          <a:bodyPr/>
          <a:lstStyle/>
          <a:p>
            <a:r>
              <a:rPr lang="en-GB"/>
              <a:t>C++</a:t>
            </a:r>
            <a:endParaRPr lang="en-GB" dirty="0"/>
          </a:p>
        </p:txBody>
      </p:sp>
      <p:sp>
        <p:nvSpPr>
          <p:cNvPr id="3" name="Content Placeholder 2">
            <a:extLst>
              <a:ext uri="{FF2B5EF4-FFF2-40B4-BE49-F238E27FC236}">
                <a16:creationId xmlns:a16="http://schemas.microsoft.com/office/drawing/2014/main" id="{063A4C0B-0E5A-4682-BEEC-37E720E4773D}"/>
              </a:ext>
            </a:extLst>
          </p:cNvPr>
          <p:cNvSpPr>
            <a:spLocks noGrp="1"/>
          </p:cNvSpPr>
          <p:nvPr>
            <p:ph idx="1"/>
          </p:nvPr>
        </p:nvSpPr>
        <p:spPr/>
        <p:txBody>
          <a:bodyPr/>
          <a:lstStyle/>
          <a:p>
            <a:r>
              <a:rPr lang="en-GB" dirty="0"/>
              <a:t>4 bit</a:t>
            </a:r>
          </a:p>
          <a:p>
            <a:r>
              <a:rPr lang="en-GB" dirty="0"/>
              <a:t>8 bit</a:t>
            </a:r>
          </a:p>
          <a:p>
            <a:r>
              <a:rPr lang="en-GB" dirty="0"/>
              <a:t>Boolean logic</a:t>
            </a:r>
          </a:p>
        </p:txBody>
      </p:sp>
      <p:pic>
        <p:nvPicPr>
          <p:cNvPr id="5" name="Picture 4">
            <a:extLst>
              <a:ext uri="{FF2B5EF4-FFF2-40B4-BE49-F238E27FC236}">
                <a16:creationId xmlns:a16="http://schemas.microsoft.com/office/drawing/2014/main" id="{C35888F0-F326-4E51-96CF-7059849BBD8E}"/>
              </a:ext>
            </a:extLst>
          </p:cNvPr>
          <p:cNvPicPr>
            <a:picLocks noChangeAspect="1"/>
          </p:cNvPicPr>
          <p:nvPr/>
        </p:nvPicPr>
        <p:blipFill>
          <a:blip r:embed="rId2"/>
          <a:stretch>
            <a:fillRect/>
          </a:stretch>
        </p:blipFill>
        <p:spPr>
          <a:xfrm>
            <a:off x="5575124" y="0"/>
            <a:ext cx="5979567" cy="6864118"/>
          </a:xfrm>
          <a:prstGeom prst="rect">
            <a:avLst/>
          </a:prstGeom>
        </p:spPr>
      </p:pic>
    </p:spTree>
    <p:extLst>
      <p:ext uri="{BB962C8B-B14F-4D97-AF65-F5344CB8AC3E}">
        <p14:creationId xmlns:p14="http://schemas.microsoft.com/office/powerpoint/2010/main" val="45152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E559-2E53-4635-B403-1D35F0CB1558}"/>
              </a:ext>
            </a:extLst>
          </p:cNvPr>
          <p:cNvSpPr>
            <a:spLocks noGrp="1"/>
          </p:cNvSpPr>
          <p:nvPr>
            <p:ph type="title"/>
          </p:nvPr>
        </p:nvSpPr>
        <p:spPr/>
        <p:txBody>
          <a:bodyPr/>
          <a:lstStyle/>
          <a:p>
            <a:r>
              <a:rPr lang="en-GB" dirty="0" err="1"/>
              <a:t>Cpu</a:t>
            </a:r>
            <a:r>
              <a:rPr lang="en-GB" dirty="0"/>
              <a:t> and memory</a:t>
            </a:r>
          </a:p>
        </p:txBody>
      </p:sp>
      <p:sp>
        <p:nvSpPr>
          <p:cNvPr id="3" name="Content Placeholder 2">
            <a:extLst>
              <a:ext uri="{FF2B5EF4-FFF2-40B4-BE49-F238E27FC236}">
                <a16:creationId xmlns:a16="http://schemas.microsoft.com/office/drawing/2014/main" id="{EBC843CA-830D-4193-A10B-F7B5AD5ED7E7}"/>
              </a:ext>
            </a:extLst>
          </p:cNvPr>
          <p:cNvSpPr>
            <a:spLocks noGrp="1"/>
          </p:cNvSpPr>
          <p:nvPr>
            <p:ph idx="1"/>
          </p:nvPr>
        </p:nvSpPr>
        <p:spPr>
          <a:xfrm>
            <a:off x="1141412" y="2249486"/>
            <a:ext cx="9905999" cy="3989995"/>
          </a:xfrm>
        </p:spPr>
        <p:txBody>
          <a:bodyPr>
            <a:normAutofit/>
          </a:bodyPr>
          <a:lstStyle/>
          <a:p>
            <a:r>
              <a:rPr lang="en-GB" dirty="0"/>
              <a:t>Memory is the area where the computer stores or remembers data</a:t>
            </a:r>
          </a:p>
          <a:p>
            <a:r>
              <a:rPr lang="en-GB" dirty="0"/>
              <a:t>Memory provides the CPU with its instructions</a:t>
            </a:r>
          </a:p>
          <a:p>
            <a:r>
              <a:rPr lang="en-GB" dirty="0"/>
              <a:t>Memory is either volatile or non-volatile</a:t>
            </a:r>
          </a:p>
          <a:p>
            <a:r>
              <a:rPr lang="en-GB" dirty="0"/>
              <a:t>Volatile memory only stores information to run programs while the computer is on. It is reset and emptied once the computer is turned off. Volatile memory requires electricity to store data using transistors and capacitors.</a:t>
            </a:r>
          </a:p>
          <a:p>
            <a:r>
              <a:rPr lang="en-GB" dirty="0"/>
              <a:t>Binary</a:t>
            </a:r>
          </a:p>
        </p:txBody>
      </p:sp>
    </p:spTree>
    <p:extLst>
      <p:ext uri="{BB962C8B-B14F-4D97-AF65-F5344CB8AC3E}">
        <p14:creationId xmlns:p14="http://schemas.microsoft.com/office/powerpoint/2010/main" val="844265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77</TotalTime>
  <Words>240</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Data representation</vt:lpstr>
      <vt:lpstr>In the news</vt:lpstr>
      <vt:lpstr>Last week</vt:lpstr>
      <vt:lpstr>Or</vt:lpstr>
      <vt:lpstr>Why learn this?</vt:lpstr>
      <vt:lpstr>PowerPoint Presentation</vt:lpstr>
      <vt:lpstr>PowerPoint Presentation</vt:lpstr>
      <vt:lpstr>C++</vt:lpstr>
      <vt:lpstr>Cpu and memory</vt:lpstr>
      <vt:lpstr>PowerPoint Presentation</vt:lpstr>
      <vt:lpstr>numbers</vt:lpstr>
      <vt:lpstr>text</vt:lpstr>
      <vt:lpstr>PowerPoint Presentation</vt:lpstr>
      <vt:lpstr>Data representation Research task</vt:lpstr>
      <vt:lpstr>Extension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John Glazebrook</dc:creator>
  <cp:lastModifiedBy>John Glazebrook</cp:lastModifiedBy>
  <cp:revision>26</cp:revision>
  <dcterms:created xsi:type="dcterms:W3CDTF">2018-09-16T21:23:12Z</dcterms:created>
  <dcterms:modified xsi:type="dcterms:W3CDTF">2022-09-07T09:52:44Z</dcterms:modified>
</cp:coreProperties>
</file>