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0" r:id="rId4"/>
    <p:sldId id="262" r:id="rId5"/>
    <p:sldId id="263" r:id="rId6"/>
    <p:sldId id="256" r:id="rId7"/>
    <p:sldId id="259" r:id="rId8"/>
    <p:sldId id="257" r:id="rId9"/>
    <p:sldId id="265" r:id="rId10"/>
    <p:sldId id="266" r:id="rId11"/>
    <p:sldId id="267" r:id="rId12"/>
    <p:sldId id="268" r:id="rId13"/>
    <p:sldId id="269" r:id="rId14"/>
    <p:sldId id="270" r:id="rId15"/>
    <p:sldId id="271" r:id="rId16"/>
    <p:sldId id="272" r:id="rId17"/>
    <p:sldId id="275" r:id="rId18"/>
    <p:sldId id="276" r:id="rId19"/>
    <p:sldId id="277" r:id="rId20"/>
    <p:sldId id="278"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4" autoAdjust="0"/>
    <p:restoredTop sz="94660"/>
  </p:normalViewPr>
  <p:slideViewPr>
    <p:cSldViewPr snapToGrid="0">
      <p:cViewPr varScale="1">
        <p:scale>
          <a:sx n="66" d="100"/>
          <a:sy n="66" d="100"/>
        </p:scale>
        <p:origin x="6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vivaxsolutions.com/web/lmc.asp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ircuit symbol of OR gate">
            <a:extLst>
              <a:ext uri="{FF2B5EF4-FFF2-40B4-BE49-F238E27FC236}">
                <a16:creationId xmlns:a16="http://schemas.microsoft.com/office/drawing/2014/main" id="{9F6AA84B-3605-48E9-BDA8-1C4DC053F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76" y="1737407"/>
            <a:ext cx="3717245" cy="24178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ircuit symbol of AND gate">
            <a:extLst>
              <a:ext uri="{FF2B5EF4-FFF2-40B4-BE49-F238E27FC236}">
                <a16:creationId xmlns:a16="http://schemas.microsoft.com/office/drawing/2014/main" id="{EFE69EBD-AF75-474D-8BFC-B95694C82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397" y="4155261"/>
            <a:ext cx="3462474" cy="22521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ircuit symbol of NOT gate">
            <a:extLst>
              <a:ext uri="{FF2B5EF4-FFF2-40B4-BE49-F238E27FC236}">
                <a16:creationId xmlns:a16="http://schemas.microsoft.com/office/drawing/2014/main" id="{6837D2E8-9DE5-4A6D-A1F2-8C4FE3B60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527" y="887468"/>
            <a:ext cx="3719376" cy="24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1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Fetch – decode – execute</a:t>
            </a:r>
          </a:p>
        </p:txBody>
      </p:sp>
      <p:sp>
        <p:nvSpPr>
          <p:cNvPr id="3" name="Content Placeholder 2"/>
          <p:cNvSpPr>
            <a:spLocks noGrp="1"/>
          </p:cNvSpPr>
          <p:nvPr>
            <p:ph idx="1"/>
          </p:nvPr>
        </p:nvSpPr>
        <p:spPr>
          <a:xfrm>
            <a:off x="1141412" y="2249487"/>
            <a:ext cx="10431463" cy="3541714"/>
          </a:xfrm>
        </p:spPr>
        <p:txBody>
          <a:bodyPr>
            <a:noAutofit/>
          </a:bodyPr>
          <a:lstStyle/>
          <a:p>
            <a:r>
              <a:rPr lang="en-GB" sz="2800" dirty="0"/>
              <a:t>The CPU </a:t>
            </a:r>
            <a:r>
              <a:rPr lang="en-GB" sz="2800" dirty="0">
                <a:solidFill>
                  <a:schemeClr val="accent4">
                    <a:lumMod val="60000"/>
                    <a:lumOff val="40000"/>
                  </a:schemeClr>
                </a:solidFill>
              </a:rPr>
              <a:t>fetches</a:t>
            </a:r>
            <a:r>
              <a:rPr lang="en-GB" sz="2800" dirty="0"/>
              <a:t> an instruction</a:t>
            </a:r>
          </a:p>
          <a:p>
            <a:r>
              <a:rPr lang="en-GB" sz="2800" dirty="0"/>
              <a:t>The CPU </a:t>
            </a:r>
            <a:r>
              <a:rPr lang="en-GB" sz="2800" dirty="0">
                <a:solidFill>
                  <a:schemeClr val="accent4">
                    <a:lumMod val="60000"/>
                    <a:lumOff val="40000"/>
                  </a:schemeClr>
                </a:solidFill>
              </a:rPr>
              <a:t>decodes</a:t>
            </a:r>
            <a:r>
              <a:rPr lang="en-GB" sz="2800" dirty="0"/>
              <a:t> the instruction to determine what action is required</a:t>
            </a:r>
          </a:p>
          <a:p>
            <a:r>
              <a:rPr lang="en-GB" sz="2800" dirty="0"/>
              <a:t>The CPU then </a:t>
            </a:r>
            <a:r>
              <a:rPr lang="en-GB" sz="2800" dirty="0">
                <a:solidFill>
                  <a:schemeClr val="accent4">
                    <a:lumMod val="60000"/>
                    <a:lumOff val="40000"/>
                  </a:schemeClr>
                </a:solidFill>
              </a:rPr>
              <a:t>executes</a:t>
            </a:r>
            <a:r>
              <a:rPr lang="en-GB" sz="2800" dirty="0"/>
              <a:t> that instruction</a:t>
            </a:r>
          </a:p>
          <a:p>
            <a:endParaRPr lang="en-GB" sz="2800" dirty="0"/>
          </a:p>
          <a:p>
            <a:pPr marL="0" indent="0">
              <a:buNone/>
            </a:pPr>
            <a:r>
              <a:rPr lang="en-GB" sz="2800" dirty="0"/>
              <a:t>This cycle is repeated once every clock cycle, therefore the clock speed determines how fast the instructions are executed by the computer</a:t>
            </a:r>
          </a:p>
        </p:txBody>
      </p:sp>
    </p:spTree>
    <p:extLst>
      <p:ext uri="{BB962C8B-B14F-4D97-AF65-F5344CB8AC3E}">
        <p14:creationId xmlns:p14="http://schemas.microsoft.com/office/powerpoint/2010/main" val="27104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05" y="914401"/>
            <a:ext cx="9292921" cy="509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9262023" cy="954107"/>
          </a:xfrm>
          <a:prstGeom prst="rect">
            <a:avLst/>
          </a:prstGeom>
          <a:noFill/>
        </p:spPr>
        <p:txBody>
          <a:bodyPr wrap="none" rtlCol="0">
            <a:spAutoFit/>
          </a:bodyPr>
          <a:lstStyle/>
          <a:p>
            <a:r>
              <a:rPr lang="en-GB" sz="2800" dirty="0"/>
              <a:t>Arithmetic Logic Unit (ALU) - Carries out the arithmetic and</a:t>
            </a:r>
          </a:p>
          <a:p>
            <a:r>
              <a:rPr lang="en-GB" sz="2800" dirty="0"/>
              <a:t>logical operations. Add, subtract, compare, multiply and divide.</a:t>
            </a:r>
          </a:p>
        </p:txBody>
      </p:sp>
    </p:spTree>
    <p:extLst>
      <p:ext uri="{BB962C8B-B14F-4D97-AF65-F5344CB8AC3E}">
        <p14:creationId xmlns:p14="http://schemas.microsoft.com/office/powerpoint/2010/main" val="26350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8377358" cy="1384995"/>
          </a:xfrm>
          <a:prstGeom prst="rect">
            <a:avLst/>
          </a:prstGeom>
          <a:noFill/>
        </p:spPr>
        <p:txBody>
          <a:bodyPr wrap="none" rtlCol="0">
            <a:spAutoFit/>
          </a:bodyPr>
          <a:lstStyle/>
          <a:p>
            <a:r>
              <a:rPr lang="en-GB" sz="2800" dirty="0"/>
              <a:t>Control unit - Responsible for interpreting instructions in a</a:t>
            </a:r>
          </a:p>
          <a:p>
            <a:r>
              <a:rPr lang="en-GB" sz="2800" dirty="0"/>
              <a:t>computer program and then sending control signals to the</a:t>
            </a:r>
          </a:p>
          <a:p>
            <a:r>
              <a:rPr lang="en-GB" sz="2800" dirty="0"/>
              <a:t>components.</a:t>
            </a:r>
          </a:p>
        </p:txBody>
      </p:sp>
    </p:spTree>
    <p:extLst>
      <p:ext uri="{BB962C8B-B14F-4D97-AF65-F5344CB8AC3E}">
        <p14:creationId xmlns:p14="http://schemas.microsoft.com/office/powerpoint/2010/main" val="146695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245769"/>
            <a:ext cx="8076250" cy="954107"/>
          </a:xfrm>
          <a:prstGeom prst="rect">
            <a:avLst/>
          </a:prstGeom>
          <a:noFill/>
        </p:spPr>
        <p:txBody>
          <a:bodyPr wrap="none" rtlCol="0">
            <a:spAutoFit/>
          </a:bodyPr>
          <a:lstStyle/>
          <a:p>
            <a:r>
              <a:rPr lang="en-GB" sz="2800" dirty="0"/>
              <a:t>Registers - Used to store single pieces of data or single</a:t>
            </a:r>
          </a:p>
          <a:p>
            <a:r>
              <a:rPr lang="en-GB" sz="2800" dirty="0"/>
              <a:t>instructions immediately before or after processing.</a:t>
            </a:r>
          </a:p>
        </p:txBody>
      </p:sp>
    </p:spTree>
    <p:extLst>
      <p:ext uri="{BB962C8B-B14F-4D97-AF65-F5344CB8AC3E}">
        <p14:creationId xmlns:p14="http://schemas.microsoft.com/office/powerpoint/2010/main" val="90301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pXvWCJrHxb3q2rEO2tW9EIZ0d0Ci-ZR63QLh34L_xT1ADm7kNH0CTijkLqNhmJj0b8_9VpeA_37LYNIYKKQAUnH_Hp2FO6iYB8dS3yr76nErXgkFWvbdUvkfMck5Gr9DUyTk3W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153" y="256676"/>
            <a:ext cx="8335995" cy="45736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26153" y="5042118"/>
            <a:ext cx="9062353" cy="1815882"/>
          </a:xfrm>
          <a:prstGeom prst="rect">
            <a:avLst/>
          </a:prstGeom>
          <a:noFill/>
        </p:spPr>
        <p:txBody>
          <a:bodyPr wrap="none" rtlCol="0">
            <a:spAutoFit/>
          </a:bodyPr>
          <a:lstStyle/>
          <a:p>
            <a:r>
              <a:rPr lang="en-GB" sz="2800" dirty="0"/>
              <a:t>Main memory (RAM)</a:t>
            </a:r>
          </a:p>
          <a:p>
            <a:r>
              <a:rPr lang="en-GB" sz="2800" dirty="0"/>
              <a:t>Stores instructions and data needed by the program (volatile).</a:t>
            </a:r>
          </a:p>
          <a:p>
            <a:r>
              <a:rPr lang="en-GB" sz="2800" dirty="0"/>
              <a:t>This architecture in which the data and program are stored in</a:t>
            </a:r>
          </a:p>
          <a:p>
            <a:r>
              <a:rPr lang="en-GB" sz="2800" dirty="0"/>
              <a:t>the memory is known as the Von Neumann architecture.</a:t>
            </a:r>
          </a:p>
        </p:txBody>
      </p:sp>
    </p:spTree>
    <p:extLst>
      <p:ext uri="{BB962C8B-B14F-4D97-AF65-F5344CB8AC3E}">
        <p14:creationId xmlns:p14="http://schemas.microsoft.com/office/powerpoint/2010/main" val="33314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791" y="272716"/>
            <a:ext cx="10243598" cy="6287512"/>
          </a:xfrm>
          <a:prstGeom prst="rect">
            <a:avLst/>
          </a:prstGeom>
        </p:spPr>
      </p:pic>
    </p:spTree>
    <p:extLst>
      <p:ext uri="{BB962C8B-B14F-4D97-AF65-F5344CB8AC3E}">
        <p14:creationId xmlns:p14="http://schemas.microsoft.com/office/powerpoint/2010/main" val="112769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FB455-8E42-496E-8C2D-417A2646ABB7}"/>
              </a:ext>
            </a:extLst>
          </p:cNvPr>
          <p:cNvSpPr txBox="1"/>
          <p:nvPr/>
        </p:nvSpPr>
        <p:spPr>
          <a:xfrm>
            <a:off x="1886674" y="393539"/>
            <a:ext cx="1077539" cy="369332"/>
          </a:xfrm>
          <a:prstGeom prst="rect">
            <a:avLst/>
          </a:prstGeom>
          <a:noFill/>
        </p:spPr>
        <p:txBody>
          <a:bodyPr wrap="none" rtlCol="0">
            <a:spAutoFit/>
          </a:bodyPr>
          <a:lstStyle/>
          <a:p>
            <a:r>
              <a:rPr lang="en-GB" dirty="0"/>
              <a:t>modelling</a:t>
            </a:r>
          </a:p>
        </p:txBody>
      </p:sp>
      <p:sp>
        <p:nvSpPr>
          <p:cNvPr id="3" name="TextBox 2">
            <a:extLst>
              <a:ext uri="{FF2B5EF4-FFF2-40B4-BE49-F238E27FC236}">
                <a16:creationId xmlns:a16="http://schemas.microsoft.com/office/drawing/2014/main" id="{693E23B4-FEA1-487C-9764-50EDFFFAB03E}"/>
              </a:ext>
            </a:extLst>
          </p:cNvPr>
          <p:cNvSpPr txBox="1"/>
          <p:nvPr/>
        </p:nvSpPr>
        <p:spPr>
          <a:xfrm>
            <a:off x="1886674" y="1284790"/>
            <a:ext cx="3123291" cy="1754326"/>
          </a:xfrm>
          <a:prstGeom prst="rect">
            <a:avLst/>
          </a:prstGeom>
          <a:noFill/>
        </p:spPr>
        <p:txBody>
          <a:bodyPr wrap="none" rtlCol="0">
            <a:spAutoFit/>
          </a:bodyPr>
          <a:lstStyle/>
          <a:p>
            <a:r>
              <a:rPr lang="it-IT" dirty="0"/>
              <a:t>Input </a:t>
            </a:r>
            <a:r>
              <a:rPr lang="it-IT" dirty="0" err="1"/>
              <a:t>number</a:t>
            </a:r>
            <a:r>
              <a:rPr lang="it-IT" dirty="0"/>
              <a:t>, store, </a:t>
            </a:r>
            <a:r>
              <a:rPr lang="it-IT" dirty="0" err="1"/>
              <a:t>load</a:t>
            </a:r>
            <a:r>
              <a:rPr lang="it-IT" dirty="0"/>
              <a:t>, output</a:t>
            </a:r>
          </a:p>
          <a:p>
            <a:endParaRPr lang="it-IT" dirty="0"/>
          </a:p>
          <a:p>
            <a:r>
              <a:rPr lang="it-IT" dirty="0" err="1"/>
              <a:t>inp</a:t>
            </a:r>
            <a:endParaRPr lang="it-IT" dirty="0"/>
          </a:p>
          <a:p>
            <a:r>
              <a:rPr lang="it-IT" dirty="0"/>
              <a:t>sta 99</a:t>
            </a:r>
          </a:p>
          <a:p>
            <a:r>
              <a:rPr lang="it-IT" dirty="0" err="1"/>
              <a:t>lda</a:t>
            </a:r>
            <a:r>
              <a:rPr lang="it-IT" dirty="0"/>
              <a:t> 99</a:t>
            </a:r>
          </a:p>
          <a:p>
            <a:r>
              <a:rPr lang="it-IT" dirty="0"/>
              <a:t>out</a:t>
            </a:r>
            <a:endParaRPr lang="en-GB" dirty="0"/>
          </a:p>
        </p:txBody>
      </p:sp>
    </p:spTree>
    <p:extLst>
      <p:ext uri="{BB962C8B-B14F-4D97-AF65-F5344CB8AC3E}">
        <p14:creationId xmlns:p14="http://schemas.microsoft.com/office/powerpoint/2010/main" val="128229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AB224D-346D-492F-A0C7-3D597A4678F3}"/>
              </a:ext>
            </a:extLst>
          </p:cNvPr>
          <p:cNvPicPr>
            <a:picLocks noChangeAspect="1"/>
          </p:cNvPicPr>
          <p:nvPr/>
        </p:nvPicPr>
        <p:blipFill>
          <a:blip r:embed="rId2"/>
          <a:stretch>
            <a:fillRect/>
          </a:stretch>
        </p:blipFill>
        <p:spPr>
          <a:xfrm>
            <a:off x="1182848" y="770018"/>
            <a:ext cx="3299637" cy="2424595"/>
          </a:xfrm>
          <a:prstGeom prst="rect">
            <a:avLst/>
          </a:prstGeom>
        </p:spPr>
      </p:pic>
      <p:pic>
        <p:nvPicPr>
          <p:cNvPr id="3" name="Picture 2">
            <a:extLst>
              <a:ext uri="{FF2B5EF4-FFF2-40B4-BE49-F238E27FC236}">
                <a16:creationId xmlns:a16="http://schemas.microsoft.com/office/drawing/2014/main" id="{1A9731A7-D326-4DD1-88E7-34AC9E782309}"/>
              </a:ext>
            </a:extLst>
          </p:cNvPr>
          <p:cNvPicPr>
            <a:picLocks noChangeAspect="1"/>
          </p:cNvPicPr>
          <p:nvPr/>
        </p:nvPicPr>
        <p:blipFill>
          <a:blip r:embed="rId3"/>
          <a:stretch>
            <a:fillRect/>
          </a:stretch>
        </p:blipFill>
        <p:spPr>
          <a:xfrm>
            <a:off x="5045356" y="770018"/>
            <a:ext cx="5749439" cy="1753263"/>
          </a:xfrm>
          <a:prstGeom prst="rect">
            <a:avLst/>
          </a:prstGeom>
        </p:spPr>
      </p:pic>
    </p:spTree>
    <p:extLst>
      <p:ext uri="{BB962C8B-B14F-4D97-AF65-F5344CB8AC3E}">
        <p14:creationId xmlns:p14="http://schemas.microsoft.com/office/powerpoint/2010/main" val="40578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B1AEE-FBF4-4189-B534-CF31EACB33F4}"/>
              </a:ext>
            </a:extLst>
          </p:cNvPr>
          <p:cNvSpPr txBox="1"/>
          <p:nvPr/>
        </p:nvSpPr>
        <p:spPr>
          <a:xfrm>
            <a:off x="2002420" y="1192192"/>
            <a:ext cx="1976823" cy="286232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        INP</a:t>
            </a:r>
          </a:p>
          <a:p>
            <a:r>
              <a:rPr lang="en-GB" dirty="0">
                <a:latin typeface="Courier New" panose="02070309020205020404" pitchFamily="49" charset="0"/>
                <a:cs typeface="Courier New" panose="02070309020205020404" pitchFamily="49" charset="0"/>
              </a:rPr>
              <a:t>        STA A</a:t>
            </a:r>
          </a:p>
          <a:p>
            <a:r>
              <a:rPr lang="en-GB" dirty="0">
                <a:latin typeface="Courier New" panose="02070309020205020404" pitchFamily="49" charset="0"/>
                <a:cs typeface="Courier New" panose="02070309020205020404" pitchFamily="49" charset="0"/>
              </a:rPr>
              <a:t>        INP</a:t>
            </a:r>
          </a:p>
          <a:p>
            <a:r>
              <a:rPr lang="en-GB" dirty="0">
                <a:latin typeface="Courier New" panose="02070309020205020404" pitchFamily="49" charset="0"/>
                <a:cs typeface="Courier New" panose="02070309020205020404" pitchFamily="49" charset="0"/>
              </a:rPr>
              <a:t>        STA B</a:t>
            </a:r>
          </a:p>
          <a:p>
            <a:r>
              <a:rPr lang="en-GB" dirty="0">
                <a:latin typeface="Courier New" panose="02070309020205020404" pitchFamily="49" charset="0"/>
                <a:cs typeface="Courier New" panose="02070309020205020404" pitchFamily="49" charset="0"/>
              </a:rPr>
              <a:t>        LDA A</a:t>
            </a:r>
          </a:p>
          <a:p>
            <a:r>
              <a:rPr lang="en-GB" dirty="0">
                <a:latin typeface="Courier New" panose="02070309020205020404" pitchFamily="49" charset="0"/>
                <a:cs typeface="Courier New" panose="02070309020205020404" pitchFamily="49" charset="0"/>
              </a:rPr>
              <a:t>        ADD B</a:t>
            </a:r>
          </a:p>
          <a:p>
            <a:r>
              <a:rPr lang="en-GB" dirty="0">
                <a:latin typeface="Courier New" panose="02070309020205020404" pitchFamily="49" charset="0"/>
                <a:cs typeface="Courier New" panose="02070309020205020404" pitchFamily="49" charset="0"/>
              </a:rPr>
              <a:t>        OUT</a:t>
            </a:r>
          </a:p>
          <a:p>
            <a:r>
              <a:rPr lang="en-GB" dirty="0">
                <a:latin typeface="Courier New" panose="02070309020205020404" pitchFamily="49" charset="0"/>
                <a:cs typeface="Courier New" panose="02070309020205020404" pitchFamily="49" charset="0"/>
              </a:rPr>
              <a:t>        HLT</a:t>
            </a:r>
          </a:p>
          <a:p>
            <a:r>
              <a:rPr lang="en-GB" dirty="0">
                <a:latin typeface="Courier New" panose="02070309020205020404" pitchFamily="49" charset="0"/>
                <a:cs typeface="Courier New" panose="02070309020205020404" pitchFamily="49" charset="0"/>
              </a:rPr>
              <a:t>A       DAT</a:t>
            </a:r>
          </a:p>
          <a:p>
            <a:r>
              <a:rPr lang="en-GB" dirty="0">
                <a:latin typeface="Courier New" panose="02070309020205020404" pitchFamily="49" charset="0"/>
                <a:cs typeface="Courier New" panose="02070309020205020404" pitchFamily="49" charset="0"/>
              </a:rPr>
              <a:t>B       DAT</a:t>
            </a:r>
          </a:p>
        </p:txBody>
      </p:sp>
      <p:sp>
        <p:nvSpPr>
          <p:cNvPr id="3" name="TextBox 2">
            <a:extLst>
              <a:ext uri="{FF2B5EF4-FFF2-40B4-BE49-F238E27FC236}">
                <a16:creationId xmlns:a16="http://schemas.microsoft.com/office/drawing/2014/main" id="{FA62A427-6603-4175-9F48-6C459DD6D45C}"/>
              </a:ext>
            </a:extLst>
          </p:cNvPr>
          <p:cNvSpPr txBox="1"/>
          <p:nvPr/>
        </p:nvSpPr>
        <p:spPr>
          <a:xfrm>
            <a:off x="4687747" y="694481"/>
            <a:ext cx="1784656" cy="369332"/>
          </a:xfrm>
          <a:prstGeom prst="rect">
            <a:avLst/>
          </a:prstGeom>
          <a:noFill/>
        </p:spPr>
        <p:txBody>
          <a:bodyPr wrap="none" rtlCol="0">
            <a:spAutoFit/>
          </a:bodyPr>
          <a:lstStyle/>
          <a:p>
            <a:r>
              <a:rPr lang="en-GB" dirty="0"/>
              <a:t>Add two numbers</a:t>
            </a:r>
          </a:p>
        </p:txBody>
      </p:sp>
      <p:sp>
        <p:nvSpPr>
          <p:cNvPr id="4" name="TextBox 3">
            <a:extLst>
              <a:ext uri="{FF2B5EF4-FFF2-40B4-BE49-F238E27FC236}">
                <a16:creationId xmlns:a16="http://schemas.microsoft.com/office/drawing/2014/main" id="{588144A0-812F-4A9C-B89C-07A0A72B6BC8}"/>
              </a:ext>
            </a:extLst>
          </p:cNvPr>
          <p:cNvSpPr txBox="1"/>
          <p:nvPr/>
        </p:nvSpPr>
        <p:spPr>
          <a:xfrm>
            <a:off x="6632294" y="5937813"/>
            <a:ext cx="4452373" cy="369332"/>
          </a:xfrm>
          <a:prstGeom prst="rect">
            <a:avLst/>
          </a:prstGeom>
          <a:noFill/>
        </p:spPr>
        <p:txBody>
          <a:bodyPr wrap="none" rtlCol="0">
            <a:spAutoFit/>
          </a:bodyPr>
          <a:lstStyle/>
          <a:p>
            <a:r>
              <a:rPr lang="en-GB" dirty="0">
                <a:hlinkClick r:id="rId2"/>
              </a:rPr>
              <a:t>https://www.vivaxsolutions.com/web/lmc.aspx</a:t>
            </a:r>
            <a:endParaRPr lang="en-GB" dirty="0"/>
          </a:p>
        </p:txBody>
      </p:sp>
      <p:sp>
        <p:nvSpPr>
          <p:cNvPr id="5" name="TextBox 4">
            <a:extLst>
              <a:ext uri="{FF2B5EF4-FFF2-40B4-BE49-F238E27FC236}">
                <a16:creationId xmlns:a16="http://schemas.microsoft.com/office/drawing/2014/main" id="{43D65A4B-763F-4D01-8AE4-EDDAF23C09B6}"/>
              </a:ext>
            </a:extLst>
          </p:cNvPr>
          <p:cNvSpPr txBox="1"/>
          <p:nvPr/>
        </p:nvSpPr>
        <p:spPr>
          <a:xfrm>
            <a:off x="5382228" y="1192192"/>
            <a:ext cx="1694695" cy="2585323"/>
          </a:xfrm>
          <a:prstGeom prst="rect">
            <a:avLst/>
          </a:prstGeom>
          <a:noFill/>
        </p:spPr>
        <p:txBody>
          <a:bodyPr wrap="none" rtlCol="0">
            <a:spAutoFit/>
          </a:bodyPr>
          <a:lstStyle/>
          <a:p>
            <a:r>
              <a:rPr lang="it-IT" dirty="0"/>
              <a:t>((</a:t>
            </a:r>
            <a:r>
              <a:rPr lang="it-IT" dirty="0" err="1"/>
              <a:t>without</a:t>
            </a:r>
            <a:r>
              <a:rPr lang="it-IT" dirty="0"/>
              <a:t> labels))</a:t>
            </a:r>
          </a:p>
          <a:p>
            <a:r>
              <a:rPr lang="it-IT" dirty="0"/>
              <a:t>        INP</a:t>
            </a:r>
          </a:p>
          <a:p>
            <a:r>
              <a:rPr lang="it-IT" dirty="0"/>
              <a:t>        STA 99</a:t>
            </a:r>
          </a:p>
          <a:p>
            <a:r>
              <a:rPr lang="it-IT" dirty="0"/>
              <a:t>        INP</a:t>
            </a:r>
          </a:p>
          <a:p>
            <a:r>
              <a:rPr lang="it-IT" dirty="0"/>
              <a:t>        STA 98</a:t>
            </a:r>
          </a:p>
          <a:p>
            <a:r>
              <a:rPr lang="it-IT" dirty="0"/>
              <a:t>        LDA 99</a:t>
            </a:r>
          </a:p>
          <a:p>
            <a:r>
              <a:rPr lang="it-IT" dirty="0"/>
              <a:t>        ADD 98</a:t>
            </a:r>
          </a:p>
          <a:p>
            <a:r>
              <a:rPr lang="it-IT" dirty="0"/>
              <a:t>        OUT</a:t>
            </a:r>
          </a:p>
          <a:p>
            <a:r>
              <a:rPr lang="it-IT" dirty="0"/>
              <a:t>        HLT</a:t>
            </a:r>
            <a:endParaRPr lang="en-GB" dirty="0"/>
          </a:p>
        </p:txBody>
      </p:sp>
    </p:spTree>
    <p:extLst>
      <p:ext uri="{BB962C8B-B14F-4D97-AF65-F5344CB8AC3E}">
        <p14:creationId xmlns:p14="http://schemas.microsoft.com/office/powerpoint/2010/main" val="179386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9E1F-7C9E-4A4E-B0AD-0D284A14BBB0}"/>
              </a:ext>
            </a:extLst>
          </p:cNvPr>
          <p:cNvSpPr>
            <a:spLocks noGrp="1"/>
          </p:cNvSpPr>
          <p:nvPr>
            <p:ph type="title"/>
          </p:nvPr>
        </p:nvSpPr>
        <p:spPr/>
        <p:txBody>
          <a:bodyPr/>
          <a:lstStyle/>
          <a:p>
            <a:r>
              <a:rPr lang="en-GB" dirty="0"/>
              <a:t>Flip flop - memory</a:t>
            </a:r>
          </a:p>
        </p:txBody>
      </p:sp>
      <p:sp>
        <p:nvSpPr>
          <p:cNvPr id="3" name="Content Placeholder 2">
            <a:extLst>
              <a:ext uri="{FF2B5EF4-FFF2-40B4-BE49-F238E27FC236}">
                <a16:creationId xmlns:a16="http://schemas.microsoft.com/office/drawing/2014/main" id="{1A905E8E-6EC0-4146-A41A-143556D9F477}"/>
              </a:ext>
            </a:extLst>
          </p:cNvPr>
          <p:cNvSpPr>
            <a:spLocks noGrp="1"/>
          </p:cNvSpPr>
          <p:nvPr>
            <p:ph idx="1"/>
          </p:nvPr>
        </p:nvSpPr>
        <p:spPr>
          <a:solidFill>
            <a:schemeClr val="tx1"/>
          </a:solidFill>
        </p:spPr>
        <p:txBody>
          <a:bodyPr/>
          <a:lstStyle/>
          <a:p>
            <a:endParaRPr lang="en-GB" dirty="0"/>
          </a:p>
        </p:txBody>
      </p:sp>
      <p:pic>
        <p:nvPicPr>
          <p:cNvPr id="4098" name="Picture 2" descr="Image result for logic flip flop">
            <a:extLst>
              <a:ext uri="{FF2B5EF4-FFF2-40B4-BE49-F238E27FC236}">
                <a16:creationId xmlns:a16="http://schemas.microsoft.com/office/drawing/2014/main" id="{49F31E43-9DA8-4227-950F-114932DD3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87" y="2406495"/>
            <a:ext cx="6752421" cy="322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820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2489A4-6403-4BB0-B34F-FBA39EA14746}"/>
              </a:ext>
            </a:extLst>
          </p:cNvPr>
          <p:cNvPicPr>
            <a:picLocks noChangeAspect="1"/>
          </p:cNvPicPr>
          <p:nvPr/>
        </p:nvPicPr>
        <p:blipFill>
          <a:blip r:embed="rId2"/>
          <a:stretch>
            <a:fillRect/>
          </a:stretch>
        </p:blipFill>
        <p:spPr>
          <a:xfrm>
            <a:off x="1148908" y="461539"/>
            <a:ext cx="3017978" cy="4483853"/>
          </a:xfrm>
          <a:prstGeom prst="rect">
            <a:avLst/>
          </a:prstGeom>
        </p:spPr>
      </p:pic>
      <p:sp>
        <p:nvSpPr>
          <p:cNvPr id="3" name="AutoShape 2" descr="Get the ASCII value of a character">
            <a:extLst>
              <a:ext uri="{FF2B5EF4-FFF2-40B4-BE49-F238E27FC236}">
                <a16:creationId xmlns:a16="http://schemas.microsoft.com/office/drawing/2014/main" id="{9B35AC78-168C-4085-98A8-B1A7B8A662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a:extLst>
              <a:ext uri="{FF2B5EF4-FFF2-40B4-BE49-F238E27FC236}">
                <a16:creationId xmlns:a16="http://schemas.microsoft.com/office/drawing/2014/main" id="{C5BD549F-DBDF-400B-A53B-EE7E1E785162}"/>
              </a:ext>
            </a:extLst>
          </p:cNvPr>
          <p:cNvPicPr>
            <a:picLocks noChangeAspect="1"/>
          </p:cNvPicPr>
          <p:nvPr/>
        </p:nvPicPr>
        <p:blipFill>
          <a:blip r:embed="rId3"/>
          <a:stretch>
            <a:fillRect/>
          </a:stretch>
        </p:blipFill>
        <p:spPr>
          <a:xfrm>
            <a:off x="4811631" y="461539"/>
            <a:ext cx="1704915" cy="1432702"/>
          </a:xfrm>
          <a:prstGeom prst="rect">
            <a:avLst/>
          </a:prstGeom>
        </p:spPr>
      </p:pic>
      <p:sp>
        <p:nvSpPr>
          <p:cNvPr id="5" name="TextBox 4">
            <a:extLst>
              <a:ext uri="{FF2B5EF4-FFF2-40B4-BE49-F238E27FC236}">
                <a16:creationId xmlns:a16="http://schemas.microsoft.com/office/drawing/2014/main" id="{54470528-BBB4-4776-A996-69CE902EB489}"/>
              </a:ext>
            </a:extLst>
          </p:cNvPr>
          <p:cNvSpPr txBox="1"/>
          <p:nvPr/>
        </p:nvSpPr>
        <p:spPr>
          <a:xfrm>
            <a:off x="7847635" y="1689904"/>
            <a:ext cx="1544012" cy="4524315"/>
          </a:xfrm>
          <a:prstGeom prst="rect">
            <a:avLst/>
          </a:prstGeom>
          <a:noFill/>
        </p:spPr>
        <p:txBody>
          <a:bodyPr wrap="none" rtlCol="0">
            <a:spAutoFit/>
          </a:bodyPr>
          <a:lstStyle/>
          <a:p>
            <a:r>
              <a:rPr lang="en-GB" dirty="0"/>
              <a:t>        </a:t>
            </a:r>
            <a:r>
              <a:rPr lang="en-GB" dirty="0" err="1"/>
              <a:t>lda</a:t>
            </a:r>
            <a:r>
              <a:rPr lang="en-GB" dirty="0"/>
              <a:t> h</a:t>
            </a:r>
          </a:p>
          <a:p>
            <a:r>
              <a:rPr lang="en-GB" dirty="0"/>
              <a:t>        </a:t>
            </a:r>
            <a:r>
              <a:rPr lang="en-GB" dirty="0" err="1"/>
              <a:t>otc</a:t>
            </a:r>
            <a:endParaRPr lang="en-GB" dirty="0"/>
          </a:p>
          <a:p>
            <a:r>
              <a:rPr lang="en-GB" dirty="0"/>
              <a:t>        </a:t>
            </a:r>
            <a:r>
              <a:rPr lang="en-GB" dirty="0" err="1"/>
              <a:t>lda</a:t>
            </a:r>
            <a:r>
              <a:rPr lang="en-GB" dirty="0"/>
              <a:t> e</a:t>
            </a:r>
          </a:p>
          <a:p>
            <a:r>
              <a:rPr lang="en-GB" dirty="0"/>
              <a:t>        </a:t>
            </a:r>
            <a:r>
              <a:rPr lang="en-GB" dirty="0" err="1"/>
              <a:t>otc</a:t>
            </a:r>
            <a:endParaRPr lang="en-GB" dirty="0"/>
          </a:p>
          <a:p>
            <a:r>
              <a:rPr lang="en-GB" dirty="0"/>
              <a:t>        </a:t>
            </a:r>
            <a:r>
              <a:rPr lang="en-GB" dirty="0" err="1"/>
              <a:t>lda</a:t>
            </a:r>
            <a:r>
              <a:rPr lang="en-GB" dirty="0"/>
              <a:t> l</a:t>
            </a:r>
          </a:p>
          <a:p>
            <a:r>
              <a:rPr lang="en-GB" dirty="0"/>
              <a:t>        </a:t>
            </a:r>
            <a:r>
              <a:rPr lang="en-GB" dirty="0" err="1"/>
              <a:t>otc</a:t>
            </a:r>
            <a:endParaRPr lang="en-GB" dirty="0"/>
          </a:p>
          <a:p>
            <a:r>
              <a:rPr lang="en-GB" dirty="0"/>
              <a:t>        </a:t>
            </a:r>
            <a:r>
              <a:rPr lang="en-GB" dirty="0" err="1"/>
              <a:t>lda</a:t>
            </a:r>
            <a:r>
              <a:rPr lang="en-GB" dirty="0"/>
              <a:t> l</a:t>
            </a:r>
          </a:p>
          <a:p>
            <a:r>
              <a:rPr lang="en-GB" dirty="0"/>
              <a:t>        </a:t>
            </a:r>
            <a:r>
              <a:rPr lang="en-GB" dirty="0" err="1"/>
              <a:t>otc</a:t>
            </a:r>
            <a:endParaRPr lang="en-GB" dirty="0"/>
          </a:p>
          <a:p>
            <a:r>
              <a:rPr lang="en-GB" dirty="0"/>
              <a:t>        </a:t>
            </a:r>
            <a:r>
              <a:rPr lang="en-GB" dirty="0" err="1"/>
              <a:t>lda</a:t>
            </a:r>
            <a:r>
              <a:rPr lang="en-GB" dirty="0"/>
              <a:t> o</a:t>
            </a:r>
          </a:p>
          <a:p>
            <a:r>
              <a:rPr lang="en-GB" dirty="0"/>
              <a:t>        </a:t>
            </a:r>
            <a:r>
              <a:rPr lang="en-GB" dirty="0" err="1"/>
              <a:t>otc</a:t>
            </a:r>
            <a:endParaRPr lang="en-GB" dirty="0"/>
          </a:p>
          <a:p>
            <a:r>
              <a:rPr lang="en-GB" dirty="0"/>
              <a:t>        </a:t>
            </a:r>
            <a:r>
              <a:rPr lang="en-GB" dirty="0" err="1"/>
              <a:t>hlt</a:t>
            </a:r>
            <a:endParaRPr lang="en-GB" dirty="0"/>
          </a:p>
          <a:p>
            <a:r>
              <a:rPr lang="en-GB" dirty="0"/>
              <a:t>space   </a:t>
            </a:r>
            <a:r>
              <a:rPr lang="en-GB" dirty="0" err="1"/>
              <a:t>dat</a:t>
            </a:r>
            <a:r>
              <a:rPr lang="en-GB" dirty="0"/>
              <a:t> 32</a:t>
            </a:r>
          </a:p>
          <a:p>
            <a:r>
              <a:rPr lang="en-GB" dirty="0"/>
              <a:t>h       </a:t>
            </a:r>
            <a:r>
              <a:rPr lang="en-GB" dirty="0" err="1"/>
              <a:t>dat</a:t>
            </a:r>
            <a:r>
              <a:rPr lang="en-GB" dirty="0"/>
              <a:t> 72</a:t>
            </a:r>
          </a:p>
          <a:p>
            <a:r>
              <a:rPr lang="en-GB" dirty="0"/>
              <a:t>e       </a:t>
            </a:r>
            <a:r>
              <a:rPr lang="en-GB" dirty="0" err="1"/>
              <a:t>dat</a:t>
            </a:r>
            <a:r>
              <a:rPr lang="en-GB" dirty="0"/>
              <a:t> 101</a:t>
            </a:r>
          </a:p>
          <a:p>
            <a:r>
              <a:rPr lang="en-GB" dirty="0"/>
              <a:t>l       </a:t>
            </a:r>
            <a:r>
              <a:rPr lang="en-GB" dirty="0" err="1"/>
              <a:t>dat</a:t>
            </a:r>
            <a:r>
              <a:rPr lang="en-GB" dirty="0"/>
              <a:t> 108</a:t>
            </a:r>
          </a:p>
          <a:p>
            <a:r>
              <a:rPr lang="en-GB" dirty="0"/>
              <a:t>o       </a:t>
            </a:r>
            <a:r>
              <a:rPr lang="en-GB" dirty="0" err="1"/>
              <a:t>dat</a:t>
            </a:r>
            <a:r>
              <a:rPr lang="en-GB" dirty="0"/>
              <a:t> 111</a:t>
            </a:r>
          </a:p>
        </p:txBody>
      </p:sp>
    </p:spTree>
    <p:extLst>
      <p:ext uri="{BB962C8B-B14F-4D97-AF65-F5344CB8AC3E}">
        <p14:creationId xmlns:p14="http://schemas.microsoft.com/office/powerpoint/2010/main" val="326996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64C-E439-436D-8AC0-8A2DFA350DFE}"/>
              </a:ext>
            </a:extLst>
          </p:cNvPr>
          <p:cNvSpPr>
            <a:spLocks noGrp="1"/>
          </p:cNvSpPr>
          <p:nvPr>
            <p:ph type="title"/>
          </p:nvPr>
        </p:nvSpPr>
        <p:spPr/>
        <p:txBody>
          <a:bodyPr/>
          <a:lstStyle/>
          <a:p>
            <a:r>
              <a:rPr lang="en-GB" dirty="0"/>
              <a:t>Little man computer</a:t>
            </a:r>
          </a:p>
        </p:txBody>
      </p:sp>
      <p:sp>
        <p:nvSpPr>
          <p:cNvPr id="3" name="Content Placeholder 2">
            <a:extLst>
              <a:ext uri="{FF2B5EF4-FFF2-40B4-BE49-F238E27FC236}">
                <a16:creationId xmlns:a16="http://schemas.microsoft.com/office/drawing/2014/main" id="{5A0CFCBB-CC2E-4599-AC73-1C019FF3DF5B}"/>
              </a:ext>
            </a:extLst>
          </p:cNvPr>
          <p:cNvSpPr>
            <a:spLocks noGrp="1"/>
          </p:cNvSpPr>
          <p:nvPr>
            <p:ph idx="1"/>
          </p:nvPr>
        </p:nvSpPr>
        <p:spPr>
          <a:xfrm>
            <a:off x="7449015" y="2401887"/>
            <a:ext cx="4653505" cy="3541714"/>
          </a:xfrm>
        </p:spPr>
        <p:txBody>
          <a:bodyPr>
            <a:normAutofit/>
          </a:bodyPr>
          <a:lstStyle/>
          <a:p>
            <a:pPr marL="0" indent="0">
              <a:buNone/>
            </a:pPr>
            <a:r>
              <a:rPr lang="en-GB" dirty="0"/>
              <a:t>Create a document and fill </a:t>
            </a:r>
            <a:r>
              <a:rPr lang="en-GB"/>
              <a:t>it with:</a:t>
            </a:r>
          </a:p>
          <a:p>
            <a:r>
              <a:rPr lang="en-GB" dirty="0"/>
              <a:t>Screen shots</a:t>
            </a:r>
          </a:p>
          <a:p>
            <a:r>
              <a:rPr lang="en-GB" dirty="0"/>
              <a:t>Document little man computer</a:t>
            </a:r>
          </a:p>
          <a:p>
            <a:r>
              <a:rPr lang="en-GB" dirty="0"/>
              <a:t>Document your code</a:t>
            </a:r>
          </a:p>
          <a:p>
            <a:r>
              <a:rPr lang="en-GB" dirty="0"/>
              <a:t>Flow charts</a:t>
            </a:r>
          </a:p>
          <a:p>
            <a:r>
              <a:rPr lang="en-GB" dirty="0"/>
              <a:t>Screen shot the code working</a:t>
            </a:r>
          </a:p>
          <a:p>
            <a:endParaRPr lang="en-GB" dirty="0"/>
          </a:p>
        </p:txBody>
      </p:sp>
      <p:sp>
        <p:nvSpPr>
          <p:cNvPr id="4" name="Content Placeholder 2">
            <a:extLst>
              <a:ext uri="{FF2B5EF4-FFF2-40B4-BE49-F238E27FC236}">
                <a16:creationId xmlns:a16="http://schemas.microsoft.com/office/drawing/2014/main" id="{9F4A05DA-9925-4748-AA29-086E5085BC24}"/>
              </a:ext>
            </a:extLst>
          </p:cNvPr>
          <p:cNvSpPr txBox="1">
            <a:spLocks/>
          </p:cNvSpPr>
          <p:nvPr/>
        </p:nvSpPr>
        <p:spPr>
          <a:xfrm>
            <a:off x="847763" y="2401886"/>
            <a:ext cx="6441417" cy="4054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Input two numbers, add them, display result</a:t>
            </a:r>
          </a:p>
          <a:p>
            <a:r>
              <a:rPr lang="en-GB" dirty="0"/>
              <a:t>Input two numbers, minus them, display result</a:t>
            </a:r>
          </a:p>
          <a:p>
            <a:r>
              <a:rPr lang="en-GB" dirty="0"/>
              <a:t>Input two numbers, display the smallest</a:t>
            </a:r>
          </a:p>
          <a:p>
            <a:r>
              <a:rPr lang="en-GB" dirty="0"/>
              <a:t>Input a number, count down to zero</a:t>
            </a:r>
          </a:p>
          <a:p>
            <a:r>
              <a:rPr lang="en-GB" dirty="0"/>
              <a:t>Input two numbers and multiply them</a:t>
            </a:r>
          </a:p>
          <a:p>
            <a:r>
              <a:rPr lang="en-GB" dirty="0"/>
              <a:t>Input a number, output the cube (n*n*n)</a:t>
            </a:r>
          </a:p>
          <a:p>
            <a:r>
              <a:rPr lang="en-GB" dirty="0"/>
              <a:t>Output all odd numbers less than 100</a:t>
            </a:r>
          </a:p>
        </p:txBody>
      </p:sp>
    </p:spTree>
    <p:extLst>
      <p:ext uri="{BB962C8B-B14F-4D97-AF65-F5344CB8AC3E}">
        <p14:creationId xmlns:p14="http://schemas.microsoft.com/office/powerpoint/2010/main" val="395284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1E05-9576-4C60-B641-C73BEB0AE016}"/>
              </a:ext>
            </a:extLst>
          </p:cNvPr>
          <p:cNvSpPr>
            <a:spLocks noGrp="1"/>
          </p:cNvSpPr>
          <p:nvPr>
            <p:ph type="title"/>
          </p:nvPr>
        </p:nvSpPr>
        <p:spPr/>
        <p:txBody>
          <a:bodyPr/>
          <a:lstStyle/>
          <a:p>
            <a:r>
              <a:rPr lang="en-GB" dirty="0"/>
              <a:t>http://www.yorku.ca/sychen/research/LMC/</a:t>
            </a:r>
          </a:p>
        </p:txBody>
      </p:sp>
      <p:sp>
        <p:nvSpPr>
          <p:cNvPr id="3" name="Content Placeholder 2">
            <a:extLst>
              <a:ext uri="{FF2B5EF4-FFF2-40B4-BE49-F238E27FC236}">
                <a16:creationId xmlns:a16="http://schemas.microsoft.com/office/drawing/2014/main" id="{A8530E09-C10B-46A2-8195-E0041736F5C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4254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BB2-E1E7-4B36-B339-1ABC907CE83B}"/>
              </a:ext>
            </a:extLst>
          </p:cNvPr>
          <p:cNvSpPr>
            <a:spLocks noGrp="1"/>
          </p:cNvSpPr>
          <p:nvPr>
            <p:ph type="title"/>
          </p:nvPr>
        </p:nvSpPr>
        <p:spPr/>
        <p:txBody>
          <a:bodyPr/>
          <a:lstStyle/>
          <a:p>
            <a:r>
              <a:rPr lang="en-GB" dirty="0"/>
              <a:t>Binary</a:t>
            </a:r>
          </a:p>
        </p:txBody>
      </p:sp>
      <p:sp>
        <p:nvSpPr>
          <p:cNvPr id="3" name="Content Placeholder 2">
            <a:extLst>
              <a:ext uri="{FF2B5EF4-FFF2-40B4-BE49-F238E27FC236}">
                <a16:creationId xmlns:a16="http://schemas.microsoft.com/office/drawing/2014/main" id="{39676525-AEC2-4425-A204-70C48A05487D}"/>
              </a:ext>
            </a:extLst>
          </p:cNvPr>
          <p:cNvSpPr>
            <a:spLocks noGrp="1"/>
          </p:cNvSpPr>
          <p:nvPr>
            <p:ph idx="1"/>
          </p:nvPr>
        </p:nvSpPr>
        <p:spPr/>
        <p:txBody>
          <a:bodyPr/>
          <a:lstStyle/>
          <a:p>
            <a:r>
              <a:rPr lang="en-GB" dirty="0"/>
              <a:t>Memory</a:t>
            </a:r>
          </a:p>
          <a:p>
            <a:r>
              <a:rPr lang="en-GB" dirty="0"/>
              <a:t>Logic to select values from memory</a:t>
            </a:r>
          </a:p>
        </p:txBody>
      </p:sp>
      <p:pic>
        <p:nvPicPr>
          <p:cNvPr id="3074" name="Picture 2" descr="Image result for logic gates to read 2 bit memory">
            <a:extLst>
              <a:ext uri="{FF2B5EF4-FFF2-40B4-BE49-F238E27FC236}">
                <a16:creationId xmlns:a16="http://schemas.microsoft.com/office/drawing/2014/main" id="{53E9239D-E664-431B-8C5F-CE74924C1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505" y="185737"/>
            <a:ext cx="5629275"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8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F9F6-83C3-401B-82B5-CDBEAA0E539C}"/>
              </a:ext>
            </a:extLst>
          </p:cNvPr>
          <p:cNvSpPr>
            <a:spLocks noGrp="1"/>
          </p:cNvSpPr>
          <p:nvPr>
            <p:ph type="title"/>
          </p:nvPr>
        </p:nvSpPr>
        <p:spPr/>
        <p:txBody>
          <a:bodyPr/>
          <a:lstStyle/>
          <a:p>
            <a:r>
              <a:rPr lang="en-GB" dirty="0"/>
              <a:t>We have investigated data manipulation</a:t>
            </a:r>
          </a:p>
        </p:txBody>
      </p:sp>
      <p:sp>
        <p:nvSpPr>
          <p:cNvPr id="3" name="Content Placeholder 2">
            <a:extLst>
              <a:ext uri="{FF2B5EF4-FFF2-40B4-BE49-F238E27FC236}">
                <a16:creationId xmlns:a16="http://schemas.microsoft.com/office/drawing/2014/main" id="{A896671D-9EC8-4816-BB92-9EE05110B596}"/>
              </a:ext>
            </a:extLst>
          </p:cNvPr>
          <p:cNvSpPr>
            <a:spLocks noGrp="1"/>
          </p:cNvSpPr>
          <p:nvPr>
            <p:ph idx="1"/>
          </p:nvPr>
        </p:nvSpPr>
        <p:spPr>
          <a:xfrm>
            <a:off x="1141413" y="1937253"/>
            <a:ext cx="9905999" cy="3541714"/>
          </a:xfrm>
        </p:spPr>
        <p:txBody>
          <a:bodyPr/>
          <a:lstStyle/>
          <a:p>
            <a:r>
              <a:rPr lang="en-GB" dirty="0"/>
              <a:t>Ripple adder</a:t>
            </a:r>
          </a:p>
        </p:txBody>
      </p:sp>
      <p:pic>
        <p:nvPicPr>
          <p:cNvPr id="5122" name="Picture 2" descr="Image result for logic ripple adder">
            <a:extLst>
              <a:ext uri="{FF2B5EF4-FFF2-40B4-BE49-F238E27FC236}">
                <a16:creationId xmlns:a16="http://schemas.microsoft.com/office/drawing/2014/main" id="{D9FD6911-AF06-45AF-BF2F-EF43C403C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452" y="2097088"/>
            <a:ext cx="6897959" cy="402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7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8E1-1956-40F3-B27A-D84B27F9AFB0}"/>
              </a:ext>
            </a:extLst>
          </p:cNvPr>
          <p:cNvSpPr>
            <a:spLocks noGrp="1"/>
          </p:cNvSpPr>
          <p:nvPr>
            <p:ph type="title"/>
          </p:nvPr>
        </p:nvSpPr>
        <p:spPr/>
        <p:txBody>
          <a:bodyPr/>
          <a:lstStyle/>
          <a:p>
            <a:r>
              <a:rPr lang="en-GB" dirty="0"/>
              <a:t>How do we make something useful?</a:t>
            </a:r>
          </a:p>
        </p:txBody>
      </p:sp>
      <p:sp>
        <p:nvSpPr>
          <p:cNvPr id="3" name="Content Placeholder 2">
            <a:extLst>
              <a:ext uri="{FF2B5EF4-FFF2-40B4-BE49-F238E27FC236}">
                <a16:creationId xmlns:a16="http://schemas.microsoft.com/office/drawing/2014/main" id="{37B017A3-0F84-4612-AB1C-08F1D4ADE81E}"/>
              </a:ext>
            </a:extLst>
          </p:cNvPr>
          <p:cNvSpPr>
            <a:spLocks noGrp="1"/>
          </p:cNvSpPr>
          <p:nvPr>
            <p:ph idx="1"/>
          </p:nvPr>
        </p:nvSpPr>
        <p:spPr/>
        <p:txBody>
          <a:bodyPr/>
          <a:lstStyle/>
          <a:p>
            <a:r>
              <a:rPr lang="en-GB" dirty="0"/>
              <a:t>Input</a:t>
            </a:r>
          </a:p>
          <a:p>
            <a:r>
              <a:rPr lang="en-GB" dirty="0"/>
              <a:t>Output</a:t>
            </a:r>
          </a:p>
          <a:p>
            <a:r>
              <a:rPr lang="en-GB" dirty="0"/>
              <a:t>Instructions</a:t>
            </a:r>
          </a:p>
          <a:p>
            <a:r>
              <a:rPr lang="en-GB" dirty="0"/>
              <a:t>Memory</a:t>
            </a:r>
          </a:p>
          <a:p>
            <a:endParaRPr lang="en-GB" dirty="0"/>
          </a:p>
        </p:txBody>
      </p:sp>
    </p:spTree>
    <p:extLst>
      <p:ext uri="{BB962C8B-B14F-4D97-AF65-F5344CB8AC3E}">
        <p14:creationId xmlns:p14="http://schemas.microsoft.com/office/powerpoint/2010/main" val="421271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FCA-3EAE-4BD3-9BAC-9E222472C789}"/>
              </a:ext>
            </a:extLst>
          </p:cNvPr>
          <p:cNvSpPr>
            <a:spLocks noGrp="1"/>
          </p:cNvSpPr>
          <p:nvPr>
            <p:ph type="ctrTitle"/>
          </p:nvPr>
        </p:nvSpPr>
        <p:spPr/>
        <p:txBody>
          <a:bodyPr/>
          <a:lstStyle/>
          <a:p>
            <a:r>
              <a:rPr lang="en-GB" dirty="0"/>
              <a:t>John von Neumann</a:t>
            </a:r>
          </a:p>
        </p:txBody>
      </p:sp>
      <p:sp>
        <p:nvSpPr>
          <p:cNvPr id="3" name="Subtitle 2">
            <a:extLst>
              <a:ext uri="{FF2B5EF4-FFF2-40B4-BE49-F238E27FC236}">
                <a16:creationId xmlns:a16="http://schemas.microsoft.com/office/drawing/2014/main" id="{9976D156-F94F-484E-ADDA-35A06CF77F0C}"/>
              </a:ext>
            </a:extLst>
          </p:cNvPr>
          <p:cNvSpPr>
            <a:spLocks noGrp="1"/>
          </p:cNvSpPr>
          <p:nvPr>
            <p:ph type="subTitle" idx="1"/>
          </p:nvPr>
        </p:nvSpPr>
        <p:spPr/>
        <p:txBody>
          <a:bodyPr/>
          <a:lstStyle/>
          <a:p>
            <a:endParaRPr lang="en-GB" dirty="0"/>
          </a:p>
        </p:txBody>
      </p:sp>
      <p:pic>
        <p:nvPicPr>
          <p:cNvPr id="1026" name="Picture 2" descr="Image result for von neumann">
            <a:extLst>
              <a:ext uri="{FF2B5EF4-FFF2-40B4-BE49-F238E27FC236}">
                <a16:creationId xmlns:a16="http://schemas.microsoft.com/office/drawing/2014/main" id="{058C9B13-00C7-4CD2-B3E9-2EBBE49EC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429" y="2337564"/>
            <a:ext cx="3225955" cy="42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CA5B-B01C-4853-9605-5DD77C6D2BF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E4DD0B-BF3B-406D-9B50-9064E8224A5D}"/>
              </a:ext>
            </a:extLst>
          </p:cNvPr>
          <p:cNvSpPr>
            <a:spLocks noGrp="1"/>
          </p:cNvSpPr>
          <p:nvPr>
            <p:ph idx="1"/>
          </p:nvPr>
        </p:nvSpPr>
        <p:spPr/>
        <p:txBody>
          <a:bodyPr/>
          <a:lstStyle/>
          <a:p>
            <a:pPr marL="0" indent="0">
              <a:buNone/>
            </a:pPr>
            <a:r>
              <a:rPr lang="en-GB" dirty="0"/>
              <a:t>He made major contributions to a number of fields, including mathematics (foundations of mathematics, functional analysis, ergodic theory, representation theory, operator algebras, geometry, topology, and numerical analysis), physics (quantum mechanics, hydrodynamics, and quantum statistical mechanics), economics (game theory), computing (Von Neumann architecture, linear programming, self-replicating machines, stochastic computing), and statistics.</a:t>
            </a:r>
          </a:p>
        </p:txBody>
      </p:sp>
    </p:spTree>
    <p:extLst>
      <p:ext uri="{BB962C8B-B14F-4D97-AF65-F5344CB8AC3E}">
        <p14:creationId xmlns:p14="http://schemas.microsoft.com/office/powerpoint/2010/main" val="117979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F349-56B7-483E-B60E-17EAEE7B15F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754501-984B-4B88-8F3F-E339D15DDADF}"/>
              </a:ext>
            </a:extLst>
          </p:cNvPr>
          <p:cNvSpPr>
            <a:spLocks noGrp="1"/>
          </p:cNvSpPr>
          <p:nvPr>
            <p:ph idx="1"/>
          </p:nvPr>
        </p:nvSpPr>
        <p:spPr/>
        <p:txBody>
          <a:bodyPr/>
          <a:lstStyle/>
          <a:p>
            <a:endParaRPr lang="en-GB"/>
          </a:p>
        </p:txBody>
      </p:sp>
      <p:pic>
        <p:nvPicPr>
          <p:cNvPr id="2050" name="Picture 2" descr="Image result for von neumann">
            <a:extLst>
              <a:ext uri="{FF2B5EF4-FFF2-40B4-BE49-F238E27FC236}">
                <a16:creationId xmlns:a16="http://schemas.microsoft.com/office/drawing/2014/main" id="{A255B9C3-B539-4307-81BB-BAB27F0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3825"/>
            <a:ext cx="11430000" cy="6610350"/>
          </a:xfrm>
          <a:prstGeom prst="rect">
            <a:avLst/>
          </a:prstGeom>
          <a:solidFill>
            <a:schemeClr val="tx1"/>
          </a:solidFill>
        </p:spPr>
      </p:pic>
    </p:spTree>
    <p:extLst>
      <p:ext uri="{BB962C8B-B14F-4D97-AF65-F5344CB8AC3E}">
        <p14:creationId xmlns:p14="http://schemas.microsoft.com/office/powerpoint/2010/main" val="131306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purpose of the </a:t>
            </a:r>
            <a:r>
              <a:rPr lang="en-GB" dirty="0" err="1"/>
              <a:t>cpu</a:t>
            </a:r>
            <a:r>
              <a:rPr lang="en-GB" dirty="0"/>
              <a:t>?</a:t>
            </a:r>
          </a:p>
        </p:txBody>
      </p:sp>
      <p:sp>
        <p:nvSpPr>
          <p:cNvPr id="3" name="Content Placeholder 2"/>
          <p:cNvSpPr>
            <a:spLocks noGrp="1"/>
          </p:cNvSpPr>
          <p:nvPr>
            <p:ph idx="1"/>
          </p:nvPr>
        </p:nvSpPr>
        <p:spPr>
          <a:xfrm>
            <a:off x="1141412" y="1849437"/>
            <a:ext cx="9905999" cy="1536701"/>
          </a:xfrm>
        </p:spPr>
        <p:txBody>
          <a:bodyPr>
            <a:normAutofit/>
          </a:bodyPr>
          <a:lstStyle/>
          <a:p>
            <a:pPr marL="0" indent="0">
              <a:buNone/>
            </a:pPr>
            <a:r>
              <a:rPr lang="en-GB" sz="3200" dirty="0"/>
              <a:t>The CPU executes programs (made up of instructions) using the </a:t>
            </a:r>
            <a:r>
              <a:rPr lang="en-GB" sz="4000" dirty="0"/>
              <a:t>fetch-decode-execute</a:t>
            </a:r>
            <a:r>
              <a:rPr lang="en-GB" sz="3200" dirty="0"/>
              <a:t> cycle</a:t>
            </a:r>
          </a:p>
        </p:txBody>
      </p:sp>
      <p:pic>
        <p:nvPicPr>
          <p:cNvPr id="3074" name="Picture 2" descr="http://teach-ict.com/gcse_computing/ocr/212_computing_hardware/cpu/miniweb/images/fetchdecodeexecu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3230166"/>
            <a:ext cx="4071938" cy="34611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9350" y="6343650"/>
            <a:ext cx="1185863" cy="2428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8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0</TotalTime>
  <Words>499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 New</vt:lpstr>
      <vt:lpstr>Tw Cen MT</vt:lpstr>
      <vt:lpstr>Circuit</vt:lpstr>
      <vt:lpstr>PowerPoint Presentation</vt:lpstr>
      <vt:lpstr>Flip flop - memory</vt:lpstr>
      <vt:lpstr>Binary</vt:lpstr>
      <vt:lpstr>We have investigated data manipulation</vt:lpstr>
      <vt:lpstr>How do we make something useful?</vt:lpstr>
      <vt:lpstr>John von Neumann</vt:lpstr>
      <vt:lpstr>PowerPoint Presentation</vt:lpstr>
      <vt:lpstr>PowerPoint Presentation</vt:lpstr>
      <vt:lpstr>What is the purpose of the cpu?</vt:lpstr>
      <vt:lpstr>Fetch – decode – execute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Little man computer</vt:lpstr>
      <vt:lpstr>http://www.yorku.ca/sychen/research/LMC/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John Glazebrook</dc:creator>
  <cp:lastModifiedBy>John Glazebrook</cp:lastModifiedBy>
  <cp:revision>52</cp:revision>
  <dcterms:created xsi:type="dcterms:W3CDTF">2018-09-16T21:23:12Z</dcterms:created>
  <dcterms:modified xsi:type="dcterms:W3CDTF">2019-10-17T23:16:20Z</dcterms:modified>
</cp:coreProperties>
</file>