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79" r:id="rId3"/>
    <p:sldId id="281" r:id="rId4"/>
    <p:sldId id="282" r:id="rId5"/>
    <p:sldId id="256" r:id="rId6"/>
    <p:sldId id="257" r:id="rId7"/>
    <p:sldId id="265" r:id="rId8"/>
    <p:sldId id="266" r:id="rId9"/>
    <p:sldId id="278" r:id="rId10"/>
    <p:sldId id="272" r:id="rId11"/>
    <p:sldId id="277" r:id="rId12"/>
    <p:sldId id="273" r:id="rId13"/>
    <p:sldId id="27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54175-DCAD-4226-A563-217BBE391350}" v="5" dt="2019-11-07T21:49:00.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54" autoAdjust="0"/>
    <p:restoredTop sz="94660"/>
  </p:normalViewPr>
  <p:slideViewPr>
    <p:cSldViewPr snapToGrid="0">
      <p:cViewPr varScale="1">
        <p:scale>
          <a:sx n="62" d="100"/>
          <a:sy n="62" d="100"/>
        </p:scale>
        <p:origin x="8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C0054175-DCAD-4226-A563-217BBE391350}"/>
    <pc:docChg chg="custSel addSld delSld modSld">
      <pc:chgData name="John Glazebrook" userId="0cee8e84-5584-4a59-8cd1-43182ebc90a0" providerId="ADAL" clId="{C0054175-DCAD-4226-A563-217BBE391350}" dt="2019-11-07T21:49:00.220" v="26"/>
      <pc:docMkLst>
        <pc:docMk/>
      </pc:docMkLst>
      <pc:sldChg chg="modSp">
        <pc:chgData name="John Glazebrook" userId="0cee8e84-5584-4a59-8cd1-43182ebc90a0" providerId="ADAL" clId="{C0054175-DCAD-4226-A563-217BBE391350}" dt="2019-11-07T21:46:37.423" v="2" actId="27636"/>
        <pc:sldMkLst>
          <pc:docMk/>
          <pc:sldMk cId="2327460209" sldId="268"/>
        </pc:sldMkLst>
        <pc:spChg chg="mod">
          <ac:chgData name="John Glazebrook" userId="0cee8e84-5584-4a59-8cd1-43182ebc90a0" providerId="ADAL" clId="{C0054175-DCAD-4226-A563-217BBE391350}" dt="2019-11-07T21:46:37.423" v="2" actId="27636"/>
          <ac:spMkLst>
            <pc:docMk/>
            <pc:sldMk cId="2327460209" sldId="268"/>
            <ac:spMk id="3" creationId="{C2D0C103-783E-41A2-A66F-F82DEB32FCFF}"/>
          </ac:spMkLst>
        </pc:spChg>
      </pc:sldChg>
      <pc:sldChg chg="modSp add">
        <pc:chgData name="John Glazebrook" userId="0cee8e84-5584-4a59-8cd1-43182ebc90a0" providerId="ADAL" clId="{C0054175-DCAD-4226-A563-217BBE391350}" dt="2019-11-07T21:46:49.966" v="10" actId="20577"/>
        <pc:sldMkLst>
          <pc:docMk/>
          <pc:sldMk cId="1920744786" sldId="279"/>
        </pc:sldMkLst>
        <pc:spChg chg="mod">
          <ac:chgData name="John Glazebrook" userId="0cee8e84-5584-4a59-8cd1-43182ebc90a0" providerId="ADAL" clId="{C0054175-DCAD-4226-A563-217BBE391350}" dt="2019-11-07T21:46:49.966" v="10" actId="20577"/>
          <ac:spMkLst>
            <pc:docMk/>
            <pc:sldMk cId="1920744786" sldId="279"/>
            <ac:spMk id="3" creationId="{C2D0C103-783E-41A2-A66F-F82DEB32FCFF}"/>
          </ac:spMkLst>
        </pc:spChg>
      </pc:sldChg>
      <pc:sldChg chg="modSp add del">
        <pc:chgData name="John Glazebrook" userId="0cee8e84-5584-4a59-8cd1-43182ebc90a0" providerId="ADAL" clId="{C0054175-DCAD-4226-A563-217BBE391350}" dt="2019-11-07T21:47:30.898" v="22" actId="2696"/>
        <pc:sldMkLst>
          <pc:docMk/>
          <pc:sldMk cId="1688802036" sldId="280"/>
        </pc:sldMkLst>
        <pc:spChg chg="mod">
          <ac:chgData name="John Glazebrook" userId="0cee8e84-5584-4a59-8cd1-43182ebc90a0" providerId="ADAL" clId="{C0054175-DCAD-4226-A563-217BBE391350}" dt="2019-11-07T21:47:06.804" v="14" actId="20577"/>
          <ac:spMkLst>
            <pc:docMk/>
            <pc:sldMk cId="1688802036" sldId="280"/>
            <ac:spMk id="3" creationId="{C2D0C103-783E-41A2-A66F-F82DEB32FCFF}"/>
          </ac:spMkLst>
        </pc:spChg>
      </pc:sldChg>
      <pc:sldChg chg="modSp add">
        <pc:chgData name="John Glazebrook" userId="0cee8e84-5584-4a59-8cd1-43182ebc90a0" providerId="ADAL" clId="{C0054175-DCAD-4226-A563-217BBE391350}" dt="2019-11-07T21:47:17.611" v="18" actId="20577"/>
        <pc:sldMkLst>
          <pc:docMk/>
          <pc:sldMk cId="1577526759" sldId="281"/>
        </pc:sldMkLst>
        <pc:spChg chg="mod">
          <ac:chgData name="John Glazebrook" userId="0cee8e84-5584-4a59-8cd1-43182ebc90a0" providerId="ADAL" clId="{C0054175-DCAD-4226-A563-217BBE391350}" dt="2019-11-07T21:47:17.611" v="18" actId="20577"/>
          <ac:spMkLst>
            <pc:docMk/>
            <pc:sldMk cId="1577526759" sldId="281"/>
            <ac:spMk id="3" creationId="{C2D0C103-783E-41A2-A66F-F82DEB32FCFF}"/>
          </ac:spMkLst>
        </pc:spChg>
      </pc:sldChg>
      <pc:sldChg chg="modSp add">
        <pc:chgData name="John Glazebrook" userId="0cee8e84-5584-4a59-8cd1-43182ebc90a0" providerId="ADAL" clId="{C0054175-DCAD-4226-A563-217BBE391350}" dt="2019-11-07T21:49:00.220" v="26"/>
        <pc:sldMkLst>
          <pc:docMk/>
          <pc:sldMk cId="3901053182" sldId="282"/>
        </pc:sldMkLst>
        <pc:spChg chg="mod">
          <ac:chgData name="John Glazebrook" userId="0cee8e84-5584-4a59-8cd1-43182ebc90a0" providerId="ADAL" clId="{C0054175-DCAD-4226-A563-217BBE391350}" dt="2019-11-07T21:49:00.220" v="26"/>
          <ac:spMkLst>
            <pc:docMk/>
            <pc:sldMk cId="3901053182" sldId="282"/>
            <ac:spMk id="3" creationId="{C2D0C103-783E-41A2-A66F-F82DEB32FCF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15B9-A147-4393-9E56-6FFAD14A6975}"/>
              </a:ext>
            </a:extLst>
          </p:cNvPr>
          <p:cNvSpPr>
            <a:spLocks noGrp="1"/>
          </p:cNvSpPr>
          <p:nvPr>
            <p:ph type="title"/>
          </p:nvPr>
        </p:nvSpPr>
        <p:spPr>
          <a:xfrm>
            <a:off x="1141413" y="618518"/>
            <a:ext cx="9905998" cy="1014340"/>
          </a:xfrm>
        </p:spPr>
        <p:txBody>
          <a:bodyPr/>
          <a:lstStyle/>
          <a:p>
            <a:r>
              <a:rPr lang="en-GB" dirty="0"/>
              <a:t>In the news</a:t>
            </a:r>
          </a:p>
        </p:txBody>
      </p:sp>
      <p:sp>
        <p:nvSpPr>
          <p:cNvPr id="3" name="Content Placeholder 2">
            <a:extLst>
              <a:ext uri="{FF2B5EF4-FFF2-40B4-BE49-F238E27FC236}">
                <a16:creationId xmlns:a16="http://schemas.microsoft.com/office/drawing/2014/main" id="{C2D0C103-783E-41A2-A66F-F82DEB32FCFF}"/>
              </a:ext>
            </a:extLst>
          </p:cNvPr>
          <p:cNvSpPr>
            <a:spLocks noGrp="1"/>
          </p:cNvSpPr>
          <p:nvPr>
            <p:ph idx="1"/>
          </p:nvPr>
        </p:nvSpPr>
        <p:spPr>
          <a:xfrm>
            <a:off x="1141412" y="1632858"/>
            <a:ext cx="9905999" cy="4683966"/>
          </a:xfrm>
        </p:spPr>
        <p:txBody>
          <a:bodyPr>
            <a:normAutofit/>
          </a:bodyPr>
          <a:lstStyle/>
          <a:p>
            <a:r>
              <a:rPr lang="en-GB" dirty="0"/>
              <a:t>Fast-food CEO says 'it just makes sense' to consider replacing cashiers with machines</a:t>
            </a:r>
          </a:p>
        </p:txBody>
      </p:sp>
    </p:spTree>
    <p:extLst>
      <p:ext uri="{BB962C8B-B14F-4D97-AF65-F5344CB8AC3E}">
        <p14:creationId xmlns:p14="http://schemas.microsoft.com/office/powerpoint/2010/main" val="232746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791" y="272716"/>
            <a:ext cx="10243598" cy="6287512"/>
          </a:xfrm>
          <a:prstGeom prst="rect">
            <a:avLst/>
          </a:prstGeom>
        </p:spPr>
      </p:pic>
    </p:spTree>
    <p:extLst>
      <p:ext uri="{BB962C8B-B14F-4D97-AF65-F5344CB8AC3E}">
        <p14:creationId xmlns:p14="http://schemas.microsoft.com/office/powerpoint/2010/main" val="112769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479E-6967-468B-B780-B138D58E0867}"/>
              </a:ext>
            </a:extLst>
          </p:cNvPr>
          <p:cNvSpPr>
            <a:spLocks noGrp="1"/>
          </p:cNvSpPr>
          <p:nvPr>
            <p:ph type="title"/>
          </p:nvPr>
        </p:nvSpPr>
        <p:spPr>
          <a:xfrm>
            <a:off x="1143001" y="0"/>
            <a:ext cx="9905998" cy="1478570"/>
          </a:xfrm>
        </p:spPr>
        <p:txBody>
          <a:bodyPr/>
          <a:lstStyle/>
          <a:p>
            <a:r>
              <a:rPr lang="en-GB" dirty="0"/>
              <a:t>Flow charts</a:t>
            </a:r>
          </a:p>
        </p:txBody>
      </p:sp>
      <p:pic>
        <p:nvPicPr>
          <p:cNvPr id="1026" name="Picture 2" descr="Image result for computer science flowchart">
            <a:extLst>
              <a:ext uri="{FF2B5EF4-FFF2-40B4-BE49-F238E27FC236}">
                <a16:creationId xmlns:a16="http://schemas.microsoft.com/office/drawing/2014/main" id="{34C9E75E-F1CB-44D3-BA7C-ED0082CBB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06" y="1478570"/>
            <a:ext cx="5717687" cy="525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mputer science flowchart">
            <a:extLst>
              <a:ext uri="{FF2B5EF4-FFF2-40B4-BE49-F238E27FC236}">
                <a16:creationId xmlns:a16="http://schemas.microsoft.com/office/drawing/2014/main" id="{7399B333-7D47-49FC-9733-53B303255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0" r="24516" b="-1"/>
          <a:stretch/>
        </p:blipFill>
        <p:spPr bwMode="auto">
          <a:xfrm>
            <a:off x="6243692" y="951516"/>
            <a:ext cx="5664825" cy="495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7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164C-E439-436D-8AC0-8A2DFA350DFE}"/>
              </a:ext>
            </a:extLst>
          </p:cNvPr>
          <p:cNvSpPr>
            <a:spLocks noGrp="1"/>
          </p:cNvSpPr>
          <p:nvPr>
            <p:ph type="title"/>
          </p:nvPr>
        </p:nvSpPr>
        <p:spPr/>
        <p:txBody>
          <a:bodyPr/>
          <a:lstStyle/>
          <a:p>
            <a:r>
              <a:rPr lang="en-GB" dirty="0"/>
              <a:t>Little man computer</a:t>
            </a:r>
          </a:p>
        </p:txBody>
      </p:sp>
      <p:sp>
        <p:nvSpPr>
          <p:cNvPr id="3" name="Content Placeholder 2">
            <a:extLst>
              <a:ext uri="{FF2B5EF4-FFF2-40B4-BE49-F238E27FC236}">
                <a16:creationId xmlns:a16="http://schemas.microsoft.com/office/drawing/2014/main" id="{5A0CFCBB-CC2E-4599-AC73-1C019FF3DF5B}"/>
              </a:ext>
            </a:extLst>
          </p:cNvPr>
          <p:cNvSpPr>
            <a:spLocks noGrp="1"/>
          </p:cNvSpPr>
          <p:nvPr>
            <p:ph idx="1"/>
          </p:nvPr>
        </p:nvSpPr>
        <p:spPr>
          <a:xfrm>
            <a:off x="7449015" y="2401887"/>
            <a:ext cx="4653505" cy="3541714"/>
          </a:xfrm>
        </p:spPr>
        <p:txBody>
          <a:bodyPr>
            <a:normAutofit/>
          </a:bodyPr>
          <a:lstStyle/>
          <a:p>
            <a:r>
              <a:rPr lang="en-GB" dirty="0"/>
              <a:t>Screen shots</a:t>
            </a:r>
          </a:p>
          <a:p>
            <a:r>
              <a:rPr lang="en-GB" dirty="0"/>
              <a:t>Document little man computer</a:t>
            </a:r>
          </a:p>
          <a:p>
            <a:r>
              <a:rPr lang="en-GB" dirty="0"/>
              <a:t>Document your code</a:t>
            </a:r>
          </a:p>
          <a:p>
            <a:r>
              <a:rPr lang="en-GB" dirty="0"/>
              <a:t>Flow charts</a:t>
            </a:r>
          </a:p>
          <a:p>
            <a:r>
              <a:rPr lang="en-GB" dirty="0"/>
              <a:t>Screen shot the code working</a:t>
            </a:r>
          </a:p>
          <a:p>
            <a:endParaRPr lang="en-GB" dirty="0"/>
          </a:p>
        </p:txBody>
      </p:sp>
      <p:sp>
        <p:nvSpPr>
          <p:cNvPr id="4" name="Content Placeholder 2">
            <a:extLst>
              <a:ext uri="{FF2B5EF4-FFF2-40B4-BE49-F238E27FC236}">
                <a16:creationId xmlns:a16="http://schemas.microsoft.com/office/drawing/2014/main" id="{9F4A05DA-9925-4748-AA29-086E5085BC24}"/>
              </a:ext>
            </a:extLst>
          </p:cNvPr>
          <p:cNvSpPr txBox="1">
            <a:spLocks/>
          </p:cNvSpPr>
          <p:nvPr/>
        </p:nvSpPr>
        <p:spPr>
          <a:xfrm>
            <a:off x="847763" y="2401886"/>
            <a:ext cx="6441417" cy="40546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Input two numbers, add them, display result</a:t>
            </a:r>
          </a:p>
          <a:p>
            <a:r>
              <a:rPr lang="en-GB" dirty="0"/>
              <a:t>Input two numbers, minus them, display result</a:t>
            </a:r>
          </a:p>
          <a:p>
            <a:r>
              <a:rPr lang="en-GB" dirty="0"/>
              <a:t>Input two numbers, display the smallest</a:t>
            </a:r>
          </a:p>
          <a:p>
            <a:r>
              <a:rPr lang="en-GB" dirty="0"/>
              <a:t>Input a number, count down to zero</a:t>
            </a:r>
          </a:p>
          <a:p>
            <a:r>
              <a:rPr lang="en-GB" dirty="0"/>
              <a:t>Input two numbers and multiply them</a:t>
            </a:r>
          </a:p>
          <a:p>
            <a:r>
              <a:rPr lang="en-GB" dirty="0"/>
              <a:t>Input a number, output the cube (n*n*n)</a:t>
            </a:r>
          </a:p>
          <a:p>
            <a:r>
              <a:rPr lang="en-GB" dirty="0"/>
              <a:t>Output all odd numbers less than 100</a:t>
            </a:r>
          </a:p>
        </p:txBody>
      </p:sp>
    </p:spTree>
    <p:extLst>
      <p:ext uri="{BB962C8B-B14F-4D97-AF65-F5344CB8AC3E}">
        <p14:creationId xmlns:p14="http://schemas.microsoft.com/office/powerpoint/2010/main" val="395284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164C-E439-436D-8AC0-8A2DFA350DFE}"/>
              </a:ext>
            </a:extLst>
          </p:cNvPr>
          <p:cNvSpPr>
            <a:spLocks noGrp="1"/>
          </p:cNvSpPr>
          <p:nvPr>
            <p:ph type="title"/>
          </p:nvPr>
        </p:nvSpPr>
        <p:spPr/>
        <p:txBody>
          <a:bodyPr/>
          <a:lstStyle/>
          <a:p>
            <a:r>
              <a:rPr lang="en-GB" dirty="0"/>
              <a:t>Little man computer – extension tasks</a:t>
            </a:r>
          </a:p>
        </p:txBody>
      </p:sp>
      <p:sp>
        <p:nvSpPr>
          <p:cNvPr id="3" name="Content Placeholder 2">
            <a:extLst>
              <a:ext uri="{FF2B5EF4-FFF2-40B4-BE49-F238E27FC236}">
                <a16:creationId xmlns:a16="http://schemas.microsoft.com/office/drawing/2014/main" id="{5A0CFCBB-CC2E-4599-AC73-1C019FF3DF5B}"/>
              </a:ext>
            </a:extLst>
          </p:cNvPr>
          <p:cNvSpPr>
            <a:spLocks noGrp="1"/>
          </p:cNvSpPr>
          <p:nvPr>
            <p:ph idx="1"/>
          </p:nvPr>
        </p:nvSpPr>
        <p:spPr>
          <a:xfrm>
            <a:off x="7449015" y="2401887"/>
            <a:ext cx="4653505" cy="3541714"/>
          </a:xfrm>
        </p:spPr>
        <p:txBody>
          <a:bodyPr>
            <a:normAutofit/>
          </a:bodyPr>
          <a:lstStyle/>
          <a:p>
            <a:r>
              <a:rPr lang="en-GB" dirty="0"/>
              <a:t>Screen shots</a:t>
            </a:r>
          </a:p>
          <a:p>
            <a:r>
              <a:rPr lang="en-GB" dirty="0"/>
              <a:t>Document little man computer</a:t>
            </a:r>
          </a:p>
          <a:p>
            <a:r>
              <a:rPr lang="en-GB" dirty="0"/>
              <a:t>Document your code</a:t>
            </a:r>
          </a:p>
          <a:p>
            <a:r>
              <a:rPr lang="en-GB" dirty="0"/>
              <a:t>Flow charts</a:t>
            </a:r>
          </a:p>
          <a:p>
            <a:r>
              <a:rPr lang="en-GB" dirty="0"/>
              <a:t>Screen shot the code working</a:t>
            </a:r>
          </a:p>
          <a:p>
            <a:endParaRPr lang="en-GB" dirty="0"/>
          </a:p>
        </p:txBody>
      </p:sp>
      <p:sp>
        <p:nvSpPr>
          <p:cNvPr id="4" name="Content Placeholder 2">
            <a:extLst>
              <a:ext uri="{FF2B5EF4-FFF2-40B4-BE49-F238E27FC236}">
                <a16:creationId xmlns:a16="http://schemas.microsoft.com/office/drawing/2014/main" id="{9F4A05DA-9925-4748-AA29-086E5085BC24}"/>
              </a:ext>
            </a:extLst>
          </p:cNvPr>
          <p:cNvSpPr txBox="1">
            <a:spLocks/>
          </p:cNvSpPr>
          <p:nvPr/>
        </p:nvSpPr>
        <p:spPr>
          <a:xfrm>
            <a:off x="847763" y="2401886"/>
            <a:ext cx="6441417" cy="43669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Investigate labels (see max program for an example) what is happening?</a:t>
            </a:r>
          </a:p>
          <a:p>
            <a:r>
              <a:rPr lang="en-GB" dirty="0"/>
              <a:t>Write a program that divides two numbers – assume the user will input numbers that divide with no remainder.</a:t>
            </a:r>
          </a:p>
          <a:p>
            <a:r>
              <a:rPr lang="en-GB" dirty="0"/>
              <a:t>Write a program that divides two numbers, output result and remainder</a:t>
            </a:r>
          </a:p>
          <a:p>
            <a:r>
              <a:rPr lang="en-GB" dirty="0"/>
              <a:t>Allow the user to input 3 numbers output them sorted</a:t>
            </a:r>
          </a:p>
        </p:txBody>
      </p:sp>
    </p:spTree>
    <p:extLst>
      <p:ext uri="{BB962C8B-B14F-4D97-AF65-F5344CB8AC3E}">
        <p14:creationId xmlns:p14="http://schemas.microsoft.com/office/powerpoint/2010/main" val="257832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1E05-9576-4C60-B641-C73BEB0AE016}"/>
              </a:ext>
            </a:extLst>
          </p:cNvPr>
          <p:cNvSpPr>
            <a:spLocks noGrp="1"/>
          </p:cNvSpPr>
          <p:nvPr>
            <p:ph type="title"/>
          </p:nvPr>
        </p:nvSpPr>
        <p:spPr/>
        <p:txBody>
          <a:bodyPr/>
          <a:lstStyle/>
          <a:p>
            <a:r>
              <a:rPr lang="en-GB" dirty="0"/>
              <a:t>http://www.yorku.ca/sychen/research/LMC/</a:t>
            </a:r>
          </a:p>
        </p:txBody>
      </p:sp>
      <p:sp>
        <p:nvSpPr>
          <p:cNvPr id="3" name="Content Placeholder 2">
            <a:extLst>
              <a:ext uri="{FF2B5EF4-FFF2-40B4-BE49-F238E27FC236}">
                <a16:creationId xmlns:a16="http://schemas.microsoft.com/office/drawing/2014/main" id="{A8530E09-C10B-46A2-8195-E0041736F5C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4254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15B9-A147-4393-9E56-6FFAD14A6975}"/>
              </a:ext>
            </a:extLst>
          </p:cNvPr>
          <p:cNvSpPr>
            <a:spLocks noGrp="1"/>
          </p:cNvSpPr>
          <p:nvPr>
            <p:ph type="title"/>
          </p:nvPr>
        </p:nvSpPr>
        <p:spPr>
          <a:xfrm>
            <a:off x="1141413" y="618518"/>
            <a:ext cx="9905998" cy="1014340"/>
          </a:xfrm>
        </p:spPr>
        <p:txBody>
          <a:bodyPr/>
          <a:lstStyle/>
          <a:p>
            <a:r>
              <a:rPr lang="en-GB" dirty="0"/>
              <a:t>In the news</a:t>
            </a:r>
          </a:p>
        </p:txBody>
      </p:sp>
      <p:sp>
        <p:nvSpPr>
          <p:cNvPr id="3" name="Content Placeholder 2">
            <a:extLst>
              <a:ext uri="{FF2B5EF4-FFF2-40B4-BE49-F238E27FC236}">
                <a16:creationId xmlns:a16="http://schemas.microsoft.com/office/drawing/2014/main" id="{C2D0C103-783E-41A2-A66F-F82DEB32FCFF}"/>
              </a:ext>
            </a:extLst>
          </p:cNvPr>
          <p:cNvSpPr>
            <a:spLocks noGrp="1"/>
          </p:cNvSpPr>
          <p:nvPr>
            <p:ph idx="1"/>
          </p:nvPr>
        </p:nvSpPr>
        <p:spPr>
          <a:xfrm>
            <a:off x="1141412" y="1632858"/>
            <a:ext cx="9905999" cy="4683966"/>
          </a:xfrm>
        </p:spPr>
        <p:txBody>
          <a:bodyPr>
            <a:normAutofit/>
          </a:bodyPr>
          <a:lstStyle/>
          <a:p>
            <a:r>
              <a:rPr lang="en-GB" dirty="0"/>
              <a:t>Walmart/Asda Officials Plan To Cut Thousands Of Jobs Through Store Closures, Automation … facilities that have no cashiers.</a:t>
            </a:r>
          </a:p>
        </p:txBody>
      </p:sp>
    </p:spTree>
    <p:extLst>
      <p:ext uri="{BB962C8B-B14F-4D97-AF65-F5344CB8AC3E}">
        <p14:creationId xmlns:p14="http://schemas.microsoft.com/office/powerpoint/2010/main" val="192074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15B9-A147-4393-9E56-6FFAD14A6975}"/>
              </a:ext>
            </a:extLst>
          </p:cNvPr>
          <p:cNvSpPr>
            <a:spLocks noGrp="1"/>
          </p:cNvSpPr>
          <p:nvPr>
            <p:ph type="title"/>
          </p:nvPr>
        </p:nvSpPr>
        <p:spPr>
          <a:xfrm>
            <a:off x="1141413" y="618518"/>
            <a:ext cx="9905998" cy="1014340"/>
          </a:xfrm>
        </p:spPr>
        <p:txBody>
          <a:bodyPr/>
          <a:lstStyle/>
          <a:p>
            <a:r>
              <a:rPr lang="en-GB" dirty="0"/>
              <a:t>In the news</a:t>
            </a:r>
          </a:p>
        </p:txBody>
      </p:sp>
      <p:sp>
        <p:nvSpPr>
          <p:cNvPr id="3" name="Content Placeholder 2">
            <a:extLst>
              <a:ext uri="{FF2B5EF4-FFF2-40B4-BE49-F238E27FC236}">
                <a16:creationId xmlns:a16="http://schemas.microsoft.com/office/drawing/2014/main" id="{C2D0C103-783E-41A2-A66F-F82DEB32FCFF}"/>
              </a:ext>
            </a:extLst>
          </p:cNvPr>
          <p:cNvSpPr>
            <a:spLocks noGrp="1"/>
          </p:cNvSpPr>
          <p:nvPr>
            <p:ph idx="1"/>
          </p:nvPr>
        </p:nvSpPr>
        <p:spPr>
          <a:xfrm>
            <a:off x="1141412" y="1632858"/>
            <a:ext cx="9905999" cy="4683966"/>
          </a:xfrm>
        </p:spPr>
        <p:txBody>
          <a:bodyPr>
            <a:normAutofit/>
          </a:bodyPr>
          <a:lstStyle/>
          <a:p>
            <a:r>
              <a:rPr lang="en-GB" dirty="0"/>
              <a:t>Bill Gates thinks AI taking everyone's jobs could be a good thing - there isn't a lot we can do to stop it.</a:t>
            </a:r>
          </a:p>
        </p:txBody>
      </p:sp>
    </p:spTree>
    <p:extLst>
      <p:ext uri="{BB962C8B-B14F-4D97-AF65-F5344CB8AC3E}">
        <p14:creationId xmlns:p14="http://schemas.microsoft.com/office/powerpoint/2010/main" val="157752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15B9-A147-4393-9E56-6FFAD14A6975}"/>
              </a:ext>
            </a:extLst>
          </p:cNvPr>
          <p:cNvSpPr>
            <a:spLocks noGrp="1"/>
          </p:cNvSpPr>
          <p:nvPr>
            <p:ph type="title"/>
          </p:nvPr>
        </p:nvSpPr>
        <p:spPr>
          <a:xfrm>
            <a:off x="1141413" y="618518"/>
            <a:ext cx="9905998" cy="1014340"/>
          </a:xfrm>
        </p:spPr>
        <p:txBody>
          <a:bodyPr/>
          <a:lstStyle/>
          <a:p>
            <a:r>
              <a:rPr lang="en-GB" dirty="0"/>
              <a:t>In the news</a:t>
            </a:r>
          </a:p>
        </p:txBody>
      </p:sp>
      <p:sp>
        <p:nvSpPr>
          <p:cNvPr id="3" name="Content Placeholder 2">
            <a:extLst>
              <a:ext uri="{FF2B5EF4-FFF2-40B4-BE49-F238E27FC236}">
                <a16:creationId xmlns:a16="http://schemas.microsoft.com/office/drawing/2014/main" id="{C2D0C103-783E-41A2-A66F-F82DEB32FCFF}"/>
              </a:ext>
            </a:extLst>
          </p:cNvPr>
          <p:cNvSpPr>
            <a:spLocks noGrp="1"/>
          </p:cNvSpPr>
          <p:nvPr>
            <p:ph idx="1"/>
          </p:nvPr>
        </p:nvSpPr>
        <p:spPr>
          <a:xfrm>
            <a:off x="1141412" y="1632858"/>
            <a:ext cx="9905999" cy="4683966"/>
          </a:xfrm>
        </p:spPr>
        <p:txBody>
          <a:bodyPr>
            <a:normAutofit/>
          </a:bodyPr>
          <a:lstStyle/>
          <a:p>
            <a:r>
              <a:rPr lang="en-GB" dirty="0"/>
              <a:t>Why Automation is Different This Time - "there is no sector of the economy left for workers to switch to“</a:t>
            </a:r>
          </a:p>
          <a:p>
            <a:endParaRPr lang="en-GB" dirty="0"/>
          </a:p>
          <a:p>
            <a:r>
              <a:rPr lang="en-GB" i="1" dirty="0"/>
              <a:t>“as mechanical muscles pushed horses out of the economy, mechanical minds will do the same to humans. Not immediately, not everywhere, but in large enough numbers and soon enough that it’s going to be a huge problem if we are not prepared. And we are not prepared”</a:t>
            </a:r>
            <a:endParaRPr lang="en-GB" dirty="0"/>
          </a:p>
        </p:txBody>
      </p:sp>
    </p:spTree>
    <p:extLst>
      <p:ext uri="{BB962C8B-B14F-4D97-AF65-F5344CB8AC3E}">
        <p14:creationId xmlns:p14="http://schemas.microsoft.com/office/powerpoint/2010/main" val="390105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FCA-3EAE-4BD3-9BAC-9E222472C789}"/>
              </a:ext>
            </a:extLst>
          </p:cNvPr>
          <p:cNvSpPr>
            <a:spLocks noGrp="1"/>
          </p:cNvSpPr>
          <p:nvPr>
            <p:ph type="ctrTitle"/>
          </p:nvPr>
        </p:nvSpPr>
        <p:spPr/>
        <p:txBody>
          <a:bodyPr/>
          <a:lstStyle/>
          <a:p>
            <a:r>
              <a:rPr lang="en-GB" dirty="0"/>
              <a:t>John von Neumann</a:t>
            </a:r>
          </a:p>
        </p:txBody>
      </p:sp>
      <p:sp>
        <p:nvSpPr>
          <p:cNvPr id="3" name="Subtitle 2">
            <a:extLst>
              <a:ext uri="{FF2B5EF4-FFF2-40B4-BE49-F238E27FC236}">
                <a16:creationId xmlns:a16="http://schemas.microsoft.com/office/drawing/2014/main" id="{9976D156-F94F-484E-ADDA-35A06CF77F0C}"/>
              </a:ext>
            </a:extLst>
          </p:cNvPr>
          <p:cNvSpPr>
            <a:spLocks noGrp="1"/>
          </p:cNvSpPr>
          <p:nvPr>
            <p:ph type="subTitle" idx="1"/>
          </p:nvPr>
        </p:nvSpPr>
        <p:spPr/>
        <p:txBody>
          <a:bodyPr/>
          <a:lstStyle/>
          <a:p>
            <a:endParaRPr lang="en-GB" dirty="0"/>
          </a:p>
        </p:txBody>
      </p:sp>
      <p:pic>
        <p:nvPicPr>
          <p:cNvPr id="1026" name="Picture 2" descr="Image result for von neumann">
            <a:extLst>
              <a:ext uri="{FF2B5EF4-FFF2-40B4-BE49-F238E27FC236}">
                <a16:creationId xmlns:a16="http://schemas.microsoft.com/office/drawing/2014/main" id="{058C9B13-00C7-4CD2-B3E9-2EBBE49EC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429" y="2337564"/>
            <a:ext cx="3225955" cy="42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1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F349-56B7-483E-B60E-17EAEE7B15F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7754501-984B-4B88-8F3F-E339D15DDADF}"/>
              </a:ext>
            </a:extLst>
          </p:cNvPr>
          <p:cNvSpPr>
            <a:spLocks noGrp="1"/>
          </p:cNvSpPr>
          <p:nvPr>
            <p:ph idx="1"/>
          </p:nvPr>
        </p:nvSpPr>
        <p:spPr/>
        <p:txBody>
          <a:bodyPr/>
          <a:lstStyle/>
          <a:p>
            <a:endParaRPr lang="en-GB"/>
          </a:p>
        </p:txBody>
      </p:sp>
      <p:pic>
        <p:nvPicPr>
          <p:cNvPr id="2050" name="Picture 2" descr="Image result for von neumann">
            <a:extLst>
              <a:ext uri="{FF2B5EF4-FFF2-40B4-BE49-F238E27FC236}">
                <a16:creationId xmlns:a16="http://schemas.microsoft.com/office/drawing/2014/main" id="{A255B9C3-B539-4307-81BB-BAB27F01D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3825"/>
            <a:ext cx="11430000" cy="6610350"/>
          </a:xfrm>
          <a:prstGeom prst="rect">
            <a:avLst/>
          </a:prstGeom>
          <a:solidFill>
            <a:schemeClr val="tx1"/>
          </a:solidFill>
        </p:spPr>
      </p:pic>
    </p:spTree>
    <p:extLst>
      <p:ext uri="{BB962C8B-B14F-4D97-AF65-F5344CB8AC3E}">
        <p14:creationId xmlns:p14="http://schemas.microsoft.com/office/powerpoint/2010/main" val="131306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purpose of the </a:t>
            </a:r>
            <a:r>
              <a:rPr lang="en-GB" dirty="0" err="1"/>
              <a:t>cpu</a:t>
            </a:r>
            <a:r>
              <a:rPr lang="en-GB" dirty="0"/>
              <a:t>?</a:t>
            </a:r>
          </a:p>
        </p:txBody>
      </p:sp>
      <p:sp>
        <p:nvSpPr>
          <p:cNvPr id="3" name="Content Placeholder 2"/>
          <p:cNvSpPr>
            <a:spLocks noGrp="1"/>
          </p:cNvSpPr>
          <p:nvPr>
            <p:ph idx="1"/>
          </p:nvPr>
        </p:nvSpPr>
        <p:spPr>
          <a:xfrm>
            <a:off x="1141412" y="1849437"/>
            <a:ext cx="9905999" cy="1536701"/>
          </a:xfrm>
        </p:spPr>
        <p:txBody>
          <a:bodyPr>
            <a:normAutofit/>
          </a:bodyPr>
          <a:lstStyle/>
          <a:p>
            <a:pPr marL="0" indent="0">
              <a:buNone/>
            </a:pPr>
            <a:r>
              <a:rPr lang="en-GB" sz="3200" dirty="0"/>
              <a:t>The CPU executes programs (made up of instructions) using the </a:t>
            </a:r>
            <a:r>
              <a:rPr lang="en-GB" sz="4000" dirty="0"/>
              <a:t>fetch-decode-execute</a:t>
            </a:r>
            <a:r>
              <a:rPr lang="en-GB" sz="3200" dirty="0"/>
              <a:t> cycle</a:t>
            </a:r>
          </a:p>
        </p:txBody>
      </p:sp>
      <p:pic>
        <p:nvPicPr>
          <p:cNvPr id="3074" name="Picture 2" descr="http://teach-ict.com/gcse_computing/ocr/212_computing_hardware/cpu/miniweb/images/fetchdecodeexecu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3230166"/>
            <a:ext cx="4071938" cy="34611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9350" y="6343650"/>
            <a:ext cx="1185863" cy="2428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585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Fetch – decode – execute</a:t>
            </a:r>
          </a:p>
        </p:txBody>
      </p:sp>
      <p:sp>
        <p:nvSpPr>
          <p:cNvPr id="3" name="Content Placeholder 2"/>
          <p:cNvSpPr>
            <a:spLocks noGrp="1"/>
          </p:cNvSpPr>
          <p:nvPr>
            <p:ph idx="1"/>
          </p:nvPr>
        </p:nvSpPr>
        <p:spPr>
          <a:xfrm>
            <a:off x="1141412" y="2249487"/>
            <a:ext cx="10431463" cy="3541714"/>
          </a:xfrm>
        </p:spPr>
        <p:txBody>
          <a:bodyPr>
            <a:noAutofit/>
          </a:bodyPr>
          <a:lstStyle/>
          <a:p>
            <a:r>
              <a:rPr lang="en-GB" sz="2800" dirty="0"/>
              <a:t>The CPU </a:t>
            </a:r>
            <a:r>
              <a:rPr lang="en-GB" sz="2800" dirty="0">
                <a:solidFill>
                  <a:schemeClr val="accent4">
                    <a:lumMod val="60000"/>
                    <a:lumOff val="40000"/>
                  </a:schemeClr>
                </a:solidFill>
              </a:rPr>
              <a:t>fetches</a:t>
            </a:r>
            <a:r>
              <a:rPr lang="en-GB" sz="2800" dirty="0"/>
              <a:t> an instruction</a:t>
            </a:r>
          </a:p>
          <a:p>
            <a:r>
              <a:rPr lang="en-GB" sz="2800" dirty="0"/>
              <a:t>The CPU </a:t>
            </a:r>
            <a:r>
              <a:rPr lang="en-GB" sz="2800" dirty="0">
                <a:solidFill>
                  <a:schemeClr val="accent4">
                    <a:lumMod val="60000"/>
                    <a:lumOff val="40000"/>
                  </a:schemeClr>
                </a:solidFill>
              </a:rPr>
              <a:t>decodes</a:t>
            </a:r>
            <a:r>
              <a:rPr lang="en-GB" sz="2800" dirty="0"/>
              <a:t> the instruction to determine what action is required</a:t>
            </a:r>
          </a:p>
          <a:p>
            <a:r>
              <a:rPr lang="en-GB" sz="2800" dirty="0"/>
              <a:t>The CPU then </a:t>
            </a:r>
            <a:r>
              <a:rPr lang="en-GB" sz="2800" dirty="0">
                <a:solidFill>
                  <a:schemeClr val="accent4">
                    <a:lumMod val="60000"/>
                    <a:lumOff val="40000"/>
                  </a:schemeClr>
                </a:solidFill>
              </a:rPr>
              <a:t>executes</a:t>
            </a:r>
            <a:r>
              <a:rPr lang="en-GB" sz="2800" dirty="0"/>
              <a:t> that instruction</a:t>
            </a:r>
          </a:p>
          <a:p>
            <a:endParaRPr lang="en-GB" sz="2800" dirty="0"/>
          </a:p>
          <a:p>
            <a:pPr marL="0" indent="0">
              <a:buNone/>
            </a:pPr>
            <a:r>
              <a:rPr lang="en-GB" sz="2800" dirty="0"/>
              <a:t>This cycle is repeated once every clock cycle, therefore the clock speed determines how fast the instructions are executed by the computer</a:t>
            </a:r>
          </a:p>
        </p:txBody>
      </p:sp>
    </p:spTree>
    <p:extLst>
      <p:ext uri="{BB962C8B-B14F-4D97-AF65-F5344CB8AC3E}">
        <p14:creationId xmlns:p14="http://schemas.microsoft.com/office/powerpoint/2010/main" val="27104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A388-05AA-41F4-9EFF-9935364EE728}"/>
              </a:ext>
            </a:extLst>
          </p:cNvPr>
          <p:cNvSpPr>
            <a:spLocks noGrp="1"/>
          </p:cNvSpPr>
          <p:nvPr>
            <p:ph type="title"/>
          </p:nvPr>
        </p:nvSpPr>
        <p:spPr>
          <a:xfrm>
            <a:off x="1141413" y="618518"/>
            <a:ext cx="9905998" cy="841572"/>
          </a:xfrm>
        </p:spPr>
        <p:txBody>
          <a:bodyPr/>
          <a:lstStyle/>
          <a:p>
            <a:r>
              <a:rPr lang="en-GB" dirty="0"/>
              <a:t>Labels and </a:t>
            </a:r>
            <a:r>
              <a:rPr lang="en-GB" dirty="0" err="1"/>
              <a:t>dat</a:t>
            </a:r>
            <a:endParaRPr lang="en-GB" dirty="0"/>
          </a:p>
        </p:txBody>
      </p:sp>
      <p:pic>
        <p:nvPicPr>
          <p:cNvPr id="4" name="Picture 3">
            <a:extLst>
              <a:ext uri="{FF2B5EF4-FFF2-40B4-BE49-F238E27FC236}">
                <a16:creationId xmlns:a16="http://schemas.microsoft.com/office/drawing/2014/main" id="{AA1D2706-804F-4203-AD7C-1BC7DA07128E}"/>
              </a:ext>
            </a:extLst>
          </p:cNvPr>
          <p:cNvPicPr>
            <a:picLocks noChangeAspect="1"/>
          </p:cNvPicPr>
          <p:nvPr/>
        </p:nvPicPr>
        <p:blipFill>
          <a:blip r:embed="rId2"/>
          <a:stretch>
            <a:fillRect/>
          </a:stretch>
        </p:blipFill>
        <p:spPr>
          <a:xfrm>
            <a:off x="1696066" y="1638217"/>
            <a:ext cx="10326328" cy="5074144"/>
          </a:xfrm>
          <a:prstGeom prst="rect">
            <a:avLst/>
          </a:prstGeom>
        </p:spPr>
      </p:pic>
    </p:spTree>
    <p:extLst>
      <p:ext uri="{BB962C8B-B14F-4D97-AF65-F5344CB8AC3E}">
        <p14:creationId xmlns:p14="http://schemas.microsoft.com/office/powerpoint/2010/main" val="3956536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0</TotalTime>
  <Words>399</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In the news</vt:lpstr>
      <vt:lpstr>In the news</vt:lpstr>
      <vt:lpstr>In the news</vt:lpstr>
      <vt:lpstr>In the news</vt:lpstr>
      <vt:lpstr>John von Neumann</vt:lpstr>
      <vt:lpstr>PowerPoint Presentation</vt:lpstr>
      <vt:lpstr>What is the purpose of the cpu?</vt:lpstr>
      <vt:lpstr>Fetch – decode – execute</vt:lpstr>
      <vt:lpstr>Labels and dat</vt:lpstr>
      <vt:lpstr>PowerPoint Presentation</vt:lpstr>
      <vt:lpstr>Flow charts</vt:lpstr>
      <vt:lpstr>Little man computer</vt:lpstr>
      <vt:lpstr>Little man computer – extension tasks</vt:lpstr>
      <vt:lpstr>http://www.yorku.ca/sychen/research/LMC/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John Glazebrook</dc:creator>
  <cp:lastModifiedBy>John Glazebrook</cp:lastModifiedBy>
  <cp:revision>51</cp:revision>
  <dcterms:created xsi:type="dcterms:W3CDTF">2018-09-16T21:23:12Z</dcterms:created>
  <dcterms:modified xsi:type="dcterms:W3CDTF">2019-11-07T21:49:08Z</dcterms:modified>
</cp:coreProperties>
</file>