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9" r:id="rId5"/>
    <p:sldId id="270" r:id="rId6"/>
    <p:sldId id="257" r:id="rId7"/>
    <p:sldId id="271" r:id="rId8"/>
    <p:sldId id="268" r:id="rId9"/>
    <p:sldId id="263" r:id="rId10"/>
    <p:sldId id="264" r:id="rId11"/>
    <p:sldId id="259" r:id="rId12"/>
    <p:sldId id="260" r:id="rId13"/>
    <p:sldId id="274" r:id="rId14"/>
    <p:sldId id="276" r:id="rId15"/>
    <p:sldId id="278" r:id="rId16"/>
    <p:sldId id="279" r:id="rId17"/>
    <p:sldId id="275" r:id="rId18"/>
    <p:sldId id="273" r:id="rId19"/>
    <p:sldId id="261" r:id="rId20"/>
    <p:sldId id="262" r:id="rId21"/>
    <p:sldId id="277" r:id="rId22"/>
  </p:sldIdLst>
  <p:sldSz cx="12188825" cy="6858000"/>
  <p:notesSz cx="7105650" cy="1023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DAE8F-28FC-4BBA-B9A8-201ED30A94D8}" v="17" dt="2019-12-13T13:32:07.03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1382" autoAdjust="0"/>
  </p:normalViewPr>
  <p:slideViewPr>
    <p:cSldViewPr>
      <p:cViewPr varScale="1">
        <p:scale>
          <a:sx n="56" d="100"/>
          <a:sy n="56" d="100"/>
        </p:scale>
        <p:origin x="78" y="2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2F7DAE8F-28FC-4BBA-B9A8-201ED30A94D8}"/>
    <pc:docChg chg="custSel addSld delSld modSld">
      <pc:chgData name="John Glazebrook" userId="0cee8e84-5584-4a59-8cd1-43182ebc90a0" providerId="ADAL" clId="{2F7DAE8F-28FC-4BBA-B9A8-201ED30A94D8}" dt="2019-12-13T13:32:14.566" v="61" actId="1076"/>
      <pc:docMkLst>
        <pc:docMk/>
      </pc:docMkLst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1920111014" sldId="256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958623864" sldId="257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1948589992" sldId="259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2281791212" sldId="260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611847888" sldId="261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333518671" sldId="262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1921116591" sldId="263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3855230668" sldId="264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2220733795" sldId="265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459627752" sldId="266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4230326984" sldId="268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2604762606" sldId="269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1597993500" sldId="270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3933021235" sldId="271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878867942" sldId="273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768953817" sldId="274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487143049" sldId="275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360026809" sldId="276"/>
        </pc:sldMkLst>
      </pc:sldChg>
      <pc:sldChg chg="modTransition">
        <pc:chgData name="John Glazebrook" userId="0cee8e84-5584-4a59-8cd1-43182ebc90a0" providerId="ADAL" clId="{2F7DAE8F-28FC-4BBA-B9A8-201ED30A94D8}" dt="2019-12-13T13:29:03.151" v="56"/>
        <pc:sldMkLst>
          <pc:docMk/>
          <pc:sldMk cId="3208164364" sldId="277"/>
        </pc:sldMkLst>
      </pc:sldChg>
      <pc:sldChg chg="addSp delSp modSp add modTransition">
        <pc:chgData name="John Glazebrook" userId="0cee8e84-5584-4a59-8cd1-43182ebc90a0" providerId="ADAL" clId="{2F7DAE8F-28FC-4BBA-B9A8-201ED30A94D8}" dt="2019-12-13T13:29:03.151" v="56"/>
        <pc:sldMkLst>
          <pc:docMk/>
          <pc:sldMk cId="73508989" sldId="278"/>
        </pc:sldMkLst>
        <pc:spChg chg="mod">
          <ac:chgData name="John Glazebrook" userId="0cee8e84-5584-4a59-8cd1-43182ebc90a0" providerId="ADAL" clId="{2F7DAE8F-28FC-4BBA-B9A8-201ED30A94D8}" dt="2019-12-13T13:22:19.125" v="15" actId="14100"/>
          <ac:spMkLst>
            <pc:docMk/>
            <pc:sldMk cId="73508989" sldId="278"/>
            <ac:spMk id="2" creationId="{A1EBBAEB-19C5-4973-A7B3-2B3C27D4E195}"/>
          </ac:spMkLst>
        </pc:spChg>
        <pc:spChg chg="del">
          <ac:chgData name="John Glazebrook" userId="0cee8e84-5584-4a59-8cd1-43182ebc90a0" providerId="ADAL" clId="{2F7DAE8F-28FC-4BBA-B9A8-201ED30A94D8}" dt="2019-12-13T13:21:33.442" v="2" actId="478"/>
          <ac:spMkLst>
            <pc:docMk/>
            <pc:sldMk cId="73508989" sldId="278"/>
            <ac:spMk id="3" creationId="{34908730-FF15-4E8E-BA2A-1343C6429EFD}"/>
          </ac:spMkLst>
        </pc:spChg>
        <pc:spChg chg="add del mod">
          <ac:chgData name="John Glazebrook" userId="0cee8e84-5584-4a59-8cd1-43182ebc90a0" providerId="ADAL" clId="{2F7DAE8F-28FC-4BBA-B9A8-201ED30A94D8}" dt="2019-12-13T13:21:35.522" v="3" actId="478"/>
          <ac:spMkLst>
            <pc:docMk/>
            <pc:sldMk cId="73508989" sldId="278"/>
            <ac:spMk id="6" creationId="{A0381808-7CD8-46CE-8242-70BC8BF06620}"/>
          </ac:spMkLst>
        </pc:spChg>
        <pc:picChg chg="mod">
          <ac:chgData name="John Glazebrook" userId="0cee8e84-5584-4a59-8cd1-43182ebc90a0" providerId="ADAL" clId="{2F7DAE8F-28FC-4BBA-B9A8-201ED30A94D8}" dt="2019-12-13T13:22:21.141" v="16" actId="1076"/>
          <ac:picMkLst>
            <pc:docMk/>
            <pc:sldMk cId="73508989" sldId="278"/>
            <ac:picMk id="4" creationId="{29D127D1-80DD-4158-9F45-D8552E30CF70}"/>
          </ac:picMkLst>
        </pc:picChg>
        <pc:picChg chg="add mod">
          <ac:chgData name="John Glazebrook" userId="0cee8e84-5584-4a59-8cd1-43182ebc90a0" providerId="ADAL" clId="{2F7DAE8F-28FC-4BBA-B9A8-201ED30A94D8}" dt="2019-12-13T13:22:16.813" v="14" actId="1076"/>
          <ac:picMkLst>
            <pc:docMk/>
            <pc:sldMk cId="73508989" sldId="278"/>
            <ac:picMk id="7" creationId="{7379D0D7-AD56-4F43-83CD-DC5490E75E4C}"/>
          </ac:picMkLst>
        </pc:picChg>
      </pc:sldChg>
      <pc:sldChg chg="addSp modSp add modTransition">
        <pc:chgData name="John Glazebrook" userId="0cee8e84-5584-4a59-8cd1-43182ebc90a0" providerId="ADAL" clId="{2F7DAE8F-28FC-4BBA-B9A8-201ED30A94D8}" dt="2019-12-13T13:32:14.566" v="61" actId="1076"/>
        <pc:sldMkLst>
          <pc:docMk/>
          <pc:sldMk cId="266083010" sldId="279"/>
        </pc:sldMkLst>
        <pc:spChg chg="add mod">
          <ac:chgData name="John Glazebrook" userId="0cee8e84-5584-4a59-8cd1-43182ebc90a0" providerId="ADAL" clId="{2F7DAE8F-28FC-4BBA-B9A8-201ED30A94D8}" dt="2019-12-13T13:25:46.870" v="51" actId="1076"/>
          <ac:spMkLst>
            <pc:docMk/>
            <pc:sldMk cId="266083010" sldId="279"/>
            <ac:spMk id="3" creationId="{4CE3AAE5-7113-4730-9B78-306B0E640FD8}"/>
          </ac:spMkLst>
        </pc:spChg>
        <pc:spChg chg="add mod">
          <ac:chgData name="John Glazebrook" userId="0cee8e84-5584-4a59-8cd1-43182ebc90a0" providerId="ADAL" clId="{2F7DAE8F-28FC-4BBA-B9A8-201ED30A94D8}" dt="2019-12-13T13:25:51.090" v="52" actId="14861"/>
          <ac:spMkLst>
            <pc:docMk/>
            <pc:sldMk cId="266083010" sldId="279"/>
            <ac:spMk id="5" creationId="{59B68120-5C11-4C6D-AC8C-7A24CBC1B2C6}"/>
          </ac:spMkLst>
        </pc:spChg>
        <pc:spChg chg="add mod">
          <ac:chgData name="John Glazebrook" userId="0cee8e84-5584-4a59-8cd1-43182ebc90a0" providerId="ADAL" clId="{2F7DAE8F-28FC-4BBA-B9A8-201ED30A94D8}" dt="2019-12-13T13:32:14.566" v="61" actId="1076"/>
          <ac:spMkLst>
            <pc:docMk/>
            <pc:sldMk cId="266083010" sldId="279"/>
            <ac:spMk id="6" creationId="{616FE394-FD51-47FA-BBC3-BC6C12758FCF}"/>
          </ac:spMkLst>
        </pc:spChg>
      </pc:sldChg>
      <pc:sldChg chg="add del">
        <pc:chgData name="John Glazebrook" userId="0cee8e84-5584-4a59-8cd1-43182ebc90a0" providerId="ADAL" clId="{2F7DAE8F-28FC-4BBA-B9A8-201ED30A94D8}" dt="2019-12-13T13:22:24.523" v="17" actId="2696"/>
        <pc:sldMkLst>
          <pc:docMk/>
          <pc:sldMk cId="3695627056" sldId="279"/>
        </pc:sldMkLst>
      </pc:sldChg>
    </pc:docChg>
  </pc:docChgLst>
  <pc:docChgLst>
    <pc:chgData name="John Glazebrook" userId="49fbcb425de69913" providerId="Windows Live" clId="Web-{E9C121F1-1059-4190-884A-C42308E49E2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784AA43A-3F76-4A13-9CD6-36134EB429E3}" type="datetimeFigureOut">
              <a:rPr lang="en-US"/>
              <a:t>12/13/2019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5F674A4F-2B7A-4ECB-A400-260B2FFC03C1}" type="datetimeFigureOut">
              <a:rPr lang="en-US"/>
              <a:t>12/13/2019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4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5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3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.it/@JohnGlazebrook/c-operator-precedence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F798-515F-4F2F-A1C6-C4DF794B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B8CB-6CCE-44EA-AF6D-0C387E72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 = (b=3, b+2)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3 assigned to b</a:t>
            </a:r>
          </a:p>
          <a:p>
            <a:pPr marL="0" indent="0">
              <a:buNone/>
            </a:pPr>
            <a:r>
              <a:rPr lang="en-GB" sz="3600" dirty="0"/>
              <a:t>a is assigned to b+2 … 5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5523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A8C-7BC4-4869-A7CE-A000DA70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Tricky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2BFA-A7D1-4E9C-A6F8-817C65F4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Operators that have the same precedence are bound to their arguments in the direction of their associativity</a:t>
            </a:r>
          </a:p>
          <a:p>
            <a:pPr marL="0" indent="0">
              <a:buNone/>
            </a:pPr>
            <a:r>
              <a:rPr lang="en-GB" sz="3200" dirty="0"/>
              <a:t>	a = b = c</a:t>
            </a:r>
          </a:p>
          <a:p>
            <a:pPr marL="0" indent="0">
              <a:buNone/>
            </a:pPr>
            <a:r>
              <a:rPr lang="en-GB" sz="3200" dirty="0"/>
              <a:t>= is </a:t>
            </a:r>
            <a:r>
              <a:rPr lang="en-GB" sz="4000" dirty="0"/>
              <a:t>right-to-left </a:t>
            </a:r>
            <a:r>
              <a:rPr lang="en-GB" sz="3200" dirty="0"/>
              <a:t>associative</a:t>
            </a:r>
          </a:p>
          <a:p>
            <a:pPr marL="0" indent="0">
              <a:buNone/>
            </a:pPr>
            <a:r>
              <a:rPr lang="en-GB" sz="3200" dirty="0"/>
              <a:t>	a = (b = c)</a:t>
            </a:r>
          </a:p>
        </p:txBody>
      </p:sp>
    </p:spTree>
    <p:extLst>
      <p:ext uri="{BB962C8B-B14F-4D97-AF65-F5344CB8AC3E}">
        <p14:creationId xmlns:p14="http://schemas.microsoft.com/office/powerpoint/2010/main" val="19485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5DDC-0CCA-4685-9834-B9379ADA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Tricky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EC7A-837A-42A8-9F7F-B60AFCB8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+ and – are </a:t>
            </a:r>
            <a:r>
              <a:rPr lang="en-GB" sz="4400" dirty="0"/>
              <a:t>left-to-right</a:t>
            </a:r>
            <a:r>
              <a:rPr lang="en-GB" sz="3600" dirty="0"/>
              <a:t> associative</a:t>
            </a:r>
          </a:p>
          <a:p>
            <a:pPr marL="0" indent="0">
              <a:buNone/>
            </a:pPr>
            <a:r>
              <a:rPr lang="en-GB" sz="3600" dirty="0"/>
              <a:t>	a + b - c</a:t>
            </a:r>
          </a:p>
          <a:p>
            <a:pPr marL="0" indent="0">
              <a:buNone/>
            </a:pPr>
            <a:r>
              <a:rPr lang="en-GB" sz="3600" dirty="0"/>
              <a:t>is</a:t>
            </a:r>
          </a:p>
          <a:p>
            <a:pPr marL="0" indent="0">
              <a:buNone/>
            </a:pPr>
            <a:r>
              <a:rPr lang="en-GB" sz="3600" dirty="0"/>
              <a:t> 	(a + b) - c</a:t>
            </a:r>
          </a:p>
        </p:txBody>
      </p:sp>
    </p:spTree>
    <p:extLst>
      <p:ext uri="{BB962C8B-B14F-4D97-AF65-F5344CB8AC3E}">
        <p14:creationId xmlns:p14="http://schemas.microsoft.com/office/powerpoint/2010/main" val="228179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D86C-0054-4F91-A787-26FD172A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5873-8193-4305-9D32-95856D3D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  int a = 10;</a:t>
            </a:r>
          </a:p>
          <a:p>
            <a:pPr marL="0" indent="0">
              <a:buNone/>
            </a:pPr>
            <a:r>
              <a:rPr lang="en-GB" sz="2800" dirty="0"/>
              <a:t>  int b = 5;</a:t>
            </a:r>
          </a:p>
          <a:p>
            <a:pPr marL="0" indent="0">
              <a:buNone/>
            </a:pPr>
            <a:r>
              <a:rPr lang="en-GB" sz="2800" dirty="0"/>
              <a:t>  char d = 'x’;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 </a:t>
            </a:r>
            <a:r>
              <a:rPr lang="en-GB" sz="2800" dirty="0" err="1"/>
              <a:t>cout</a:t>
            </a:r>
            <a:r>
              <a:rPr lang="en-GB" sz="2800" dirty="0"/>
              <a:t> &lt;&lt; a - b * </a:t>
            </a:r>
            <a:r>
              <a:rPr lang="en-GB" sz="2800" dirty="0" err="1"/>
              <a:t>sizeof</a:t>
            </a:r>
            <a:r>
              <a:rPr lang="en-GB" sz="2800" dirty="0"/>
              <a:t> d &lt;&lt; </a:t>
            </a:r>
            <a:r>
              <a:rPr lang="en-GB" sz="2800" dirty="0" err="1"/>
              <a:t>endl</a:t>
            </a:r>
            <a:r>
              <a:rPr lang="en-GB" sz="2800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DE820-7EA2-44EB-9BEE-3345AD09EA0F}"/>
              </a:ext>
            </a:extLst>
          </p:cNvPr>
          <p:cNvSpPr txBox="1"/>
          <p:nvPr/>
        </p:nvSpPr>
        <p:spPr>
          <a:xfrm>
            <a:off x="5518348" y="2295095"/>
            <a:ext cx="2699778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 err="1"/>
              <a:t>sizeof</a:t>
            </a:r>
            <a:r>
              <a:rPr lang="en-GB" sz="3200" dirty="0"/>
              <a:t> char is </a:t>
            </a:r>
            <a:r>
              <a:rPr lang="en-GB" sz="4800" dirty="0"/>
              <a:t>1</a:t>
            </a:r>
            <a:endParaRPr lang="en-GB" sz="3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610EBF-DF94-4C0A-9CCC-D615FD12F9CD}"/>
              </a:ext>
            </a:extLst>
          </p:cNvPr>
          <p:cNvSpPr/>
          <p:nvPr/>
        </p:nvSpPr>
        <p:spPr>
          <a:xfrm rot="7136079">
            <a:off x="4283177" y="3600002"/>
            <a:ext cx="2088232" cy="57606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5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AEB-19C5-4973-A7B3-2B3C27D4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8730-FF15-4E8E-BA2A-1343C642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y = 3 + 4 + 5;</a:t>
            </a:r>
          </a:p>
          <a:p>
            <a:pPr marL="0" indent="0">
              <a:buNone/>
            </a:pPr>
            <a:r>
              <a:rPr lang="en-GB" sz="3600" dirty="0"/>
              <a:t>z = 2;</a:t>
            </a:r>
          </a:p>
          <a:p>
            <a:pPr marL="0" indent="0">
              <a:buNone/>
            </a:pPr>
            <a:r>
              <a:rPr lang="en-GB" sz="3600" dirty="0"/>
              <a:t>z *= ++y + 5;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x = 2 + 3 % 4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a || b &amp;&amp; c || d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4" descr="CPP.PNG (444Ã596)">
            <a:extLst>
              <a:ext uri="{FF2B5EF4-FFF2-40B4-BE49-F238E27FC236}">
                <a16:creationId xmlns:a16="http://schemas.microsoft.com/office/drawing/2014/main" id="{29D127D1-80DD-4158-9F45-D8552E30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4" r="66534" b="17643"/>
          <a:stretch/>
        </p:blipFill>
        <p:spPr bwMode="auto">
          <a:xfrm>
            <a:off x="7894612" y="4581128"/>
            <a:ext cx="41188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AEB-19C5-4973-A7B3-2B3C27D4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274638"/>
            <a:ext cx="4571999" cy="1020762"/>
          </a:xfrm>
        </p:spPr>
        <p:txBody>
          <a:bodyPr/>
          <a:lstStyle/>
          <a:p>
            <a:r>
              <a:rPr lang="en-GB" dirty="0"/>
              <a:t>More questions</a:t>
            </a:r>
          </a:p>
        </p:txBody>
      </p:sp>
      <p:pic>
        <p:nvPicPr>
          <p:cNvPr id="4" name="Picture 4" descr="CPP.PNG (444Ã596)">
            <a:extLst>
              <a:ext uri="{FF2B5EF4-FFF2-40B4-BE49-F238E27FC236}">
                <a16:creationId xmlns:a16="http://schemas.microsoft.com/office/drawing/2014/main" id="{29D127D1-80DD-4158-9F45-D8552E30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4" r="66534" b="17643"/>
          <a:stretch/>
        </p:blipFill>
        <p:spPr bwMode="auto">
          <a:xfrm>
            <a:off x="6066163" y="4680234"/>
            <a:ext cx="41188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9D0D7-AD56-4F43-83CD-DC5490E7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274638"/>
            <a:ext cx="5648409" cy="62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AEB-19C5-4973-A7B3-2B3C27D4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274638"/>
            <a:ext cx="4571999" cy="1020762"/>
          </a:xfrm>
        </p:spPr>
        <p:txBody>
          <a:bodyPr/>
          <a:lstStyle/>
          <a:p>
            <a:r>
              <a:rPr lang="en-GB" dirty="0"/>
              <a:t>More questions</a:t>
            </a:r>
          </a:p>
        </p:txBody>
      </p:sp>
      <p:pic>
        <p:nvPicPr>
          <p:cNvPr id="4" name="Picture 4" descr="CPP.PNG (444Ã596)">
            <a:extLst>
              <a:ext uri="{FF2B5EF4-FFF2-40B4-BE49-F238E27FC236}">
                <a16:creationId xmlns:a16="http://schemas.microsoft.com/office/drawing/2014/main" id="{29D127D1-80DD-4158-9F45-D8552E30C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4" r="66534" b="17643"/>
          <a:stretch/>
        </p:blipFill>
        <p:spPr bwMode="auto">
          <a:xfrm>
            <a:off x="6066163" y="4680234"/>
            <a:ext cx="41188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9D0D7-AD56-4F43-83CD-DC5490E7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274638"/>
            <a:ext cx="5648409" cy="6277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3AAE5-7113-4730-9B78-306B0E640FD8}"/>
              </a:ext>
            </a:extLst>
          </p:cNvPr>
          <p:cNvSpPr txBox="1"/>
          <p:nvPr/>
        </p:nvSpPr>
        <p:spPr>
          <a:xfrm>
            <a:off x="5546666" y="2752599"/>
            <a:ext cx="2212465" cy="9787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Boolean &amp;&amp;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Boolean ||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B68120-5C11-4C6D-AC8C-7A24CBC1B2C6}"/>
              </a:ext>
            </a:extLst>
          </p:cNvPr>
          <p:cNvSpPr/>
          <p:nvPr/>
        </p:nvSpPr>
        <p:spPr>
          <a:xfrm rot="8912069">
            <a:off x="2958475" y="3922111"/>
            <a:ext cx="2699791" cy="332942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FE394-FD51-47FA-BBC3-BC6C12758FCF}"/>
              </a:ext>
            </a:extLst>
          </p:cNvPr>
          <p:cNvSpPr txBox="1"/>
          <p:nvPr/>
        </p:nvSpPr>
        <p:spPr>
          <a:xfrm>
            <a:off x="5946731" y="4162448"/>
            <a:ext cx="554350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hlinkClick r:id="rId5"/>
              </a:rPr>
              <a:t>https://repl.it/@JohnGlazebrook/c-operator-precedence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8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800E-27F7-4550-8762-BE2EE135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not in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9670-2199-434A-87B9-9AA86A3A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The following slide demonstrates how the compiler works, you don’t need to know this for the exam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Just because it’s interesting</a:t>
            </a:r>
          </a:p>
        </p:txBody>
      </p:sp>
    </p:spTree>
    <p:extLst>
      <p:ext uri="{BB962C8B-B14F-4D97-AF65-F5344CB8AC3E}">
        <p14:creationId xmlns:p14="http://schemas.microsoft.com/office/powerpoint/2010/main" val="48714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762-C453-47F1-B37E-38321DF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interesting aside:</a:t>
            </a:r>
          </a:p>
        </p:txBody>
      </p:sp>
      <p:pic>
        <p:nvPicPr>
          <p:cNvPr id="3074" name="Picture 2" descr="https://3.bp.blogspot.com/-QliWcl2RBkU/V5-FR4lf2mI/AAAAAAAAhhI/kae5e1e6sLwsobxs3yQnd_bukRdsspy9wCLcB/s1600/exp.gif">
            <a:extLst>
              <a:ext uri="{FF2B5EF4-FFF2-40B4-BE49-F238E27FC236}">
                <a16:creationId xmlns:a16="http://schemas.microsoft.com/office/drawing/2014/main" id="{4916642C-943F-472A-AC3C-85159963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66520"/>
            <a:ext cx="6552728" cy="64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6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6A80-0D1D-4918-A7FB-DA06F0D0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c++</a:t>
            </a:r>
            <a:r>
              <a:rPr lang="en-GB" dirty="0"/>
              <a:t>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E5C5-9FF5-4842-B2E5-6E753E55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https://en.cppreference.com/w/cpp/language/operator_precedence</a:t>
            </a:r>
            <a:endParaRPr lang="en-GB" dirty="0"/>
          </a:p>
          <a:p>
            <a:endParaRPr lang="en-GB" dirty="0"/>
          </a:p>
          <a:p>
            <a:r>
              <a:rPr lang="en-GB" sz="3200" dirty="0"/>
              <a:t>Make sure you know it</a:t>
            </a:r>
          </a:p>
          <a:p>
            <a:r>
              <a:rPr lang="en-GB" sz="3200" dirty="0"/>
              <a:t>Make sure you come back to it</a:t>
            </a:r>
          </a:p>
          <a:p>
            <a:r>
              <a:rPr lang="en-GB" sz="3200" dirty="0"/>
              <a:t>Make sure you reference it when answering the questions</a:t>
            </a:r>
          </a:p>
        </p:txBody>
      </p:sp>
    </p:spTree>
    <p:extLst>
      <p:ext uri="{BB962C8B-B14F-4D97-AF65-F5344CB8AC3E}">
        <p14:creationId xmlns:p14="http://schemas.microsoft.com/office/powerpoint/2010/main" val="61184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30D-AB1B-4FC0-A026-1F5DB06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operator precedence?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5343-13C7-4667-877A-AF08AE63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e = a + b * c / d;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Given the above, what should the compiler do?</a:t>
            </a:r>
          </a:p>
        </p:txBody>
      </p:sp>
    </p:spTree>
    <p:extLst>
      <p:ext uri="{BB962C8B-B14F-4D97-AF65-F5344CB8AC3E}">
        <p14:creationId xmlns:p14="http://schemas.microsoft.com/office/powerpoint/2010/main" val="222073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0A7-1888-448B-99EB-A4A0BA3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some little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A3E4-95A0-4A37-AD87-22B5039C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 operator precedence</a:t>
            </a:r>
          </a:p>
          <a:p>
            <a:r>
              <a:rPr lang="en-GB" dirty="0"/>
              <a:t>Create a little power point – 3 or 4 puzzles and answers</a:t>
            </a:r>
          </a:p>
          <a:p>
            <a:r>
              <a:rPr lang="en-GB" dirty="0"/>
              <a:t>Puzzle 1, answer 1, puzzle 2, answer 2, etc…</a:t>
            </a:r>
          </a:p>
          <a:p>
            <a:r>
              <a:rPr lang="en-GB" dirty="0"/>
              <a:t>We will test each other next lesson</a:t>
            </a:r>
          </a:p>
          <a:p>
            <a:endParaRPr lang="en-GB" dirty="0"/>
          </a:p>
          <a:p>
            <a:r>
              <a:rPr lang="en-GB" sz="2800" dirty="0"/>
              <a:t>Investigate for loops</a:t>
            </a:r>
          </a:p>
          <a:p>
            <a:r>
              <a:rPr lang="en-GB" sz="2800" dirty="0"/>
              <a:t>Using for loops display the two times table up to 12 x 2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1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04664"/>
            <a:ext cx="10199025" cy="5616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8788" y="5725822"/>
            <a:ext cx="151836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 err="1"/>
              <a:t>printf</a:t>
            </a:r>
            <a:r>
              <a:rPr lang="en-GB" sz="36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1527" y="6316753"/>
            <a:ext cx="15392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dirty="0"/>
              <a:t>Or “\t” ?</a:t>
            </a:r>
          </a:p>
        </p:txBody>
      </p:sp>
    </p:spTree>
    <p:extLst>
      <p:ext uri="{BB962C8B-B14F-4D97-AF65-F5344CB8AC3E}">
        <p14:creationId xmlns:p14="http://schemas.microsoft.com/office/powerpoint/2010/main" val="320816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392F-8253-4F8C-9743-21C7036B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EBBE-3E49-443C-8C74-9EC9FA48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complicated</a:t>
            </a:r>
          </a:p>
          <a:p>
            <a:endParaRPr lang="en-GB" dirty="0"/>
          </a:p>
          <a:p>
            <a:r>
              <a:rPr lang="en-GB" dirty="0"/>
              <a:t>Higher precedence operators will be evaluated first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62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P.PNG (444Ã596)">
            <a:extLst>
              <a:ext uri="{FF2B5EF4-FFF2-40B4-BE49-F238E27FC236}">
                <a16:creationId xmlns:a16="http://schemas.microsoft.com/office/drawing/2014/main" id="{95427F52-2AB8-44F4-94B6-712056AB8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7" b="46629"/>
          <a:stretch/>
        </p:blipFill>
        <p:spPr bwMode="auto">
          <a:xfrm>
            <a:off x="1845940" y="230511"/>
            <a:ext cx="2736304" cy="62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PP.PNG (444Ã596)">
            <a:extLst>
              <a:ext uri="{FF2B5EF4-FFF2-40B4-BE49-F238E27FC236}">
                <a16:creationId xmlns:a16="http://schemas.microsoft.com/office/drawing/2014/main" id="{C66C086E-45F6-4B6B-AD49-895E04944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9" r="66534"/>
          <a:stretch/>
        </p:blipFill>
        <p:spPr bwMode="auto">
          <a:xfrm>
            <a:off x="6382444" y="324156"/>
            <a:ext cx="3168350" cy="60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6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PP.PNG (444Ã596)">
            <a:extLst>
              <a:ext uri="{FF2B5EF4-FFF2-40B4-BE49-F238E27FC236}">
                <a16:creationId xmlns:a16="http://schemas.microsoft.com/office/drawing/2014/main" id="{B1730A83-86B6-45FC-87E3-C4FE3E9D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90910"/>
            <a:ext cx="4824536" cy="647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1C825E5-FB80-46A3-AEA5-C5945FF303C5}"/>
              </a:ext>
            </a:extLst>
          </p:cNvPr>
          <p:cNvSpPr/>
          <p:nvPr/>
        </p:nvSpPr>
        <p:spPr>
          <a:xfrm rot="13190615">
            <a:off x="5851116" y="517371"/>
            <a:ext cx="1800200" cy="79208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9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4E1-E866-4461-B191-CE64DFCB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Precedence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2973-D686-4C60-9716-5646AF22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	a * b + c</a:t>
            </a:r>
          </a:p>
          <a:p>
            <a:pPr marL="0" indent="0">
              <a:buNone/>
            </a:pPr>
            <a:r>
              <a:rPr lang="en-GB" dirty="0"/>
              <a:t>Multiply has higher precedence than +</a:t>
            </a:r>
          </a:p>
          <a:p>
            <a:pPr marL="0" indent="0">
              <a:buNone/>
            </a:pPr>
            <a:r>
              <a:rPr lang="en-GB" sz="3200" dirty="0"/>
              <a:t>	compiler -&gt;    ( a * b ) + c</a:t>
            </a:r>
          </a:p>
          <a:p>
            <a:pPr marL="0" indent="0">
              <a:buNone/>
            </a:pPr>
            <a:r>
              <a:rPr lang="en-GB" sz="2800" dirty="0"/>
              <a:t>Brackets have higher precedence, so this</a:t>
            </a:r>
          </a:p>
          <a:p>
            <a:pPr marL="0" indent="0">
              <a:buNone/>
            </a:pPr>
            <a:r>
              <a:rPr lang="en-GB" sz="3200" dirty="0"/>
              <a:t>	a * (b + c)</a:t>
            </a:r>
          </a:p>
          <a:p>
            <a:pPr marL="0" indent="0">
              <a:buNone/>
            </a:pPr>
            <a:r>
              <a:rPr lang="en-GB" sz="2800" dirty="0"/>
              <a:t>would work as expected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62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DD57-2EFD-4959-B979-C47C4F21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PEMDAS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34D4-630F-48BA-84DE-83BEA3EC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P</a:t>
            </a:r>
            <a:r>
              <a:rPr lang="en-GB" sz="3200" dirty="0"/>
              <a:t>arentheses (Brackets – BEMDAS?)</a:t>
            </a:r>
          </a:p>
          <a:p>
            <a:r>
              <a:rPr lang="en-GB" sz="3200" b="1" dirty="0"/>
              <a:t>E</a:t>
            </a:r>
            <a:r>
              <a:rPr lang="en-GB" sz="3200" dirty="0"/>
              <a:t>xponents</a:t>
            </a:r>
          </a:p>
          <a:p>
            <a:r>
              <a:rPr lang="en-GB" sz="3200" b="1" dirty="0"/>
              <a:t>M</a:t>
            </a:r>
            <a:r>
              <a:rPr lang="en-GB" sz="3200" dirty="0"/>
              <a:t>ultiplication and </a:t>
            </a:r>
            <a:r>
              <a:rPr lang="en-GB" sz="3200" b="1" dirty="0"/>
              <a:t>D</a:t>
            </a:r>
            <a:r>
              <a:rPr lang="en-GB" sz="3200" dirty="0"/>
              <a:t>ivision (left to right)</a:t>
            </a:r>
          </a:p>
          <a:p>
            <a:r>
              <a:rPr lang="en-GB" sz="3200" b="1" dirty="0"/>
              <a:t>A</a:t>
            </a:r>
            <a:r>
              <a:rPr lang="en-GB" sz="3200" dirty="0"/>
              <a:t>ddition and </a:t>
            </a:r>
            <a:r>
              <a:rPr lang="en-GB" sz="3200" b="1" dirty="0"/>
              <a:t>S</a:t>
            </a:r>
            <a:r>
              <a:rPr lang="en-GB" sz="3200" dirty="0"/>
              <a:t>ubtraction (left to right)</a:t>
            </a:r>
          </a:p>
        </p:txBody>
      </p:sp>
    </p:spTree>
    <p:extLst>
      <p:ext uri="{BB962C8B-B14F-4D97-AF65-F5344CB8AC3E}">
        <p14:creationId xmlns:p14="http://schemas.microsoft.com/office/powerpoint/2010/main" val="393302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981C9D-A5A5-4DA7-A75F-249195A81F51}"/>
              </a:ext>
            </a:extLst>
          </p:cNvPr>
          <p:cNvSpPr txBox="1">
            <a:spLocks/>
          </p:cNvSpPr>
          <p:nvPr/>
        </p:nvSpPr>
        <p:spPr>
          <a:xfrm>
            <a:off x="549796" y="188640"/>
            <a:ext cx="10116618" cy="59835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br>
              <a:rPr lang="en-GB" dirty="0"/>
            </a:br>
            <a:r>
              <a:rPr lang="en-GB" dirty="0"/>
              <a:t> 	</a:t>
            </a:r>
            <a:r>
              <a:rPr lang="en-GB" sz="3200" dirty="0"/>
              <a:t>int a = 20;</a:t>
            </a:r>
            <a:br>
              <a:rPr lang="en-GB" sz="3200" dirty="0"/>
            </a:br>
            <a:r>
              <a:rPr lang="en-GB" sz="3200" dirty="0"/>
              <a:t>  	int b = 10;</a:t>
            </a:r>
            <a:br>
              <a:rPr lang="en-GB" sz="3200" dirty="0"/>
            </a:br>
            <a:r>
              <a:rPr lang="en-GB" sz="3200" dirty="0"/>
              <a:t>   	int c = 15;</a:t>
            </a:r>
            <a:br>
              <a:rPr lang="en-GB" sz="3200" dirty="0"/>
            </a:br>
            <a:r>
              <a:rPr lang="en-GB" sz="3200" dirty="0"/>
              <a:t>   	int d = 5;</a:t>
            </a:r>
            <a:br>
              <a:rPr lang="en-GB" dirty="0"/>
            </a:br>
            <a:r>
              <a:rPr lang="en-GB" dirty="0"/>
              <a:t>	int e;</a:t>
            </a:r>
          </a:p>
          <a:p>
            <a:pPr marL="0" indent="0">
              <a:buFont typeface="Arial" pitchFamily="34" charset="0"/>
              <a:buNone/>
            </a:pPr>
            <a:br>
              <a:rPr lang="en-GB" dirty="0"/>
            </a:br>
            <a:r>
              <a:rPr lang="en-GB" dirty="0"/>
              <a:t>  	</a:t>
            </a:r>
            <a:r>
              <a:rPr lang="en-GB" sz="3900" dirty="0"/>
              <a:t>e = (a + b) * c / d;</a:t>
            </a:r>
            <a:br>
              <a:rPr lang="en-GB" sz="3900" dirty="0"/>
            </a:br>
            <a:r>
              <a:rPr lang="en-GB" sz="3900" dirty="0"/>
              <a:t>	e = ((a + b) * c) / d;</a:t>
            </a:r>
            <a:br>
              <a:rPr lang="en-GB" sz="3900" dirty="0"/>
            </a:br>
            <a:r>
              <a:rPr lang="en-GB" sz="3900" dirty="0"/>
              <a:t>	e = (a + b) * (c / d);</a:t>
            </a:r>
            <a:br>
              <a:rPr lang="en-GB" sz="3900" dirty="0"/>
            </a:br>
            <a:r>
              <a:rPr lang="en-GB" sz="3900" dirty="0"/>
              <a:t>	e = a + (b * c) / d;</a:t>
            </a:r>
            <a:br>
              <a:rPr lang="en-GB" sz="39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32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F798-515F-4F2F-A1C6-C4DF794B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B8CB-6CCE-44EA-AF6D-0C387E72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 = (b=3, b+2)</a:t>
            </a:r>
          </a:p>
        </p:txBody>
      </p:sp>
    </p:spTree>
    <p:extLst>
      <p:ext uri="{BB962C8B-B14F-4D97-AF65-F5344CB8AC3E}">
        <p14:creationId xmlns:p14="http://schemas.microsoft.com/office/powerpoint/2010/main" val="192111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275</TotalTime>
  <Words>359</Words>
  <Application>Microsoft Office PowerPoint</Application>
  <PresentationFormat>Custom</PresentationFormat>
  <Paragraphs>88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Chalkboard 16x9</vt:lpstr>
      <vt:lpstr>C++</vt:lpstr>
      <vt:lpstr>What is operator precedence?</vt:lpstr>
      <vt:lpstr>Operator precedence</vt:lpstr>
      <vt:lpstr>PowerPoint Presentation</vt:lpstr>
      <vt:lpstr>PowerPoint Presentation</vt:lpstr>
      <vt:lpstr>Precedence</vt:lpstr>
      <vt:lpstr>PEMDAS</vt:lpstr>
      <vt:lpstr>PowerPoint Presentation</vt:lpstr>
      <vt:lpstr>Comma operator</vt:lpstr>
      <vt:lpstr>Comma operator</vt:lpstr>
      <vt:lpstr>Tricky bits</vt:lpstr>
      <vt:lpstr>Tricky bits</vt:lpstr>
      <vt:lpstr>Example</vt:lpstr>
      <vt:lpstr>More questions</vt:lpstr>
      <vt:lpstr>More questions</vt:lpstr>
      <vt:lpstr>More questions</vt:lpstr>
      <vt:lpstr>This is not in the exam</vt:lpstr>
      <vt:lpstr>An interesting aside:</vt:lpstr>
      <vt:lpstr>The c++ spec</vt:lpstr>
      <vt:lpstr>Write some little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33</cp:revision>
  <dcterms:created xsi:type="dcterms:W3CDTF">2018-12-02T17:53:44Z</dcterms:created>
  <dcterms:modified xsi:type="dcterms:W3CDTF">2019-12-13T13:32:17Z</dcterms:modified>
</cp:coreProperties>
</file>