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3" r:id="rId3"/>
    <p:sldId id="286" r:id="rId4"/>
    <p:sldId id="287" r:id="rId5"/>
    <p:sldId id="288" r:id="rId6"/>
    <p:sldId id="285" r:id="rId7"/>
    <p:sldId id="292" r:id="rId8"/>
    <p:sldId id="258" r:id="rId9"/>
    <p:sldId id="260" r:id="rId10"/>
    <p:sldId id="259" r:id="rId11"/>
    <p:sldId id="294" r:id="rId12"/>
    <p:sldId id="296" r:id="rId13"/>
    <p:sldId id="297" r:id="rId14"/>
    <p:sldId id="298" r:id="rId15"/>
    <p:sldId id="290" r:id="rId16"/>
    <p:sldId id="304" r:id="rId17"/>
    <p:sldId id="303" r:id="rId18"/>
    <p:sldId id="291" r:id="rId19"/>
    <p:sldId id="299" r:id="rId20"/>
    <p:sldId id="305" r:id="rId21"/>
    <p:sldId id="277" r:id="rId22"/>
    <p:sldId id="279" r:id="rId23"/>
    <p:sldId id="300" r:id="rId24"/>
    <p:sldId id="301" r:id="rId25"/>
    <p:sldId id="306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99" autoAdjust="0"/>
  </p:normalViewPr>
  <p:slideViewPr>
    <p:cSldViewPr>
      <p:cViewPr varScale="1">
        <p:scale>
          <a:sx n="100" d="100"/>
          <a:sy n="100" d="100"/>
        </p:scale>
        <p:origin x="52" y="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AD4F5DE7-3826-4708-9BC6-D35C4A292B0D}"/>
    <pc:docChg chg="custSel addSld delSld modSld sldOrd">
      <pc:chgData name="John Glazebrook" userId="0cee8e84-5584-4a59-8cd1-43182ebc90a0" providerId="ADAL" clId="{AD4F5DE7-3826-4708-9BC6-D35C4A292B0D}" dt="2019-12-19T23:04:59.215" v="51" actId="2696"/>
      <pc:docMkLst>
        <pc:docMk/>
      </pc:docMkLst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920111014" sldId="256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119523324" sldId="258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23450105" sldId="259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531187067" sldId="260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460083428" sldId="277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588850663" sldId="279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587196335" sldId="285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782493428" sldId="286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628087966" sldId="287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414583883" sldId="288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082671776" sldId="290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191137405" sldId="291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321448252" sldId="292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494725885" sldId="293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854241730" sldId="294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701036089" sldId="296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074061780" sldId="297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1548112401" sldId="298"/>
        </pc:sldMkLst>
      </pc:sldChg>
      <pc:sldChg chg="modTransition">
        <pc:chgData name="John Glazebrook" userId="0cee8e84-5584-4a59-8cd1-43182ebc90a0" providerId="ADAL" clId="{AD4F5DE7-3826-4708-9BC6-D35C4A292B0D}" dt="2019-12-19T23:03:55.223" v="37"/>
        <pc:sldMkLst>
          <pc:docMk/>
          <pc:sldMk cId="676294832" sldId="299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3964781546" sldId="300"/>
        </pc:sldMkLst>
      </pc:sldChg>
      <pc:sldChg chg="modTransition">
        <pc:chgData name="John Glazebrook" userId="0cee8e84-5584-4a59-8cd1-43182ebc90a0" providerId="ADAL" clId="{AD4F5DE7-3826-4708-9BC6-D35C4A292B0D}" dt="2019-12-19T23:01:05.345" v="0"/>
        <pc:sldMkLst>
          <pc:docMk/>
          <pc:sldMk cId="2874094385" sldId="301"/>
        </pc:sldMkLst>
      </pc:sldChg>
      <pc:sldChg chg="del modTransition">
        <pc:chgData name="John Glazebrook" userId="0cee8e84-5584-4a59-8cd1-43182ebc90a0" providerId="ADAL" clId="{AD4F5DE7-3826-4708-9BC6-D35C4A292B0D}" dt="2019-12-19T23:04:59.215" v="51" actId="2696"/>
        <pc:sldMkLst>
          <pc:docMk/>
          <pc:sldMk cId="3754817016" sldId="302"/>
        </pc:sldMkLst>
      </pc:sldChg>
      <pc:sldChg chg="ord modTransition">
        <pc:chgData name="John Glazebrook" userId="0cee8e84-5584-4a59-8cd1-43182ebc90a0" providerId="ADAL" clId="{AD4F5DE7-3826-4708-9BC6-D35C4A292B0D}" dt="2019-12-19T23:03:01.853" v="3"/>
        <pc:sldMkLst>
          <pc:docMk/>
          <pc:sldMk cId="1052374157" sldId="303"/>
        </pc:sldMkLst>
      </pc:sldChg>
      <pc:sldChg chg="addSp delSp modSp add">
        <pc:chgData name="John Glazebrook" userId="0cee8e84-5584-4a59-8cd1-43182ebc90a0" providerId="ADAL" clId="{AD4F5DE7-3826-4708-9BC6-D35C4A292B0D}" dt="2019-12-19T23:03:20.846" v="35" actId="1076"/>
        <pc:sldMkLst>
          <pc:docMk/>
          <pc:sldMk cId="1378819708" sldId="304"/>
        </pc:sldMkLst>
        <pc:spChg chg="add mod">
          <ac:chgData name="John Glazebrook" userId="0cee8e84-5584-4a59-8cd1-43182ebc90a0" providerId="ADAL" clId="{AD4F5DE7-3826-4708-9BC6-D35C4A292B0D}" dt="2019-12-19T23:03:20.846" v="35" actId="1076"/>
          <ac:spMkLst>
            <pc:docMk/>
            <pc:sldMk cId="1378819708" sldId="304"/>
            <ac:spMk id="4" creationId="{404CBDDB-1A14-47F9-94C6-6AD72823324B}"/>
          </ac:spMkLst>
        </pc:spChg>
        <pc:picChg chg="del">
          <ac:chgData name="John Glazebrook" userId="0cee8e84-5584-4a59-8cd1-43182ebc90a0" providerId="ADAL" clId="{AD4F5DE7-3826-4708-9BC6-D35C4A292B0D}" dt="2019-12-19T23:02:56.033" v="2" actId="478"/>
          <ac:picMkLst>
            <pc:docMk/>
            <pc:sldMk cId="1378819708" sldId="304"/>
            <ac:picMk id="3" creationId="{C214FD6D-7B44-400A-A3F8-45ADA5E1F1B6}"/>
          </ac:picMkLst>
        </pc:picChg>
      </pc:sldChg>
      <pc:sldChg chg="modSp add">
        <pc:chgData name="John Glazebrook" userId="0cee8e84-5584-4a59-8cd1-43182ebc90a0" providerId="ADAL" clId="{AD4F5DE7-3826-4708-9BC6-D35C4A292B0D}" dt="2019-12-19T23:04:27.796" v="49" actId="20577"/>
        <pc:sldMkLst>
          <pc:docMk/>
          <pc:sldMk cId="1998787859" sldId="305"/>
        </pc:sldMkLst>
        <pc:spChg chg="mod">
          <ac:chgData name="John Glazebrook" userId="0cee8e84-5584-4a59-8cd1-43182ebc90a0" providerId="ADAL" clId="{AD4F5DE7-3826-4708-9BC6-D35C4A292B0D}" dt="2019-12-19T23:04:27.796" v="49" actId="20577"/>
          <ac:spMkLst>
            <pc:docMk/>
            <pc:sldMk cId="1998787859" sldId="305"/>
            <ac:spMk id="3" creationId="{8717606E-D629-4D5F-BC46-B2838F6F3BC8}"/>
          </ac:spMkLst>
        </pc:spChg>
      </pc:sldChg>
      <pc:sldChg chg="add">
        <pc:chgData name="John Glazebrook" userId="0cee8e84-5584-4a59-8cd1-43182ebc90a0" providerId="ADAL" clId="{AD4F5DE7-3826-4708-9BC6-D35C4A292B0D}" dt="2019-12-19T23:04:55.338" v="50"/>
        <pc:sldMkLst>
          <pc:docMk/>
          <pc:sldMk cId="767394621" sldId="306"/>
        </pc:sldMkLst>
      </pc:sldChg>
    </pc:docChg>
  </pc:docChgLst>
  <pc:docChgLst>
    <pc:chgData name="John Glazebrook" userId="49fbcb425de69913" providerId="Windows Live" clId="Web-{E9C121F1-1059-4190-884A-C42308E49E2D}"/>
    <pc:docChg chg="modSld">
      <pc:chgData name="John Glazebrook" userId="49fbcb425de69913" providerId="Windows Live" clId="Web-{E9C121F1-1059-4190-884A-C42308E49E2D}" dt="2018-12-03T13:45:40.647" v="1"/>
      <pc:docMkLst>
        <pc:docMk/>
      </pc:docMkLst>
      <pc:sldChg chg="modSp">
        <pc:chgData name="John Glazebrook" userId="49fbcb425de69913" providerId="Windows Live" clId="Web-{E9C121F1-1059-4190-884A-C42308E49E2D}" dt="2018-12-03T13:45:40.647" v="1"/>
        <pc:sldMkLst>
          <pc:docMk/>
          <pc:sldMk cId="2518339050" sldId="260"/>
        </pc:sldMkLst>
        <pc:graphicFrameChg chg="mod modGraphic">
          <ac:chgData name="John Glazebrook" userId="49fbcb425de69913" providerId="Windows Live" clId="Web-{E9C121F1-1059-4190-884A-C42308E49E2D}" dt="2018-12-03T13:45:40.647" v="1"/>
          <ac:graphicFrameMkLst>
            <pc:docMk/>
            <pc:sldMk cId="2518339050" sldId="260"/>
            <ac:graphicFrameMk id="4" creationId="{90EFB727-D42C-47DD-99B3-B0068017D7F1}"/>
          </ac:graphicFrameMkLst>
        </pc:graphicFrameChg>
      </pc:sldChg>
    </pc:docChg>
  </pc:docChgLst>
  <pc:docChgLst>
    <pc:chgData name="John Glazebrook" userId="0cee8e84-5584-4a59-8cd1-43182ebc90a0" providerId="ADAL" clId="{F5AD2F0D-0FE6-49CB-99DB-82D28C8D54B8}"/>
    <pc:docChg chg="modSld">
      <pc:chgData name="John Glazebrook" userId="0cee8e84-5584-4a59-8cd1-43182ebc90a0" providerId="ADAL" clId="{F5AD2F0D-0FE6-49CB-99DB-82D28C8D54B8}" dt="2023-01-13T14:39:12.108" v="37" actId="20577"/>
      <pc:docMkLst>
        <pc:docMk/>
      </pc:docMkLst>
      <pc:sldChg chg="modSp mod modShow">
        <pc:chgData name="John Glazebrook" userId="0cee8e84-5584-4a59-8cd1-43182ebc90a0" providerId="ADAL" clId="{F5AD2F0D-0FE6-49CB-99DB-82D28C8D54B8}" dt="2023-01-13T14:38:46.471" v="18" actId="20577"/>
        <pc:sldMkLst>
          <pc:docMk/>
          <pc:sldMk cId="1998787859" sldId="305"/>
        </pc:sldMkLst>
        <pc:spChg chg="mod">
          <ac:chgData name="John Glazebrook" userId="0cee8e84-5584-4a59-8cd1-43182ebc90a0" providerId="ADAL" clId="{F5AD2F0D-0FE6-49CB-99DB-82D28C8D54B8}" dt="2023-01-13T14:38:46.471" v="18" actId="20577"/>
          <ac:spMkLst>
            <pc:docMk/>
            <pc:sldMk cId="1998787859" sldId="305"/>
            <ac:spMk id="3" creationId="{8717606E-D629-4D5F-BC46-B2838F6F3BC8}"/>
          </ac:spMkLst>
        </pc:spChg>
      </pc:sldChg>
      <pc:sldChg chg="modSp mod">
        <pc:chgData name="John Glazebrook" userId="0cee8e84-5584-4a59-8cd1-43182ebc90a0" providerId="ADAL" clId="{F5AD2F0D-0FE6-49CB-99DB-82D28C8D54B8}" dt="2023-01-13T14:39:12.108" v="37" actId="20577"/>
        <pc:sldMkLst>
          <pc:docMk/>
          <pc:sldMk cId="767394621" sldId="306"/>
        </pc:sldMkLst>
        <pc:spChg chg="mod">
          <ac:chgData name="John Glazebrook" userId="0cee8e84-5584-4a59-8cd1-43182ebc90a0" providerId="ADAL" clId="{F5AD2F0D-0FE6-49CB-99DB-82D28C8D54B8}" dt="2023-01-13T14:39:12.108" v="37" actId="20577"/>
          <ac:spMkLst>
            <pc:docMk/>
            <pc:sldMk cId="767394621" sldId="306"/>
            <ac:spMk id="3" creationId="{8717606E-D629-4D5F-BC46-B2838F6F3B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big-picture#defn-evi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E3B1-E86F-4551-A051-422AA2F5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2653E5-966A-4E07-8308-755DBDBED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756" y="-159777"/>
            <a:ext cx="5400004" cy="71775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#include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&lt;iostream&gt;</a:t>
            </a:r>
            <a:br>
              <a:rPr lang="en-US" altLang="en-US" sz="1400" dirty="0">
                <a:solidFill>
                  <a:srgbClr val="313131"/>
                </a:solidFill>
                <a:latin typeface="Menlo"/>
              </a:rPr>
            </a:b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1400" dirty="0">
                <a:solidFill>
                  <a:srgbClr val="313131"/>
                </a:solidFill>
                <a:latin typeface="Menlo"/>
              </a:rPr>
            </a:b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br>
              <a:rPr lang="en-US" altLang="en-US" sz="1800" dirty="0">
                <a:solidFill>
                  <a:srgbClr val="313131"/>
                </a:solidFill>
                <a:latin typeface="Menlo"/>
              </a:rPr>
            </a:b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grade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‘D’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grade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'A’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endParaRPr lang="en-US" altLang="en-US" sz="20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"Excellent!"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'B’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"Well done"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'D’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"You passed"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'F’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"Better try again"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default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"Invalid grade"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br>
              <a:rPr lang="en-US" altLang="en-US" sz="2000" dirty="0">
                <a:solidFill>
                  <a:srgbClr val="313131"/>
                </a:solidFill>
                <a:latin typeface="Menlo"/>
              </a:rPr>
            </a:b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"Your grade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grade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endParaRPr lang="en-US" altLang="en-US" sz="20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br>
              <a:rPr lang="en-US" altLang="en-US" sz="1400" dirty="0">
                <a:solidFill>
                  <a:srgbClr val="313131"/>
                </a:solidFill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560A2-7F5C-4E54-939C-825D45F9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10" y="49776"/>
            <a:ext cx="5654725" cy="67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7B58-64FD-425E-87EA-4D82D6E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fall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E22C-0B4C-4BBE-98FC-B997809E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This will be in the exam</a:t>
            </a:r>
          </a:p>
          <a:p>
            <a:r>
              <a:rPr lang="en-GB" sz="3200" dirty="0"/>
              <a:t>Because it is tricky and hard to follow the logic</a:t>
            </a:r>
          </a:p>
          <a:p>
            <a:r>
              <a:rPr lang="en-GB" sz="3200" dirty="0"/>
              <a:t>And it is a powerful way of coding</a:t>
            </a:r>
          </a:p>
          <a:p>
            <a:endParaRPr lang="en-GB" sz="3200" dirty="0"/>
          </a:p>
          <a:p>
            <a:r>
              <a:rPr lang="en-GB" sz="3200" dirty="0"/>
              <a:t>Some developers hate it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542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74E-BAC6-4923-83BD-90119ECDA753}"/>
              </a:ext>
            </a:extLst>
          </p:cNvPr>
          <p:cNvSpPr txBox="1">
            <a:spLocks/>
          </p:cNvSpPr>
          <p:nvPr/>
        </p:nvSpPr>
        <p:spPr>
          <a:xfrm>
            <a:off x="4438228" y="541245"/>
            <a:ext cx="7560840" cy="1858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Fall through that is NON-</a:t>
            </a:r>
            <a:r>
              <a:rPr lang="en-GB" dirty="0">
                <a:hlinkClick r:id="rId2"/>
              </a:rPr>
              <a:t>EVIL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EAE7-AA92-46B9-845E-06FFDFD25CC6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9144000" cy="61066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/>
              <a:t>switch (value)</a:t>
            </a:r>
            <a:br>
              <a:rPr lang="en-GB"/>
            </a:br>
            <a:r>
              <a:rPr lang="en-GB"/>
              <a:t>{</a:t>
            </a:r>
            <a:br>
              <a:rPr lang="en-GB"/>
            </a:br>
            <a:r>
              <a:rPr lang="en-GB"/>
              <a:t>  case 0:</a:t>
            </a:r>
            <a:br>
              <a:rPr lang="en-GB"/>
            </a:br>
            <a:r>
              <a:rPr lang="en-GB"/>
              <a:t>    result = ZERO_DIGIT;</a:t>
            </a:r>
            <a:br>
              <a:rPr lang="en-GB"/>
            </a:br>
            <a:r>
              <a:rPr lang="en-GB"/>
              <a:t>    break;</a:t>
            </a:r>
            <a:br>
              <a:rPr lang="en-GB"/>
            </a:br>
            <a:br>
              <a:rPr lang="en-GB"/>
            </a:br>
            <a:r>
              <a:rPr lang="en-GB"/>
              <a:t>  case 1:</a:t>
            </a:r>
            <a:br>
              <a:rPr lang="en-GB"/>
            </a:br>
            <a:r>
              <a:rPr lang="en-GB"/>
              <a:t>  case 3:</a:t>
            </a:r>
            <a:br>
              <a:rPr lang="en-GB"/>
            </a:br>
            <a:r>
              <a:rPr lang="en-GB"/>
              <a:t>  case 5:</a:t>
            </a:r>
            <a:br>
              <a:rPr lang="en-GB"/>
            </a:br>
            <a:r>
              <a:rPr lang="en-GB"/>
              <a:t>  case 7:</a:t>
            </a:r>
            <a:br>
              <a:rPr lang="en-GB"/>
            </a:br>
            <a:r>
              <a:rPr lang="en-GB"/>
              <a:t>  case 9:</a:t>
            </a:r>
            <a:br>
              <a:rPr lang="en-GB"/>
            </a:br>
            <a:r>
              <a:rPr lang="en-GB"/>
              <a:t>     result = ODD_DIGIT;</a:t>
            </a:r>
            <a:br>
              <a:rPr lang="en-GB"/>
            </a:br>
            <a:r>
              <a:rPr lang="en-GB"/>
              <a:t>     break;</a:t>
            </a:r>
            <a:br>
              <a:rPr lang="en-GB"/>
            </a:br>
            <a:br>
              <a:rPr lang="en-GB"/>
            </a:br>
            <a:r>
              <a:rPr lang="en-GB"/>
              <a:t>  case 2:</a:t>
            </a:r>
            <a:br>
              <a:rPr lang="en-GB"/>
            </a:br>
            <a:r>
              <a:rPr lang="en-GB"/>
              <a:t>  case 4:</a:t>
            </a:r>
            <a:br>
              <a:rPr lang="en-GB"/>
            </a:br>
            <a:r>
              <a:rPr lang="en-GB"/>
              <a:t>  case 6:</a:t>
            </a:r>
            <a:br>
              <a:rPr lang="en-GB"/>
            </a:br>
            <a:r>
              <a:rPr lang="en-GB"/>
              <a:t>  case 8:</a:t>
            </a:r>
            <a:br>
              <a:rPr lang="en-GB"/>
            </a:br>
            <a:r>
              <a:rPr lang="en-GB"/>
              <a:t>     result = EVEN_DIGIT;</a:t>
            </a:r>
            <a:br>
              <a:rPr lang="en-GB"/>
            </a:br>
            <a:r>
              <a:rPr lang="en-GB"/>
              <a:t>     break;</a:t>
            </a:r>
            <a:br>
              <a:rPr lang="en-GB"/>
            </a:br>
            <a:r>
              <a:rPr lang="en-GB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0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E7CE-06E1-471D-9471-E75C50FD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C195-CDFD-4C3C-9432-9D449FF5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switch (x)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case 1:</a:t>
            </a:r>
            <a:br>
              <a:rPr lang="en-GB" dirty="0"/>
            </a:br>
            <a:r>
              <a:rPr lang="en-GB" dirty="0"/>
              <a:t>    some code</a:t>
            </a:r>
            <a:br>
              <a:rPr lang="en-GB" dirty="0"/>
            </a:br>
            <a:r>
              <a:rPr lang="en-GB" dirty="0"/>
              <a:t>case 2:</a:t>
            </a:r>
            <a:br>
              <a:rPr lang="en-GB" dirty="0"/>
            </a:br>
            <a:r>
              <a:rPr lang="en-GB" dirty="0"/>
              <a:t>    some more code</a:t>
            </a:r>
            <a:br>
              <a:rPr lang="en-GB" dirty="0"/>
            </a:br>
            <a:r>
              <a:rPr lang="en-GB" dirty="0"/>
              <a:t>case 3:</a:t>
            </a:r>
            <a:br>
              <a:rPr lang="en-GB" dirty="0"/>
            </a:br>
            <a:r>
              <a:rPr lang="en-GB" dirty="0"/>
              <a:t>    even more code</a:t>
            </a:r>
            <a:br>
              <a:rPr lang="en-GB" dirty="0"/>
            </a:br>
            <a:r>
              <a:rPr lang="en-GB" dirty="0"/>
              <a:t>    break;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C6FC1-3B19-4831-A906-2F9C282313C5}"/>
              </a:ext>
            </a:extLst>
          </p:cNvPr>
          <p:cNvSpPr txBox="1"/>
          <p:nvPr/>
        </p:nvSpPr>
        <p:spPr>
          <a:xfrm>
            <a:off x="7534572" y="375971"/>
            <a:ext cx="4392488" cy="30839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Can you fix evil switch fall throughs?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Maybe. You can use a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  /* FALL THROUGH */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comment where the break would be expected.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Or use an if / else statement.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78B70-357F-47E0-B97E-850463DC7133}"/>
              </a:ext>
            </a:extLst>
          </p:cNvPr>
          <p:cNvSpPr txBox="1"/>
          <p:nvPr/>
        </p:nvSpPr>
        <p:spPr>
          <a:xfrm>
            <a:off x="5182639" y="4012749"/>
            <a:ext cx="3379451" cy="5355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Intentional or bug?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6E6CEE-2A6D-49DE-BBD7-05A6B2DA811F}"/>
              </a:ext>
            </a:extLst>
          </p:cNvPr>
          <p:cNvSpPr/>
          <p:nvPr/>
        </p:nvSpPr>
        <p:spPr>
          <a:xfrm rot="11285595">
            <a:off x="4027962" y="3843134"/>
            <a:ext cx="1152128" cy="3909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75BB38-0368-42A8-83D8-5C859D444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461962"/>
            <a:ext cx="10572750" cy="593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D1AE9E-B859-4EEC-8411-E4C1A661E9AE}"/>
              </a:ext>
            </a:extLst>
          </p:cNvPr>
          <p:cNvSpPr txBox="1"/>
          <p:nvPr/>
        </p:nvSpPr>
        <p:spPr>
          <a:xfrm>
            <a:off x="8182644" y="2564904"/>
            <a:ext cx="3711272" cy="590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First result </a:t>
            </a:r>
            <a:r>
              <a:rPr lang="en-GB" sz="3600" dirty="0">
                <a:sym typeface="Wingdings" panose="05000000000000000000" pitchFamily="2" charset="2"/>
              </a:rPr>
              <a:t> </a:t>
            </a:r>
            <a:r>
              <a:rPr lang="en-GB" sz="3600" dirty="0" err="1">
                <a:sym typeface="Wingdings" panose="05000000000000000000" pitchFamily="2" charset="2"/>
              </a:rPr>
              <a:t>haha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481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7679-C409-4801-915D-12F9EF82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82B4-61F6-4E38-AB20-95A87658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You can nest an if statement inside an if statement</a:t>
            </a:r>
          </a:p>
          <a:p>
            <a:r>
              <a:rPr lang="en-GB" sz="3200" dirty="0"/>
              <a:t>You can nest a switch inside a switch</a:t>
            </a:r>
          </a:p>
          <a:p>
            <a:r>
              <a:rPr lang="en-GB" sz="32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826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DE3A6-646C-4C2E-95E3-61DCFDEB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1" y="1772816"/>
            <a:ext cx="5498531" cy="3312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CBDDB-1A14-47F9-94C6-6AD72823324B}"/>
              </a:ext>
            </a:extLst>
          </p:cNvPr>
          <p:cNvSpPr txBox="1"/>
          <p:nvPr/>
        </p:nvSpPr>
        <p:spPr>
          <a:xfrm>
            <a:off x="6598468" y="2204864"/>
            <a:ext cx="48033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Quick quiz: What is output?</a:t>
            </a:r>
          </a:p>
        </p:txBody>
      </p:sp>
    </p:spTree>
    <p:extLst>
      <p:ext uri="{BB962C8B-B14F-4D97-AF65-F5344CB8AC3E}">
        <p14:creationId xmlns:p14="http://schemas.microsoft.com/office/powerpoint/2010/main" val="13788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DE3A6-646C-4C2E-95E3-61DCFDEB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1" y="1772816"/>
            <a:ext cx="5498531" cy="3312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14FD6D-7B44-400A-A3F8-45ADA5E1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456892"/>
            <a:ext cx="486054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E063-A06A-4A69-8311-848189B7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9B9B-246E-45D1-A199-8DC8E2A4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will make this mistake</a:t>
            </a:r>
          </a:p>
          <a:p>
            <a:r>
              <a:rPr lang="en-GB" dirty="0"/>
              <a:t>We all make this mistake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000" dirty="0"/>
              <a:t>if ( x=1 ) {</a:t>
            </a:r>
          </a:p>
          <a:p>
            <a:pPr marL="0" indent="0">
              <a:buNone/>
            </a:pPr>
            <a:r>
              <a:rPr lang="en-GB" sz="3000" dirty="0"/>
              <a:t>	</a:t>
            </a:r>
            <a:r>
              <a:rPr lang="en-GB" sz="3000" dirty="0" err="1"/>
              <a:t>cout</a:t>
            </a:r>
            <a:r>
              <a:rPr lang="en-GB" sz="3000" dirty="0"/>
              <a:t> &lt;&lt; “x is one”;</a:t>
            </a:r>
          </a:p>
          <a:p>
            <a:pPr marL="0" indent="0">
              <a:buNone/>
            </a:pPr>
            <a:r>
              <a:rPr lang="en-GB" sz="3000" dirty="0"/>
              <a:t>} else {</a:t>
            </a:r>
          </a:p>
          <a:p>
            <a:pPr marL="0" indent="0">
              <a:buNone/>
            </a:pPr>
            <a:r>
              <a:rPr lang="en-GB" sz="3000" dirty="0"/>
              <a:t>	</a:t>
            </a:r>
            <a:r>
              <a:rPr lang="en-GB" sz="3000" dirty="0" err="1"/>
              <a:t>cout</a:t>
            </a:r>
            <a:r>
              <a:rPr lang="en-GB" sz="3000" dirty="0"/>
              <a:t> &lt;&lt; “x is NOT one”;</a:t>
            </a:r>
          </a:p>
          <a:p>
            <a:pPr marL="0" indent="0">
              <a:buNone/>
            </a:pPr>
            <a:r>
              <a:rPr lang="en-GB" sz="3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C8CBB-5A4C-4271-8E53-2747547A8CCC}"/>
              </a:ext>
            </a:extLst>
          </p:cNvPr>
          <p:cNvSpPr txBox="1"/>
          <p:nvPr/>
        </p:nvSpPr>
        <p:spPr>
          <a:xfrm>
            <a:off x="8614692" y="793587"/>
            <a:ext cx="324036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Given that you will make this mistake, how do you defend against it?</a:t>
            </a:r>
          </a:p>
        </p:txBody>
      </p:sp>
    </p:spTree>
    <p:extLst>
      <p:ext uri="{BB962C8B-B14F-4D97-AF65-F5344CB8AC3E}">
        <p14:creationId xmlns:p14="http://schemas.microsoft.com/office/powerpoint/2010/main" val="11911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for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Assignment – due in on </a:t>
            </a:r>
            <a:r>
              <a:rPr lang="en-GB" sz="3600" b="1" dirty="0"/>
              <a:t>Monday the 4</a:t>
            </a:r>
            <a:r>
              <a:rPr lang="en-GB" sz="3600" b="1" baseline="30000" dirty="0"/>
              <a:t>th</a:t>
            </a:r>
            <a:r>
              <a:rPr lang="en-GB" sz="3600" b="1" dirty="0"/>
              <a:t> Feb</a:t>
            </a:r>
          </a:p>
          <a:p>
            <a:r>
              <a:rPr lang="en-GB" sz="3600" dirty="0"/>
              <a:t>Worksheet</a:t>
            </a:r>
          </a:p>
          <a:p>
            <a:r>
              <a:rPr lang="en-GB" sz="3600" dirty="0"/>
              <a:t>Formative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7629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3C8-C8B4-424D-AD60-E88B8D74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2200-240A-45B6-9B34-A55C87B7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Your presentations</a:t>
            </a:r>
          </a:p>
          <a:p>
            <a:r>
              <a:rPr lang="en-GB" sz="3200" dirty="0"/>
              <a:t>Quiz / puzzles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for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Assignment</a:t>
            </a:r>
            <a:endParaRPr lang="en-GB" sz="3600" b="1" dirty="0"/>
          </a:p>
          <a:p>
            <a:r>
              <a:rPr lang="en-GB" sz="3600" dirty="0"/>
              <a:t>Worksheet</a:t>
            </a:r>
          </a:p>
          <a:p>
            <a:r>
              <a:rPr lang="en-GB" sz="3600" dirty="0"/>
              <a:t>Formative (lecture 13)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9878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DB4A-B0F4-4759-987A-6CD992A4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Process Output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FAEA-61B0-46A5-9AA4-296EC868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items are input</a:t>
            </a:r>
          </a:p>
          <a:p>
            <a:r>
              <a:rPr lang="en-GB" dirty="0"/>
              <a:t>What processing takes place on </a:t>
            </a:r>
            <a:br>
              <a:rPr lang="en-GB" dirty="0"/>
            </a:br>
            <a:r>
              <a:rPr lang="en-GB" dirty="0"/>
              <a:t>the data</a:t>
            </a:r>
          </a:p>
          <a:p>
            <a:r>
              <a:rPr lang="en-GB" dirty="0"/>
              <a:t>What information will be</a:t>
            </a:r>
            <a:br>
              <a:rPr lang="en-GB" dirty="0"/>
            </a:br>
            <a:r>
              <a:rPr lang="en-GB" dirty="0"/>
              <a:t>the end result – the output</a:t>
            </a:r>
          </a:p>
        </p:txBody>
      </p:sp>
      <p:pic>
        <p:nvPicPr>
          <p:cNvPr id="1026" name="Picture 2" descr="Image result for input process output">
            <a:extLst>
              <a:ext uri="{FF2B5EF4-FFF2-40B4-BE49-F238E27FC236}">
                <a16:creationId xmlns:a16="http://schemas.microsoft.com/office/drawing/2014/main" id="{E6F2C9AF-F2E6-4476-8161-12C9A1A7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25" y="3060030"/>
            <a:ext cx="5889011" cy="35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B11E-FB94-4A3F-B511-24024031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IPO chart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F88746-02EE-4B1E-A565-E6AF0160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06630"/>
              </p:ext>
            </p:extLst>
          </p:nvPr>
        </p:nvGraphicFramePr>
        <p:xfrm>
          <a:off x="837828" y="1996440"/>
          <a:ext cx="10729191" cy="3627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84053305"/>
                    </a:ext>
                  </a:extLst>
                </a:gridCol>
                <a:gridCol w="5064562">
                  <a:extLst>
                    <a:ext uri="{9D8B030D-6E8A-4147-A177-3AD203B41FA5}">
                      <a16:colId xmlns:a16="http://schemas.microsoft.com/office/drawing/2014/main" val="2694166613"/>
                    </a:ext>
                  </a:extLst>
                </a:gridCol>
                <a:gridCol w="3576397">
                  <a:extLst>
                    <a:ext uri="{9D8B030D-6E8A-4147-A177-3AD203B41FA5}">
                      <a16:colId xmlns:a16="http://schemas.microsoft.com/office/drawing/2014/main" val="51475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6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Enter first integer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Mean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Enter second integer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Maximum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Enter third integer 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1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Calculate the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9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Calculate the maximum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9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nter image description here">
            <a:extLst>
              <a:ext uri="{FF2B5EF4-FFF2-40B4-BE49-F238E27FC236}">
                <a16:creationId xmlns:a16="http://schemas.microsoft.com/office/drawing/2014/main" id="{5E621CE9-D836-4EBB-9FF2-B0201E827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5901" r="9051" b="8000"/>
          <a:stretch/>
        </p:blipFill>
        <p:spPr bwMode="auto">
          <a:xfrm>
            <a:off x="1990648" y="0"/>
            <a:ext cx="85306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python ipo chart">
            <a:extLst>
              <a:ext uri="{FF2B5EF4-FFF2-40B4-BE49-F238E27FC236}">
                <a16:creationId xmlns:a16="http://schemas.microsoft.com/office/drawing/2014/main" id="{0E0F237F-0977-4189-99A3-DACD3AF1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"/>
          <a:stretch/>
        </p:blipFill>
        <p:spPr bwMode="auto">
          <a:xfrm>
            <a:off x="205004" y="1052737"/>
            <a:ext cx="1177881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for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Assignment</a:t>
            </a:r>
          </a:p>
          <a:p>
            <a:r>
              <a:rPr lang="en-GB" sz="3600"/>
              <a:t>Worksheet</a:t>
            </a:r>
            <a:endParaRPr lang="en-GB" sz="3600" dirty="0"/>
          </a:p>
          <a:p>
            <a:r>
              <a:rPr lang="en-GB" sz="3600" dirty="0"/>
              <a:t>Formative (see lecture 13)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673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55A-491C-4749-B79D-6701EDBC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Sequencing, Selection &amp;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F73A-1116-4EAA-B681-4784DCF8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Sequencing:</a:t>
            </a:r>
            <a:r>
              <a:rPr lang="en-GB" sz="3200" dirty="0"/>
              <a:t> This means that the computer will run your code in order, one line at a time from the top to the bottom of your program.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It will start at line 1, then execute line 2 then line 3 and so on till it reaches the last line of your program.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824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278A-5806-4580-BB4A-98BD6D8B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5BD2-A533-4D9D-B89B-2F3C7B07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Selection:</a:t>
            </a:r>
            <a:r>
              <a:rPr lang="en-GB" sz="3200" dirty="0"/>
              <a:t> Sometimes you only want some lines of code to be run only if a condition is met, otherwise you want the computer to ignore these lines and jump over them.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This is achieved using IF statements. e.g. If a condition is met then lines 4, 5, 6 are executed otherwise the computer jumps to line 7 without even looking at line 4,5 and 6.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280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8D18-1176-42AB-804F-7D18B562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1A52-04E4-4DF0-979E-7957A467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Iteration:</a:t>
            </a:r>
            <a:r>
              <a:rPr lang="en-GB" dirty="0"/>
              <a:t> Sometimes you want the computer to execute the same lines of code several times. This is done using a loop.</a:t>
            </a:r>
          </a:p>
          <a:p>
            <a:pPr marL="0" indent="0">
              <a:buNone/>
            </a:pPr>
            <a:r>
              <a:rPr lang="en-GB" dirty="0"/>
              <a:t>There are </a:t>
            </a:r>
            <a:r>
              <a:rPr lang="en-GB" sz="3200" dirty="0"/>
              <a:t>three</a:t>
            </a:r>
            <a:r>
              <a:rPr lang="en-GB" dirty="0"/>
              <a:t> types of loops:</a:t>
            </a:r>
          </a:p>
          <a:p>
            <a:r>
              <a:rPr lang="en-GB" dirty="0"/>
              <a:t>For loops</a:t>
            </a:r>
          </a:p>
          <a:p>
            <a:r>
              <a:rPr lang="en-GB" dirty="0"/>
              <a:t>While loops</a:t>
            </a:r>
          </a:p>
          <a:p>
            <a:r>
              <a:rPr lang="en-GB" dirty="0"/>
              <a:t>Repeat until loops.</a:t>
            </a:r>
          </a:p>
          <a:p>
            <a:pPr marL="0" indent="0">
              <a:buNone/>
            </a:pPr>
            <a:r>
              <a:rPr lang="en-GB" dirty="0"/>
              <a:t>That’s handy as it enables you not to have to copy the same lines of code many times.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C656-7336-44A1-9900-C8FC2734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11E7-CB06-4B5E-BDC9-1A627DD8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905000"/>
            <a:ext cx="975657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If (</a:t>
            </a:r>
            <a:r>
              <a:rPr lang="en-GB" sz="3200" dirty="0" err="1"/>
              <a:t>boolean_expression</a:t>
            </a:r>
            <a:r>
              <a:rPr lang="en-GB" sz="3200" dirty="0"/>
              <a:t>) {</a:t>
            </a:r>
          </a:p>
          <a:p>
            <a:pPr marL="0" indent="0">
              <a:buNone/>
            </a:pPr>
            <a:r>
              <a:rPr lang="en-GB" sz="3200" dirty="0"/>
              <a:t>   // statement(s) will execute</a:t>
            </a:r>
            <a:br>
              <a:rPr lang="en-GB" sz="3200" dirty="0"/>
            </a:br>
            <a:r>
              <a:rPr lang="en-GB" sz="3200" dirty="0"/>
              <a:t>   // if the </a:t>
            </a:r>
            <a:r>
              <a:rPr lang="en-GB" sz="3200" dirty="0" err="1"/>
              <a:t>boolean</a:t>
            </a:r>
            <a:r>
              <a:rPr lang="en-GB" sz="3200" dirty="0"/>
              <a:t> expression is true</a:t>
            </a:r>
          </a:p>
          <a:p>
            <a:pPr marL="0" indent="0">
              <a:buNone/>
            </a:pPr>
            <a:r>
              <a:rPr lang="en-GB" sz="3200" dirty="0"/>
              <a:t>}</a:t>
            </a:r>
          </a:p>
        </p:txBody>
      </p:sp>
      <p:pic>
        <p:nvPicPr>
          <p:cNvPr id="4" name="Picture 2" descr="C++ if statement">
            <a:extLst>
              <a:ext uri="{FF2B5EF4-FFF2-40B4-BE49-F238E27FC236}">
                <a16:creationId xmlns:a16="http://schemas.microsoft.com/office/drawing/2014/main" id="{C83B9195-FD38-4862-ACB9-2CA1C099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239860"/>
            <a:ext cx="4889063" cy="61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7784-A91B-41C3-A1BC-4423D4B2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flow</a:t>
            </a:r>
          </a:p>
        </p:txBody>
      </p:sp>
      <p:pic>
        <p:nvPicPr>
          <p:cNvPr id="3074" name="Picture 2" descr="Flowchart of if...else statement in C++ Programming">
            <a:extLst>
              <a:ext uri="{FF2B5EF4-FFF2-40B4-BE49-F238E27FC236}">
                <a16:creationId xmlns:a16="http://schemas.microsoft.com/office/drawing/2014/main" id="{BAC2600C-B95A-4F73-9718-CF973DB7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848222"/>
            <a:ext cx="33337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rking of if else statement in C++ Programming">
            <a:extLst>
              <a:ext uri="{FF2B5EF4-FFF2-40B4-BE49-F238E27FC236}">
                <a16:creationId xmlns:a16="http://schemas.microsoft.com/office/drawing/2014/main" id="{CC123873-58FE-4154-AEBE-BE3999963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" y="2132856"/>
            <a:ext cx="811821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40E1-03E4-440B-9493-BE9BAA08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1C2-89BC-4551-B7BB-0A80B7AA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if(</a:t>
            </a:r>
            <a:r>
              <a:rPr lang="en-GB" sz="3600" dirty="0" err="1"/>
              <a:t>i</a:t>
            </a:r>
            <a:r>
              <a:rPr lang="en-GB" sz="3600" dirty="0"/>
              <a:t> == 1)</a:t>
            </a:r>
            <a:br>
              <a:rPr lang="en-GB" sz="3600" dirty="0"/>
            </a:br>
            <a:r>
              <a:rPr lang="en-GB" sz="3600" dirty="0"/>
              <a:t>	</a:t>
            </a:r>
            <a:r>
              <a:rPr lang="en-GB" sz="3600" dirty="0" err="1"/>
              <a:t>cout</a:t>
            </a:r>
            <a:r>
              <a:rPr lang="en-GB" sz="3600" dirty="0"/>
              <a:t> &lt;&lt; "Only one?" &lt;&lt; </a:t>
            </a:r>
            <a:r>
              <a:rPr lang="en-GB" sz="3600" dirty="0" err="1"/>
              <a:t>endl</a:t>
            </a:r>
            <a:r>
              <a:rPr lang="en-GB" sz="3600" dirty="0"/>
              <a:t>;</a:t>
            </a:r>
            <a:br>
              <a:rPr lang="en-GB" sz="3600" dirty="0"/>
            </a:br>
            <a:r>
              <a:rPr lang="en-GB" sz="3600" dirty="0"/>
              <a:t>else if(</a:t>
            </a:r>
            <a:r>
              <a:rPr lang="en-GB" sz="3600" dirty="0" err="1"/>
              <a:t>i</a:t>
            </a:r>
            <a:r>
              <a:rPr lang="en-GB" sz="3600" dirty="0"/>
              <a:t> == 2)</a:t>
            </a:r>
            <a:br>
              <a:rPr lang="en-GB" sz="3600" dirty="0"/>
            </a:br>
            <a:r>
              <a:rPr lang="en-GB" sz="3600" dirty="0"/>
              <a:t>	</a:t>
            </a:r>
            <a:r>
              <a:rPr lang="en-GB" sz="3600" dirty="0" err="1"/>
              <a:t>cout</a:t>
            </a:r>
            <a:r>
              <a:rPr lang="en-GB" sz="3600" dirty="0"/>
              <a:t> &lt;&lt; "I want more" &lt;&lt; </a:t>
            </a:r>
            <a:r>
              <a:rPr lang="en-GB" sz="3600" dirty="0" err="1"/>
              <a:t>endl</a:t>
            </a:r>
            <a:r>
              <a:rPr lang="en-GB" sz="3600" dirty="0"/>
              <a:t>;</a:t>
            </a:r>
            <a:br>
              <a:rPr lang="en-GB" sz="3600" dirty="0"/>
            </a:br>
            <a:r>
              <a:rPr lang="en-GB" sz="3600" dirty="0"/>
              <a:t>else if(</a:t>
            </a:r>
            <a:r>
              <a:rPr lang="en-GB" sz="3600" dirty="0" err="1"/>
              <a:t>i</a:t>
            </a:r>
            <a:r>
              <a:rPr lang="en-GB" sz="3600" dirty="0"/>
              <a:t> == 3)</a:t>
            </a:r>
            <a:br>
              <a:rPr lang="en-GB" sz="3600" dirty="0"/>
            </a:br>
            <a:r>
              <a:rPr lang="en-GB" sz="3600" dirty="0"/>
              <a:t>	</a:t>
            </a:r>
            <a:r>
              <a:rPr lang="en-GB" sz="3600" dirty="0" err="1"/>
              <a:t>cout</a:t>
            </a:r>
            <a:r>
              <a:rPr lang="en-GB" sz="3600" dirty="0"/>
              <a:t> &lt;&lt; "Not bad" &lt;&lt; </a:t>
            </a:r>
            <a:r>
              <a:rPr lang="en-GB" sz="3600" dirty="0" err="1"/>
              <a:t>endl</a:t>
            </a:r>
            <a:r>
              <a:rPr lang="en-GB" sz="3600" dirty="0"/>
              <a:t>;</a:t>
            </a:r>
            <a:br>
              <a:rPr lang="en-GB" sz="3600" dirty="0"/>
            </a:br>
            <a:r>
              <a:rPr lang="en-GB" sz="3600" dirty="0"/>
              <a:t>else</a:t>
            </a:r>
            <a:br>
              <a:rPr lang="en-GB" sz="3600" dirty="0"/>
            </a:br>
            <a:r>
              <a:rPr lang="en-GB" sz="3600" dirty="0"/>
              <a:t>	</a:t>
            </a:r>
            <a:r>
              <a:rPr lang="en-GB" sz="3600" dirty="0" err="1"/>
              <a:t>cout</a:t>
            </a:r>
            <a:r>
              <a:rPr lang="en-GB" sz="3600" dirty="0"/>
              <a:t> &lt;&lt; "OK" &lt;&lt; </a:t>
            </a:r>
            <a:r>
              <a:rPr lang="en-GB" sz="3600" dirty="0" err="1"/>
              <a:t>endl</a:t>
            </a:r>
            <a:r>
              <a:rPr lang="en-GB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95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4B9E-B25E-4E9B-9783-FA4B707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operator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A7A52-6038-423E-B979-4EDCFF82F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9916" y="1916832"/>
            <a:ext cx="6336704" cy="446912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if (y &lt; 10 )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313131"/>
                </a:solidFill>
                <a:latin typeface="Menlo"/>
              </a:rPr>
              <a:t>   x = 30;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313131"/>
                </a:solidFill>
                <a:latin typeface="Menlo"/>
              </a:rPr>
              <a:t>   y = 40;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x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y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?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30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40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endParaRPr lang="en-US" altLang="en-US" sz="4000" dirty="0">
              <a:solidFill>
                <a:srgbClr val="313131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3118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</TotalTime>
  <Words>919</Words>
  <Application>Microsoft Office PowerPoint</Application>
  <PresentationFormat>Custom</PresentationFormat>
  <Paragraphs>99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Corbel</vt:lpstr>
      <vt:lpstr>Menlo</vt:lpstr>
      <vt:lpstr>Chalkboard 16x9</vt:lpstr>
      <vt:lpstr>C++</vt:lpstr>
      <vt:lpstr>Last week operator precedence</vt:lpstr>
      <vt:lpstr>Sequencing, Selection &amp; Iteration</vt:lpstr>
      <vt:lpstr>Selection</vt:lpstr>
      <vt:lpstr>Iteration</vt:lpstr>
      <vt:lpstr>Selection</vt:lpstr>
      <vt:lpstr>Execution flow</vt:lpstr>
      <vt:lpstr>If cascade</vt:lpstr>
      <vt:lpstr>Ternary operator</vt:lpstr>
      <vt:lpstr>PowerPoint Presentation</vt:lpstr>
      <vt:lpstr>Switch fall through</vt:lpstr>
      <vt:lpstr>PowerPoint Presentation</vt:lpstr>
      <vt:lpstr>Evil</vt:lpstr>
      <vt:lpstr>PowerPoint Presentation</vt:lpstr>
      <vt:lpstr>Nested</vt:lpstr>
      <vt:lpstr>PowerPoint Presentation</vt:lpstr>
      <vt:lpstr>PowerPoint Presentation</vt:lpstr>
      <vt:lpstr>Common errors</vt:lpstr>
      <vt:lpstr>Some notes for the assignment</vt:lpstr>
      <vt:lpstr>Some notes for the assignment</vt:lpstr>
      <vt:lpstr>Input Process Output chart</vt:lpstr>
      <vt:lpstr>IPO chart</vt:lpstr>
      <vt:lpstr>PowerPoint Presentation</vt:lpstr>
      <vt:lpstr>PowerPoint Presentation</vt:lpstr>
      <vt:lpstr>Some notes for the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49</cp:revision>
  <dcterms:created xsi:type="dcterms:W3CDTF">2018-12-02T17:53:44Z</dcterms:created>
  <dcterms:modified xsi:type="dcterms:W3CDTF">2023-01-13T14:39:12Z</dcterms:modified>
</cp:coreProperties>
</file>