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81" r:id="rId5"/>
    <p:sldId id="264" r:id="rId6"/>
    <p:sldId id="282" r:id="rId7"/>
    <p:sldId id="277" r:id="rId8"/>
    <p:sldId id="261" r:id="rId9"/>
    <p:sldId id="287" r:id="rId10"/>
    <p:sldId id="262" r:id="rId11"/>
    <p:sldId id="278" r:id="rId12"/>
    <p:sldId id="279" r:id="rId13"/>
    <p:sldId id="265" r:id="rId14"/>
    <p:sldId id="266" r:id="rId15"/>
    <p:sldId id="268" r:id="rId16"/>
    <p:sldId id="269" r:id="rId17"/>
    <p:sldId id="267" r:id="rId18"/>
    <p:sldId id="270" r:id="rId19"/>
    <p:sldId id="271" r:id="rId20"/>
    <p:sldId id="272" r:id="rId21"/>
    <p:sldId id="284" r:id="rId22"/>
    <p:sldId id="285" r:id="rId23"/>
    <p:sldId id="286" r:id="rId24"/>
    <p:sldId id="27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BE6C3-E910-4503-A8A0-B7BCA7BB598F}" v="3" dt="2020-02-06T23:11:27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703BE6C3-E910-4503-A8A0-B7BCA7BB598F}"/>
    <pc:docChg chg="custSel addSld delSld modSld">
      <pc:chgData name="John Glazebrook" userId="0cee8e84-5584-4a59-8cd1-43182ebc90a0" providerId="ADAL" clId="{703BE6C3-E910-4503-A8A0-B7BCA7BB598F}" dt="2020-02-06T23:11:54.398" v="7" actId="14100"/>
      <pc:docMkLst>
        <pc:docMk/>
      </pc:docMkLst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1150669091" sldId="256"/>
        </pc:sldMkLst>
      </pc:sldChg>
      <pc:sldChg chg="del">
        <pc:chgData name="John Glazebrook" userId="0cee8e84-5584-4a59-8cd1-43182ebc90a0" providerId="ADAL" clId="{703BE6C3-E910-4503-A8A0-B7BCA7BB598F}" dt="2020-02-06T23:10:40.287" v="3" actId="2696"/>
        <pc:sldMkLst>
          <pc:docMk/>
          <pc:sldMk cId="958623864" sldId="258"/>
        </pc:sldMkLst>
      </pc:sldChg>
      <pc:sldChg chg="add modTransition">
        <pc:chgData name="John Glazebrook" userId="0cee8e84-5584-4a59-8cd1-43182ebc90a0" providerId="ADAL" clId="{703BE6C3-E910-4503-A8A0-B7BCA7BB598F}" dt="2020-02-06T23:11:27.466" v="6"/>
        <pc:sldMkLst>
          <pc:docMk/>
          <pc:sldMk cId="2222433488" sldId="261"/>
        </pc:sldMkLst>
      </pc:sldChg>
      <pc:sldChg chg="del">
        <pc:chgData name="John Glazebrook" userId="0cee8e84-5584-4a59-8cd1-43182ebc90a0" providerId="ADAL" clId="{703BE6C3-E910-4503-A8A0-B7BCA7BB598F}" dt="2020-02-06T23:10:31.383" v="1" actId="2696"/>
        <pc:sldMkLst>
          <pc:docMk/>
          <pc:sldMk cId="2758098730" sldId="261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3531306144" sldId="262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67326659" sldId="264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3365762470" sldId="265"/>
        </pc:sldMkLst>
      </pc:sldChg>
      <pc:sldChg chg="modSp modTransition">
        <pc:chgData name="John Glazebrook" userId="0cee8e84-5584-4a59-8cd1-43182ebc90a0" providerId="ADAL" clId="{703BE6C3-E910-4503-A8A0-B7BCA7BB598F}" dt="2020-02-06T23:11:27.466" v="6"/>
        <pc:sldMkLst>
          <pc:docMk/>
          <pc:sldMk cId="660641179" sldId="266"/>
        </pc:sldMkLst>
        <pc:spChg chg="mod">
          <ac:chgData name="John Glazebrook" userId="0cee8e84-5584-4a59-8cd1-43182ebc90a0" providerId="ADAL" clId="{703BE6C3-E910-4503-A8A0-B7BCA7BB598F}" dt="2020-02-06T23:11:07.207" v="5" actId="403"/>
          <ac:spMkLst>
            <pc:docMk/>
            <pc:sldMk cId="660641179" sldId="266"/>
            <ac:spMk id="3" creationId="{8B0B7F71-93D2-4DA4-B3A3-5F1C2744063F}"/>
          </ac:spMkLst>
        </pc:spChg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517656061" sldId="267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2062298469" sldId="268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711962342" sldId="269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1147116221" sldId="270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1673094711" sldId="271"/>
        </pc:sldMkLst>
      </pc:sldChg>
      <pc:sldChg chg="modSp modTransition">
        <pc:chgData name="John Glazebrook" userId="0cee8e84-5584-4a59-8cd1-43182ebc90a0" providerId="ADAL" clId="{703BE6C3-E910-4503-A8A0-B7BCA7BB598F}" dt="2020-02-06T23:11:54.398" v="7" actId="14100"/>
        <pc:sldMkLst>
          <pc:docMk/>
          <pc:sldMk cId="2622007123" sldId="272"/>
        </pc:sldMkLst>
        <pc:spChg chg="mod">
          <ac:chgData name="John Glazebrook" userId="0cee8e84-5584-4a59-8cd1-43182ebc90a0" providerId="ADAL" clId="{703BE6C3-E910-4503-A8A0-B7BCA7BB598F}" dt="2020-02-06T23:11:54.398" v="7" actId="14100"/>
          <ac:spMkLst>
            <pc:docMk/>
            <pc:sldMk cId="2622007123" sldId="272"/>
            <ac:spMk id="3" creationId="{486253FA-EBB1-4DE3-8614-CB3C4371578F}"/>
          </ac:spMkLst>
        </pc:spChg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3555864290" sldId="274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2320216455" sldId="275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2851191405" sldId="276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262235011" sldId="277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40141136" sldId="278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3882924337" sldId="279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9056930" sldId="281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3621588286" sldId="282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2868543439" sldId="283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273049818" sldId="284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4252245901" sldId="285"/>
        </pc:sldMkLst>
      </pc:sldChg>
      <pc:sldChg chg="modTransition">
        <pc:chgData name="John Glazebrook" userId="0cee8e84-5584-4a59-8cd1-43182ebc90a0" providerId="ADAL" clId="{703BE6C3-E910-4503-A8A0-B7BCA7BB598F}" dt="2020-02-06T23:11:27.466" v="6"/>
        <pc:sldMkLst>
          <pc:docMk/>
          <pc:sldMk cId="2631935450" sldId="286"/>
        </pc:sldMkLst>
      </pc:sldChg>
      <pc:sldChg chg="add modTransition">
        <pc:chgData name="John Glazebrook" userId="0cee8e84-5584-4a59-8cd1-43182ebc90a0" providerId="ADAL" clId="{703BE6C3-E910-4503-A8A0-B7BCA7BB598F}" dt="2020-02-06T23:11:27.466" v="6"/>
        <pc:sldMkLst>
          <pc:docMk/>
          <pc:sldMk cId="339530103" sldId="287"/>
        </pc:sldMkLst>
      </pc:sldChg>
      <pc:sldChg chg="del">
        <pc:chgData name="John Glazebrook" userId="0cee8e84-5584-4a59-8cd1-43182ebc90a0" providerId="ADAL" clId="{703BE6C3-E910-4503-A8A0-B7BCA7BB598F}" dt="2020-02-06T23:10:31.382" v="0" actId="2696"/>
        <pc:sldMkLst>
          <pc:docMk/>
          <pc:sldMk cId="3638825906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5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1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9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97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9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0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0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8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0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38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1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3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9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4076-A9CE-4C57-BFC2-035D66C188F4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CA6E-A9B2-44CE-9800-9A9272001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04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JohnGlazebrook/c-console-colors-ASCII-cod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1E9-911D-4670-8E6B-157956632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C++ functions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79C4-0516-42EF-8BC8-D954C691E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Fun!</a:t>
            </a:r>
          </a:p>
        </p:txBody>
      </p:sp>
    </p:spTree>
    <p:extLst>
      <p:ext uri="{BB962C8B-B14F-4D97-AF65-F5344CB8AC3E}">
        <p14:creationId xmlns:p14="http://schemas.microsoft.com/office/powerpoint/2010/main" val="115066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9090-7A16-40CF-A334-84AB2860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4B82-A2BE-4F18-AB3A-C1CEB943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780228" cy="369513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max(int num1, int num2) {</a:t>
            </a:r>
          </a:p>
          <a:p>
            <a:pPr marL="0" indent="0">
              <a:buNone/>
            </a:pP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// local variable declaration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int result;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if (num1 &gt; num2)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num1;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result = num2;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  <a:b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30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2F1A5-B5EE-4114-9D84-F6B01AA0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86" y="948904"/>
            <a:ext cx="5175229" cy="2480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0AD23-CC30-4D97-A57D-AEBEA0A4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231" y="4077073"/>
            <a:ext cx="5379538" cy="12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4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50446-22FE-4E42-94A5-2C02B43F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98" y="620689"/>
            <a:ext cx="6064005" cy="260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8FC16-C1D9-440C-9256-344B89DF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74" y="4077073"/>
            <a:ext cx="10264253" cy="14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63A-3156-48DA-A92E-90E46458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variables in </a:t>
            </a:r>
            <a:r>
              <a:rPr lang="en-GB" dirty="0" err="1"/>
              <a:t>c++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DA38-5A37-41CF-AB97-C5AFE9C5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general, scope is defined as the extent </a:t>
            </a:r>
            <a:r>
              <a:rPr lang="en-GB" dirty="0" err="1"/>
              <a:t>upto</a:t>
            </a:r>
            <a:r>
              <a:rPr lang="en-GB" dirty="0"/>
              <a:t> which something can be worked with</a:t>
            </a:r>
          </a:p>
          <a:p>
            <a:r>
              <a:rPr lang="en-GB" dirty="0"/>
              <a:t>In programming also scope of a variable is defined as the extent of the program code within which the variable can we accessed or declared or worked with.</a:t>
            </a:r>
          </a:p>
          <a:p>
            <a:r>
              <a:rPr lang="en-GB" dirty="0"/>
              <a:t>There are mainly two types of variable scopes:</a:t>
            </a:r>
          </a:p>
          <a:p>
            <a:r>
              <a:rPr lang="en-GB" sz="3200" dirty="0"/>
              <a:t>Local	</a:t>
            </a:r>
            <a:r>
              <a:rPr lang="en-GB" sz="3200" dirty="0">
                <a:sym typeface="Wingdings" panose="05000000000000000000" pitchFamily="2" charset="2"/>
              </a:rPr>
              <a:t> all the time</a:t>
            </a:r>
            <a:endParaRPr lang="en-GB" sz="3200" dirty="0"/>
          </a:p>
          <a:p>
            <a:r>
              <a:rPr lang="en-GB" sz="3200" dirty="0"/>
              <a:t>Global	</a:t>
            </a:r>
            <a:r>
              <a:rPr lang="en-GB" sz="3200" dirty="0">
                <a:sym typeface="Wingdings" panose="05000000000000000000" pitchFamily="2" charset="2"/>
              </a:rPr>
              <a:t> almost never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6576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9EA4-A6B5-44BD-B2F5-D1F8ED1E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7F71-93D2-4DA4-B3A3-5F1C2744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2400" dirty="0"/>
              <a:t>Variables defined within a function or block are said to be local to those functions.</a:t>
            </a:r>
          </a:p>
          <a:p>
            <a:pPr fontAlgn="base"/>
            <a:r>
              <a:rPr lang="en-GB" sz="2400" dirty="0"/>
              <a:t>Anything between ‘{‘ and ‘}’ is said to inside a block.</a:t>
            </a:r>
          </a:p>
          <a:p>
            <a:pPr fontAlgn="base"/>
            <a:r>
              <a:rPr lang="en-GB" sz="2400" dirty="0"/>
              <a:t>Local variables do not exist outside the block in which they are declared, i.e. they </a:t>
            </a:r>
            <a:r>
              <a:rPr lang="en-GB" sz="2400" b="1" dirty="0"/>
              <a:t>can not</a:t>
            </a:r>
            <a:r>
              <a:rPr lang="en-GB" sz="2400" dirty="0"/>
              <a:t> be accessed or used outside that block.</a:t>
            </a:r>
          </a:p>
          <a:p>
            <a:pPr fontAlgn="base"/>
            <a:r>
              <a:rPr lang="en-GB" sz="2400" b="1" dirty="0"/>
              <a:t>Declaring local variables</a:t>
            </a:r>
            <a:r>
              <a:rPr lang="en-GB" sz="2400" dirty="0"/>
              <a:t>: Local variables are declared inside a block.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064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95B664-DF05-4BFF-A3DA-6B6035B0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32656"/>
            <a:ext cx="6448952" cy="626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5D478-46F8-43A6-809E-012B4176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5316869"/>
            <a:ext cx="7019336" cy="15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3A6A16-6873-449F-B736-C225D120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60648"/>
            <a:ext cx="5472608" cy="64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6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3733-4202-49BE-8339-67556494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539B-5FB8-476D-ACCD-844D14E3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Global Variables can be accessed from any part of the program.</a:t>
            </a:r>
          </a:p>
          <a:p>
            <a:pPr fontAlgn="base"/>
            <a:r>
              <a:rPr lang="en-GB" dirty="0"/>
              <a:t>They are available through out the life time of a program.</a:t>
            </a:r>
          </a:p>
          <a:p>
            <a:pPr fontAlgn="base"/>
            <a:r>
              <a:rPr lang="en-GB" dirty="0"/>
              <a:t>They are declared at the top of the program outside all of the functions or blocks.</a:t>
            </a:r>
          </a:p>
          <a:p>
            <a:pPr fontAlgn="base"/>
            <a:r>
              <a:rPr lang="en-GB" b="1" dirty="0"/>
              <a:t>Declaring global variables</a:t>
            </a:r>
            <a:r>
              <a:rPr lang="en-GB" dirty="0"/>
              <a:t>: Global variables are usually declared outside of all of the functions and blocks, at the top of the program. They can be accessed from any portion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51765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232A0-E4D0-4C6B-9CC5-F39024688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2"/>
          <a:stretch/>
        </p:blipFill>
        <p:spPr>
          <a:xfrm>
            <a:off x="623392" y="127042"/>
            <a:ext cx="4968552" cy="65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2E6FF3-B01F-430D-A6DD-8D0AD981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9" y="188641"/>
            <a:ext cx="7820485" cy="640871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AA13A84-95BB-43AB-B744-97F0DA1E32F8}"/>
              </a:ext>
            </a:extLst>
          </p:cNvPr>
          <p:cNvSpPr/>
          <p:nvPr/>
        </p:nvSpPr>
        <p:spPr>
          <a:xfrm rot="11731457">
            <a:off x="3452130" y="1852632"/>
            <a:ext cx="1800200" cy="936104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232A853-A61F-4DA2-B8DA-D900A9AC54F7}"/>
              </a:ext>
            </a:extLst>
          </p:cNvPr>
          <p:cNvSpPr/>
          <p:nvPr/>
        </p:nvSpPr>
        <p:spPr>
          <a:xfrm rot="10051862">
            <a:off x="4141597" y="4766382"/>
            <a:ext cx="1111525" cy="572254"/>
          </a:xfrm>
          <a:prstGeom prst="rightArrow">
            <a:avLst/>
          </a:prstGeom>
          <a:ln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D4FD-D255-4E44-95F7-16403A70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E25-F371-4A80-84D9-5408FC95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function is a body of code that returns a value</a:t>
            </a:r>
          </a:p>
          <a:p>
            <a:r>
              <a:rPr lang="en-GB" sz="3200" dirty="0"/>
              <a:t>The value returned may depend on arguments provided to the function</a:t>
            </a:r>
          </a:p>
          <a:p>
            <a:r>
              <a:rPr lang="en-GB" sz="3200" dirty="0"/>
              <a:t>Functions "Encapsulate" a task (they combine many instructions into a single line of code)</a:t>
            </a:r>
            <a:endParaRPr lang="en-GB" sz="40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20216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81103-60D1-4937-A312-E15C3247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307692"/>
            <a:ext cx="8886780" cy="6242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253FA-EBB1-4DE3-8614-CB3C4371578F}"/>
              </a:ext>
            </a:extLst>
          </p:cNvPr>
          <p:cNvSpPr txBox="1"/>
          <p:nvPr/>
        </p:nvSpPr>
        <p:spPr>
          <a:xfrm>
            <a:off x="5910607" y="2348881"/>
            <a:ext cx="6090052" cy="590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/>
              <a:t>:: scope resolution operator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77C388-31BE-410D-AE92-C1357DF101DA}"/>
              </a:ext>
            </a:extLst>
          </p:cNvPr>
          <p:cNvSpPr/>
          <p:nvPr/>
        </p:nvSpPr>
        <p:spPr>
          <a:xfrm rot="6314047">
            <a:off x="7481395" y="3082228"/>
            <a:ext cx="1584176" cy="129614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0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7C55-6A00-4453-87FF-60624E2D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0E3C-ACED-4530-BB11-25CF1A03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en-GB" sz="2800" dirty="0"/>
              <a:t>Self documenting code</a:t>
            </a:r>
          </a:p>
          <a:p>
            <a:r>
              <a:rPr lang="en-GB" sz="2800" dirty="0"/>
              <a:t>30 line rule</a:t>
            </a:r>
          </a:p>
          <a:p>
            <a:r>
              <a:rPr lang="en-GB" sz="2800" dirty="0"/>
              <a:t>7 thing rule</a:t>
            </a:r>
          </a:p>
          <a:p>
            <a:r>
              <a:rPr lang="en-GB" sz="2800" dirty="0"/>
              <a:t>Refactoring – extract function</a:t>
            </a:r>
          </a:p>
        </p:txBody>
      </p:sp>
    </p:spTree>
    <p:extLst>
      <p:ext uri="{BB962C8B-B14F-4D97-AF65-F5344CB8AC3E}">
        <p14:creationId xmlns:p14="http://schemas.microsoft.com/office/powerpoint/2010/main" val="427304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D3225-3310-4B5D-84CD-95C027D2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5" y="1293222"/>
            <a:ext cx="5442979" cy="2246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5994E-7169-48A4-B2A3-D56A7A1C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83" y="3823607"/>
            <a:ext cx="2985118" cy="11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0ECA9-ADC0-4D71-AE82-31383886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9" y="913719"/>
            <a:ext cx="5866584" cy="1777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2B8F3-3199-4A81-BA32-9214A959B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9" y="3062330"/>
            <a:ext cx="6838815" cy="7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3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79FF-B278-44CB-B092-7EE8D39B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CF1B-2238-40E0-A2B5-F08761AF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Rewrite </a:t>
            </a:r>
            <a:r>
              <a:rPr lang="en-GB" sz="4000" dirty="0"/>
              <a:t>C++ Tasks 1 </a:t>
            </a:r>
            <a:r>
              <a:rPr lang="en-GB" dirty="0"/>
              <a:t>using functions</a:t>
            </a:r>
          </a:p>
          <a:p>
            <a:r>
              <a:rPr lang="en-GB" dirty="0"/>
              <a:t>For each task, create a new file</a:t>
            </a:r>
          </a:p>
          <a:p>
            <a:r>
              <a:rPr lang="en-GB" dirty="0"/>
              <a:t>Function names:</a:t>
            </a:r>
          </a:p>
          <a:p>
            <a:pPr lvl="1"/>
            <a:r>
              <a:rPr lang="en-GB" sz="3200" dirty="0"/>
              <a:t>The name should clearly, without ambiguity indicate what the function does.</a:t>
            </a:r>
          </a:p>
          <a:p>
            <a:pPr marL="274320" lvl="1" indent="0">
              <a:buNone/>
            </a:pPr>
            <a:endParaRPr lang="en-GB" sz="3200" dirty="0"/>
          </a:p>
          <a:p>
            <a:pPr marL="274320" lvl="1" indent="0">
              <a:buNone/>
            </a:pPr>
            <a:r>
              <a:rPr lang="en-GB" sz="3200" dirty="0">
                <a:hlinkClick r:id="rId2"/>
              </a:rPr>
              <a:t>https://repl.it/@JohnGlazebrook/c-console-colors-ASCII-code</a:t>
            </a:r>
            <a:endParaRPr lang="en-GB" sz="3200" dirty="0"/>
          </a:p>
          <a:p>
            <a:pPr marL="274320" lvl="1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5586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0E3A428-01EC-476A-8868-B8C3EC31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80975"/>
            <a:ext cx="424815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 c++ christmas coding">
            <a:extLst>
              <a:ext uri="{FF2B5EF4-FFF2-40B4-BE49-F238E27FC236}">
                <a16:creationId xmlns:a16="http://schemas.microsoft.com/office/drawing/2014/main" id="{88BAF04D-847D-407D-ADE1-B5BD6115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933450"/>
            <a:ext cx="27527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54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4391-E3FF-4839-BC0F-2E403748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write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339D-2E0E-4462-8BB3-96D824E5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They allow us to conceive of our program as a bunch of sub-steps</a:t>
            </a:r>
          </a:p>
          <a:p>
            <a:r>
              <a:rPr lang="en-GB" sz="3200" dirty="0"/>
              <a:t>Each sub-step can be its own function. When any program seems too hard, just break the overall program into sub-steps</a:t>
            </a:r>
          </a:p>
          <a:p>
            <a:r>
              <a:rPr lang="en-GB" sz="3200" dirty="0"/>
              <a:t>They allow us to reuse code instead of rewriting it.</a:t>
            </a:r>
          </a:p>
        </p:txBody>
      </p:sp>
    </p:spTree>
    <p:extLst>
      <p:ext uri="{BB962C8B-B14F-4D97-AF65-F5344CB8AC3E}">
        <p14:creationId xmlns:p14="http://schemas.microsoft.com/office/powerpoint/2010/main" val="285119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ing of function in C++ programming">
            <a:extLst>
              <a:ext uri="{FF2B5EF4-FFF2-40B4-BE49-F238E27FC236}">
                <a16:creationId xmlns:a16="http://schemas.microsoft.com/office/drawing/2014/main" id="{A4BF7362-47AB-4A91-94B5-76C98E96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81" y="119808"/>
            <a:ext cx="8447438" cy="6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27C2EB-15D3-4AA8-B59A-5F2EA7A9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" y="5519488"/>
            <a:ext cx="5991544" cy="13128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732B-ED38-48D0-8470-6C4B62BB6068}"/>
              </a:ext>
            </a:extLst>
          </p:cNvPr>
          <p:cNvSpPr txBox="1">
            <a:spLocks/>
          </p:cNvSpPr>
          <p:nvPr/>
        </p:nvSpPr>
        <p:spPr>
          <a:xfrm>
            <a:off x="3431704" y="1556792"/>
            <a:ext cx="7740354" cy="4267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/>
              <a:t>int max(int num1, int num2) {</a:t>
            </a:r>
            <a:br>
              <a:rPr lang="en-GB" sz="3200"/>
            </a:br>
            <a:br>
              <a:rPr lang="en-GB" sz="3200"/>
            </a:br>
            <a:r>
              <a:rPr lang="en-GB" sz="3200"/>
              <a:t>	// local variable declaration</a:t>
            </a:r>
            <a:br>
              <a:rPr lang="en-GB" sz="3200"/>
            </a:br>
            <a:r>
              <a:rPr lang="en-GB" sz="3200"/>
              <a:t>	int result;</a:t>
            </a:r>
            <a:br>
              <a:rPr lang="en-GB" sz="3200"/>
            </a:br>
            <a:br>
              <a:rPr lang="en-GB" sz="3200"/>
            </a:br>
            <a:r>
              <a:rPr lang="en-GB" sz="3200"/>
              <a:t>	if (num1 &gt; num2)</a:t>
            </a:r>
            <a:br>
              <a:rPr lang="en-GB" sz="3200"/>
            </a:br>
            <a:r>
              <a:rPr lang="en-GB" sz="3200"/>
              <a:t>		result = num1;</a:t>
            </a:r>
            <a:br>
              <a:rPr lang="en-GB" sz="3200"/>
            </a:br>
            <a:r>
              <a:rPr lang="en-GB" sz="3200"/>
              <a:t>	else</a:t>
            </a:r>
            <a:br>
              <a:rPr lang="en-GB" sz="3200"/>
            </a:br>
            <a:r>
              <a:rPr lang="en-GB" sz="3200"/>
              <a:t>		result = num2;</a:t>
            </a:r>
            <a:br>
              <a:rPr lang="en-GB" sz="3200"/>
            </a:br>
            <a:br>
              <a:rPr lang="en-GB" sz="3200"/>
            </a:br>
            <a:r>
              <a:rPr lang="en-GB" sz="3200"/>
              <a:t>	return result;</a:t>
            </a:r>
            <a:br>
              <a:rPr lang="en-GB" sz="3200"/>
            </a:br>
            <a:r>
              <a:rPr lang="en-GB" sz="3200"/>
              <a:t>}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2255-F1CA-4255-BB59-DB92333CFB9F}"/>
              </a:ext>
            </a:extLst>
          </p:cNvPr>
          <p:cNvSpPr txBox="1"/>
          <p:nvPr/>
        </p:nvSpPr>
        <p:spPr>
          <a:xfrm>
            <a:off x="584411" y="2432719"/>
            <a:ext cx="2078071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Return type</a:t>
            </a:r>
            <a:br>
              <a:rPr lang="en-GB" sz="2400" dirty="0"/>
            </a:br>
            <a:r>
              <a:rPr lang="en-GB" sz="2400" dirty="0"/>
              <a:t>(or void)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CDBDAE-F6E8-4A66-A995-9DC00A57850A}"/>
              </a:ext>
            </a:extLst>
          </p:cNvPr>
          <p:cNvSpPr/>
          <p:nvPr/>
        </p:nvSpPr>
        <p:spPr>
          <a:xfrm rot="19309990">
            <a:off x="2567610" y="2082466"/>
            <a:ext cx="1008112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C66B5-8759-47F7-9FC2-D0F61FE5ACE3}"/>
              </a:ext>
            </a:extLst>
          </p:cNvPr>
          <p:cNvSpPr txBox="1"/>
          <p:nvPr/>
        </p:nvSpPr>
        <p:spPr>
          <a:xfrm>
            <a:off x="4216916" y="224445"/>
            <a:ext cx="2353184" cy="424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Function name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63B377-0C7F-4DDE-886B-F005555101AF}"/>
              </a:ext>
            </a:extLst>
          </p:cNvPr>
          <p:cNvSpPr/>
          <p:nvPr/>
        </p:nvSpPr>
        <p:spPr>
          <a:xfrm rot="5908091">
            <a:off x="3984315" y="994227"/>
            <a:ext cx="1008112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340D7-9F03-4DB2-8E4E-5B0D32717A48}"/>
              </a:ext>
            </a:extLst>
          </p:cNvPr>
          <p:cNvSpPr txBox="1"/>
          <p:nvPr/>
        </p:nvSpPr>
        <p:spPr>
          <a:xfrm>
            <a:off x="7326571" y="337592"/>
            <a:ext cx="3593978" cy="424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Parameters / arguments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34C891-E73A-4AA4-AF68-15B05F8E81F3}"/>
              </a:ext>
            </a:extLst>
          </p:cNvPr>
          <p:cNvSpPr/>
          <p:nvPr/>
        </p:nvSpPr>
        <p:spPr>
          <a:xfrm rot="8059402">
            <a:off x="6576975" y="993465"/>
            <a:ext cx="1008112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8C510-28E0-4193-9804-E952B28F516D}"/>
              </a:ext>
            </a:extLst>
          </p:cNvPr>
          <p:cNvSpPr txBox="1"/>
          <p:nvPr/>
        </p:nvSpPr>
        <p:spPr>
          <a:xfrm>
            <a:off x="9433819" y="3086439"/>
            <a:ext cx="1591232" cy="757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Function</a:t>
            </a:r>
            <a:br>
              <a:rPr lang="en-GB" sz="2400" dirty="0"/>
            </a:br>
            <a:r>
              <a:rPr lang="en-GB" sz="2400" dirty="0"/>
              <a:t>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6C3D-E6FE-4B46-923E-52FC1E16C1F2}"/>
              </a:ext>
            </a:extLst>
          </p:cNvPr>
          <p:cNvSpPr txBox="1"/>
          <p:nvPr/>
        </p:nvSpPr>
        <p:spPr>
          <a:xfrm>
            <a:off x="7562006" y="5314018"/>
            <a:ext cx="1973879" cy="424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Return value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387BEB-87FB-41C5-99CC-C076240A9F44}"/>
              </a:ext>
            </a:extLst>
          </p:cNvPr>
          <p:cNvSpPr/>
          <p:nvPr/>
        </p:nvSpPr>
        <p:spPr>
          <a:xfrm rot="11791077">
            <a:off x="6600481" y="5157585"/>
            <a:ext cx="1008112" cy="36004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2AC35E5-2598-4C6E-B267-9A9904AC2CA1}"/>
              </a:ext>
            </a:extLst>
          </p:cNvPr>
          <p:cNvSpPr/>
          <p:nvPr/>
        </p:nvSpPr>
        <p:spPr>
          <a:xfrm>
            <a:off x="8832304" y="2060848"/>
            <a:ext cx="360040" cy="2808312"/>
          </a:xfrm>
          <a:prstGeom prst="rightBrace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2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turning value from a function in C++ programming.">
            <a:extLst>
              <a:ext uri="{FF2B5EF4-FFF2-40B4-BE49-F238E27FC236}">
                <a16:creationId xmlns:a16="http://schemas.microsoft.com/office/drawing/2014/main" id="{94E56BE2-1B46-40FB-BB23-BEE73633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7" y="271058"/>
            <a:ext cx="5616624" cy="6315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DBF9E-2D3B-429F-89D2-9B66A7A7B6A8}"/>
              </a:ext>
            </a:extLst>
          </p:cNvPr>
          <p:cNvSpPr txBox="1"/>
          <p:nvPr/>
        </p:nvSpPr>
        <p:spPr>
          <a:xfrm>
            <a:off x="6727372" y="442679"/>
            <a:ext cx="263869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Declaration</a:t>
            </a:r>
            <a:r>
              <a:rPr lang="en-GB" sz="2400" dirty="0"/>
              <a:t> can be separate from the body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2933D46-3A5B-4F18-AD7F-66BE7DF2360D}"/>
              </a:ext>
            </a:extLst>
          </p:cNvPr>
          <p:cNvSpPr/>
          <p:nvPr/>
        </p:nvSpPr>
        <p:spPr>
          <a:xfrm rot="9492768">
            <a:off x="5133995" y="1341196"/>
            <a:ext cx="1698172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B2B-37B4-4DB8-A2A8-EFC0FB0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write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09AF-5CF5-4DA6-98DE-F75B82D2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Functions allow us to keep our variable namespace clean (local variables only "live" as long as the function does)</a:t>
            </a:r>
          </a:p>
          <a:p>
            <a:r>
              <a:rPr lang="en-GB" sz="2800" dirty="0"/>
              <a:t>In other words, function_1 can use a variable called </a:t>
            </a:r>
            <a:r>
              <a:rPr lang="en-GB" sz="2800" dirty="0" err="1"/>
              <a:t>i</a:t>
            </a:r>
            <a:r>
              <a:rPr lang="en-GB" sz="2800" dirty="0"/>
              <a:t>, and function_2 can also use a variable called </a:t>
            </a:r>
            <a:r>
              <a:rPr lang="en-GB" sz="2800" dirty="0" err="1"/>
              <a:t>i</a:t>
            </a:r>
            <a:r>
              <a:rPr lang="en-GB" sz="2800" dirty="0"/>
              <a:t> and there is no confusion. Each variable </a:t>
            </a:r>
            <a:r>
              <a:rPr lang="en-GB" sz="2800" dirty="0" err="1"/>
              <a:t>i</a:t>
            </a:r>
            <a:r>
              <a:rPr lang="en-GB" sz="2800" dirty="0"/>
              <a:t> only exists when the computer is executing the given function</a:t>
            </a:r>
          </a:p>
          <a:p>
            <a:r>
              <a:rPr lang="en-GB" sz="2800" dirty="0"/>
              <a:t>Functions allow us to test small parts of our program in isolation from the rest</a:t>
            </a:r>
          </a:p>
        </p:txBody>
      </p:sp>
    </p:spTree>
    <p:extLst>
      <p:ext uri="{BB962C8B-B14F-4D97-AF65-F5344CB8AC3E}">
        <p14:creationId xmlns:p14="http://schemas.microsoft.com/office/powerpoint/2010/main" val="42622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4E1-E866-4461-B191-CE64DFCB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2973-D686-4C60-9716-5646AF22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86EE1-283E-4CD7-A022-48495496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75293"/>
            <a:ext cx="5420790" cy="46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78735-8B1C-4924-9A4F-4F13AE12285E}"/>
              </a:ext>
            </a:extLst>
          </p:cNvPr>
          <p:cNvSpPr txBox="1"/>
          <p:nvPr/>
        </p:nvSpPr>
        <p:spPr>
          <a:xfrm>
            <a:off x="7608168" y="4705838"/>
            <a:ext cx="42089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dirty="0"/>
              <a:t>What is output?</a:t>
            </a:r>
          </a:p>
        </p:txBody>
      </p:sp>
    </p:spTree>
    <p:extLst>
      <p:ext uri="{BB962C8B-B14F-4D97-AF65-F5344CB8AC3E}">
        <p14:creationId xmlns:p14="http://schemas.microsoft.com/office/powerpoint/2010/main" val="222243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4E1-E866-4461-B191-CE64DFCB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2973-D686-4C60-9716-5646AF22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86EE1-283E-4CD7-A022-48495496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875293"/>
            <a:ext cx="5420790" cy="46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878735-8B1C-4924-9A4F-4F13AE12285E}"/>
              </a:ext>
            </a:extLst>
          </p:cNvPr>
          <p:cNvSpPr txBox="1"/>
          <p:nvPr/>
        </p:nvSpPr>
        <p:spPr>
          <a:xfrm>
            <a:off x="7608168" y="4705838"/>
            <a:ext cx="112082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7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53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0</TotalTime>
  <Words>485</Words>
  <Application>Microsoft Office PowerPoint</Application>
  <PresentationFormat>Widescreen</PresentationFormat>
  <Paragraphs>57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Courier New</vt:lpstr>
      <vt:lpstr>Rockwell</vt:lpstr>
      <vt:lpstr>Damask</vt:lpstr>
      <vt:lpstr>C++ functions 1</vt:lpstr>
      <vt:lpstr>function</vt:lpstr>
      <vt:lpstr>Why do we write functions?</vt:lpstr>
      <vt:lpstr>PowerPoint Presentation</vt:lpstr>
      <vt:lpstr>PowerPoint Presentation</vt:lpstr>
      <vt:lpstr>PowerPoint Presentation</vt:lpstr>
      <vt:lpstr>Why do we write functions?</vt:lpstr>
      <vt:lpstr>Variable scope</vt:lpstr>
      <vt:lpstr>Variable scope</vt:lpstr>
      <vt:lpstr>Variable scope</vt:lpstr>
      <vt:lpstr>PowerPoint Presentation</vt:lpstr>
      <vt:lpstr>PowerPoint Presentation</vt:lpstr>
      <vt:lpstr>Scope of variables in c++</vt:lpstr>
      <vt:lpstr>Local variables</vt:lpstr>
      <vt:lpstr>PowerPoint Presentation</vt:lpstr>
      <vt:lpstr>PowerPoint Presentation</vt:lpstr>
      <vt:lpstr>Global Variables</vt:lpstr>
      <vt:lpstr>PowerPoint Presentation</vt:lpstr>
      <vt:lpstr>PowerPoint Presentation</vt:lpstr>
      <vt:lpstr>PowerPoint Presentation</vt:lpstr>
      <vt:lpstr>Function rules</vt:lpstr>
      <vt:lpstr>PowerPoint Presentation</vt:lpstr>
      <vt:lpstr>PowerPoint Presentation</vt:lpstr>
      <vt:lpstr>Todays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5</cp:revision>
  <dcterms:created xsi:type="dcterms:W3CDTF">2019-01-13T17:20:38Z</dcterms:created>
  <dcterms:modified xsi:type="dcterms:W3CDTF">2020-02-06T23:12:03Z</dcterms:modified>
</cp:coreProperties>
</file>