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3" r:id="rId7"/>
    <p:sldId id="277" r:id="rId8"/>
    <p:sldId id="278" r:id="rId9"/>
    <p:sldId id="275" r:id="rId10"/>
    <p:sldId id="276" r:id="rId11"/>
    <p:sldId id="265" r:id="rId12"/>
    <p:sldId id="266" r:id="rId13"/>
    <p:sldId id="267" r:id="rId14"/>
    <p:sldId id="268" r:id="rId15"/>
    <p:sldId id="279" r:id="rId16"/>
    <p:sldId id="280" r:id="rId17"/>
    <p:sldId id="281" r:id="rId18"/>
    <p:sldId id="284" r:id="rId19"/>
    <p:sldId id="285" r:id="rId20"/>
    <p:sldId id="286" r:id="rId21"/>
    <p:sldId id="260" r:id="rId22"/>
    <p:sldId id="259" r:id="rId23"/>
    <p:sldId id="282" r:id="rId24"/>
    <p:sldId id="283"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411909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155680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224488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298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34735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2FF325-0ED8-4FB4-9D29-C2A80F769843}" type="datetimeFigureOut">
              <a:rPr lang="en-GB" smtClean="0"/>
              <a:t>17/03/2019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194684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2FF325-0ED8-4FB4-9D29-C2A80F769843}" type="datetimeFigureOut">
              <a:rPr lang="en-GB" smtClean="0"/>
              <a:t>17/03/2019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124053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401756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0844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90061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37860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64205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FF325-0ED8-4FB4-9D29-C2A80F769843}" type="datetimeFigureOut">
              <a:rPr lang="en-GB" smtClean="0"/>
              <a:t>17/03/2019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37576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FF325-0ED8-4FB4-9D29-C2A80F769843}" type="datetimeFigureOut">
              <a:rPr lang="en-GB" smtClean="0"/>
              <a:t>17/03/2019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67100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F325-0ED8-4FB4-9D29-C2A80F769843}" type="datetimeFigureOut">
              <a:rPr lang="en-GB" smtClean="0"/>
              <a:t>17/03/2019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50363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7559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7767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C2FF325-0ED8-4FB4-9D29-C2A80F769843}" type="datetimeFigureOut">
              <a:rPr lang="en-GB" smtClean="0"/>
              <a:t>17/03/2019</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7A061C-E126-4FA0-BFDB-D3E637CE3981}" type="slidenum">
              <a:rPr lang="en-GB" smtClean="0"/>
              <a:t>‹#›</a:t>
            </a:fld>
            <a:endParaRPr lang="en-GB"/>
          </a:p>
        </p:txBody>
      </p:sp>
    </p:spTree>
    <p:extLst>
      <p:ext uri="{BB962C8B-B14F-4D97-AF65-F5344CB8AC3E}">
        <p14:creationId xmlns:p14="http://schemas.microsoft.com/office/powerpoint/2010/main" val="2599338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blmrgnn.blogspot.com/2014/01/pointers-references-and-dynamic-memor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2383-9B3D-45AA-BB6F-8333200F6B61}"/>
              </a:ext>
            </a:extLst>
          </p:cNvPr>
          <p:cNvSpPr>
            <a:spLocks noGrp="1"/>
          </p:cNvSpPr>
          <p:nvPr>
            <p:ph type="ctrTitle"/>
          </p:nvPr>
        </p:nvSpPr>
        <p:spPr/>
        <p:txBody>
          <a:bodyPr>
            <a:normAutofit/>
          </a:bodyPr>
          <a:lstStyle/>
          <a:p>
            <a:r>
              <a:rPr lang="en-GB" dirty="0"/>
              <a:t>Function parameters</a:t>
            </a:r>
          </a:p>
        </p:txBody>
      </p:sp>
      <p:sp>
        <p:nvSpPr>
          <p:cNvPr id="3" name="Subtitle 2">
            <a:extLst>
              <a:ext uri="{FF2B5EF4-FFF2-40B4-BE49-F238E27FC236}">
                <a16:creationId xmlns:a16="http://schemas.microsoft.com/office/drawing/2014/main" id="{1770BBA6-C7BA-4EEA-A225-1AFBC20E5FD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70584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C23A-256F-4F1C-96D8-4151884DE3E4}"/>
              </a:ext>
            </a:extLst>
          </p:cNvPr>
          <p:cNvSpPr>
            <a:spLocks noGrp="1"/>
          </p:cNvSpPr>
          <p:nvPr>
            <p:ph type="title"/>
          </p:nvPr>
        </p:nvSpPr>
        <p:spPr/>
        <p:txBody>
          <a:bodyPr/>
          <a:lstStyle/>
          <a:p>
            <a:r>
              <a:rPr lang="en-GB" dirty="0"/>
              <a:t>Why header files?</a:t>
            </a:r>
          </a:p>
        </p:txBody>
      </p:sp>
      <p:sp>
        <p:nvSpPr>
          <p:cNvPr id="3" name="Content Placeholder 2">
            <a:extLst>
              <a:ext uri="{FF2B5EF4-FFF2-40B4-BE49-F238E27FC236}">
                <a16:creationId xmlns:a16="http://schemas.microsoft.com/office/drawing/2014/main" id="{7A98A912-E8DA-4BEA-BFB9-30D5A34C702F}"/>
              </a:ext>
            </a:extLst>
          </p:cNvPr>
          <p:cNvSpPr>
            <a:spLocks noGrp="1"/>
          </p:cNvSpPr>
          <p:nvPr>
            <p:ph idx="1"/>
          </p:nvPr>
        </p:nvSpPr>
        <p:spPr>
          <a:xfrm>
            <a:off x="913795" y="2096064"/>
            <a:ext cx="10353762" cy="4250145"/>
          </a:xfrm>
        </p:spPr>
        <p:txBody>
          <a:bodyPr>
            <a:normAutofit fontScale="85000" lnSpcReduction="10000"/>
          </a:bodyPr>
          <a:lstStyle/>
          <a:p>
            <a:r>
              <a:rPr lang="en-GB" sz="2400" dirty="0"/>
              <a:t>Improve build times</a:t>
            </a:r>
          </a:p>
          <a:p>
            <a:r>
              <a:rPr lang="en-GB" sz="2400" dirty="0"/>
              <a:t>Link against code that you don’t have the source for (may not have been written yet)</a:t>
            </a:r>
          </a:p>
          <a:p>
            <a:endParaRPr lang="en-GB" sz="2400" dirty="0"/>
          </a:p>
          <a:p>
            <a:r>
              <a:rPr lang="en-GB" sz="2400" dirty="0"/>
              <a:t>Separate structure from implementation</a:t>
            </a:r>
          </a:p>
          <a:p>
            <a:r>
              <a:rPr lang="en-GB" sz="2400" dirty="0"/>
              <a:t>Separate roles – one persons writes the headers, a team(s) writes the implementation</a:t>
            </a:r>
          </a:p>
          <a:p>
            <a:endParaRPr lang="en-GB" sz="2400" dirty="0"/>
          </a:p>
          <a:p>
            <a:r>
              <a:rPr lang="en-GB" sz="2400" dirty="0"/>
              <a:t>Tiny memory – during compilation no need to keep the module in memory</a:t>
            </a:r>
          </a:p>
          <a:p>
            <a:r>
              <a:rPr lang="en-GB" sz="2400" dirty="0"/>
              <a:t>Most people dislike / hate header files. C++0x there was a proposal to remove them</a:t>
            </a:r>
          </a:p>
        </p:txBody>
      </p:sp>
    </p:spTree>
    <p:extLst>
      <p:ext uri="{BB962C8B-B14F-4D97-AF65-F5344CB8AC3E}">
        <p14:creationId xmlns:p14="http://schemas.microsoft.com/office/powerpoint/2010/main" val="276919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1353-B537-4EBF-83F4-A8D9E40209FB}"/>
              </a:ext>
            </a:extLst>
          </p:cNvPr>
          <p:cNvSpPr>
            <a:spLocks noGrp="1"/>
          </p:cNvSpPr>
          <p:nvPr>
            <p:ph type="title"/>
          </p:nvPr>
        </p:nvSpPr>
        <p:spPr/>
        <p:txBody>
          <a:bodyPr/>
          <a:lstStyle/>
          <a:p>
            <a:r>
              <a:rPr lang="en-GB" dirty="0"/>
              <a:t>Default parameters</a:t>
            </a:r>
          </a:p>
        </p:txBody>
      </p:sp>
      <p:sp>
        <p:nvSpPr>
          <p:cNvPr id="3" name="Content Placeholder 2">
            <a:extLst>
              <a:ext uri="{FF2B5EF4-FFF2-40B4-BE49-F238E27FC236}">
                <a16:creationId xmlns:a16="http://schemas.microsoft.com/office/drawing/2014/main" id="{47ECB459-8FA3-41FA-B62E-A4F56C80A13B}"/>
              </a:ext>
            </a:extLst>
          </p:cNvPr>
          <p:cNvSpPr>
            <a:spLocks noGrp="1"/>
          </p:cNvSpPr>
          <p:nvPr>
            <p:ph idx="1"/>
          </p:nvPr>
        </p:nvSpPr>
        <p:spPr/>
        <p:txBody>
          <a:bodyPr>
            <a:normAutofit/>
          </a:bodyPr>
          <a:lstStyle/>
          <a:p>
            <a:r>
              <a:rPr lang="en-GB" sz="2800" dirty="0"/>
              <a:t>Default values for functions</a:t>
            </a:r>
          </a:p>
          <a:p>
            <a:r>
              <a:rPr lang="en-GB" sz="2800" dirty="0"/>
              <a:t>Arguments passed – use them</a:t>
            </a:r>
          </a:p>
          <a:p>
            <a:r>
              <a:rPr lang="en-GB" sz="2800" dirty="0"/>
              <a:t>No argument passed – use the default value</a:t>
            </a:r>
          </a:p>
        </p:txBody>
      </p:sp>
    </p:spTree>
    <p:extLst>
      <p:ext uri="{BB962C8B-B14F-4D97-AF65-F5344CB8AC3E}">
        <p14:creationId xmlns:p14="http://schemas.microsoft.com/office/powerpoint/2010/main" val="64149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ault arguments in C++">
            <a:extLst>
              <a:ext uri="{FF2B5EF4-FFF2-40B4-BE49-F238E27FC236}">
                <a16:creationId xmlns:a16="http://schemas.microsoft.com/office/drawing/2014/main" id="{08A8B35D-6416-4501-859A-20B4FF2A54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058"/>
          <a:stretch/>
        </p:blipFill>
        <p:spPr bwMode="auto">
          <a:xfrm>
            <a:off x="531882" y="810940"/>
            <a:ext cx="11128236" cy="523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73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fault arguments in C++">
            <a:extLst>
              <a:ext uri="{FF2B5EF4-FFF2-40B4-BE49-F238E27FC236}">
                <a16:creationId xmlns:a16="http://schemas.microsoft.com/office/drawing/2014/main" id="{07FC2C67-6339-4309-9618-C993D43B5D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04" b="3877"/>
          <a:stretch/>
        </p:blipFill>
        <p:spPr bwMode="auto">
          <a:xfrm>
            <a:off x="531882" y="660813"/>
            <a:ext cx="11128236" cy="578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9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34E7-133C-4068-9FC7-48B505644CBA}"/>
              </a:ext>
            </a:extLst>
          </p:cNvPr>
          <p:cNvSpPr>
            <a:spLocks noGrp="1"/>
          </p:cNvSpPr>
          <p:nvPr>
            <p:ph type="title"/>
          </p:nvPr>
        </p:nvSpPr>
        <p:spPr/>
        <p:txBody>
          <a:bodyPr/>
          <a:lstStyle/>
          <a:p>
            <a:r>
              <a:rPr lang="en-GB" dirty="0"/>
              <a:t>Common mistakes</a:t>
            </a:r>
          </a:p>
        </p:txBody>
      </p:sp>
      <p:pic>
        <p:nvPicPr>
          <p:cNvPr id="4" name="Picture 3">
            <a:extLst>
              <a:ext uri="{FF2B5EF4-FFF2-40B4-BE49-F238E27FC236}">
                <a16:creationId xmlns:a16="http://schemas.microsoft.com/office/drawing/2014/main" id="{910314EB-8721-4E78-848A-AA4BBFCEDD6D}"/>
              </a:ext>
            </a:extLst>
          </p:cNvPr>
          <p:cNvPicPr>
            <a:picLocks noChangeAspect="1"/>
          </p:cNvPicPr>
          <p:nvPr/>
        </p:nvPicPr>
        <p:blipFill>
          <a:blip r:embed="rId2"/>
          <a:stretch>
            <a:fillRect/>
          </a:stretch>
        </p:blipFill>
        <p:spPr>
          <a:xfrm>
            <a:off x="913795" y="1935921"/>
            <a:ext cx="9780308" cy="700869"/>
          </a:xfrm>
          <a:prstGeom prst="rect">
            <a:avLst/>
          </a:prstGeom>
        </p:spPr>
      </p:pic>
      <p:sp>
        <p:nvSpPr>
          <p:cNvPr id="5" name="TextBox 4">
            <a:extLst>
              <a:ext uri="{FF2B5EF4-FFF2-40B4-BE49-F238E27FC236}">
                <a16:creationId xmlns:a16="http://schemas.microsoft.com/office/drawing/2014/main" id="{7469FFED-519B-4932-B6FC-889C882BAB58}"/>
              </a:ext>
            </a:extLst>
          </p:cNvPr>
          <p:cNvSpPr txBox="1"/>
          <p:nvPr/>
        </p:nvSpPr>
        <p:spPr>
          <a:xfrm>
            <a:off x="7253785" y="2811439"/>
            <a:ext cx="3203573" cy="954107"/>
          </a:xfrm>
          <a:prstGeom prst="rect">
            <a:avLst/>
          </a:prstGeom>
          <a:noFill/>
        </p:spPr>
        <p:txBody>
          <a:bodyPr wrap="square" rtlCol="0">
            <a:spAutoFit/>
          </a:bodyPr>
          <a:lstStyle/>
          <a:p>
            <a:r>
              <a:rPr lang="en-GB" sz="2800" dirty="0"/>
              <a:t>Missing default in the middle</a:t>
            </a:r>
          </a:p>
        </p:txBody>
      </p:sp>
      <p:sp>
        <p:nvSpPr>
          <p:cNvPr id="6" name="Oval 5">
            <a:extLst>
              <a:ext uri="{FF2B5EF4-FFF2-40B4-BE49-F238E27FC236}">
                <a16:creationId xmlns:a16="http://schemas.microsoft.com/office/drawing/2014/main" id="{05A95C87-507A-409E-82AC-4EA4B77728BE}"/>
              </a:ext>
            </a:extLst>
          </p:cNvPr>
          <p:cNvSpPr/>
          <p:nvPr/>
        </p:nvSpPr>
        <p:spPr>
          <a:xfrm>
            <a:off x="6455391" y="1809302"/>
            <a:ext cx="1596788" cy="1002137"/>
          </a:xfrm>
          <a:prstGeom prst="ellipse">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D0CD589-7D9A-43E0-993C-EF79040ADB31}"/>
              </a:ext>
            </a:extLst>
          </p:cNvPr>
          <p:cNvPicPr>
            <a:picLocks noChangeAspect="1"/>
          </p:cNvPicPr>
          <p:nvPr/>
        </p:nvPicPr>
        <p:blipFill>
          <a:blip r:embed="rId3"/>
          <a:stretch>
            <a:fillRect/>
          </a:stretch>
        </p:blipFill>
        <p:spPr>
          <a:xfrm>
            <a:off x="913795" y="4269661"/>
            <a:ext cx="9094998" cy="700869"/>
          </a:xfrm>
          <a:prstGeom prst="rect">
            <a:avLst/>
          </a:prstGeom>
        </p:spPr>
      </p:pic>
      <p:sp>
        <p:nvSpPr>
          <p:cNvPr id="8" name="Oval 7">
            <a:extLst>
              <a:ext uri="{FF2B5EF4-FFF2-40B4-BE49-F238E27FC236}">
                <a16:creationId xmlns:a16="http://schemas.microsoft.com/office/drawing/2014/main" id="{15DA3245-DDDE-4F3F-A24A-81230DD39A25}"/>
              </a:ext>
            </a:extLst>
          </p:cNvPr>
          <p:cNvSpPr/>
          <p:nvPr/>
        </p:nvSpPr>
        <p:spPr>
          <a:xfrm>
            <a:off x="6566848" y="4119026"/>
            <a:ext cx="1596788" cy="1002137"/>
          </a:xfrm>
          <a:prstGeom prst="ellipse">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9CD04C4-A142-4AB6-97BE-FA7324042BA7}"/>
              </a:ext>
            </a:extLst>
          </p:cNvPr>
          <p:cNvSpPr/>
          <p:nvPr/>
        </p:nvSpPr>
        <p:spPr>
          <a:xfrm>
            <a:off x="8052179" y="4119025"/>
            <a:ext cx="1596788" cy="1002137"/>
          </a:xfrm>
          <a:prstGeom prst="ellipse">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238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F62C-DC64-4DFA-891A-657FE8C69379}"/>
              </a:ext>
            </a:extLst>
          </p:cNvPr>
          <p:cNvSpPr>
            <a:spLocks noGrp="1"/>
          </p:cNvSpPr>
          <p:nvPr>
            <p:ph type="title"/>
          </p:nvPr>
        </p:nvSpPr>
        <p:spPr/>
        <p:txBody>
          <a:bodyPr/>
          <a:lstStyle/>
          <a:p>
            <a:r>
              <a:rPr lang="en-GB" dirty="0"/>
              <a:t>Passing parameters</a:t>
            </a:r>
          </a:p>
        </p:txBody>
      </p:sp>
      <p:sp>
        <p:nvSpPr>
          <p:cNvPr id="3" name="Content Placeholder 2">
            <a:extLst>
              <a:ext uri="{FF2B5EF4-FFF2-40B4-BE49-F238E27FC236}">
                <a16:creationId xmlns:a16="http://schemas.microsoft.com/office/drawing/2014/main" id="{0ADA87A3-0078-4894-972B-D57C75C6B85F}"/>
              </a:ext>
            </a:extLst>
          </p:cNvPr>
          <p:cNvSpPr>
            <a:spLocks noGrp="1"/>
          </p:cNvSpPr>
          <p:nvPr>
            <p:ph idx="1"/>
          </p:nvPr>
        </p:nvSpPr>
        <p:spPr/>
        <p:txBody>
          <a:bodyPr>
            <a:normAutofit/>
          </a:bodyPr>
          <a:lstStyle/>
          <a:p>
            <a:r>
              <a:rPr lang="en-GB" sz="3200" dirty="0"/>
              <a:t>Function parameters can be:</a:t>
            </a:r>
          </a:p>
          <a:p>
            <a:endParaRPr lang="en-GB" sz="3200" dirty="0"/>
          </a:p>
          <a:p>
            <a:r>
              <a:rPr lang="en-GB" sz="3200" dirty="0"/>
              <a:t>Pass by value</a:t>
            </a:r>
          </a:p>
          <a:p>
            <a:r>
              <a:rPr lang="en-GB" sz="3200" dirty="0"/>
              <a:t>Pass by reference</a:t>
            </a:r>
          </a:p>
        </p:txBody>
      </p:sp>
    </p:spTree>
    <p:extLst>
      <p:ext uri="{BB962C8B-B14F-4D97-AF65-F5344CB8AC3E}">
        <p14:creationId xmlns:p14="http://schemas.microsoft.com/office/powerpoint/2010/main" val="4373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9A61-8334-4769-9932-9392FE71230C}"/>
              </a:ext>
            </a:extLst>
          </p:cNvPr>
          <p:cNvSpPr>
            <a:spLocks noGrp="1"/>
          </p:cNvSpPr>
          <p:nvPr>
            <p:ph type="title"/>
          </p:nvPr>
        </p:nvSpPr>
        <p:spPr/>
        <p:txBody>
          <a:bodyPr/>
          <a:lstStyle/>
          <a:p>
            <a:r>
              <a:rPr lang="en-GB" dirty="0"/>
              <a:t>Pass by value</a:t>
            </a:r>
          </a:p>
        </p:txBody>
      </p:sp>
      <p:sp>
        <p:nvSpPr>
          <p:cNvPr id="3" name="Content Placeholder 2">
            <a:extLst>
              <a:ext uri="{FF2B5EF4-FFF2-40B4-BE49-F238E27FC236}">
                <a16:creationId xmlns:a16="http://schemas.microsoft.com/office/drawing/2014/main" id="{DAC2B69B-A628-4309-8735-18B1B02BC7C1}"/>
              </a:ext>
            </a:extLst>
          </p:cNvPr>
          <p:cNvSpPr>
            <a:spLocks noGrp="1"/>
          </p:cNvSpPr>
          <p:nvPr>
            <p:ph idx="1"/>
          </p:nvPr>
        </p:nvSpPr>
        <p:spPr/>
        <p:txBody>
          <a:bodyPr>
            <a:normAutofit/>
          </a:bodyPr>
          <a:lstStyle/>
          <a:p>
            <a:r>
              <a:rPr lang="en-GB" sz="2800" dirty="0"/>
              <a:t>The data for the parameter is copied to a new storage location</a:t>
            </a:r>
          </a:p>
          <a:p>
            <a:r>
              <a:rPr lang="en-GB" sz="2800" dirty="0"/>
              <a:t>Then assigned to the parameter</a:t>
            </a:r>
          </a:p>
          <a:p>
            <a:r>
              <a:rPr lang="en-GB" sz="2800" dirty="0"/>
              <a:t>Altering the parameter variable inside the function does not change the original</a:t>
            </a:r>
          </a:p>
        </p:txBody>
      </p:sp>
    </p:spTree>
    <p:extLst>
      <p:ext uri="{BB962C8B-B14F-4D97-AF65-F5344CB8AC3E}">
        <p14:creationId xmlns:p14="http://schemas.microsoft.com/office/powerpoint/2010/main" val="236675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A87-E261-44EF-BC3D-2CE8F9946522}"/>
              </a:ext>
            </a:extLst>
          </p:cNvPr>
          <p:cNvSpPr>
            <a:spLocks noGrp="1"/>
          </p:cNvSpPr>
          <p:nvPr>
            <p:ph type="title"/>
          </p:nvPr>
        </p:nvSpPr>
        <p:spPr/>
        <p:txBody>
          <a:bodyPr/>
          <a:lstStyle/>
          <a:p>
            <a:r>
              <a:rPr lang="en-GB" dirty="0"/>
              <a:t>Pass by reference</a:t>
            </a:r>
          </a:p>
        </p:txBody>
      </p:sp>
      <p:sp>
        <p:nvSpPr>
          <p:cNvPr id="3" name="Content Placeholder 2">
            <a:extLst>
              <a:ext uri="{FF2B5EF4-FFF2-40B4-BE49-F238E27FC236}">
                <a16:creationId xmlns:a16="http://schemas.microsoft.com/office/drawing/2014/main" id="{84784D4C-72A3-485D-B645-DCFA53C2A995}"/>
              </a:ext>
            </a:extLst>
          </p:cNvPr>
          <p:cNvSpPr>
            <a:spLocks noGrp="1"/>
          </p:cNvSpPr>
          <p:nvPr>
            <p:ph idx="1"/>
          </p:nvPr>
        </p:nvSpPr>
        <p:spPr/>
        <p:txBody>
          <a:bodyPr>
            <a:normAutofit/>
          </a:bodyPr>
          <a:lstStyle/>
          <a:p>
            <a:r>
              <a:rPr lang="en-GB" sz="2800" dirty="0"/>
              <a:t>Parameter variable is a pointer</a:t>
            </a:r>
          </a:p>
          <a:p>
            <a:r>
              <a:rPr lang="en-GB" sz="2800" dirty="0"/>
              <a:t>This pointer points to the memory location that has the value in it</a:t>
            </a:r>
          </a:p>
          <a:p>
            <a:r>
              <a:rPr lang="en-GB" sz="2800" dirty="0"/>
              <a:t>Changing this value also changes the variable in the calling function</a:t>
            </a:r>
          </a:p>
        </p:txBody>
      </p:sp>
    </p:spTree>
    <p:extLst>
      <p:ext uri="{BB962C8B-B14F-4D97-AF65-F5344CB8AC3E}">
        <p14:creationId xmlns:p14="http://schemas.microsoft.com/office/powerpoint/2010/main" val="413398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C5AF27-F2D1-4089-B76D-857F218A9B30}"/>
              </a:ext>
            </a:extLst>
          </p:cNvPr>
          <p:cNvPicPr>
            <a:picLocks noChangeAspect="1"/>
          </p:cNvPicPr>
          <p:nvPr/>
        </p:nvPicPr>
        <p:blipFill>
          <a:blip r:embed="rId2"/>
          <a:stretch>
            <a:fillRect/>
          </a:stretch>
        </p:blipFill>
        <p:spPr>
          <a:xfrm>
            <a:off x="563879" y="646747"/>
            <a:ext cx="7567865" cy="1700213"/>
          </a:xfrm>
          <a:prstGeom prst="rect">
            <a:avLst/>
          </a:prstGeom>
        </p:spPr>
      </p:pic>
      <p:pic>
        <p:nvPicPr>
          <p:cNvPr id="3" name="Picture 2">
            <a:extLst>
              <a:ext uri="{FF2B5EF4-FFF2-40B4-BE49-F238E27FC236}">
                <a16:creationId xmlns:a16="http://schemas.microsoft.com/office/drawing/2014/main" id="{0EC50C4F-E045-4542-8B1C-15A68ACBE3E1}"/>
              </a:ext>
            </a:extLst>
          </p:cNvPr>
          <p:cNvPicPr>
            <a:picLocks noChangeAspect="1"/>
          </p:cNvPicPr>
          <p:nvPr/>
        </p:nvPicPr>
        <p:blipFill>
          <a:blip r:embed="rId3"/>
          <a:stretch>
            <a:fillRect/>
          </a:stretch>
        </p:blipFill>
        <p:spPr>
          <a:xfrm>
            <a:off x="563879" y="3128009"/>
            <a:ext cx="4590575" cy="1700213"/>
          </a:xfrm>
          <a:prstGeom prst="rect">
            <a:avLst/>
          </a:prstGeom>
        </p:spPr>
      </p:pic>
      <p:pic>
        <p:nvPicPr>
          <p:cNvPr id="4" name="Picture 3">
            <a:extLst>
              <a:ext uri="{FF2B5EF4-FFF2-40B4-BE49-F238E27FC236}">
                <a16:creationId xmlns:a16="http://schemas.microsoft.com/office/drawing/2014/main" id="{DC3ABC87-7DE4-408F-A68E-486166733665}"/>
              </a:ext>
            </a:extLst>
          </p:cNvPr>
          <p:cNvPicPr>
            <a:picLocks noChangeAspect="1"/>
          </p:cNvPicPr>
          <p:nvPr/>
        </p:nvPicPr>
        <p:blipFill>
          <a:blip r:embed="rId4"/>
          <a:stretch>
            <a:fillRect/>
          </a:stretch>
        </p:blipFill>
        <p:spPr>
          <a:xfrm>
            <a:off x="6096000" y="4465321"/>
            <a:ext cx="4640846" cy="1263015"/>
          </a:xfrm>
          <a:prstGeom prst="rect">
            <a:avLst/>
          </a:prstGeom>
          <a:ln>
            <a:solidFill>
              <a:schemeClr val="tx1"/>
            </a:solidFill>
          </a:ln>
        </p:spPr>
      </p:pic>
    </p:spTree>
    <p:extLst>
      <p:ext uri="{BB962C8B-B14F-4D97-AF65-F5344CB8AC3E}">
        <p14:creationId xmlns:p14="http://schemas.microsoft.com/office/powerpoint/2010/main" val="228157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48598C-D9DB-4EA2-AEB0-84453CC9B152}"/>
              </a:ext>
            </a:extLst>
          </p:cNvPr>
          <p:cNvPicPr>
            <a:picLocks noChangeAspect="1"/>
          </p:cNvPicPr>
          <p:nvPr/>
        </p:nvPicPr>
        <p:blipFill>
          <a:blip r:embed="rId2"/>
          <a:stretch>
            <a:fillRect/>
          </a:stretch>
        </p:blipFill>
        <p:spPr>
          <a:xfrm>
            <a:off x="753427" y="911542"/>
            <a:ext cx="8669975" cy="2014538"/>
          </a:xfrm>
          <a:prstGeom prst="rect">
            <a:avLst/>
          </a:prstGeom>
        </p:spPr>
      </p:pic>
      <p:pic>
        <p:nvPicPr>
          <p:cNvPr id="3" name="Picture 2">
            <a:extLst>
              <a:ext uri="{FF2B5EF4-FFF2-40B4-BE49-F238E27FC236}">
                <a16:creationId xmlns:a16="http://schemas.microsoft.com/office/drawing/2014/main" id="{4F63B561-E5FA-492C-8944-02D587D3E9BD}"/>
              </a:ext>
            </a:extLst>
          </p:cNvPr>
          <p:cNvPicPr>
            <a:picLocks noChangeAspect="1"/>
          </p:cNvPicPr>
          <p:nvPr/>
        </p:nvPicPr>
        <p:blipFill>
          <a:blip r:embed="rId3"/>
          <a:stretch>
            <a:fillRect/>
          </a:stretch>
        </p:blipFill>
        <p:spPr>
          <a:xfrm>
            <a:off x="753427" y="3269933"/>
            <a:ext cx="5550849" cy="2014538"/>
          </a:xfrm>
          <a:prstGeom prst="rect">
            <a:avLst/>
          </a:prstGeom>
        </p:spPr>
      </p:pic>
      <p:pic>
        <p:nvPicPr>
          <p:cNvPr id="4" name="Picture 3">
            <a:extLst>
              <a:ext uri="{FF2B5EF4-FFF2-40B4-BE49-F238E27FC236}">
                <a16:creationId xmlns:a16="http://schemas.microsoft.com/office/drawing/2014/main" id="{B3A639DB-377D-40BF-8EA4-FB6F8A295282}"/>
              </a:ext>
            </a:extLst>
          </p:cNvPr>
          <p:cNvPicPr>
            <a:picLocks noChangeAspect="1"/>
          </p:cNvPicPr>
          <p:nvPr/>
        </p:nvPicPr>
        <p:blipFill>
          <a:blip r:embed="rId4"/>
          <a:stretch>
            <a:fillRect/>
          </a:stretch>
        </p:blipFill>
        <p:spPr>
          <a:xfrm>
            <a:off x="6644640" y="4952047"/>
            <a:ext cx="5013962" cy="1387793"/>
          </a:xfrm>
          <a:prstGeom prst="rect">
            <a:avLst/>
          </a:prstGeom>
          <a:ln>
            <a:solidFill>
              <a:schemeClr val="tx1"/>
            </a:solidFill>
          </a:ln>
        </p:spPr>
      </p:pic>
    </p:spTree>
    <p:extLst>
      <p:ext uri="{BB962C8B-B14F-4D97-AF65-F5344CB8AC3E}">
        <p14:creationId xmlns:p14="http://schemas.microsoft.com/office/powerpoint/2010/main" val="33354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B52-2C2D-4D91-BCD4-8E7B550E3273}"/>
              </a:ext>
            </a:extLst>
          </p:cNvPr>
          <p:cNvSpPr>
            <a:spLocks noGrp="1"/>
          </p:cNvSpPr>
          <p:nvPr>
            <p:ph type="title"/>
          </p:nvPr>
        </p:nvSpPr>
        <p:spPr/>
        <p:txBody>
          <a:bodyPr/>
          <a:lstStyle/>
          <a:p>
            <a:r>
              <a:rPr lang="en-GB" dirty="0"/>
              <a:t>Function recap</a:t>
            </a:r>
          </a:p>
        </p:txBody>
      </p:sp>
      <p:sp>
        <p:nvSpPr>
          <p:cNvPr id="3" name="Content Placeholder 2">
            <a:extLst>
              <a:ext uri="{FF2B5EF4-FFF2-40B4-BE49-F238E27FC236}">
                <a16:creationId xmlns:a16="http://schemas.microsoft.com/office/drawing/2014/main" id="{4454F1BB-823C-4A6E-B61E-5FCC3962DACA}"/>
              </a:ext>
            </a:extLst>
          </p:cNvPr>
          <p:cNvSpPr>
            <a:spLocks noGrp="1"/>
          </p:cNvSpPr>
          <p:nvPr>
            <p:ph idx="1"/>
          </p:nvPr>
        </p:nvSpPr>
        <p:spPr/>
        <p:txBody>
          <a:bodyPr>
            <a:normAutofit/>
          </a:bodyPr>
          <a:lstStyle/>
          <a:p>
            <a:r>
              <a:rPr lang="en-GB" sz="2800" dirty="0"/>
              <a:t>Void function with no parameters</a:t>
            </a:r>
          </a:p>
          <a:p>
            <a:r>
              <a:rPr lang="en-GB" sz="2800" dirty="0"/>
              <a:t>Function with no parameters, has return value</a:t>
            </a:r>
          </a:p>
          <a:p>
            <a:r>
              <a:rPr lang="en-GB" sz="2800" dirty="0"/>
              <a:t>Function with arguments, no return value (void)</a:t>
            </a:r>
          </a:p>
          <a:p>
            <a:r>
              <a:rPr lang="en-GB" sz="2800" dirty="0"/>
              <a:t>Both arguments and return value</a:t>
            </a:r>
          </a:p>
          <a:p>
            <a:endParaRPr lang="en-GB" sz="2800" dirty="0"/>
          </a:p>
        </p:txBody>
      </p:sp>
    </p:spTree>
    <p:extLst>
      <p:ext uri="{BB962C8B-B14F-4D97-AF65-F5344CB8AC3E}">
        <p14:creationId xmlns:p14="http://schemas.microsoft.com/office/powerpoint/2010/main" val="53667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235DA-5AAC-4311-AB41-37A0FEA72285}"/>
              </a:ext>
            </a:extLst>
          </p:cNvPr>
          <p:cNvPicPr>
            <a:picLocks noChangeAspect="1"/>
          </p:cNvPicPr>
          <p:nvPr/>
        </p:nvPicPr>
        <p:blipFill>
          <a:blip r:embed="rId2"/>
          <a:stretch>
            <a:fillRect/>
          </a:stretch>
        </p:blipFill>
        <p:spPr>
          <a:xfrm>
            <a:off x="76200" y="0"/>
            <a:ext cx="9472612" cy="2137410"/>
          </a:xfrm>
          <a:prstGeom prst="rect">
            <a:avLst/>
          </a:prstGeom>
        </p:spPr>
      </p:pic>
      <p:pic>
        <p:nvPicPr>
          <p:cNvPr id="3" name="Picture 2">
            <a:extLst>
              <a:ext uri="{FF2B5EF4-FFF2-40B4-BE49-F238E27FC236}">
                <a16:creationId xmlns:a16="http://schemas.microsoft.com/office/drawing/2014/main" id="{D61E6069-AB4F-4116-95F4-9586617108DA}"/>
              </a:ext>
            </a:extLst>
          </p:cNvPr>
          <p:cNvPicPr>
            <a:picLocks noChangeAspect="1"/>
          </p:cNvPicPr>
          <p:nvPr/>
        </p:nvPicPr>
        <p:blipFill>
          <a:blip r:embed="rId3"/>
          <a:stretch>
            <a:fillRect/>
          </a:stretch>
        </p:blipFill>
        <p:spPr>
          <a:xfrm>
            <a:off x="187643" y="2529840"/>
            <a:ext cx="5542597" cy="1979499"/>
          </a:xfrm>
          <a:prstGeom prst="rect">
            <a:avLst/>
          </a:prstGeom>
        </p:spPr>
      </p:pic>
      <p:pic>
        <p:nvPicPr>
          <p:cNvPr id="4" name="Picture 3">
            <a:extLst>
              <a:ext uri="{FF2B5EF4-FFF2-40B4-BE49-F238E27FC236}">
                <a16:creationId xmlns:a16="http://schemas.microsoft.com/office/drawing/2014/main" id="{5000456A-E468-43AE-9851-A880171CA46F}"/>
              </a:ext>
            </a:extLst>
          </p:cNvPr>
          <p:cNvPicPr>
            <a:picLocks noChangeAspect="1"/>
          </p:cNvPicPr>
          <p:nvPr/>
        </p:nvPicPr>
        <p:blipFill>
          <a:blip r:embed="rId4"/>
          <a:stretch>
            <a:fillRect/>
          </a:stretch>
        </p:blipFill>
        <p:spPr>
          <a:xfrm>
            <a:off x="5486400" y="3887064"/>
            <a:ext cx="6517957" cy="2749004"/>
          </a:xfrm>
          <a:prstGeom prst="rect">
            <a:avLst/>
          </a:prstGeom>
          <a:ln>
            <a:solidFill>
              <a:schemeClr val="tx1"/>
            </a:solidFill>
          </a:ln>
        </p:spPr>
      </p:pic>
    </p:spTree>
    <p:extLst>
      <p:ext uri="{BB962C8B-B14F-4D97-AF65-F5344CB8AC3E}">
        <p14:creationId xmlns:p14="http://schemas.microsoft.com/office/powerpoint/2010/main" val="205219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4BC9-30E9-4736-8ECA-000948B97BDA}"/>
              </a:ext>
            </a:extLst>
          </p:cNvPr>
          <p:cNvSpPr>
            <a:spLocks noGrp="1"/>
          </p:cNvSpPr>
          <p:nvPr>
            <p:ph type="title"/>
          </p:nvPr>
        </p:nvSpPr>
        <p:spPr/>
        <p:txBody>
          <a:bodyPr/>
          <a:lstStyle/>
          <a:p>
            <a:r>
              <a:rPr lang="en-GB" dirty="0"/>
              <a:t>Pass by value</a:t>
            </a:r>
          </a:p>
        </p:txBody>
      </p:sp>
      <p:sp>
        <p:nvSpPr>
          <p:cNvPr id="3" name="Content Placeholder 2">
            <a:extLst>
              <a:ext uri="{FF2B5EF4-FFF2-40B4-BE49-F238E27FC236}">
                <a16:creationId xmlns:a16="http://schemas.microsoft.com/office/drawing/2014/main" id="{F3411812-0DD1-494D-B023-9039F33C62D7}"/>
              </a:ext>
            </a:extLst>
          </p:cNvPr>
          <p:cNvSpPr>
            <a:spLocks noGrp="1"/>
          </p:cNvSpPr>
          <p:nvPr>
            <p:ph idx="1"/>
          </p:nvPr>
        </p:nvSpPr>
        <p:spPr/>
        <p:txBody>
          <a:bodyPr>
            <a:normAutofit/>
          </a:bodyPr>
          <a:lstStyle/>
          <a:p>
            <a:pPr marL="0" indent="0">
              <a:buNone/>
            </a:pPr>
            <a:r>
              <a:rPr lang="en-GB" dirty="0"/>
              <a:t>Advantages of passing by value:</a:t>
            </a:r>
          </a:p>
          <a:p>
            <a:r>
              <a:rPr lang="en-GB" dirty="0"/>
              <a:t>Arguments passed by value can be variables, literals (e.g. 6), expressions (e.g. x+1), structs &amp; classes, and enumerators. In other words, just about anything.</a:t>
            </a:r>
          </a:p>
          <a:p>
            <a:r>
              <a:rPr lang="en-GB" dirty="0"/>
              <a:t>Arguments are never changed by the function being called. This prevents side effects.</a:t>
            </a:r>
          </a:p>
          <a:p>
            <a:pPr marL="0" indent="0">
              <a:buNone/>
            </a:pPr>
            <a:r>
              <a:rPr lang="en-GB" dirty="0"/>
              <a:t>Disadvantages of passing by value:</a:t>
            </a:r>
          </a:p>
          <a:p>
            <a:r>
              <a:rPr lang="en-GB" dirty="0"/>
              <a:t>Copying structs and classes can incur a significant performance penalty, especially if the function is called many times.</a:t>
            </a:r>
          </a:p>
        </p:txBody>
      </p:sp>
    </p:spTree>
    <p:extLst>
      <p:ext uri="{BB962C8B-B14F-4D97-AF65-F5344CB8AC3E}">
        <p14:creationId xmlns:p14="http://schemas.microsoft.com/office/powerpoint/2010/main" val="191821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4BC9-30E9-4736-8ECA-000948B97BDA}"/>
              </a:ext>
            </a:extLst>
          </p:cNvPr>
          <p:cNvSpPr>
            <a:spLocks noGrp="1"/>
          </p:cNvSpPr>
          <p:nvPr>
            <p:ph type="title"/>
          </p:nvPr>
        </p:nvSpPr>
        <p:spPr/>
        <p:txBody>
          <a:bodyPr/>
          <a:lstStyle/>
          <a:p>
            <a:r>
              <a:rPr lang="en-GB" dirty="0"/>
              <a:t>Pass by value</a:t>
            </a:r>
          </a:p>
        </p:txBody>
      </p:sp>
      <p:sp>
        <p:nvSpPr>
          <p:cNvPr id="3" name="Content Placeholder 2">
            <a:extLst>
              <a:ext uri="{FF2B5EF4-FFF2-40B4-BE49-F238E27FC236}">
                <a16:creationId xmlns:a16="http://schemas.microsoft.com/office/drawing/2014/main" id="{F3411812-0DD1-494D-B023-9039F33C62D7}"/>
              </a:ext>
            </a:extLst>
          </p:cNvPr>
          <p:cNvSpPr>
            <a:spLocks noGrp="1"/>
          </p:cNvSpPr>
          <p:nvPr>
            <p:ph idx="1"/>
          </p:nvPr>
        </p:nvSpPr>
        <p:spPr/>
        <p:txBody>
          <a:bodyPr>
            <a:normAutofit lnSpcReduction="10000"/>
          </a:bodyPr>
          <a:lstStyle/>
          <a:p>
            <a:pPr marL="0" indent="0">
              <a:buNone/>
            </a:pPr>
            <a:r>
              <a:rPr lang="en-GB" dirty="0"/>
              <a:t>When to use pass by value:</a:t>
            </a:r>
          </a:p>
          <a:p>
            <a:r>
              <a:rPr lang="en-GB" dirty="0"/>
              <a:t>When passing fundamental data type and enumerators, and the function does not need to change the argument.</a:t>
            </a:r>
          </a:p>
          <a:p>
            <a:pPr marL="0" indent="0">
              <a:buNone/>
            </a:pPr>
            <a:r>
              <a:rPr lang="en-GB" dirty="0"/>
              <a:t>When not to use pass by value:</a:t>
            </a:r>
          </a:p>
          <a:p>
            <a:r>
              <a:rPr lang="en-GB" dirty="0"/>
              <a:t>When passing arrays, structs or classes (including std::array, std::vector, and std::string).</a:t>
            </a:r>
          </a:p>
          <a:p>
            <a:pPr marL="0" indent="0">
              <a:buNone/>
            </a:pPr>
            <a:r>
              <a:rPr lang="en-GB" dirty="0"/>
              <a:t>In most cases, pass by value is the best way to accept parameters of fundamental types when the function does not need to change the argument. Pass by value is flexible and safe, and in the case of fundamental types, efficient.</a:t>
            </a:r>
          </a:p>
        </p:txBody>
      </p:sp>
    </p:spTree>
    <p:extLst>
      <p:ext uri="{BB962C8B-B14F-4D97-AF65-F5344CB8AC3E}">
        <p14:creationId xmlns:p14="http://schemas.microsoft.com/office/powerpoint/2010/main" val="141135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87B1-777E-436F-8D29-40852CE770D6}"/>
              </a:ext>
            </a:extLst>
          </p:cNvPr>
          <p:cNvSpPr>
            <a:spLocks noGrp="1"/>
          </p:cNvSpPr>
          <p:nvPr>
            <p:ph type="title"/>
          </p:nvPr>
        </p:nvSpPr>
        <p:spPr/>
        <p:txBody>
          <a:bodyPr/>
          <a:lstStyle/>
          <a:p>
            <a:r>
              <a:rPr lang="en-GB" dirty="0"/>
              <a:t>Pass by reference</a:t>
            </a:r>
          </a:p>
        </p:txBody>
      </p:sp>
      <p:sp>
        <p:nvSpPr>
          <p:cNvPr id="3" name="Content Placeholder 2">
            <a:extLst>
              <a:ext uri="{FF2B5EF4-FFF2-40B4-BE49-F238E27FC236}">
                <a16:creationId xmlns:a16="http://schemas.microsoft.com/office/drawing/2014/main" id="{93AD31A5-B4F1-4D0E-95DD-924AE595F3E6}"/>
              </a:ext>
            </a:extLst>
          </p:cNvPr>
          <p:cNvSpPr>
            <a:spLocks noGrp="1"/>
          </p:cNvSpPr>
          <p:nvPr>
            <p:ph idx="1"/>
          </p:nvPr>
        </p:nvSpPr>
        <p:spPr/>
        <p:txBody>
          <a:bodyPr>
            <a:normAutofit/>
          </a:bodyPr>
          <a:lstStyle/>
          <a:p>
            <a:r>
              <a:rPr lang="en-GB" sz="2400" dirty="0"/>
              <a:t>Pass-by-references is more efficient than pass-by-value, because it does not copy the arguments.</a:t>
            </a:r>
          </a:p>
          <a:p>
            <a:r>
              <a:rPr lang="en-GB" sz="2400" dirty="0"/>
              <a:t>Modifications made to arguments passed in by reference in the called function have effect in the calling function</a:t>
            </a:r>
          </a:p>
          <a:p>
            <a:r>
              <a:rPr lang="en-GB" sz="2400" dirty="0"/>
              <a:t>Use pass-by-reference if you want to modify the argument value in the calling function</a:t>
            </a:r>
          </a:p>
        </p:txBody>
      </p:sp>
    </p:spTree>
    <p:extLst>
      <p:ext uri="{BB962C8B-B14F-4D97-AF65-F5344CB8AC3E}">
        <p14:creationId xmlns:p14="http://schemas.microsoft.com/office/powerpoint/2010/main" val="173528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8D5F-CF40-48B4-85EC-D98906A60796}"/>
              </a:ext>
            </a:extLst>
          </p:cNvPr>
          <p:cNvSpPr>
            <a:spLocks noGrp="1"/>
          </p:cNvSpPr>
          <p:nvPr>
            <p:ph type="title"/>
          </p:nvPr>
        </p:nvSpPr>
        <p:spPr/>
        <p:txBody>
          <a:bodyPr/>
          <a:lstStyle/>
          <a:p>
            <a:r>
              <a:rPr lang="en-GB" dirty="0"/>
              <a:t>Worksheet!</a:t>
            </a:r>
          </a:p>
        </p:txBody>
      </p:sp>
      <p:sp>
        <p:nvSpPr>
          <p:cNvPr id="3" name="Content Placeholder 2">
            <a:extLst>
              <a:ext uri="{FF2B5EF4-FFF2-40B4-BE49-F238E27FC236}">
                <a16:creationId xmlns:a16="http://schemas.microsoft.com/office/drawing/2014/main" id="{F72F74A3-E1FB-4526-A2BF-CD0FC64ACF1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788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5839-8F99-440F-BBCB-44665A3E2A2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1F8AFC-2706-4235-BA79-714A1E09FE82}"/>
              </a:ext>
            </a:extLst>
          </p:cNvPr>
          <p:cNvSpPr>
            <a:spLocks noGrp="1"/>
          </p:cNvSpPr>
          <p:nvPr>
            <p:ph idx="1"/>
          </p:nvPr>
        </p:nvSpPr>
        <p:spPr/>
        <p:txBody>
          <a:bodyPr/>
          <a:lstStyle/>
          <a:p>
            <a:r>
              <a:rPr lang="en-GB" dirty="0">
                <a:hlinkClick r:id="rId2"/>
              </a:rPr>
              <a:t>http://blmrgnn.blogspot.com/2014/01/pointers-references-and-dynamic-memory.html</a:t>
            </a:r>
            <a:endParaRPr lang="en-GB" dirty="0"/>
          </a:p>
          <a:p>
            <a:r>
              <a:rPr lang="en-GB" dirty="0"/>
              <a:t>Reference variables (in the above)</a:t>
            </a:r>
          </a:p>
          <a:p>
            <a:r>
              <a:rPr lang="en-GB" dirty="0"/>
              <a:t>https://www.learncpp.com/cpp-tutorial/72-passing-arguments-by-value/</a:t>
            </a:r>
          </a:p>
          <a:p>
            <a:pPr marL="0" indent="0">
              <a:buNone/>
            </a:pPr>
            <a:endParaRPr lang="en-GB" dirty="0"/>
          </a:p>
          <a:p>
            <a:endParaRPr lang="en-GB" dirty="0"/>
          </a:p>
        </p:txBody>
      </p:sp>
    </p:spTree>
    <p:extLst>
      <p:ext uri="{BB962C8B-B14F-4D97-AF65-F5344CB8AC3E}">
        <p14:creationId xmlns:p14="http://schemas.microsoft.com/office/powerpoint/2010/main" val="415917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3D07-A7FC-4D08-A1A8-9DC5C964D1CB}"/>
              </a:ext>
            </a:extLst>
          </p:cNvPr>
          <p:cNvSpPr>
            <a:spLocks noGrp="1"/>
          </p:cNvSpPr>
          <p:nvPr>
            <p:ph type="title"/>
          </p:nvPr>
        </p:nvSpPr>
        <p:spPr/>
        <p:txBody>
          <a:bodyPr/>
          <a:lstStyle/>
          <a:p>
            <a:r>
              <a:rPr lang="en-GB" dirty="0"/>
              <a:t>Function prototype</a:t>
            </a:r>
          </a:p>
        </p:txBody>
      </p:sp>
      <p:sp>
        <p:nvSpPr>
          <p:cNvPr id="3" name="Content Placeholder 2">
            <a:extLst>
              <a:ext uri="{FF2B5EF4-FFF2-40B4-BE49-F238E27FC236}">
                <a16:creationId xmlns:a16="http://schemas.microsoft.com/office/drawing/2014/main" id="{DAB17D21-DDC2-4A02-BB42-FA62523131D5}"/>
              </a:ext>
            </a:extLst>
          </p:cNvPr>
          <p:cNvSpPr>
            <a:spLocks noGrp="1"/>
          </p:cNvSpPr>
          <p:nvPr>
            <p:ph idx="1"/>
          </p:nvPr>
        </p:nvSpPr>
        <p:spPr/>
        <p:txBody>
          <a:bodyPr/>
          <a:lstStyle/>
          <a:p>
            <a:r>
              <a:rPr lang="en-GB" dirty="0"/>
              <a:t>Function Declaration </a:t>
            </a:r>
          </a:p>
          <a:p>
            <a:r>
              <a:rPr lang="en-GB" dirty="0"/>
              <a:t>The C++ compiler requires specific information related to all functions in the program. To provide this information to the compiler, we can/must use a function declaration statement (or, function prototype declaration).</a:t>
            </a:r>
          </a:p>
          <a:p>
            <a:r>
              <a:rPr lang="en-GB" dirty="0"/>
              <a:t>The syntax for declaring the function prototype is:</a:t>
            </a:r>
          </a:p>
        </p:txBody>
      </p:sp>
      <p:pic>
        <p:nvPicPr>
          <p:cNvPr id="4" name="Picture 3">
            <a:extLst>
              <a:ext uri="{FF2B5EF4-FFF2-40B4-BE49-F238E27FC236}">
                <a16:creationId xmlns:a16="http://schemas.microsoft.com/office/drawing/2014/main" id="{527D88BE-1DB7-451B-B1B9-084DDE08E393}"/>
              </a:ext>
            </a:extLst>
          </p:cNvPr>
          <p:cNvPicPr>
            <a:picLocks noChangeAspect="1"/>
          </p:cNvPicPr>
          <p:nvPr/>
        </p:nvPicPr>
        <p:blipFill>
          <a:blip r:embed="rId2"/>
          <a:stretch>
            <a:fillRect/>
          </a:stretch>
        </p:blipFill>
        <p:spPr>
          <a:xfrm>
            <a:off x="376812" y="4825976"/>
            <a:ext cx="11427725" cy="869690"/>
          </a:xfrm>
          <a:prstGeom prst="rect">
            <a:avLst/>
          </a:prstGeom>
        </p:spPr>
      </p:pic>
    </p:spTree>
    <p:extLst>
      <p:ext uri="{BB962C8B-B14F-4D97-AF65-F5344CB8AC3E}">
        <p14:creationId xmlns:p14="http://schemas.microsoft.com/office/powerpoint/2010/main" val="120806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8DAD-139A-47DE-8532-431493C90893}"/>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EE081419-1F4F-452B-87C6-88D9A2C8193C}"/>
              </a:ext>
            </a:extLst>
          </p:cNvPr>
          <p:cNvSpPr>
            <a:spLocks noGrp="1"/>
          </p:cNvSpPr>
          <p:nvPr>
            <p:ph idx="1"/>
          </p:nvPr>
        </p:nvSpPr>
        <p:spPr/>
        <p:txBody>
          <a:bodyPr>
            <a:normAutofit/>
          </a:bodyPr>
          <a:lstStyle/>
          <a:p>
            <a:r>
              <a:rPr lang="en-GB" sz="2800" dirty="0"/>
              <a:t>A function definition is composed of two parts:</a:t>
            </a:r>
          </a:p>
          <a:p>
            <a:r>
              <a:rPr lang="en-GB" sz="2800" dirty="0"/>
              <a:t>Function header</a:t>
            </a:r>
          </a:p>
          <a:p>
            <a:r>
              <a:rPr lang="en-GB" sz="2800" dirty="0"/>
              <a:t>Function body</a:t>
            </a:r>
          </a:p>
          <a:p>
            <a:endParaRPr lang="en-GB" sz="2800" dirty="0"/>
          </a:p>
          <a:p>
            <a:r>
              <a:rPr lang="en-GB" sz="2800" dirty="0"/>
              <a:t>Forward declaration.</a:t>
            </a:r>
          </a:p>
        </p:txBody>
      </p:sp>
    </p:spTree>
    <p:extLst>
      <p:ext uri="{BB962C8B-B14F-4D97-AF65-F5344CB8AC3E}">
        <p14:creationId xmlns:p14="http://schemas.microsoft.com/office/powerpoint/2010/main" val="162484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752DD-9BC5-4972-870C-9E33B2D4EA26}"/>
              </a:ext>
            </a:extLst>
          </p:cNvPr>
          <p:cNvPicPr>
            <a:picLocks noChangeAspect="1"/>
          </p:cNvPicPr>
          <p:nvPr/>
        </p:nvPicPr>
        <p:blipFill>
          <a:blip r:embed="rId2"/>
          <a:stretch>
            <a:fillRect/>
          </a:stretch>
        </p:blipFill>
        <p:spPr>
          <a:xfrm>
            <a:off x="371475" y="1843443"/>
            <a:ext cx="4133850" cy="2952750"/>
          </a:xfrm>
          <a:prstGeom prst="rect">
            <a:avLst/>
          </a:prstGeom>
        </p:spPr>
      </p:pic>
      <p:sp>
        <p:nvSpPr>
          <p:cNvPr id="3" name="TextBox 2">
            <a:extLst>
              <a:ext uri="{FF2B5EF4-FFF2-40B4-BE49-F238E27FC236}">
                <a16:creationId xmlns:a16="http://schemas.microsoft.com/office/drawing/2014/main" id="{2A4D86FC-1457-45F6-AAA6-B24B4912D139}"/>
              </a:ext>
            </a:extLst>
          </p:cNvPr>
          <p:cNvSpPr txBox="1"/>
          <p:nvPr/>
        </p:nvSpPr>
        <p:spPr>
          <a:xfrm>
            <a:off x="371475" y="928048"/>
            <a:ext cx="1002197" cy="523220"/>
          </a:xfrm>
          <a:prstGeom prst="rect">
            <a:avLst/>
          </a:prstGeom>
          <a:noFill/>
        </p:spPr>
        <p:txBody>
          <a:bodyPr wrap="none" rtlCol="0">
            <a:spAutoFit/>
          </a:bodyPr>
          <a:lstStyle/>
          <a:p>
            <a:r>
              <a:rPr lang="en-GB" sz="2800" dirty="0"/>
              <a:t>Fine:</a:t>
            </a:r>
          </a:p>
        </p:txBody>
      </p:sp>
      <p:pic>
        <p:nvPicPr>
          <p:cNvPr id="4" name="Picture 3">
            <a:extLst>
              <a:ext uri="{FF2B5EF4-FFF2-40B4-BE49-F238E27FC236}">
                <a16:creationId xmlns:a16="http://schemas.microsoft.com/office/drawing/2014/main" id="{48FAB7DB-C317-4FB7-BA2D-812E20587F53}"/>
              </a:ext>
            </a:extLst>
          </p:cNvPr>
          <p:cNvPicPr>
            <a:picLocks noChangeAspect="1"/>
          </p:cNvPicPr>
          <p:nvPr/>
        </p:nvPicPr>
        <p:blipFill>
          <a:blip r:embed="rId3"/>
          <a:stretch>
            <a:fillRect/>
          </a:stretch>
        </p:blipFill>
        <p:spPr>
          <a:xfrm>
            <a:off x="5906495" y="928048"/>
            <a:ext cx="4257950" cy="2952749"/>
          </a:xfrm>
          <a:prstGeom prst="rect">
            <a:avLst/>
          </a:prstGeom>
        </p:spPr>
      </p:pic>
      <p:pic>
        <p:nvPicPr>
          <p:cNvPr id="5" name="Picture 4">
            <a:extLst>
              <a:ext uri="{FF2B5EF4-FFF2-40B4-BE49-F238E27FC236}">
                <a16:creationId xmlns:a16="http://schemas.microsoft.com/office/drawing/2014/main" id="{7F026348-D92D-4328-B4E3-BA32D1B54C23}"/>
              </a:ext>
            </a:extLst>
          </p:cNvPr>
          <p:cNvPicPr>
            <a:picLocks noChangeAspect="1"/>
          </p:cNvPicPr>
          <p:nvPr/>
        </p:nvPicPr>
        <p:blipFill>
          <a:blip r:embed="rId4"/>
          <a:stretch>
            <a:fillRect/>
          </a:stretch>
        </p:blipFill>
        <p:spPr>
          <a:xfrm>
            <a:off x="5906495" y="4252130"/>
            <a:ext cx="5924550" cy="2114550"/>
          </a:xfrm>
          <a:prstGeom prst="rect">
            <a:avLst/>
          </a:prstGeom>
        </p:spPr>
      </p:pic>
    </p:spTree>
    <p:extLst>
      <p:ext uri="{BB962C8B-B14F-4D97-AF65-F5344CB8AC3E}">
        <p14:creationId xmlns:p14="http://schemas.microsoft.com/office/powerpoint/2010/main" val="164529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890832-556E-4BF6-BFB4-DDE3D1BA6199}"/>
              </a:ext>
            </a:extLst>
          </p:cNvPr>
          <p:cNvPicPr>
            <a:picLocks noChangeAspect="1"/>
          </p:cNvPicPr>
          <p:nvPr/>
        </p:nvPicPr>
        <p:blipFill>
          <a:blip r:embed="rId2"/>
          <a:stretch>
            <a:fillRect/>
          </a:stretch>
        </p:blipFill>
        <p:spPr>
          <a:xfrm>
            <a:off x="562259" y="1868464"/>
            <a:ext cx="4957841" cy="4095608"/>
          </a:xfrm>
          <a:prstGeom prst="rect">
            <a:avLst/>
          </a:prstGeom>
        </p:spPr>
      </p:pic>
      <p:sp>
        <p:nvSpPr>
          <p:cNvPr id="3" name="TextBox 2">
            <a:extLst>
              <a:ext uri="{FF2B5EF4-FFF2-40B4-BE49-F238E27FC236}">
                <a16:creationId xmlns:a16="http://schemas.microsoft.com/office/drawing/2014/main" id="{5CE1ACFC-AE6B-4631-A968-5076E80F9580}"/>
              </a:ext>
            </a:extLst>
          </p:cNvPr>
          <p:cNvSpPr txBox="1"/>
          <p:nvPr/>
        </p:nvSpPr>
        <p:spPr>
          <a:xfrm>
            <a:off x="562259" y="1023583"/>
            <a:ext cx="1002197" cy="523220"/>
          </a:xfrm>
          <a:prstGeom prst="rect">
            <a:avLst/>
          </a:prstGeom>
          <a:noFill/>
        </p:spPr>
        <p:txBody>
          <a:bodyPr wrap="none" rtlCol="0">
            <a:spAutoFit/>
          </a:bodyPr>
          <a:lstStyle/>
          <a:p>
            <a:r>
              <a:rPr lang="en-GB" sz="2800" dirty="0"/>
              <a:t>Fine:</a:t>
            </a:r>
          </a:p>
        </p:txBody>
      </p:sp>
      <p:sp>
        <p:nvSpPr>
          <p:cNvPr id="4" name="TextBox 3">
            <a:extLst>
              <a:ext uri="{FF2B5EF4-FFF2-40B4-BE49-F238E27FC236}">
                <a16:creationId xmlns:a16="http://schemas.microsoft.com/office/drawing/2014/main" id="{92A5989C-85A9-498C-8EC0-196F33EC3CE4}"/>
              </a:ext>
            </a:extLst>
          </p:cNvPr>
          <p:cNvSpPr txBox="1"/>
          <p:nvPr/>
        </p:nvSpPr>
        <p:spPr>
          <a:xfrm>
            <a:off x="4508736" y="1155948"/>
            <a:ext cx="5513817" cy="523220"/>
          </a:xfrm>
          <a:prstGeom prst="rect">
            <a:avLst/>
          </a:prstGeom>
          <a:noFill/>
        </p:spPr>
        <p:txBody>
          <a:bodyPr wrap="none" rtlCol="0">
            <a:spAutoFit/>
          </a:bodyPr>
          <a:lstStyle/>
          <a:p>
            <a:r>
              <a:rPr lang="en-GB" sz="2800" dirty="0"/>
              <a:t>Function prototype / declaration</a:t>
            </a:r>
          </a:p>
        </p:txBody>
      </p:sp>
      <p:sp>
        <p:nvSpPr>
          <p:cNvPr id="5" name="Arrow: Right 4">
            <a:extLst>
              <a:ext uri="{FF2B5EF4-FFF2-40B4-BE49-F238E27FC236}">
                <a16:creationId xmlns:a16="http://schemas.microsoft.com/office/drawing/2014/main" id="{0553B8BB-EE2F-4CB7-92C8-5BACCED8C4EF}"/>
              </a:ext>
            </a:extLst>
          </p:cNvPr>
          <p:cNvSpPr/>
          <p:nvPr/>
        </p:nvSpPr>
        <p:spPr>
          <a:xfrm rot="9692970">
            <a:off x="4217158" y="1652385"/>
            <a:ext cx="1078173" cy="31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648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DE64-DBBD-4E59-8850-519D76C99620}"/>
              </a:ext>
            </a:extLst>
          </p:cNvPr>
          <p:cNvSpPr>
            <a:spLocks noGrp="1"/>
          </p:cNvSpPr>
          <p:nvPr>
            <p:ph type="title"/>
          </p:nvPr>
        </p:nvSpPr>
        <p:spPr>
          <a:xfrm>
            <a:off x="913795" y="109182"/>
            <a:ext cx="10353761" cy="723331"/>
          </a:xfrm>
        </p:spPr>
        <p:txBody>
          <a:bodyPr/>
          <a:lstStyle/>
          <a:p>
            <a:r>
              <a:rPr lang="en-GB" dirty="0"/>
              <a:t>Header files</a:t>
            </a:r>
          </a:p>
        </p:txBody>
      </p:sp>
      <p:pic>
        <p:nvPicPr>
          <p:cNvPr id="4" name="Picture 3">
            <a:extLst>
              <a:ext uri="{FF2B5EF4-FFF2-40B4-BE49-F238E27FC236}">
                <a16:creationId xmlns:a16="http://schemas.microsoft.com/office/drawing/2014/main" id="{0FACEA8E-B32B-4BCE-8909-C502AF46E5E5}"/>
              </a:ext>
            </a:extLst>
          </p:cNvPr>
          <p:cNvPicPr>
            <a:picLocks noChangeAspect="1"/>
          </p:cNvPicPr>
          <p:nvPr/>
        </p:nvPicPr>
        <p:blipFill>
          <a:blip r:embed="rId2"/>
          <a:stretch>
            <a:fillRect/>
          </a:stretch>
        </p:blipFill>
        <p:spPr>
          <a:xfrm>
            <a:off x="269543" y="839622"/>
            <a:ext cx="8445356" cy="2589378"/>
          </a:xfrm>
          <a:prstGeom prst="rect">
            <a:avLst/>
          </a:prstGeom>
        </p:spPr>
      </p:pic>
      <p:pic>
        <p:nvPicPr>
          <p:cNvPr id="5" name="Picture 4">
            <a:extLst>
              <a:ext uri="{FF2B5EF4-FFF2-40B4-BE49-F238E27FC236}">
                <a16:creationId xmlns:a16="http://schemas.microsoft.com/office/drawing/2014/main" id="{694F79C8-D9B4-475B-B864-A1EDA5F99F12}"/>
              </a:ext>
            </a:extLst>
          </p:cNvPr>
          <p:cNvPicPr>
            <a:picLocks noChangeAspect="1"/>
          </p:cNvPicPr>
          <p:nvPr/>
        </p:nvPicPr>
        <p:blipFill>
          <a:blip r:embed="rId3"/>
          <a:stretch>
            <a:fillRect/>
          </a:stretch>
        </p:blipFill>
        <p:spPr>
          <a:xfrm>
            <a:off x="160361" y="3797774"/>
            <a:ext cx="7876859" cy="2220604"/>
          </a:xfrm>
          <a:prstGeom prst="rect">
            <a:avLst/>
          </a:prstGeom>
        </p:spPr>
      </p:pic>
    </p:spTree>
    <p:extLst>
      <p:ext uri="{BB962C8B-B14F-4D97-AF65-F5344CB8AC3E}">
        <p14:creationId xmlns:p14="http://schemas.microsoft.com/office/powerpoint/2010/main" val="12547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75817-7602-4781-973D-0D8ABBDDFC5E}"/>
              </a:ext>
            </a:extLst>
          </p:cNvPr>
          <p:cNvPicPr>
            <a:picLocks noChangeAspect="1"/>
          </p:cNvPicPr>
          <p:nvPr/>
        </p:nvPicPr>
        <p:blipFill>
          <a:blip r:embed="rId2"/>
          <a:stretch>
            <a:fillRect/>
          </a:stretch>
        </p:blipFill>
        <p:spPr>
          <a:xfrm>
            <a:off x="3833170" y="279779"/>
            <a:ext cx="8184963" cy="3320315"/>
          </a:xfrm>
          <a:prstGeom prst="rect">
            <a:avLst/>
          </a:prstGeom>
        </p:spPr>
      </p:pic>
      <p:pic>
        <p:nvPicPr>
          <p:cNvPr id="3" name="Picture 2">
            <a:extLst>
              <a:ext uri="{FF2B5EF4-FFF2-40B4-BE49-F238E27FC236}">
                <a16:creationId xmlns:a16="http://schemas.microsoft.com/office/drawing/2014/main" id="{143F1F10-5A64-433D-A553-CC1EE6E2E4F1}"/>
              </a:ext>
            </a:extLst>
          </p:cNvPr>
          <p:cNvPicPr>
            <a:picLocks noChangeAspect="1"/>
          </p:cNvPicPr>
          <p:nvPr/>
        </p:nvPicPr>
        <p:blipFill>
          <a:blip r:embed="rId3"/>
          <a:stretch>
            <a:fillRect/>
          </a:stretch>
        </p:blipFill>
        <p:spPr>
          <a:xfrm>
            <a:off x="8349743" y="3875466"/>
            <a:ext cx="3545560" cy="1092319"/>
          </a:xfrm>
          <a:prstGeom prst="rect">
            <a:avLst/>
          </a:prstGeom>
          <a:ln>
            <a:solidFill>
              <a:schemeClr val="tx1"/>
            </a:solidFill>
          </a:ln>
        </p:spPr>
      </p:pic>
      <p:pic>
        <p:nvPicPr>
          <p:cNvPr id="4" name="Picture 3">
            <a:extLst>
              <a:ext uri="{FF2B5EF4-FFF2-40B4-BE49-F238E27FC236}">
                <a16:creationId xmlns:a16="http://schemas.microsoft.com/office/drawing/2014/main" id="{77E4B21D-0891-4887-A17D-8EECEB31E0B4}"/>
              </a:ext>
            </a:extLst>
          </p:cNvPr>
          <p:cNvPicPr>
            <a:picLocks noChangeAspect="1"/>
          </p:cNvPicPr>
          <p:nvPr/>
        </p:nvPicPr>
        <p:blipFill rotWithShape="1">
          <a:blip r:embed="rId4"/>
          <a:srcRect l="41128" r="4324" b="28594"/>
          <a:stretch/>
        </p:blipFill>
        <p:spPr>
          <a:xfrm>
            <a:off x="296697" y="2915399"/>
            <a:ext cx="4097882" cy="1644762"/>
          </a:xfrm>
          <a:prstGeom prst="rect">
            <a:avLst/>
          </a:prstGeom>
        </p:spPr>
      </p:pic>
      <p:pic>
        <p:nvPicPr>
          <p:cNvPr id="5" name="Picture 4">
            <a:extLst>
              <a:ext uri="{FF2B5EF4-FFF2-40B4-BE49-F238E27FC236}">
                <a16:creationId xmlns:a16="http://schemas.microsoft.com/office/drawing/2014/main" id="{E68B71A6-2D24-4AB0-8186-06BB9DDF7AEE}"/>
              </a:ext>
            </a:extLst>
          </p:cNvPr>
          <p:cNvPicPr>
            <a:picLocks noChangeAspect="1"/>
          </p:cNvPicPr>
          <p:nvPr/>
        </p:nvPicPr>
        <p:blipFill rotWithShape="1">
          <a:blip r:embed="rId5"/>
          <a:srcRect l="50636"/>
          <a:stretch/>
        </p:blipFill>
        <p:spPr>
          <a:xfrm>
            <a:off x="296697" y="4767484"/>
            <a:ext cx="3319960" cy="1896025"/>
          </a:xfrm>
          <a:prstGeom prst="rect">
            <a:avLst/>
          </a:prstGeom>
        </p:spPr>
      </p:pic>
    </p:spTree>
    <p:extLst>
      <p:ext uri="{BB962C8B-B14F-4D97-AF65-F5344CB8AC3E}">
        <p14:creationId xmlns:p14="http://schemas.microsoft.com/office/powerpoint/2010/main" val="17568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1BA4-77D3-44B7-8DE3-98D70E56D915}"/>
              </a:ext>
            </a:extLst>
          </p:cNvPr>
          <p:cNvSpPr>
            <a:spLocks noGrp="1"/>
          </p:cNvSpPr>
          <p:nvPr>
            <p:ph type="title"/>
          </p:nvPr>
        </p:nvSpPr>
        <p:spPr/>
        <p:txBody>
          <a:bodyPr/>
          <a:lstStyle/>
          <a:p>
            <a:r>
              <a:rPr lang="en-GB" dirty="0"/>
              <a:t>Angle bracket vs double quotes</a:t>
            </a:r>
          </a:p>
        </p:txBody>
      </p:sp>
      <p:sp>
        <p:nvSpPr>
          <p:cNvPr id="3" name="Content Placeholder 2">
            <a:extLst>
              <a:ext uri="{FF2B5EF4-FFF2-40B4-BE49-F238E27FC236}">
                <a16:creationId xmlns:a16="http://schemas.microsoft.com/office/drawing/2014/main" id="{49376BAE-ECF4-40B2-A94C-20E2790B33CE}"/>
              </a:ext>
            </a:extLst>
          </p:cNvPr>
          <p:cNvSpPr>
            <a:spLocks noGrp="1"/>
          </p:cNvSpPr>
          <p:nvPr>
            <p:ph idx="1"/>
          </p:nvPr>
        </p:nvSpPr>
        <p:spPr>
          <a:xfrm>
            <a:off x="913795" y="3589360"/>
            <a:ext cx="10353762" cy="2201839"/>
          </a:xfrm>
        </p:spPr>
        <p:txBody>
          <a:bodyPr>
            <a:normAutofit fontScale="92500" lnSpcReduction="10000"/>
          </a:bodyPr>
          <a:lstStyle/>
          <a:p>
            <a:r>
              <a:rPr lang="en-GB" sz="2400" dirty="0"/>
              <a:t>Angles tell the compiler that this is a system library, it lives in the system directory</a:t>
            </a:r>
          </a:p>
          <a:p>
            <a:r>
              <a:rPr lang="en-GB" sz="2400" dirty="0"/>
              <a:t>The quotes tell the compiler that this is a user library and lives either in this directory or in the user path</a:t>
            </a:r>
          </a:p>
          <a:p>
            <a:r>
              <a:rPr lang="en-GB" sz="2400" dirty="0"/>
              <a:t>IDE – use the include path or search path</a:t>
            </a:r>
          </a:p>
        </p:txBody>
      </p:sp>
      <p:pic>
        <p:nvPicPr>
          <p:cNvPr id="4" name="Picture 3">
            <a:extLst>
              <a:ext uri="{FF2B5EF4-FFF2-40B4-BE49-F238E27FC236}">
                <a16:creationId xmlns:a16="http://schemas.microsoft.com/office/drawing/2014/main" id="{C61CB54C-228D-4F6C-98ED-CD5D67B66B2F}"/>
              </a:ext>
            </a:extLst>
          </p:cNvPr>
          <p:cNvPicPr>
            <a:picLocks noChangeAspect="1"/>
          </p:cNvPicPr>
          <p:nvPr/>
        </p:nvPicPr>
        <p:blipFill>
          <a:blip r:embed="rId2"/>
          <a:stretch>
            <a:fillRect/>
          </a:stretch>
        </p:blipFill>
        <p:spPr>
          <a:xfrm>
            <a:off x="913795" y="1935921"/>
            <a:ext cx="4181184" cy="1013133"/>
          </a:xfrm>
          <a:prstGeom prst="rect">
            <a:avLst/>
          </a:prstGeom>
        </p:spPr>
      </p:pic>
    </p:spTree>
    <p:extLst>
      <p:ext uri="{BB962C8B-B14F-4D97-AF65-F5344CB8AC3E}">
        <p14:creationId xmlns:p14="http://schemas.microsoft.com/office/powerpoint/2010/main" val="515496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624</Words>
  <Application>Microsoft Office PowerPoint</Application>
  <PresentationFormat>Widescreen</PresentationFormat>
  <Paragraphs>72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Bookman Old Style</vt:lpstr>
      <vt:lpstr>Rockwell</vt:lpstr>
      <vt:lpstr>Damask</vt:lpstr>
      <vt:lpstr>Function parameters</vt:lpstr>
      <vt:lpstr>Function recap</vt:lpstr>
      <vt:lpstr>Function prototype</vt:lpstr>
      <vt:lpstr>definition</vt:lpstr>
      <vt:lpstr>PowerPoint Presentation</vt:lpstr>
      <vt:lpstr>PowerPoint Presentation</vt:lpstr>
      <vt:lpstr>Header files</vt:lpstr>
      <vt:lpstr>PowerPoint Presentation</vt:lpstr>
      <vt:lpstr>Angle bracket vs double quotes</vt:lpstr>
      <vt:lpstr>Why header files?</vt:lpstr>
      <vt:lpstr>Default parameters</vt:lpstr>
      <vt:lpstr>PowerPoint Presentation</vt:lpstr>
      <vt:lpstr>PowerPoint Presentation</vt:lpstr>
      <vt:lpstr>Common mistakes</vt:lpstr>
      <vt:lpstr>Passing parameters</vt:lpstr>
      <vt:lpstr>Pass by value</vt:lpstr>
      <vt:lpstr>Pass by reference</vt:lpstr>
      <vt:lpstr>PowerPoint Presentation</vt:lpstr>
      <vt:lpstr>PowerPoint Presentation</vt:lpstr>
      <vt:lpstr>PowerPoint Presentation</vt:lpstr>
      <vt:lpstr>Pass by value</vt:lpstr>
      <vt:lpstr>Pass by value</vt:lpstr>
      <vt:lpstr>Pass by reference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pointers parameters heap stack</dc:title>
  <dc:creator>John Glazebrook</dc:creator>
  <cp:lastModifiedBy>John Glazebrook</cp:lastModifiedBy>
  <cp:revision>24</cp:revision>
  <dcterms:created xsi:type="dcterms:W3CDTF">2019-02-23T22:55:53Z</dcterms:created>
  <dcterms:modified xsi:type="dcterms:W3CDTF">2019-03-17T21:00:14Z</dcterms:modified>
</cp:coreProperties>
</file>