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3A3C-77F3-4D72-9042-17992078D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E1137-E46A-4780-A08D-D56667259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l stack">
            <a:extLst>
              <a:ext uri="{FF2B5EF4-FFF2-40B4-BE49-F238E27FC236}">
                <a16:creationId xmlns:a16="http://schemas.microsoft.com/office/drawing/2014/main" id="{55CEBB4C-FD63-4733-88FC-86A60F3F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72" y="278968"/>
            <a:ext cx="7064086" cy="63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7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64A1-FA57-4C60-B44A-05AC26B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unwinding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EDD7-04CD-4164-9C6D-5F79F004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3455"/>
          </a:xfrm>
        </p:spPr>
        <p:txBody>
          <a:bodyPr/>
          <a:lstStyle/>
          <a:p>
            <a:r>
              <a:rPr lang="en-GB" dirty="0"/>
              <a:t>Stack contains the return address</a:t>
            </a:r>
          </a:p>
          <a:p>
            <a:r>
              <a:rPr lang="en-GB" dirty="0"/>
              <a:t>Function completes – what instruction is next?</a:t>
            </a:r>
          </a:p>
          <a:p>
            <a:r>
              <a:rPr lang="en-GB" dirty="0"/>
              <a:t>Look at the return address</a:t>
            </a:r>
          </a:p>
          <a:p>
            <a:r>
              <a:rPr lang="en-GB" dirty="0"/>
              <a:t>Arguments are automatic variables</a:t>
            </a:r>
          </a:p>
          <a:p>
            <a:r>
              <a:rPr lang="en-GB" dirty="0"/>
              <a:t>As are local variables (mostly)</a:t>
            </a:r>
          </a:p>
          <a:p>
            <a:endParaRPr lang="en-GB" dirty="0"/>
          </a:p>
          <a:p>
            <a:r>
              <a:rPr lang="en-GB" dirty="0"/>
              <a:t>Function terminates</a:t>
            </a:r>
          </a:p>
          <a:p>
            <a:r>
              <a:rPr lang="en-GB" dirty="0"/>
              <a:t>The stack frame is popped, or freed</a:t>
            </a:r>
          </a:p>
          <a:p>
            <a:r>
              <a:rPr lang="en-GB" dirty="0"/>
              <a:t>Automatic variables are therefore freed</a:t>
            </a:r>
          </a:p>
          <a:p>
            <a:r>
              <a:rPr lang="en-GB" dirty="0"/>
              <a:t>Class destructors are called</a:t>
            </a:r>
          </a:p>
        </p:txBody>
      </p:sp>
    </p:spTree>
    <p:extLst>
      <p:ext uri="{BB962C8B-B14F-4D97-AF65-F5344CB8AC3E}">
        <p14:creationId xmlns:p14="http://schemas.microsoft.com/office/powerpoint/2010/main" val="140169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F9C8-3380-40B3-90A5-6AE60DE0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thrown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A4BA-42C4-41C5-8814-4CA47656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 thrown</a:t>
            </a:r>
          </a:p>
          <a:p>
            <a:r>
              <a:rPr lang="en-GB" dirty="0"/>
              <a:t>Unwind stack</a:t>
            </a:r>
          </a:p>
          <a:p>
            <a:r>
              <a:rPr lang="en-GB" dirty="0"/>
              <a:t>Unlike normal, we don’t stop at the first return address</a:t>
            </a:r>
          </a:p>
          <a:p>
            <a:r>
              <a:rPr lang="en-GB" dirty="0"/>
              <a:t>We look for an address that resides within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r>
              <a:rPr lang="en-GB" dirty="0"/>
              <a:t>Execution then passes to the exception handlers</a:t>
            </a:r>
          </a:p>
          <a:p>
            <a:endParaRPr lang="en-GB" dirty="0"/>
          </a:p>
          <a:p>
            <a:r>
              <a:rPr lang="en-GB" dirty="0"/>
              <a:t>Note – variables are freed</a:t>
            </a:r>
          </a:p>
          <a:p>
            <a:r>
              <a:rPr lang="en-GB" dirty="0"/>
              <a:t>Note – object destructors are called</a:t>
            </a:r>
          </a:p>
        </p:txBody>
      </p:sp>
    </p:spTree>
    <p:extLst>
      <p:ext uri="{BB962C8B-B14F-4D97-AF65-F5344CB8AC3E}">
        <p14:creationId xmlns:p14="http://schemas.microsoft.com/office/powerpoint/2010/main" val="365718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53C7-543C-4E70-8D29-0AC5AF57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CC07-B475-447C-B0B3-21026F8C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5" y="2133600"/>
            <a:ext cx="9509557" cy="377762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Research stack overflow</a:t>
            </a:r>
          </a:p>
          <a:p>
            <a:r>
              <a:rPr lang="en-GB" sz="2400" dirty="0"/>
              <a:t>Read up on exceptions (</a:t>
            </a:r>
            <a:r>
              <a:rPr lang="en-GB" sz="2400" dirty="0" err="1"/>
              <a:t>c++</a:t>
            </a:r>
            <a:r>
              <a:rPr lang="en-GB" sz="2400" dirty="0"/>
              <a:t> exceptions under the hood)</a:t>
            </a:r>
          </a:p>
          <a:p>
            <a:endParaRPr lang="en-GB" sz="2400" dirty="0"/>
          </a:p>
          <a:p>
            <a:r>
              <a:rPr lang="en-GB" sz="2400" dirty="0"/>
              <a:t>Complete the HTML classes</a:t>
            </a:r>
          </a:p>
          <a:p>
            <a:r>
              <a:rPr lang="en-GB" sz="2400" dirty="0"/>
              <a:t>Add exceptions, e.g. a &lt;p&gt; can NOT contain a &lt;div&gt;</a:t>
            </a:r>
          </a:p>
          <a:p>
            <a:r>
              <a:rPr lang="en-GB" sz="2400" dirty="0"/>
              <a:t>Raise an appropriate exception</a:t>
            </a:r>
          </a:p>
          <a:p>
            <a:endParaRPr lang="en-GB" sz="2400" dirty="0"/>
          </a:p>
          <a:p>
            <a:r>
              <a:rPr lang="en-GB" sz="2400" dirty="0"/>
              <a:t>Live code?</a:t>
            </a:r>
          </a:p>
        </p:txBody>
      </p:sp>
    </p:spTree>
    <p:extLst>
      <p:ext uri="{BB962C8B-B14F-4D97-AF65-F5344CB8AC3E}">
        <p14:creationId xmlns:p14="http://schemas.microsoft.com/office/powerpoint/2010/main" val="12059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3E1-DF92-4B35-8CB7-F32211DF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819B-4CA6-4F33-8A98-69A3A423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that occurs during the execution of a program</a:t>
            </a:r>
          </a:p>
          <a:p>
            <a:r>
              <a:rPr lang="en-GB" sz="2400" dirty="0"/>
              <a:t>Response to an exceptional circumstance</a:t>
            </a:r>
          </a:p>
          <a:p>
            <a:r>
              <a:rPr lang="en-GB" sz="2400" dirty="0"/>
              <a:t>Handle it</a:t>
            </a:r>
          </a:p>
          <a:p>
            <a:r>
              <a:rPr lang="en-GB" sz="2400" dirty="0"/>
              <a:t>Disrupt the normal flow of instructions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33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B127-FDAB-4408-9664-D78EDA3E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CECC-0B93-439D-AA95-D69901C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Exception</a:t>
            </a:r>
          </a:p>
          <a:p>
            <a:r>
              <a:rPr lang="en-GB" sz="2400" dirty="0"/>
              <a:t>Throw</a:t>
            </a:r>
          </a:p>
          <a:p>
            <a:r>
              <a:rPr lang="en-GB" sz="2400" dirty="0"/>
              <a:t>Catch</a:t>
            </a:r>
          </a:p>
          <a:p>
            <a:r>
              <a:rPr lang="en-GB" sz="2400" dirty="0"/>
              <a:t>Try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83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all stack showing three method calls, where the first method called has the exception handler.">
            <a:extLst>
              <a:ext uri="{FF2B5EF4-FFF2-40B4-BE49-F238E27FC236}">
                <a16:creationId xmlns:a16="http://schemas.microsoft.com/office/drawing/2014/main" id="{EC556684-69AC-4313-B41D-712CE273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3" y="1886850"/>
            <a:ext cx="4602479" cy="30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all stack showing three method calls, where the first method called has the exception handler.">
            <a:extLst>
              <a:ext uri="{FF2B5EF4-FFF2-40B4-BE49-F238E27FC236}">
                <a16:creationId xmlns:a16="http://schemas.microsoft.com/office/drawing/2014/main" id="{55B66B80-C663-4068-94B4-E95E41D4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0" y="1886850"/>
            <a:ext cx="6568121" cy="30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BC0AC-1857-403A-8DBC-7445961D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47" y="975056"/>
            <a:ext cx="5386705" cy="49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8C604-1C83-4DA3-8584-52051564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6" y="289300"/>
            <a:ext cx="4130117" cy="6410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E237BD-BE67-4BB0-A999-35024235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45" y="1579938"/>
            <a:ext cx="4033109" cy="20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035E8-B1E6-4160-984B-94ECC1C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5" y="257867"/>
            <a:ext cx="7169531" cy="6309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04719-F462-49D5-B6D2-E5458A7F5CB9}"/>
              </a:ext>
            </a:extLst>
          </p:cNvPr>
          <p:cNvSpPr txBox="1"/>
          <p:nvPr/>
        </p:nvSpPr>
        <p:spPr>
          <a:xfrm>
            <a:off x="8296102" y="194517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11663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035E8-B1E6-4160-984B-94ECC1C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5" y="257867"/>
            <a:ext cx="7169531" cy="6309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04719-F462-49D5-B6D2-E5458A7F5CB9}"/>
              </a:ext>
            </a:extLst>
          </p:cNvPr>
          <p:cNvSpPr txBox="1"/>
          <p:nvPr/>
        </p:nvSpPr>
        <p:spPr>
          <a:xfrm>
            <a:off x="8296102" y="194517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does this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E23A0-6C5B-436B-BB7F-786E0E29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29" y="3408803"/>
            <a:ext cx="5915006" cy="9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C21-A3F5-46F7-B97B-0B0AB0E1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exceptions actually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4ECA-CCA9-4824-8BDD-6D29B5A0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554" y="2133600"/>
            <a:ext cx="5378248" cy="3777622"/>
          </a:xfrm>
        </p:spPr>
        <p:txBody>
          <a:bodyPr/>
          <a:lstStyle/>
          <a:p>
            <a:r>
              <a:rPr lang="en-GB" dirty="0"/>
              <a:t>Call Stack</a:t>
            </a:r>
          </a:p>
          <a:p>
            <a:r>
              <a:rPr lang="en-GB" dirty="0"/>
              <a:t>Stack – LIFO</a:t>
            </a:r>
          </a:p>
          <a:p>
            <a:r>
              <a:rPr lang="en-GB" dirty="0"/>
              <a:t>The call stack supports functions calls and the return statement</a:t>
            </a:r>
          </a:p>
          <a:p>
            <a:r>
              <a:rPr lang="en-GB" dirty="0"/>
              <a:t>Each time a function is called an entry is pushed onto the call stack</a:t>
            </a:r>
          </a:p>
          <a:p>
            <a:r>
              <a:rPr lang="en-GB" dirty="0"/>
              <a:t>This is the </a:t>
            </a:r>
            <a:r>
              <a:rPr lang="en-GB" b="1" dirty="0"/>
              <a:t>stack frame</a:t>
            </a:r>
            <a:r>
              <a:rPr lang="en-GB" dirty="0"/>
              <a:t> contains the return address that called the function</a:t>
            </a:r>
          </a:p>
        </p:txBody>
      </p:sp>
      <p:pic>
        <p:nvPicPr>
          <p:cNvPr id="1026" name="Picture 2" descr="https://masteringonoops.files.wordpress.com/2013/12/cs.jpg">
            <a:extLst>
              <a:ext uri="{FF2B5EF4-FFF2-40B4-BE49-F238E27FC236}">
                <a16:creationId xmlns:a16="http://schemas.microsoft.com/office/drawing/2014/main" id="{C5423AA4-0826-4558-A71D-40C62FFB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46" y="1905000"/>
            <a:ext cx="4794554" cy="358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992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C++ exception handling</vt:lpstr>
      <vt:lpstr>What is an exception?</vt:lpstr>
      <vt:lpstr>Key phrases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exceptions actually work?</vt:lpstr>
      <vt:lpstr>PowerPoint Presentation</vt:lpstr>
      <vt:lpstr>Stack unwinding</vt:lpstr>
      <vt:lpstr>Exception thrown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exception handling</dc:title>
  <dc:creator>John Glazebrook</dc:creator>
  <cp:lastModifiedBy>John Glazebrook</cp:lastModifiedBy>
  <cp:revision>8</cp:revision>
  <dcterms:created xsi:type="dcterms:W3CDTF">2019-06-06T10:54:30Z</dcterms:created>
  <dcterms:modified xsi:type="dcterms:W3CDTF">2019-06-09T21:49:45Z</dcterms:modified>
</cp:coreProperties>
</file>