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5" r:id="rId10"/>
    <p:sldId id="266"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3868CA-2DC1-40EB-AF18-922A1CBA68BE}" v="5" dt="2022-09-29T09:39:25.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7" autoAdjust="0"/>
    <p:restoredTop sz="94660"/>
  </p:normalViewPr>
  <p:slideViewPr>
    <p:cSldViewPr snapToGrid="0">
      <p:cViewPr varScale="1">
        <p:scale>
          <a:sx n="77" d="100"/>
          <a:sy n="77" d="100"/>
        </p:scale>
        <p:origin x="10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Glazebrook" userId="0cee8e84-5584-4a59-8cd1-43182ebc90a0" providerId="ADAL" clId="{693868CA-2DC1-40EB-AF18-922A1CBA68BE}"/>
    <pc:docChg chg="addSld modSld">
      <pc:chgData name="John Glazebrook" userId="0cee8e84-5584-4a59-8cd1-43182ebc90a0" providerId="ADAL" clId="{693868CA-2DC1-40EB-AF18-922A1CBA68BE}" dt="2022-09-29T09:39:29.603" v="122" actId="1076"/>
      <pc:docMkLst>
        <pc:docMk/>
      </pc:docMkLst>
      <pc:sldChg chg="addSp modSp new mod">
        <pc:chgData name="John Glazebrook" userId="0cee8e84-5584-4a59-8cd1-43182ebc90a0" providerId="ADAL" clId="{693868CA-2DC1-40EB-AF18-922A1CBA68BE}" dt="2022-09-29T09:39:29.603" v="122" actId="1076"/>
        <pc:sldMkLst>
          <pc:docMk/>
          <pc:sldMk cId="1728215896" sldId="266"/>
        </pc:sldMkLst>
        <pc:spChg chg="add mod">
          <ac:chgData name="John Glazebrook" userId="0cee8e84-5584-4a59-8cd1-43182ebc90a0" providerId="ADAL" clId="{693868CA-2DC1-40EB-AF18-922A1CBA68BE}" dt="2022-09-29T09:38:36.815" v="52" actId="1076"/>
          <ac:spMkLst>
            <pc:docMk/>
            <pc:sldMk cId="1728215896" sldId="266"/>
            <ac:spMk id="8" creationId="{CC0FF1FE-BAB5-6FAF-3F03-5402F8EFA058}"/>
          </ac:spMkLst>
        </pc:spChg>
        <pc:spChg chg="add mod">
          <ac:chgData name="John Glazebrook" userId="0cee8e84-5584-4a59-8cd1-43182ebc90a0" providerId="ADAL" clId="{693868CA-2DC1-40EB-AF18-922A1CBA68BE}" dt="2022-09-29T09:39:02.510" v="118" actId="1076"/>
          <ac:spMkLst>
            <pc:docMk/>
            <pc:sldMk cId="1728215896" sldId="266"/>
            <ac:spMk id="9" creationId="{F11CA11B-550B-929B-7534-37C2429D8DC3}"/>
          </ac:spMkLst>
        </pc:spChg>
        <pc:spChg chg="add mod">
          <ac:chgData name="John Glazebrook" userId="0cee8e84-5584-4a59-8cd1-43182ebc90a0" providerId="ADAL" clId="{693868CA-2DC1-40EB-AF18-922A1CBA68BE}" dt="2022-09-29T09:38:36.815" v="52" actId="1076"/>
          <ac:spMkLst>
            <pc:docMk/>
            <pc:sldMk cId="1728215896" sldId="266"/>
            <ac:spMk id="10" creationId="{C05604B2-A4BA-29CE-ACCD-AD8AAD78333A}"/>
          </ac:spMkLst>
        </pc:spChg>
        <pc:spChg chg="add mod">
          <ac:chgData name="John Glazebrook" userId="0cee8e84-5584-4a59-8cd1-43182ebc90a0" providerId="ADAL" clId="{693868CA-2DC1-40EB-AF18-922A1CBA68BE}" dt="2022-09-29T09:39:02.510" v="118" actId="1076"/>
          <ac:spMkLst>
            <pc:docMk/>
            <pc:sldMk cId="1728215896" sldId="266"/>
            <ac:spMk id="11" creationId="{8E67E8E8-74BA-BA84-71B8-D69FC96C2876}"/>
          </ac:spMkLst>
        </pc:spChg>
        <pc:spChg chg="add mod">
          <ac:chgData name="John Glazebrook" userId="0cee8e84-5584-4a59-8cd1-43182ebc90a0" providerId="ADAL" clId="{693868CA-2DC1-40EB-AF18-922A1CBA68BE}" dt="2022-09-29T09:39:07.365" v="119" actId="1076"/>
          <ac:spMkLst>
            <pc:docMk/>
            <pc:sldMk cId="1728215896" sldId="266"/>
            <ac:spMk id="12" creationId="{D2335BE9-C695-6045-2571-A3E99D07D106}"/>
          </ac:spMkLst>
        </pc:spChg>
        <pc:spChg chg="add mod">
          <ac:chgData name="John Glazebrook" userId="0cee8e84-5584-4a59-8cd1-43182ebc90a0" providerId="ADAL" clId="{693868CA-2DC1-40EB-AF18-922A1CBA68BE}" dt="2022-09-29T09:38:39.489" v="53" actId="1076"/>
          <ac:spMkLst>
            <pc:docMk/>
            <pc:sldMk cId="1728215896" sldId="266"/>
            <ac:spMk id="13" creationId="{23F010B5-A55F-B8D9-A115-EF80AAE4F7B2}"/>
          </ac:spMkLst>
        </pc:spChg>
        <pc:spChg chg="add mod">
          <ac:chgData name="John Glazebrook" userId="0cee8e84-5584-4a59-8cd1-43182ebc90a0" providerId="ADAL" clId="{693868CA-2DC1-40EB-AF18-922A1CBA68BE}" dt="2022-09-29T09:39:29.603" v="122" actId="1076"/>
          <ac:spMkLst>
            <pc:docMk/>
            <pc:sldMk cId="1728215896" sldId="266"/>
            <ac:spMk id="14" creationId="{7C4589DA-4B34-9C7F-E402-9830D5047A76}"/>
          </ac:spMkLst>
        </pc:spChg>
        <pc:picChg chg="add mod">
          <ac:chgData name="John Glazebrook" userId="0cee8e84-5584-4a59-8cd1-43182ebc90a0" providerId="ADAL" clId="{693868CA-2DC1-40EB-AF18-922A1CBA68BE}" dt="2022-09-29T09:36:56.429" v="3" actId="14100"/>
          <ac:picMkLst>
            <pc:docMk/>
            <pc:sldMk cId="1728215896" sldId="266"/>
            <ac:picMk id="3" creationId="{9D673672-69F2-EB11-445C-743AC33B2D12}"/>
          </ac:picMkLst>
        </pc:picChg>
        <pc:picChg chg="add mod">
          <ac:chgData name="John Glazebrook" userId="0cee8e84-5584-4a59-8cd1-43182ebc90a0" providerId="ADAL" clId="{693868CA-2DC1-40EB-AF18-922A1CBA68BE}" dt="2022-09-29T09:37:27.690" v="12" actId="1076"/>
          <ac:picMkLst>
            <pc:docMk/>
            <pc:sldMk cId="1728215896" sldId="266"/>
            <ac:picMk id="5" creationId="{09A2B6FE-06B1-D012-CCD6-DA862A63BEEF}"/>
          </ac:picMkLst>
        </pc:picChg>
        <pc:picChg chg="add mod">
          <ac:chgData name="John Glazebrook" userId="0cee8e84-5584-4a59-8cd1-43182ebc90a0" providerId="ADAL" clId="{693868CA-2DC1-40EB-AF18-922A1CBA68BE}" dt="2022-09-29T09:37:26.531" v="11" actId="14100"/>
          <ac:picMkLst>
            <pc:docMk/>
            <pc:sldMk cId="1728215896" sldId="266"/>
            <ac:picMk id="7" creationId="{A1B92880-C32F-6A57-302B-03595A1A262E}"/>
          </ac:picMkLst>
        </pc:picChg>
      </pc:sldChg>
    </pc:docChg>
  </pc:docChgLst>
  <pc:docChgLst>
    <pc:chgData name="John Glazebrook" userId="0cee8e84-5584-4a59-8cd1-43182ebc90a0" providerId="ADAL" clId="{EA15C414-E03F-4776-B0E5-E42D992DB948}"/>
    <pc:docChg chg="custSel addSld modSld">
      <pc:chgData name="John Glazebrook" userId="0cee8e84-5584-4a59-8cd1-43182ebc90a0" providerId="ADAL" clId="{EA15C414-E03F-4776-B0E5-E42D992DB948}" dt="2022-08-23T14:23:26.760" v="216" actId="27636"/>
      <pc:docMkLst>
        <pc:docMk/>
      </pc:docMkLst>
      <pc:sldChg chg="addSp modSp new mod">
        <pc:chgData name="John Glazebrook" userId="0cee8e84-5584-4a59-8cd1-43182ebc90a0" providerId="ADAL" clId="{EA15C414-E03F-4776-B0E5-E42D992DB948}" dt="2022-08-23T14:19:25.015" v="150" actId="403"/>
        <pc:sldMkLst>
          <pc:docMk/>
          <pc:sldMk cId="2685252173" sldId="264"/>
        </pc:sldMkLst>
        <pc:spChg chg="mod">
          <ac:chgData name="John Glazebrook" userId="0cee8e84-5584-4a59-8cd1-43182ebc90a0" providerId="ADAL" clId="{EA15C414-E03F-4776-B0E5-E42D992DB948}" dt="2022-08-23T14:17:57.418" v="16" actId="20577"/>
          <ac:spMkLst>
            <pc:docMk/>
            <pc:sldMk cId="2685252173" sldId="264"/>
            <ac:spMk id="2" creationId="{579637A9-2F72-0913-4D71-FBD2CD5674EC}"/>
          </ac:spMkLst>
        </pc:spChg>
        <pc:spChg chg="mod">
          <ac:chgData name="John Glazebrook" userId="0cee8e84-5584-4a59-8cd1-43182ebc90a0" providerId="ADAL" clId="{EA15C414-E03F-4776-B0E5-E42D992DB948}" dt="2022-08-23T14:19:25.015" v="150" actId="403"/>
          <ac:spMkLst>
            <pc:docMk/>
            <pc:sldMk cId="2685252173" sldId="264"/>
            <ac:spMk id="3" creationId="{E0158572-FC7A-4EC4-B07A-212216E0204E}"/>
          </ac:spMkLst>
        </pc:spChg>
        <pc:picChg chg="add mod">
          <ac:chgData name="John Glazebrook" userId="0cee8e84-5584-4a59-8cd1-43182ebc90a0" providerId="ADAL" clId="{EA15C414-E03F-4776-B0E5-E42D992DB948}" dt="2022-08-23T14:19:16.781" v="146" actId="1076"/>
          <ac:picMkLst>
            <pc:docMk/>
            <pc:sldMk cId="2685252173" sldId="264"/>
            <ac:picMk id="5" creationId="{533E4E35-373C-7DBF-F14A-61812E08DBF6}"/>
          </ac:picMkLst>
        </pc:picChg>
      </pc:sldChg>
      <pc:sldChg chg="modSp new mod">
        <pc:chgData name="John Glazebrook" userId="0cee8e84-5584-4a59-8cd1-43182ebc90a0" providerId="ADAL" clId="{EA15C414-E03F-4776-B0E5-E42D992DB948}" dt="2022-08-23T14:23:26.760" v="216" actId="27636"/>
        <pc:sldMkLst>
          <pc:docMk/>
          <pc:sldMk cId="416826778" sldId="265"/>
        </pc:sldMkLst>
        <pc:spChg chg="mod">
          <ac:chgData name="John Glazebrook" userId="0cee8e84-5584-4a59-8cd1-43182ebc90a0" providerId="ADAL" clId="{EA15C414-E03F-4776-B0E5-E42D992DB948}" dt="2022-08-23T14:22:14.365" v="164" actId="20577"/>
          <ac:spMkLst>
            <pc:docMk/>
            <pc:sldMk cId="416826778" sldId="265"/>
            <ac:spMk id="2" creationId="{B3C22F68-9730-5048-2AC1-144596FE1351}"/>
          </ac:spMkLst>
        </pc:spChg>
        <pc:spChg chg="mod">
          <ac:chgData name="John Glazebrook" userId="0cee8e84-5584-4a59-8cd1-43182ebc90a0" providerId="ADAL" clId="{EA15C414-E03F-4776-B0E5-E42D992DB948}" dt="2022-08-23T14:23:26.760" v="216" actId="27636"/>
          <ac:spMkLst>
            <pc:docMk/>
            <pc:sldMk cId="416826778" sldId="265"/>
            <ac:spMk id="3" creationId="{E8C76A30-6D5B-C9E0-EF9C-DD0A344854B9}"/>
          </ac:spMkLst>
        </pc:spChg>
      </pc:sldChg>
    </pc:docChg>
  </pc:docChgLst>
  <pc:docChgLst>
    <pc:chgData name="John Glazebrook" userId="0cee8e84-5584-4a59-8cd1-43182ebc90a0" providerId="ADAL" clId="{A362D77D-39B6-4322-952B-F2919EF47AE2}"/>
    <pc:docChg chg="custSel addSld modSld">
      <pc:chgData name="John Glazebrook" userId="0cee8e84-5584-4a59-8cd1-43182ebc90a0" providerId="ADAL" clId="{A362D77D-39B6-4322-952B-F2919EF47AE2}" dt="2020-09-16T16:08:59.754" v="327" actId="403"/>
      <pc:docMkLst>
        <pc:docMk/>
      </pc:docMkLst>
      <pc:sldChg chg="modSp new mod">
        <pc:chgData name="John Glazebrook" userId="0cee8e84-5584-4a59-8cd1-43182ebc90a0" providerId="ADAL" clId="{A362D77D-39B6-4322-952B-F2919EF47AE2}" dt="2020-09-16T16:00:23.121" v="59" actId="403"/>
        <pc:sldMkLst>
          <pc:docMk/>
          <pc:sldMk cId="3602021350" sldId="260"/>
        </pc:sldMkLst>
        <pc:spChg chg="mod">
          <ac:chgData name="John Glazebrook" userId="0cee8e84-5584-4a59-8cd1-43182ebc90a0" providerId="ADAL" clId="{A362D77D-39B6-4322-952B-F2919EF47AE2}" dt="2020-09-16T15:58:45.656" v="22" actId="20577"/>
          <ac:spMkLst>
            <pc:docMk/>
            <pc:sldMk cId="3602021350" sldId="260"/>
            <ac:spMk id="2" creationId="{40F7B881-314C-47A2-B27B-D6F1518AD263}"/>
          </ac:spMkLst>
        </pc:spChg>
        <pc:spChg chg="mod">
          <ac:chgData name="John Glazebrook" userId="0cee8e84-5584-4a59-8cd1-43182ebc90a0" providerId="ADAL" clId="{A362D77D-39B6-4322-952B-F2919EF47AE2}" dt="2020-09-16T16:00:23.121" v="59" actId="403"/>
          <ac:spMkLst>
            <pc:docMk/>
            <pc:sldMk cId="3602021350" sldId="260"/>
            <ac:spMk id="3" creationId="{D42B699C-38EF-4B97-8C7E-1EBA8C9D7407}"/>
          </ac:spMkLst>
        </pc:spChg>
      </pc:sldChg>
      <pc:sldChg chg="addSp modSp new mod">
        <pc:chgData name="John Glazebrook" userId="0cee8e84-5584-4a59-8cd1-43182ebc90a0" providerId="ADAL" clId="{A362D77D-39B6-4322-952B-F2919EF47AE2}" dt="2020-09-16T16:02:33.279" v="253" actId="1076"/>
        <pc:sldMkLst>
          <pc:docMk/>
          <pc:sldMk cId="928610935" sldId="261"/>
        </pc:sldMkLst>
        <pc:spChg chg="mod">
          <ac:chgData name="John Glazebrook" userId="0cee8e84-5584-4a59-8cd1-43182ebc90a0" providerId="ADAL" clId="{A362D77D-39B6-4322-952B-F2919EF47AE2}" dt="2020-09-16T16:00:30.852" v="74" actId="20577"/>
          <ac:spMkLst>
            <pc:docMk/>
            <pc:sldMk cId="928610935" sldId="261"/>
            <ac:spMk id="2" creationId="{C3E04658-E635-4CF8-B0B5-67C25844C805}"/>
          </ac:spMkLst>
        </pc:spChg>
        <pc:spChg chg="mod">
          <ac:chgData name="John Glazebrook" userId="0cee8e84-5584-4a59-8cd1-43182ebc90a0" providerId="ADAL" clId="{A362D77D-39B6-4322-952B-F2919EF47AE2}" dt="2020-09-16T16:02:29.506" v="252" actId="20577"/>
          <ac:spMkLst>
            <pc:docMk/>
            <pc:sldMk cId="928610935" sldId="261"/>
            <ac:spMk id="3" creationId="{05129316-4F0D-498D-A9CA-1A539406C86A}"/>
          </ac:spMkLst>
        </pc:spChg>
        <pc:picChg chg="add mod">
          <ac:chgData name="John Glazebrook" userId="0cee8e84-5584-4a59-8cd1-43182ebc90a0" providerId="ADAL" clId="{A362D77D-39B6-4322-952B-F2919EF47AE2}" dt="2020-09-16T16:02:33.279" v="253" actId="1076"/>
          <ac:picMkLst>
            <pc:docMk/>
            <pc:sldMk cId="928610935" sldId="261"/>
            <ac:picMk id="4" creationId="{2732AFE6-0FC4-41DD-B226-02410EED608C}"/>
          </ac:picMkLst>
        </pc:picChg>
      </pc:sldChg>
      <pc:sldChg chg="modSp new mod">
        <pc:chgData name="John Glazebrook" userId="0cee8e84-5584-4a59-8cd1-43182ebc90a0" providerId="ADAL" clId="{A362D77D-39B6-4322-952B-F2919EF47AE2}" dt="2020-09-16T16:08:06.560" v="313" actId="403"/>
        <pc:sldMkLst>
          <pc:docMk/>
          <pc:sldMk cId="228058964" sldId="262"/>
        </pc:sldMkLst>
        <pc:spChg chg="mod">
          <ac:chgData name="John Glazebrook" userId="0cee8e84-5584-4a59-8cd1-43182ebc90a0" providerId="ADAL" clId="{A362D77D-39B6-4322-952B-F2919EF47AE2}" dt="2020-09-16T16:03:12.268" v="280" actId="20577"/>
          <ac:spMkLst>
            <pc:docMk/>
            <pc:sldMk cId="228058964" sldId="262"/>
            <ac:spMk id="2" creationId="{501BA382-4A83-4A68-9D02-9A00CF703BD7}"/>
          </ac:spMkLst>
        </pc:spChg>
        <pc:spChg chg="mod">
          <ac:chgData name="John Glazebrook" userId="0cee8e84-5584-4a59-8cd1-43182ebc90a0" providerId="ADAL" clId="{A362D77D-39B6-4322-952B-F2919EF47AE2}" dt="2020-09-16T16:08:06.560" v="313" actId="403"/>
          <ac:spMkLst>
            <pc:docMk/>
            <pc:sldMk cId="228058964" sldId="262"/>
            <ac:spMk id="3" creationId="{A318E5C7-5F2E-4006-B9DC-BFE184A2A4CE}"/>
          </ac:spMkLst>
        </pc:spChg>
      </pc:sldChg>
      <pc:sldChg chg="modSp new mod">
        <pc:chgData name="John Glazebrook" userId="0cee8e84-5584-4a59-8cd1-43182ebc90a0" providerId="ADAL" clId="{A362D77D-39B6-4322-952B-F2919EF47AE2}" dt="2020-09-16T16:08:59.754" v="327" actId="403"/>
        <pc:sldMkLst>
          <pc:docMk/>
          <pc:sldMk cId="995947031" sldId="263"/>
        </pc:sldMkLst>
        <pc:spChg chg="mod">
          <ac:chgData name="John Glazebrook" userId="0cee8e84-5584-4a59-8cd1-43182ebc90a0" providerId="ADAL" clId="{A362D77D-39B6-4322-952B-F2919EF47AE2}" dt="2020-09-16T16:08:59.754" v="327" actId="403"/>
          <ac:spMkLst>
            <pc:docMk/>
            <pc:sldMk cId="995947031" sldId="263"/>
            <ac:spMk id="2" creationId="{4778B7DE-55BD-418B-ADD8-AFB090F0A140}"/>
          </ac:spMkLst>
        </pc:spChg>
        <pc:spChg chg="mod">
          <ac:chgData name="John Glazebrook" userId="0cee8e84-5584-4a59-8cd1-43182ebc90a0" providerId="ADAL" clId="{A362D77D-39B6-4322-952B-F2919EF47AE2}" dt="2020-09-16T16:08:59.754" v="327" actId="403"/>
          <ac:spMkLst>
            <pc:docMk/>
            <pc:sldMk cId="995947031" sldId="263"/>
            <ac:spMk id="3" creationId="{80CE4E0B-F477-4B4B-A364-C7179A660992}"/>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hyperlink" Target="https://www.ted.com/talks/kevin_slavin_how_algorithms_shape_our_world?language=e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B6FB-BF1D-44C8-8A9A-ACD65D863BDE}"/>
              </a:ext>
            </a:extLst>
          </p:cNvPr>
          <p:cNvSpPr>
            <a:spLocks noGrp="1"/>
          </p:cNvSpPr>
          <p:nvPr>
            <p:ph type="ctrTitle"/>
          </p:nvPr>
        </p:nvSpPr>
        <p:spPr/>
        <p:txBody>
          <a:bodyPr/>
          <a:lstStyle/>
          <a:p>
            <a:r>
              <a:rPr lang="en-GB" dirty="0"/>
              <a:t>abstraction</a:t>
            </a:r>
          </a:p>
        </p:txBody>
      </p:sp>
      <p:sp>
        <p:nvSpPr>
          <p:cNvPr id="3" name="Subtitle 2">
            <a:extLst>
              <a:ext uri="{FF2B5EF4-FFF2-40B4-BE49-F238E27FC236}">
                <a16:creationId xmlns:a16="http://schemas.microsoft.com/office/drawing/2014/main" id="{0A4E6E24-551E-4DA6-8999-509DEBC5700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634734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673672-69F2-EB11-445C-743AC33B2D12}"/>
              </a:ext>
            </a:extLst>
          </p:cNvPr>
          <p:cNvPicPr>
            <a:picLocks noChangeAspect="1"/>
          </p:cNvPicPr>
          <p:nvPr/>
        </p:nvPicPr>
        <p:blipFill>
          <a:blip r:embed="rId2"/>
          <a:stretch>
            <a:fillRect/>
          </a:stretch>
        </p:blipFill>
        <p:spPr>
          <a:xfrm>
            <a:off x="337153" y="241080"/>
            <a:ext cx="6988492" cy="2338834"/>
          </a:xfrm>
          <a:prstGeom prst="rect">
            <a:avLst/>
          </a:prstGeom>
        </p:spPr>
      </p:pic>
      <p:pic>
        <p:nvPicPr>
          <p:cNvPr id="5" name="Picture 4">
            <a:extLst>
              <a:ext uri="{FF2B5EF4-FFF2-40B4-BE49-F238E27FC236}">
                <a16:creationId xmlns:a16="http://schemas.microsoft.com/office/drawing/2014/main" id="{09A2B6FE-06B1-D012-CCD6-DA862A63BEEF}"/>
              </a:ext>
            </a:extLst>
          </p:cNvPr>
          <p:cNvPicPr>
            <a:picLocks noChangeAspect="1"/>
          </p:cNvPicPr>
          <p:nvPr/>
        </p:nvPicPr>
        <p:blipFill>
          <a:blip r:embed="rId3"/>
          <a:stretch>
            <a:fillRect/>
          </a:stretch>
        </p:blipFill>
        <p:spPr>
          <a:xfrm>
            <a:off x="337153" y="2789308"/>
            <a:ext cx="6988492" cy="2648450"/>
          </a:xfrm>
          <a:prstGeom prst="rect">
            <a:avLst/>
          </a:prstGeom>
        </p:spPr>
      </p:pic>
      <p:pic>
        <p:nvPicPr>
          <p:cNvPr id="7" name="Picture 6">
            <a:extLst>
              <a:ext uri="{FF2B5EF4-FFF2-40B4-BE49-F238E27FC236}">
                <a16:creationId xmlns:a16="http://schemas.microsoft.com/office/drawing/2014/main" id="{A1B92880-C32F-6A57-302B-03595A1A262E}"/>
              </a:ext>
            </a:extLst>
          </p:cNvPr>
          <p:cNvPicPr>
            <a:picLocks noChangeAspect="1"/>
          </p:cNvPicPr>
          <p:nvPr/>
        </p:nvPicPr>
        <p:blipFill>
          <a:blip r:embed="rId4"/>
          <a:stretch>
            <a:fillRect/>
          </a:stretch>
        </p:blipFill>
        <p:spPr>
          <a:xfrm>
            <a:off x="6777875" y="5185775"/>
            <a:ext cx="5409398" cy="1672225"/>
          </a:xfrm>
          <a:prstGeom prst="rect">
            <a:avLst/>
          </a:prstGeom>
        </p:spPr>
      </p:pic>
      <p:sp>
        <p:nvSpPr>
          <p:cNvPr id="8" name="TextBox 7">
            <a:extLst>
              <a:ext uri="{FF2B5EF4-FFF2-40B4-BE49-F238E27FC236}">
                <a16:creationId xmlns:a16="http://schemas.microsoft.com/office/drawing/2014/main" id="{CC0FF1FE-BAB5-6FAF-3F03-5402F8EFA058}"/>
              </a:ext>
            </a:extLst>
          </p:cNvPr>
          <p:cNvSpPr txBox="1"/>
          <p:nvPr/>
        </p:nvSpPr>
        <p:spPr>
          <a:xfrm>
            <a:off x="7791189" y="248550"/>
            <a:ext cx="1697901" cy="584775"/>
          </a:xfrm>
          <a:prstGeom prst="rect">
            <a:avLst/>
          </a:prstGeom>
          <a:noFill/>
        </p:spPr>
        <p:txBody>
          <a:bodyPr wrap="none" rtlCol="0">
            <a:spAutoFit/>
          </a:bodyPr>
          <a:lstStyle/>
          <a:p>
            <a:r>
              <a:rPr lang="en-GB" sz="3200" dirty="0"/>
              <a:t>MODULE</a:t>
            </a:r>
          </a:p>
        </p:txBody>
      </p:sp>
      <p:sp>
        <p:nvSpPr>
          <p:cNvPr id="9" name="TextBox 8">
            <a:extLst>
              <a:ext uri="{FF2B5EF4-FFF2-40B4-BE49-F238E27FC236}">
                <a16:creationId xmlns:a16="http://schemas.microsoft.com/office/drawing/2014/main" id="{F11CA11B-550B-929B-7534-37C2429D8DC3}"/>
              </a:ext>
            </a:extLst>
          </p:cNvPr>
          <p:cNvSpPr txBox="1"/>
          <p:nvPr/>
        </p:nvSpPr>
        <p:spPr>
          <a:xfrm>
            <a:off x="7998490" y="4014723"/>
            <a:ext cx="1978042" cy="584775"/>
          </a:xfrm>
          <a:prstGeom prst="rect">
            <a:avLst/>
          </a:prstGeom>
          <a:noFill/>
        </p:spPr>
        <p:txBody>
          <a:bodyPr wrap="none" rtlCol="0">
            <a:spAutoFit/>
          </a:bodyPr>
          <a:lstStyle/>
          <a:p>
            <a:r>
              <a:rPr lang="en-GB" sz="3200" dirty="0"/>
              <a:t>OUR CODE</a:t>
            </a:r>
          </a:p>
        </p:txBody>
      </p:sp>
      <p:sp>
        <p:nvSpPr>
          <p:cNvPr id="10" name="Arrow: Right 9">
            <a:extLst>
              <a:ext uri="{FF2B5EF4-FFF2-40B4-BE49-F238E27FC236}">
                <a16:creationId xmlns:a16="http://schemas.microsoft.com/office/drawing/2014/main" id="{C05604B2-A4BA-29CE-ACCD-AD8AAD78333A}"/>
              </a:ext>
            </a:extLst>
          </p:cNvPr>
          <p:cNvSpPr/>
          <p:nvPr/>
        </p:nvSpPr>
        <p:spPr>
          <a:xfrm rot="10800000">
            <a:off x="6888780" y="339818"/>
            <a:ext cx="864831" cy="410273"/>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8E67E8E8-74BA-BA84-71B8-D69FC96C2876}"/>
              </a:ext>
            </a:extLst>
          </p:cNvPr>
          <p:cNvSpPr/>
          <p:nvPr/>
        </p:nvSpPr>
        <p:spPr>
          <a:xfrm rot="10800000">
            <a:off x="7086375" y="4146119"/>
            <a:ext cx="864831" cy="410273"/>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D2335BE9-C695-6045-2571-A3E99D07D106}"/>
              </a:ext>
            </a:extLst>
          </p:cNvPr>
          <p:cNvSpPr txBox="1"/>
          <p:nvPr/>
        </p:nvSpPr>
        <p:spPr>
          <a:xfrm>
            <a:off x="7998490" y="1471792"/>
            <a:ext cx="3866063" cy="1569660"/>
          </a:xfrm>
          <a:prstGeom prst="rect">
            <a:avLst/>
          </a:prstGeom>
          <a:noFill/>
        </p:spPr>
        <p:txBody>
          <a:bodyPr wrap="square" rtlCol="0">
            <a:spAutoFit/>
          </a:bodyPr>
          <a:lstStyle/>
          <a:p>
            <a:r>
              <a:rPr lang="en-GB" sz="3200" dirty="0"/>
              <a:t>Using an underscore means the function is private</a:t>
            </a:r>
          </a:p>
        </p:txBody>
      </p:sp>
      <p:sp>
        <p:nvSpPr>
          <p:cNvPr id="13" name="Arrow: Right 12">
            <a:extLst>
              <a:ext uri="{FF2B5EF4-FFF2-40B4-BE49-F238E27FC236}">
                <a16:creationId xmlns:a16="http://schemas.microsoft.com/office/drawing/2014/main" id="{23F010B5-A55F-B8D9-A115-EF80AAE4F7B2}"/>
              </a:ext>
            </a:extLst>
          </p:cNvPr>
          <p:cNvSpPr/>
          <p:nvPr/>
        </p:nvSpPr>
        <p:spPr>
          <a:xfrm rot="10800000">
            <a:off x="7086375" y="2051486"/>
            <a:ext cx="864831" cy="410273"/>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7C4589DA-4B34-9C7F-E402-9830D5047A76}"/>
              </a:ext>
            </a:extLst>
          </p:cNvPr>
          <p:cNvSpPr txBox="1"/>
          <p:nvPr/>
        </p:nvSpPr>
        <p:spPr>
          <a:xfrm>
            <a:off x="441336" y="6444877"/>
            <a:ext cx="6780126" cy="369332"/>
          </a:xfrm>
          <a:prstGeom prst="rect">
            <a:avLst/>
          </a:prstGeom>
          <a:noFill/>
        </p:spPr>
        <p:txBody>
          <a:bodyPr wrap="none" rtlCol="0">
            <a:spAutoFit/>
          </a:bodyPr>
          <a:lstStyle/>
          <a:p>
            <a:r>
              <a:rPr lang="en-GB" dirty="0"/>
              <a:t>https://replit.com/@JohnGlazebrook/t-level-private-function#main.py</a:t>
            </a:r>
          </a:p>
        </p:txBody>
      </p:sp>
    </p:spTree>
    <p:extLst>
      <p:ext uri="{BB962C8B-B14F-4D97-AF65-F5344CB8AC3E}">
        <p14:creationId xmlns:p14="http://schemas.microsoft.com/office/powerpoint/2010/main" val="1728215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B7DE-55BD-418B-ADD8-AFB090F0A140}"/>
              </a:ext>
            </a:extLst>
          </p:cNvPr>
          <p:cNvSpPr>
            <a:spLocks noGrp="1"/>
          </p:cNvSpPr>
          <p:nvPr>
            <p:ph type="title"/>
          </p:nvPr>
        </p:nvSpPr>
        <p:spPr/>
        <p:txBody>
          <a:bodyPr>
            <a:normAutofit/>
          </a:bodyPr>
          <a:lstStyle/>
          <a:p>
            <a:r>
              <a:rPr lang="en-GB" sz="4400" dirty="0"/>
              <a:t>algorithms</a:t>
            </a:r>
          </a:p>
        </p:txBody>
      </p:sp>
      <p:sp>
        <p:nvSpPr>
          <p:cNvPr id="3" name="Content Placeholder 2">
            <a:extLst>
              <a:ext uri="{FF2B5EF4-FFF2-40B4-BE49-F238E27FC236}">
                <a16:creationId xmlns:a16="http://schemas.microsoft.com/office/drawing/2014/main" id="{80CE4E0B-F477-4B4B-A364-C7179A660992}"/>
              </a:ext>
            </a:extLst>
          </p:cNvPr>
          <p:cNvSpPr>
            <a:spLocks noGrp="1"/>
          </p:cNvSpPr>
          <p:nvPr>
            <p:ph idx="1"/>
          </p:nvPr>
        </p:nvSpPr>
        <p:spPr/>
        <p:txBody>
          <a:bodyPr>
            <a:normAutofit/>
          </a:bodyPr>
          <a:lstStyle/>
          <a:p>
            <a:r>
              <a:rPr lang="en-GB" sz="2400" dirty="0">
                <a:hlinkClick r:id="rId2"/>
              </a:rPr>
              <a:t>https://www.ted.com/talks/kevin_slavin_how_algorithms_shape_our_world?language=en</a:t>
            </a:r>
            <a:endParaRPr lang="en-GB" sz="2400" dirty="0"/>
          </a:p>
        </p:txBody>
      </p:sp>
    </p:spTree>
    <p:extLst>
      <p:ext uri="{BB962C8B-B14F-4D97-AF65-F5344CB8AC3E}">
        <p14:creationId xmlns:p14="http://schemas.microsoft.com/office/powerpoint/2010/main" val="99594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63C9-08AC-49F0-BD59-2098F57161E5}"/>
              </a:ext>
            </a:extLst>
          </p:cNvPr>
          <p:cNvSpPr>
            <a:spLocks noGrp="1"/>
          </p:cNvSpPr>
          <p:nvPr>
            <p:ph type="title"/>
          </p:nvPr>
        </p:nvSpPr>
        <p:spPr/>
        <p:txBody>
          <a:bodyPr/>
          <a:lstStyle/>
          <a:p>
            <a:r>
              <a:rPr lang="en-GB" dirty="0"/>
              <a:t>abstraction</a:t>
            </a:r>
          </a:p>
        </p:txBody>
      </p:sp>
      <p:sp>
        <p:nvSpPr>
          <p:cNvPr id="3" name="Content Placeholder 2">
            <a:extLst>
              <a:ext uri="{FF2B5EF4-FFF2-40B4-BE49-F238E27FC236}">
                <a16:creationId xmlns:a16="http://schemas.microsoft.com/office/drawing/2014/main" id="{F490C375-8DB9-42BB-AA9E-E0EF1A65CDE9}"/>
              </a:ext>
            </a:extLst>
          </p:cNvPr>
          <p:cNvSpPr>
            <a:spLocks noGrp="1"/>
          </p:cNvSpPr>
          <p:nvPr>
            <p:ph idx="1"/>
          </p:nvPr>
        </p:nvSpPr>
        <p:spPr/>
        <p:txBody>
          <a:bodyPr>
            <a:normAutofit/>
          </a:bodyPr>
          <a:lstStyle/>
          <a:p>
            <a:r>
              <a:rPr lang="en-US" sz="2400" dirty="0"/>
              <a:t>Is the process of taking away or removing characteristics from something in order to reduce it to a set of essential characteristics.</a:t>
            </a:r>
          </a:p>
          <a:p>
            <a:r>
              <a:rPr lang="en-US" sz="2400" dirty="0"/>
              <a:t>In object-oriented programming, abstraction is one of three central principles (along with encapsulation and inheritance). </a:t>
            </a:r>
          </a:p>
        </p:txBody>
      </p:sp>
    </p:spTree>
    <p:extLst>
      <p:ext uri="{BB962C8B-B14F-4D97-AF65-F5344CB8AC3E}">
        <p14:creationId xmlns:p14="http://schemas.microsoft.com/office/powerpoint/2010/main" val="99388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F345E-1C28-4FC0-A8F0-3F1488206B00}"/>
              </a:ext>
            </a:extLst>
          </p:cNvPr>
          <p:cNvSpPr>
            <a:spLocks noGrp="1"/>
          </p:cNvSpPr>
          <p:nvPr>
            <p:ph type="title"/>
          </p:nvPr>
        </p:nvSpPr>
        <p:spPr/>
        <p:txBody>
          <a:bodyPr/>
          <a:lstStyle/>
          <a:p>
            <a:r>
              <a:rPr lang="en-GB" dirty="0"/>
              <a:t>abstraction</a:t>
            </a:r>
          </a:p>
        </p:txBody>
      </p:sp>
      <p:sp>
        <p:nvSpPr>
          <p:cNvPr id="3" name="Content Placeholder 2">
            <a:extLst>
              <a:ext uri="{FF2B5EF4-FFF2-40B4-BE49-F238E27FC236}">
                <a16:creationId xmlns:a16="http://schemas.microsoft.com/office/drawing/2014/main" id="{CBD6130C-D5CA-464F-B5C3-213E3D122CD8}"/>
              </a:ext>
            </a:extLst>
          </p:cNvPr>
          <p:cNvSpPr>
            <a:spLocks noGrp="1"/>
          </p:cNvSpPr>
          <p:nvPr>
            <p:ph idx="1"/>
          </p:nvPr>
        </p:nvSpPr>
        <p:spPr/>
        <p:txBody>
          <a:bodyPr anchor="t">
            <a:normAutofit/>
          </a:bodyPr>
          <a:lstStyle/>
          <a:p>
            <a:r>
              <a:rPr lang="en-US" sz="2400" dirty="0"/>
              <a:t>Through the process of abstraction, a programmer hides all but the relevant data about an object in order to reduce complexity and increase efficiency</a:t>
            </a:r>
            <a:endParaRPr lang="en-GB" sz="2400" dirty="0"/>
          </a:p>
        </p:txBody>
      </p:sp>
      <p:pic>
        <p:nvPicPr>
          <p:cNvPr id="4" name="Picture 3">
            <a:extLst>
              <a:ext uri="{FF2B5EF4-FFF2-40B4-BE49-F238E27FC236}">
                <a16:creationId xmlns:a16="http://schemas.microsoft.com/office/drawing/2014/main" id="{954CBA4D-8DB7-4B2D-AD1E-277F823856BB}"/>
              </a:ext>
            </a:extLst>
          </p:cNvPr>
          <p:cNvPicPr>
            <a:picLocks noChangeAspect="1"/>
          </p:cNvPicPr>
          <p:nvPr/>
        </p:nvPicPr>
        <p:blipFill>
          <a:blip r:embed="rId2"/>
          <a:stretch>
            <a:fillRect/>
          </a:stretch>
        </p:blipFill>
        <p:spPr>
          <a:xfrm>
            <a:off x="1031669" y="3089438"/>
            <a:ext cx="3359228" cy="1335077"/>
          </a:xfrm>
          <a:prstGeom prst="rect">
            <a:avLst/>
          </a:prstGeom>
        </p:spPr>
      </p:pic>
      <p:pic>
        <p:nvPicPr>
          <p:cNvPr id="5" name="Picture 4">
            <a:extLst>
              <a:ext uri="{FF2B5EF4-FFF2-40B4-BE49-F238E27FC236}">
                <a16:creationId xmlns:a16="http://schemas.microsoft.com/office/drawing/2014/main" id="{23F36E82-7F0A-4A51-B2B7-D145BB240E33}"/>
              </a:ext>
            </a:extLst>
          </p:cNvPr>
          <p:cNvPicPr>
            <a:picLocks noChangeAspect="1"/>
          </p:cNvPicPr>
          <p:nvPr/>
        </p:nvPicPr>
        <p:blipFill>
          <a:blip r:embed="rId3"/>
          <a:stretch>
            <a:fillRect/>
          </a:stretch>
        </p:blipFill>
        <p:spPr>
          <a:xfrm>
            <a:off x="4946875" y="3928434"/>
            <a:ext cx="5248022" cy="496081"/>
          </a:xfrm>
          <a:prstGeom prst="rect">
            <a:avLst/>
          </a:prstGeom>
        </p:spPr>
      </p:pic>
      <p:pic>
        <p:nvPicPr>
          <p:cNvPr id="6" name="Picture 5">
            <a:extLst>
              <a:ext uri="{FF2B5EF4-FFF2-40B4-BE49-F238E27FC236}">
                <a16:creationId xmlns:a16="http://schemas.microsoft.com/office/drawing/2014/main" id="{C911626C-8653-4C1C-87ED-9AB693A2B3BD}"/>
              </a:ext>
            </a:extLst>
          </p:cNvPr>
          <p:cNvPicPr>
            <a:picLocks noChangeAspect="1"/>
          </p:cNvPicPr>
          <p:nvPr/>
        </p:nvPicPr>
        <p:blipFill>
          <a:blip r:embed="rId4"/>
          <a:stretch>
            <a:fillRect/>
          </a:stretch>
        </p:blipFill>
        <p:spPr>
          <a:xfrm>
            <a:off x="1031669" y="4945660"/>
            <a:ext cx="3359227" cy="1843479"/>
          </a:xfrm>
          <a:prstGeom prst="rect">
            <a:avLst/>
          </a:prstGeom>
        </p:spPr>
      </p:pic>
      <p:pic>
        <p:nvPicPr>
          <p:cNvPr id="7" name="Picture 6">
            <a:extLst>
              <a:ext uri="{FF2B5EF4-FFF2-40B4-BE49-F238E27FC236}">
                <a16:creationId xmlns:a16="http://schemas.microsoft.com/office/drawing/2014/main" id="{01346D97-3D32-4F9F-A941-557A7A7FE33B}"/>
              </a:ext>
            </a:extLst>
          </p:cNvPr>
          <p:cNvPicPr>
            <a:picLocks noChangeAspect="1"/>
          </p:cNvPicPr>
          <p:nvPr/>
        </p:nvPicPr>
        <p:blipFill>
          <a:blip r:embed="rId5"/>
          <a:stretch>
            <a:fillRect/>
          </a:stretch>
        </p:blipFill>
        <p:spPr>
          <a:xfrm>
            <a:off x="4954298" y="5700687"/>
            <a:ext cx="5248022" cy="846457"/>
          </a:xfrm>
          <a:prstGeom prst="rect">
            <a:avLst/>
          </a:prstGeom>
        </p:spPr>
      </p:pic>
    </p:spTree>
    <p:extLst>
      <p:ext uri="{BB962C8B-B14F-4D97-AF65-F5344CB8AC3E}">
        <p14:creationId xmlns:p14="http://schemas.microsoft.com/office/powerpoint/2010/main" val="223335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1D0BF8A-8B21-447A-A3AC-2A4D370D3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314700"/>
            <a:ext cx="6858000" cy="3543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ndon's 'walk the Tube' map reveals the real distance between stations -  The Verge">
            <a:extLst>
              <a:ext uri="{FF2B5EF4-FFF2-40B4-BE49-F238E27FC236}">
                <a16:creationId xmlns:a16="http://schemas.microsoft.com/office/drawing/2014/main" id="{94991BF5-BAF7-4FC4-B290-2BD911E58D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69" y="147484"/>
            <a:ext cx="6105833" cy="4070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060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B881-314C-47A2-B27B-D6F1518AD263}"/>
              </a:ext>
            </a:extLst>
          </p:cNvPr>
          <p:cNvSpPr>
            <a:spLocks noGrp="1"/>
          </p:cNvSpPr>
          <p:nvPr>
            <p:ph type="title"/>
          </p:nvPr>
        </p:nvSpPr>
        <p:spPr/>
        <p:txBody>
          <a:bodyPr/>
          <a:lstStyle/>
          <a:p>
            <a:r>
              <a:rPr lang="en-GB" dirty="0"/>
              <a:t>Abstraction: python</a:t>
            </a:r>
          </a:p>
        </p:txBody>
      </p:sp>
      <p:sp>
        <p:nvSpPr>
          <p:cNvPr id="3" name="Content Placeholder 2">
            <a:extLst>
              <a:ext uri="{FF2B5EF4-FFF2-40B4-BE49-F238E27FC236}">
                <a16:creationId xmlns:a16="http://schemas.microsoft.com/office/drawing/2014/main" id="{D42B699C-38EF-4B97-8C7E-1EBA8C9D7407}"/>
              </a:ext>
            </a:extLst>
          </p:cNvPr>
          <p:cNvSpPr>
            <a:spLocks noGrp="1"/>
          </p:cNvSpPr>
          <p:nvPr>
            <p:ph idx="1"/>
          </p:nvPr>
        </p:nvSpPr>
        <p:spPr/>
        <p:txBody>
          <a:bodyPr>
            <a:normAutofit/>
          </a:bodyPr>
          <a:lstStyle/>
          <a:p>
            <a:r>
              <a:rPr lang="en-GB" sz="2400" dirty="0"/>
              <a:t>Data abstraction allows us to transform a complex data structure into one that’s simple and easy to use</a:t>
            </a:r>
          </a:p>
          <a:p>
            <a:r>
              <a:rPr lang="en-GB" sz="2400" dirty="0"/>
              <a:t>The effect of this is that a program with a high level of code complexity can be transformed into one that looks close to English (let’s call it high-level code)</a:t>
            </a:r>
          </a:p>
          <a:p>
            <a:r>
              <a:rPr lang="en-GB" sz="2400" dirty="0"/>
              <a:t>E.g. string</a:t>
            </a:r>
          </a:p>
          <a:p>
            <a:r>
              <a:rPr lang="en-GB" sz="2400" dirty="0"/>
              <a:t>Float</a:t>
            </a:r>
          </a:p>
        </p:txBody>
      </p:sp>
    </p:spTree>
    <p:extLst>
      <p:ext uri="{BB962C8B-B14F-4D97-AF65-F5344CB8AC3E}">
        <p14:creationId xmlns:p14="http://schemas.microsoft.com/office/powerpoint/2010/main" val="3602021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4658-E635-4CF8-B0B5-67C25844C805}"/>
              </a:ext>
            </a:extLst>
          </p:cNvPr>
          <p:cNvSpPr>
            <a:spLocks noGrp="1"/>
          </p:cNvSpPr>
          <p:nvPr>
            <p:ph type="title"/>
          </p:nvPr>
        </p:nvSpPr>
        <p:spPr/>
        <p:txBody>
          <a:bodyPr/>
          <a:lstStyle/>
          <a:p>
            <a:r>
              <a:rPr lang="en-GB" dirty="0"/>
              <a:t>Python floats</a:t>
            </a:r>
          </a:p>
        </p:txBody>
      </p:sp>
      <p:sp>
        <p:nvSpPr>
          <p:cNvPr id="3" name="Content Placeholder 2">
            <a:extLst>
              <a:ext uri="{FF2B5EF4-FFF2-40B4-BE49-F238E27FC236}">
                <a16:creationId xmlns:a16="http://schemas.microsoft.com/office/drawing/2014/main" id="{05129316-4F0D-498D-A9CA-1A539406C86A}"/>
              </a:ext>
            </a:extLst>
          </p:cNvPr>
          <p:cNvSpPr>
            <a:spLocks noGrp="1"/>
          </p:cNvSpPr>
          <p:nvPr>
            <p:ph idx="1"/>
          </p:nvPr>
        </p:nvSpPr>
        <p:spPr/>
        <p:txBody>
          <a:bodyPr>
            <a:normAutofit/>
          </a:bodyPr>
          <a:lstStyle/>
          <a:p>
            <a:r>
              <a:rPr lang="en-GB" sz="2400" dirty="0"/>
              <a:t>1/3 in base 10 is 0.333333333…..</a:t>
            </a:r>
          </a:p>
          <a:p>
            <a:r>
              <a:rPr lang="en-GB" sz="2400" dirty="0"/>
              <a:t>Can’t represent it accurately</a:t>
            </a:r>
          </a:p>
          <a:p>
            <a:endParaRPr lang="en-GB" sz="2400" dirty="0"/>
          </a:p>
          <a:p>
            <a:r>
              <a:rPr lang="en-GB" sz="2400" dirty="0"/>
              <a:t>1/10 or 0.1 in binary is:</a:t>
            </a:r>
          </a:p>
          <a:p>
            <a:endParaRPr lang="en-GB" sz="2400" dirty="0"/>
          </a:p>
          <a:p>
            <a:endParaRPr lang="en-GB" sz="2400" dirty="0"/>
          </a:p>
          <a:p>
            <a:r>
              <a:rPr lang="en-GB" sz="2400" dirty="0"/>
              <a:t>Python hides that complexity from you and shows 0.1</a:t>
            </a:r>
          </a:p>
        </p:txBody>
      </p:sp>
      <p:pic>
        <p:nvPicPr>
          <p:cNvPr id="4" name="Picture 3">
            <a:extLst>
              <a:ext uri="{FF2B5EF4-FFF2-40B4-BE49-F238E27FC236}">
                <a16:creationId xmlns:a16="http://schemas.microsoft.com/office/drawing/2014/main" id="{2732AFE6-0FC4-41DD-B226-02410EED608C}"/>
              </a:ext>
            </a:extLst>
          </p:cNvPr>
          <p:cNvPicPr>
            <a:picLocks noChangeAspect="1"/>
          </p:cNvPicPr>
          <p:nvPr/>
        </p:nvPicPr>
        <p:blipFill>
          <a:blip r:embed="rId2"/>
          <a:stretch>
            <a:fillRect/>
          </a:stretch>
        </p:blipFill>
        <p:spPr>
          <a:xfrm>
            <a:off x="1137175" y="4564064"/>
            <a:ext cx="10193717" cy="456140"/>
          </a:xfrm>
          <a:prstGeom prst="rect">
            <a:avLst/>
          </a:prstGeom>
        </p:spPr>
      </p:pic>
    </p:spTree>
    <p:extLst>
      <p:ext uri="{BB962C8B-B14F-4D97-AF65-F5344CB8AC3E}">
        <p14:creationId xmlns:p14="http://schemas.microsoft.com/office/powerpoint/2010/main" val="9286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37A9-2F72-0913-4D71-FBD2CD5674EC}"/>
              </a:ext>
            </a:extLst>
          </p:cNvPr>
          <p:cNvSpPr>
            <a:spLocks noGrp="1"/>
          </p:cNvSpPr>
          <p:nvPr>
            <p:ph type="title"/>
          </p:nvPr>
        </p:nvSpPr>
        <p:spPr/>
        <p:txBody>
          <a:bodyPr/>
          <a:lstStyle/>
          <a:p>
            <a:r>
              <a:rPr lang="en-GB" dirty="0"/>
              <a:t>Further examples</a:t>
            </a:r>
          </a:p>
        </p:txBody>
      </p:sp>
      <p:sp>
        <p:nvSpPr>
          <p:cNvPr id="3" name="Content Placeholder 2">
            <a:extLst>
              <a:ext uri="{FF2B5EF4-FFF2-40B4-BE49-F238E27FC236}">
                <a16:creationId xmlns:a16="http://schemas.microsoft.com/office/drawing/2014/main" id="{E0158572-FC7A-4EC4-B07A-212216E0204E}"/>
              </a:ext>
            </a:extLst>
          </p:cNvPr>
          <p:cNvSpPr>
            <a:spLocks noGrp="1"/>
          </p:cNvSpPr>
          <p:nvPr>
            <p:ph idx="1"/>
          </p:nvPr>
        </p:nvSpPr>
        <p:spPr>
          <a:xfrm>
            <a:off x="685802" y="2142067"/>
            <a:ext cx="5895108" cy="3995497"/>
          </a:xfrm>
        </p:spPr>
        <p:txBody>
          <a:bodyPr>
            <a:normAutofit/>
          </a:bodyPr>
          <a:lstStyle/>
          <a:p>
            <a:r>
              <a:rPr lang="en-GB" sz="2400" dirty="0"/>
              <a:t>When we use the TV remote to increase the volume. We don't know how pressing a key increases the volume of the TV. We only know to press the "+" button to increase the volume.</a:t>
            </a:r>
          </a:p>
          <a:p>
            <a:r>
              <a:rPr lang="en-GB" sz="2400" dirty="0"/>
              <a:t>Pressing the “+” button on my soundbar remote also has the same effect. But internally something different is happening.</a:t>
            </a:r>
          </a:p>
        </p:txBody>
      </p:sp>
      <p:pic>
        <p:nvPicPr>
          <p:cNvPr id="5" name="Picture 4">
            <a:extLst>
              <a:ext uri="{FF2B5EF4-FFF2-40B4-BE49-F238E27FC236}">
                <a16:creationId xmlns:a16="http://schemas.microsoft.com/office/drawing/2014/main" id="{533E4E35-373C-7DBF-F14A-61812E08DBF6}"/>
              </a:ext>
            </a:extLst>
          </p:cNvPr>
          <p:cNvPicPr>
            <a:picLocks noChangeAspect="1"/>
          </p:cNvPicPr>
          <p:nvPr/>
        </p:nvPicPr>
        <p:blipFill>
          <a:blip r:embed="rId2"/>
          <a:stretch>
            <a:fillRect/>
          </a:stretch>
        </p:blipFill>
        <p:spPr>
          <a:xfrm>
            <a:off x="6783022" y="2573049"/>
            <a:ext cx="5229955" cy="4124901"/>
          </a:xfrm>
          <a:prstGeom prst="rect">
            <a:avLst/>
          </a:prstGeom>
        </p:spPr>
      </p:pic>
    </p:spTree>
    <p:extLst>
      <p:ext uri="{BB962C8B-B14F-4D97-AF65-F5344CB8AC3E}">
        <p14:creationId xmlns:p14="http://schemas.microsoft.com/office/powerpoint/2010/main" val="268525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A382-4A83-4A68-9D02-9A00CF703BD7}"/>
              </a:ext>
            </a:extLst>
          </p:cNvPr>
          <p:cNvSpPr>
            <a:spLocks noGrp="1"/>
          </p:cNvSpPr>
          <p:nvPr>
            <p:ph type="title"/>
          </p:nvPr>
        </p:nvSpPr>
        <p:spPr/>
        <p:txBody>
          <a:bodyPr/>
          <a:lstStyle/>
          <a:p>
            <a:r>
              <a:rPr lang="en-GB" dirty="0"/>
              <a:t>Data types (e.g. classes)</a:t>
            </a:r>
          </a:p>
        </p:txBody>
      </p:sp>
      <p:sp>
        <p:nvSpPr>
          <p:cNvPr id="3" name="Content Placeholder 2">
            <a:extLst>
              <a:ext uri="{FF2B5EF4-FFF2-40B4-BE49-F238E27FC236}">
                <a16:creationId xmlns:a16="http://schemas.microsoft.com/office/drawing/2014/main" id="{A318E5C7-5F2E-4006-B9DC-BFE184A2A4CE}"/>
              </a:ext>
            </a:extLst>
          </p:cNvPr>
          <p:cNvSpPr>
            <a:spLocks noGrp="1"/>
          </p:cNvSpPr>
          <p:nvPr>
            <p:ph idx="1"/>
          </p:nvPr>
        </p:nvSpPr>
        <p:spPr/>
        <p:txBody>
          <a:bodyPr>
            <a:normAutofit/>
          </a:bodyPr>
          <a:lstStyle/>
          <a:p>
            <a:r>
              <a:rPr lang="en-GB" sz="2800" dirty="0"/>
              <a:t>Public</a:t>
            </a:r>
          </a:p>
          <a:p>
            <a:r>
              <a:rPr lang="en-GB" sz="2800" dirty="0"/>
              <a:t>Private</a:t>
            </a:r>
          </a:p>
          <a:p>
            <a:r>
              <a:rPr lang="en-GB" sz="2800" dirty="0"/>
              <a:t>Protected</a:t>
            </a:r>
          </a:p>
        </p:txBody>
      </p:sp>
    </p:spTree>
    <p:extLst>
      <p:ext uri="{BB962C8B-B14F-4D97-AF65-F5344CB8AC3E}">
        <p14:creationId xmlns:p14="http://schemas.microsoft.com/office/powerpoint/2010/main" val="22805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2F68-9730-5048-2AC1-144596FE1351}"/>
              </a:ext>
            </a:extLst>
          </p:cNvPr>
          <p:cNvSpPr>
            <a:spLocks noGrp="1"/>
          </p:cNvSpPr>
          <p:nvPr>
            <p:ph type="title"/>
          </p:nvPr>
        </p:nvSpPr>
        <p:spPr/>
        <p:txBody>
          <a:bodyPr/>
          <a:lstStyle/>
          <a:p>
            <a:r>
              <a:rPr lang="en-GB" dirty="0"/>
              <a:t>Class example</a:t>
            </a:r>
          </a:p>
        </p:txBody>
      </p:sp>
      <p:sp>
        <p:nvSpPr>
          <p:cNvPr id="3" name="Content Placeholder 2">
            <a:extLst>
              <a:ext uri="{FF2B5EF4-FFF2-40B4-BE49-F238E27FC236}">
                <a16:creationId xmlns:a16="http://schemas.microsoft.com/office/drawing/2014/main" id="{E8C76A30-6D5B-C9E0-EF9C-DD0A344854B9}"/>
              </a:ext>
            </a:extLst>
          </p:cNvPr>
          <p:cNvSpPr>
            <a:spLocks noGrp="1"/>
          </p:cNvSpPr>
          <p:nvPr>
            <p:ph idx="1"/>
          </p:nvPr>
        </p:nvSpPr>
        <p:spPr/>
        <p:txBody>
          <a:bodyPr>
            <a:normAutofit lnSpcReduction="10000"/>
          </a:bodyPr>
          <a:lstStyle/>
          <a:p>
            <a:r>
              <a:rPr lang="en-GB" sz="2400" dirty="0"/>
              <a:t>Consider a real life example, a car engine, which is made up of many parts like spark plug, valves, pistons, etc. No user use these parts directly, rather they just know how to use the parts which uses them.</a:t>
            </a:r>
          </a:p>
          <a:p>
            <a:r>
              <a:rPr lang="en-GB" sz="2400" dirty="0"/>
              <a:t>This is what private methods are used for. It is used to hide the inner functionality of any class from the outside world.</a:t>
            </a:r>
          </a:p>
          <a:p>
            <a:r>
              <a:rPr lang="en-GB" sz="2400" dirty="0"/>
              <a:t>Private methods are those methods that should neither be accessed outside the class.</a:t>
            </a:r>
          </a:p>
          <a:p>
            <a:r>
              <a:rPr lang="en-GB" sz="2400" dirty="0"/>
              <a:t>In a Python class, to define a private method prefix the member name with double underscore “__”.</a:t>
            </a:r>
          </a:p>
        </p:txBody>
      </p:sp>
    </p:spTree>
    <p:extLst>
      <p:ext uri="{BB962C8B-B14F-4D97-AF65-F5344CB8AC3E}">
        <p14:creationId xmlns:p14="http://schemas.microsoft.com/office/powerpoint/2010/main" val="416826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{2B241FA8-7A6B-4BA3-B2D4-C31F7B23A48B}tf03457452</Template>
  <TotalTime>25</TotalTime>
  <Words>388</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abstraction</vt:lpstr>
      <vt:lpstr>abstraction</vt:lpstr>
      <vt:lpstr>abstraction</vt:lpstr>
      <vt:lpstr>PowerPoint Presentation</vt:lpstr>
      <vt:lpstr>Abstraction: python</vt:lpstr>
      <vt:lpstr>Python floats</vt:lpstr>
      <vt:lpstr>Further examples</vt:lpstr>
      <vt:lpstr>Data types (e.g. classes)</vt:lpstr>
      <vt:lpstr>Class example</vt:lpstr>
      <vt:lpstr>PowerPoint Presentation</vt:lpstr>
      <vt:lpstr>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abstraction</dc:title>
  <dc:creator>John Glazebrook</dc:creator>
  <cp:lastModifiedBy>John Glazebrook</cp:lastModifiedBy>
  <cp:revision>2</cp:revision>
  <dcterms:created xsi:type="dcterms:W3CDTF">2020-09-16T11:34:29Z</dcterms:created>
  <dcterms:modified xsi:type="dcterms:W3CDTF">2022-09-29T09:39:33Z</dcterms:modified>
</cp:coreProperties>
</file>