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Restrictions:</a:t>
            </a:r>
            <a:endParaRPr/>
          </a:p>
          <a:p>
            <a:pPr marL="457200" lvl="0" indent="-298450" algn="l" rtl="0">
              <a:spcBef>
                <a:spcPts val="0"/>
              </a:spcBef>
              <a:spcAft>
                <a:spcPts val="0"/>
              </a:spcAft>
              <a:buSzPts val="1100"/>
              <a:buChar char="●"/>
            </a:pPr>
            <a:r>
              <a:rPr lang="en"/>
              <a:t>The logic in AGREE does not generate two letters from the same LMCP object (i.e., the values in the LMCP object uniquely identify the letter). If the DFA wants an edge that is (A /\ B) and an edge that is just A, then each of these needs to be a unique letter: map needed members of the power-set to unique letters</a:t>
            </a:r>
            <a:endParaRPr/>
          </a:p>
          <a:p>
            <a:pPr marL="457200" lvl="0" indent="-298450" algn="l" rtl="0">
              <a:spcBef>
                <a:spcPts val="0"/>
              </a:spcBef>
              <a:spcAft>
                <a:spcPts val="0"/>
              </a:spcAft>
              <a:buSzPts val="1100"/>
              <a:buChar char="●"/>
            </a:pPr>
            <a:r>
              <a:rPr lang="en"/>
              <a:t>SPLAT sees LMCP objects sequentially one at a time and each call steps the DFA</a:t>
            </a:r>
            <a:endParaRPr/>
          </a:p>
          <a:p>
            <a:pPr marL="457200" lvl="0" indent="0" algn="l" rtl="0">
              <a:spcBef>
                <a:spcPts val="0"/>
              </a:spcBef>
              <a:spcAft>
                <a:spcPts val="0"/>
              </a:spcAft>
              <a:buNone/>
            </a:pPr>
            <a:endParaRPr/>
          </a:p>
          <a:p>
            <a:pPr marL="0" lvl="0" indent="0" algn="l" rtl="0">
              <a:spcBef>
                <a:spcPts val="0"/>
              </a:spcBef>
              <a:spcAft>
                <a:spcPts val="0"/>
              </a:spcAft>
              <a:buNone/>
            </a:pPr>
            <a:r>
              <a:rPr lang="en"/>
              <a:t>Assumptions:</a:t>
            </a:r>
            <a:endParaRPr/>
          </a:p>
          <a:p>
            <a:pPr marL="457200" lvl="0" indent="-298450" algn="l" rtl="0">
              <a:spcBef>
                <a:spcPts val="0"/>
              </a:spcBef>
              <a:spcAft>
                <a:spcPts val="0"/>
              </a:spcAft>
              <a:buSzPts val="1100"/>
              <a:buChar char="●"/>
            </a:pPr>
            <a:r>
              <a:rPr lang="en"/>
              <a:t>There is some way to tell splat to step the machine with a “tick”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1547250" y="1385625"/>
            <a:ext cx="864300" cy="2375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HAMR</a:t>
            </a:r>
            <a:endParaRPr/>
          </a:p>
        </p:txBody>
      </p:sp>
      <p:sp>
        <p:nvSpPr>
          <p:cNvPr id="55" name="Google Shape;55;p13"/>
          <p:cNvSpPr/>
          <p:nvPr/>
        </p:nvSpPr>
        <p:spPr>
          <a:xfrm>
            <a:off x="2571850" y="2049425"/>
            <a:ext cx="1184700" cy="374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 (t, lmcp)</a:t>
            </a:r>
            <a:endParaRPr/>
          </a:p>
        </p:txBody>
      </p:sp>
      <p:sp>
        <p:nvSpPr>
          <p:cNvPr id="56" name="Google Shape;56;p13"/>
          <p:cNvSpPr/>
          <p:nvPr/>
        </p:nvSpPr>
        <p:spPr>
          <a:xfrm>
            <a:off x="3848650" y="1371600"/>
            <a:ext cx="864300" cy="2375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Type II</a:t>
            </a:r>
            <a:endParaRPr/>
          </a:p>
        </p:txBody>
      </p:sp>
      <p:sp>
        <p:nvSpPr>
          <p:cNvPr id="57" name="Google Shape;57;p13"/>
          <p:cNvSpPr/>
          <p:nvPr/>
        </p:nvSpPr>
        <p:spPr>
          <a:xfrm>
            <a:off x="254750" y="2315325"/>
            <a:ext cx="1184700" cy="5157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transport</a:t>
            </a:r>
            <a:endParaRPr/>
          </a:p>
        </p:txBody>
      </p:sp>
      <p:sp>
        <p:nvSpPr>
          <p:cNvPr id="58" name="Google Shape;58;p13"/>
          <p:cNvSpPr/>
          <p:nvPr/>
        </p:nvSpPr>
        <p:spPr>
          <a:xfrm>
            <a:off x="2521850" y="1675275"/>
            <a:ext cx="1184700" cy="3423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port</a:t>
            </a:r>
            <a:endParaRPr/>
          </a:p>
        </p:txBody>
      </p:sp>
      <p:sp>
        <p:nvSpPr>
          <p:cNvPr id="59" name="Google Shape;59;p13"/>
          <p:cNvSpPr txBox="1"/>
          <p:nvPr/>
        </p:nvSpPr>
        <p:spPr>
          <a:xfrm>
            <a:off x="3353800" y="249025"/>
            <a:ext cx="1854000" cy="7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Checks each port, orders by time, and calls SPLAT for each </a:t>
            </a:r>
            <a:endParaRPr/>
          </a:p>
        </p:txBody>
      </p:sp>
      <p:sp>
        <p:nvSpPr>
          <p:cNvPr id="60" name="Google Shape;60;p13"/>
          <p:cNvSpPr txBox="1"/>
          <p:nvPr/>
        </p:nvSpPr>
        <p:spPr>
          <a:xfrm>
            <a:off x="828750" y="83725"/>
            <a:ext cx="2301300" cy="95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Manages the transport layer with the address and attributes of the message as well as the time stamp</a:t>
            </a:r>
            <a:endParaRPr/>
          </a:p>
        </p:txBody>
      </p:sp>
      <p:cxnSp>
        <p:nvCxnSpPr>
          <p:cNvPr id="61" name="Google Shape;61;p13"/>
          <p:cNvCxnSpPr>
            <a:stCxn id="60" idx="2"/>
            <a:endCxn id="54" idx="0"/>
          </p:cNvCxnSpPr>
          <p:nvPr/>
        </p:nvCxnSpPr>
        <p:spPr>
          <a:xfrm>
            <a:off x="1979400" y="1043425"/>
            <a:ext cx="0" cy="342300"/>
          </a:xfrm>
          <a:prstGeom prst="straightConnector1">
            <a:avLst/>
          </a:prstGeom>
          <a:noFill/>
          <a:ln w="9525" cap="flat" cmpd="sng">
            <a:solidFill>
              <a:schemeClr val="dk2"/>
            </a:solidFill>
            <a:prstDash val="solid"/>
            <a:round/>
            <a:headEnd type="none" w="med" len="med"/>
            <a:tailEnd type="triangle" w="med" len="med"/>
          </a:ln>
        </p:spPr>
      </p:cxnSp>
      <p:cxnSp>
        <p:nvCxnSpPr>
          <p:cNvPr id="62" name="Google Shape;62;p13"/>
          <p:cNvCxnSpPr>
            <a:stCxn id="59" idx="2"/>
            <a:endCxn id="56" idx="0"/>
          </p:cNvCxnSpPr>
          <p:nvPr/>
        </p:nvCxnSpPr>
        <p:spPr>
          <a:xfrm>
            <a:off x="4280800" y="1043425"/>
            <a:ext cx="0" cy="328200"/>
          </a:xfrm>
          <a:prstGeom prst="straightConnector1">
            <a:avLst/>
          </a:prstGeom>
          <a:noFill/>
          <a:ln w="9525" cap="flat" cmpd="sng">
            <a:solidFill>
              <a:schemeClr val="dk2"/>
            </a:solidFill>
            <a:prstDash val="solid"/>
            <a:round/>
            <a:headEnd type="none" w="med" len="med"/>
            <a:tailEnd type="triangle" w="med" len="med"/>
          </a:ln>
        </p:spPr>
      </p:cxnSp>
      <p:sp>
        <p:nvSpPr>
          <p:cNvPr id="63" name="Google Shape;63;p13"/>
          <p:cNvSpPr txBox="1"/>
          <p:nvPr/>
        </p:nvSpPr>
        <p:spPr>
          <a:xfrm>
            <a:off x="-29500" y="4102925"/>
            <a:ext cx="1753200" cy="7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Address-Attributed transport messages</a:t>
            </a:r>
            <a:endParaRPr/>
          </a:p>
        </p:txBody>
      </p:sp>
      <p:cxnSp>
        <p:nvCxnSpPr>
          <p:cNvPr id="64" name="Google Shape;64;p13"/>
          <p:cNvCxnSpPr>
            <a:stCxn id="63" idx="0"/>
          </p:cNvCxnSpPr>
          <p:nvPr/>
        </p:nvCxnSpPr>
        <p:spPr>
          <a:xfrm rot="10800000" flipH="1">
            <a:off x="847100" y="2907125"/>
            <a:ext cx="17100" cy="1195800"/>
          </a:xfrm>
          <a:prstGeom prst="straightConnector1">
            <a:avLst/>
          </a:prstGeom>
          <a:noFill/>
          <a:ln w="9525" cap="flat" cmpd="sng">
            <a:solidFill>
              <a:schemeClr val="dk2"/>
            </a:solidFill>
            <a:prstDash val="solid"/>
            <a:round/>
            <a:headEnd type="none" w="med" len="med"/>
            <a:tailEnd type="triangle" w="med" len="med"/>
          </a:ln>
        </p:spPr>
      </p:cxnSp>
      <p:sp>
        <p:nvSpPr>
          <p:cNvPr id="65" name="Google Shape;65;p13"/>
          <p:cNvSpPr/>
          <p:nvPr/>
        </p:nvSpPr>
        <p:spPr>
          <a:xfrm>
            <a:off x="2503550" y="1640850"/>
            <a:ext cx="1253100" cy="794400"/>
          </a:xfrm>
          <a:prstGeom prst="rect">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2503550" y="2949525"/>
            <a:ext cx="1184700" cy="3747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(port,lmcp)</a:t>
            </a:r>
            <a:endParaRPr/>
          </a:p>
        </p:txBody>
      </p:sp>
      <p:sp>
        <p:nvSpPr>
          <p:cNvPr id="67" name="Google Shape;67;p13"/>
          <p:cNvSpPr txBox="1"/>
          <p:nvPr/>
        </p:nvSpPr>
        <p:spPr>
          <a:xfrm>
            <a:off x="2886950" y="1300575"/>
            <a:ext cx="486300" cy="37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t>get</a:t>
            </a:r>
            <a:endParaRPr i="1"/>
          </a:p>
        </p:txBody>
      </p:sp>
      <p:sp>
        <p:nvSpPr>
          <p:cNvPr id="68" name="Google Shape;68;p13"/>
          <p:cNvSpPr txBox="1"/>
          <p:nvPr/>
        </p:nvSpPr>
        <p:spPr>
          <a:xfrm>
            <a:off x="2860900" y="2713600"/>
            <a:ext cx="606600" cy="37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t>send</a:t>
            </a:r>
            <a:endParaRPr i="1"/>
          </a:p>
        </p:txBody>
      </p:sp>
      <p:sp>
        <p:nvSpPr>
          <p:cNvPr id="69" name="Google Shape;69;p13"/>
          <p:cNvSpPr/>
          <p:nvPr/>
        </p:nvSpPr>
        <p:spPr>
          <a:xfrm>
            <a:off x="6089450" y="1385625"/>
            <a:ext cx="2814600" cy="2375100"/>
          </a:xfrm>
          <a:prstGeom prst="roundRect">
            <a:avLst>
              <a:gd name="adj" fmla="val 16667"/>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SPLAT</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70" name="Google Shape;70;p13"/>
          <p:cNvSpPr/>
          <p:nvPr/>
        </p:nvSpPr>
        <p:spPr>
          <a:xfrm>
            <a:off x="4842950" y="2588263"/>
            <a:ext cx="1184700" cy="374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 (port,lmcp)</a:t>
            </a:r>
            <a:endParaRPr/>
          </a:p>
        </p:txBody>
      </p:sp>
      <p:sp>
        <p:nvSpPr>
          <p:cNvPr id="71" name="Google Shape;71;p13"/>
          <p:cNvSpPr/>
          <p:nvPr/>
        </p:nvSpPr>
        <p:spPr>
          <a:xfrm>
            <a:off x="4792950" y="2214113"/>
            <a:ext cx="1184700" cy="3423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(port,lmcp)</a:t>
            </a:r>
            <a:endParaRPr/>
          </a:p>
        </p:txBody>
      </p:sp>
      <p:sp>
        <p:nvSpPr>
          <p:cNvPr id="72" name="Google Shape;72;p13"/>
          <p:cNvSpPr/>
          <p:nvPr/>
        </p:nvSpPr>
        <p:spPr>
          <a:xfrm>
            <a:off x="4774650" y="2179688"/>
            <a:ext cx="1253100" cy="794400"/>
          </a:xfrm>
          <a:prstGeom prst="rect">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txBox="1"/>
          <p:nvPr/>
        </p:nvSpPr>
        <p:spPr>
          <a:xfrm>
            <a:off x="4970625" y="1839425"/>
            <a:ext cx="864300" cy="37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t>runDFA</a:t>
            </a:r>
            <a:endParaRPr i="1"/>
          </a:p>
        </p:txBody>
      </p:sp>
      <p:sp>
        <p:nvSpPr>
          <p:cNvPr id="74" name="Google Shape;74;p13"/>
          <p:cNvSpPr/>
          <p:nvPr/>
        </p:nvSpPr>
        <p:spPr>
          <a:xfrm>
            <a:off x="6272400" y="1710275"/>
            <a:ext cx="980700" cy="748200"/>
          </a:xfrm>
          <a:prstGeom prst="roundRect">
            <a:avLst>
              <a:gd name="adj" fmla="val 16667"/>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Compute Letter</a:t>
            </a:r>
            <a:endParaRPr/>
          </a:p>
        </p:txBody>
      </p:sp>
      <p:sp>
        <p:nvSpPr>
          <p:cNvPr id="75" name="Google Shape;75;p13"/>
          <p:cNvSpPr/>
          <p:nvPr/>
        </p:nvSpPr>
        <p:spPr>
          <a:xfrm>
            <a:off x="7737050" y="1710275"/>
            <a:ext cx="980700" cy="748200"/>
          </a:xfrm>
          <a:prstGeom prst="roundRect">
            <a:avLst>
              <a:gd name="adj" fmla="val 16667"/>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Step DFA</a:t>
            </a:r>
            <a:endParaRPr/>
          </a:p>
        </p:txBody>
      </p:sp>
      <p:sp>
        <p:nvSpPr>
          <p:cNvPr id="76" name="Google Shape;76;p13"/>
          <p:cNvSpPr/>
          <p:nvPr/>
        </p:nvSpPr>
        <p:spPr>
          <a:xfrm>
            <a:off x="7737050" y="2838975"/>
            <a:ext cx="980700" cy="748200"/>
          </a:xfrm>
          <a:prstGeom prst="roundRect">
            <a:avLst>
              <a:gd name="adj" fmla="val 16667"/>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Compute Output</a:t>
            </a:r>
            <a:endParaRPr/>
          </a:p>
        </p:txBody>
      </p:sp>
      <p:sp>
        <p:nvSpPr>
          <p:cNvPr id="77" name="Google Shape;77;p13"/>
          <p:cNvSpPr/>
          <p:nvPr/>
        </p:nvSpPr>
        <p:spPr>
          <a:xfrm>
            <a:off x="7295450" y="1989675"/>
            <a:ext cx="404100" cy="189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a:off x="8163275" y="2483550"/>
            <a:ext cx="197700" cy="313500"/>
          </a:xfrm>
          <a:prstGeom prst="downArrow">
            <a:avLst>
              <a:gd name="adj1" fmla="val 50000"/>
              <a:gd name="adj2"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txBox="1"/>
          <p:nvPr/>
        </p:nvSpPr>
        <p:spPr>
          <a:xfrm>
            <a:off x="4526175" y="4156550"/>
            <a:ext cx="1753200" cy="7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No port or LMCP means do nothing</a:t>
            </a:r>
            <a:endParaRPr/>
          </a:p>
        </p:txBody>
      </p:sp>
      <p:cxnSp>
        <p:nvCxnSpPr>
          <p:cNvPr id="80" name="Google Shape;80;p13"/>
          <p:cNvCxnSpPr>
            <a:stCxn id="79" idx="0"/>
            <a:endCxn id="72" idx="2"/>
          </p:cNvCxnSpPr>
          <p:nvPr/>
        </p:nvCxnSpPr>
        <p:spPr>
          <a:xfrm rot="10800000">
            <a:off x="5401275" y="2973950"/>
            <a:ext cx="1500" cy="1182600"/>
          </a:xfrm>
          <a:prstGeom prst="straightConnector1">
            <a:avLst/>
          </a:prstGeom>
          <a:noFill/>
          <a:ln w="9525" cap="flat" cmpd="sng">
            <a:solidFill>
              <a:schemeClr val="dk2"/>
            </a:solidFill>
            <a:prstDash val="solid"/>
            <a:round/>
            <a:headEnd type="none" w="med" len="med"/>
            <a:tailEnd type="triangle" w="med" len="med"/>
          </a:ln>
        </p:spPr>
      </p:cxnSp>
      <p:sp>
        <p:nvSpPr>
          <p:cNvPr id="81" name="Google Shape;81;p13"/>
          <p:cNvSpPr txBox="1"/>
          <p:nvPr/>
        </p:nvSpPr>
        <p:spPr>
          <a:xfrm>
            <a:off x="6089300" y="249025"/>
            <a:ext cx="2814600" cy="7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Computes letter from LMCP byte-array and AGREE and output from the same</a:t>
            </a:r>
            <a:endParaRPr/>
          </a:p>
        </p:txBody>
      </p:sp>
      <p:cxnSp>
        <p:nvCxnSpPr>
          <p:cNvPr id="82" name="Google Shape;82;p13"/>
          <p:cNvCxnSpPr>
            <a:stCxn id="81" idx="2"/>
            <a:endCxn id="69" idx="0"/>
          </p:cNvCxnSpPr>
          <p:nvPr/>
        </p:nvCxnSpPr>
        <p:spPr>
          <a:xfrm>
            <a:off x="7496600" y="1043425"/>
            <a:ext cx="300" cy="342300"/>
          </a:xfrm>
          <a:prstGeom prst="straightConnector1">
            <a:avLst/>
          </a:prstGeom>
          <a:noFill/>
          <a:ln w="9525" cap="flat" cmpd="sng">
            <a:solidFill>
              <a:schemeClr val="dk2"/>
            </a:solidFill>
            <a:prstDash val="solid"/>
            <a:round/>
            <a:headEnd type="none" w="med" len="med"/>
            <a:tailEnd type="triangle" w="med" len="med"/>
          </a:ln>
        </p:spPr>
      </p:cxnSp>
      <p:sp>
        <p:nvSpPr>
          <p:cNvPr id="31" name="Google Shape;74;p13">
            <a:extLst>
              <a:ext uri="{FF2B5EF4-FFF2-40B4-BE49-F238E27FC236}">
                <a16:creationId xmlns:a16="http://schemas.microsoft.com/office/drawing/2014/main" id="{835C0BB7-9330-E84B-8139-E8628275AFF5}"/>
              </a:ext>
            </a:extLst>
          </p:cNvPr>
          <p:cNvSpPr/>
          <p:nvPr/>
        </p:nvSpPr>
        <p:spPr>
          <a:xfrm>
            <a:off x="6314750" y="2833697"/>
            <a:ext cx="980700" cy="748200"/>
          </a:xfrm>
          <a:prstGeom prst="roundRect">
            <a:avLst>
              <a:gd name="adj" fmla="val 16667"/>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Bit</a:t>
            </a:r>
          </a:p>
          <a:p>
            <a:pPr marL="0" lvl="0" indent="0" algn="ctr" rtl="0">
              <a:spcBef>
                <a:spcPts val="0"/>
              </a:spcBef>
              <a:spcAft>
                <a:spcPts val="0"/>
              </a:spcAft>
              <a:buNone/>
            </a:pPr>
            <a:r>
              <a:rPr lang="en" dirty="0"/>
              <a:t>Codec</a:t>
            </a:r>
            <a:endParaRPr dirty="0"/>
          </a:p>
        </p:txBody>
      </p:sp>
      <p:sp>
        <p:nvSpPr>
          <p:cNvPr id="32" name="Google Shape;74;p13">
            <a:extLst>
              <a:ext uri="{FF2B5EF4-FFF2-40B4-BE49-F238E27FC236}">
                <a16:creationId xmlns:a16="http://schemas.microsoft.com/office/drawing/2014/main" id="{A54DC05D-8550-ED49-A455-3A61B8987FC9}"/>
              </a:ext>
            </a:extLst>
          </p:cNvPr>
          <p:cNvSpPr/>
          <p:nvPr/>
        </p:nvSpPr>
        <p:spPr>
          <a:xfrm>
            <a:off x="1638624" y="3125871"/>
            <a:ext cx="674351" cy="546771"/>
          </a:xfrm>
          <a:prstGeom prst="roundRect">
            <a:avLst>
              <a:gd name="adj" fmla="val 16667"/>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t>Bit</a:t>
            </a:r>
          </a:p>
          <a:p>
            <a:pPr marL="0" lvl="0" indent="0" algn="ctr" rtl="0">
              <a:spcBef>
                <a:spcPts val="0"/>
              </a:spcBef>
              <a:spcAft>
                <a:spcPts val="0"/>
              </a:spcAft>
              <a:buNone/>
            </a:pPr>
            <a:r>
              <a:rPr lang="en" sz="1100" dirty="0"/>
              <a:t>Codec</a:t>
            </a:r>
            <a:endParaRPr sz="11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200</Words>
  <Application>Microsoft Macintosh PowerPoint</Application>
  <PresentationFormat>On-screen Show (16:9)</PresentationFormat>
  <Paragraphs>38</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Eric Mercer</cp:lastModifiedBy>
  <cp:revision>2</cp:revision>
  <dcterms:modified xsi:type="dcterms:W3CDTF">2020-03-28T00:33:21Z</dcterms:modified>
</cp:coreProperties>
</file>