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59" r:id="rId6"/>
    <p:sldId id="276" r:id="rId7"/>
    <p:sldId id="270" r:id="rId8"/>
    <p:sldId id="260" r:id="rId9"/>
    <p:sldId id="261" r:id="rId10"/>
    <p:sldId id="267" r:id="rId11"/>
    <p:sldId id="268" r:id="rId12"/>
    <p:sldId id="269" r:id="rId13"/>
    <p:sldId id="272" r:id="rId14"/>
    <p:sldId id="271" r:id="rId15"/>
    <p:sldId id="273" r:id="rId16"/>
    <p:sldId id="274" r:id="rId17"/>
    <p:sldId id="275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93F-2570-1640-B15A-D887954EBFB5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266E-AA87-A247-8974-081C5A3E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SW::</a:t>
            </a:r>
            <a:r>
              <a:rPr lang="en-US" dirty="0" err="1"/>
              <a:t>SW.Impl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formal semantics would enable us to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Filter.Impl</a:t>
            </a:r>
            <a:r>
              <a:rPr lang="en-US" dirty="0"/>
              <a:t> satisfies the Filter contract</a:t>
            </a:r>
          </a:p>
          <a:p>
            <a:pPr marL="228600" indent="-228600">
              <a:buAutoNum type="arabicPeriod"/>
            </a:pPr>
            <a:r>
              <a:rPr lang="en-US" dirty="0"/>
              <a:t>Compile </a:t>
            </a:r>
            <a:r>
              <a:rPr lang="en-US" dirty="0" err="1"/>
              <a:t>Filter.Impl</a:t>
            </a:r>
            <a:r>
              <a:rPr lang="en-US" dirty="0"/>
              <a:t> down to actual code for the filter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AGREE is a simple language…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to give more control to specifying output event behavior in the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something more than contracts to indicate the implementation does more than just meet the contract---liveness maybe?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connect inputs to outputs without events but the modeler would need to introduce an initial message that is valid and well-formed so that the output can stutter in the absence of valid input—initialization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Constraint_in</a:t>
            </a:r>
            <a:r>
              <a:rPr lang="en-US" dirty="0"/>
              <a:t>() is some function over the inputs that participate in the 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still is not clear that events add any real meaning to the proof: the proof certificate provides no additional assurance over that without events.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SW_FLT_EVENT::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contract that fires no output event: trigger condition is always false.</a:t>
            </a:r>
          </a:p>
          <a:p>
            <a:endParaRPr lang="en-US" dirty="0"/>
          </a:p>
          <a:p>
            <a:r>
              <a:rPr lang="en-US" dirty="0"/>
              <a:t>Look at the contract semantics to see if it is possible to have an always false trigger condition. If yes, then how would it be verified? Does consistency catch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Vacuity::</a:t>
            </a:r>
            <a:r>
              <a:rPr lang="en-US" dirty="0" err="1"/>
              <a:t>Sys.NoEvent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Vacuity::</a:t>
            </a:r>
            <a:r>
              <a:rPr lang="en-US" dirty="0" err="1"/>
              <a:t>Sys.Toggles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AAC-63CD-6D48-B3C6-0EDA9C47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5B7-CCC2-4E42-BFB5-1D1838D1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A4C4-F98C-7842-ACC2-B041BB6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CE7E-188A-3341-B0B3-F99F962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20E-8DA6-4340-87E4-1BA655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754-671E-604F-8A97-3910BBD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3B39-7B4D-824E-BFC4-A25AFD07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CB0B-3BDE-1A4B-9493-804EE4B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DDFC-86FE-E348-A4A4-848EAD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C21-206E-C941-8155-19318D4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9016A-8CA2-9240-8D61-965E6367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D21-D63C-6C4B-8B81-D35E99FF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03F-E1D9-2D44-BE1F-E12EA51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D49-C788-7149-8724-62C705B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653-85B2-D94E-8D87-2180321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28B-DB42-A942-8DDA-EAC12D8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9788-539E-174B-9BE1-5495B07B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9004-C829-A042-BD72-749C716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0D41-2544-7C43-A9A3-C12EB7C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F87-71E2-DA42-8AE4-9313477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6E2-DF4C-BD4B-B8BF-D620556F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76F-E54A-C44F-87D5-4ED59740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CDA-8B14-8E4E-8DC0-72D1A07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99DA-6A7F-9241-A355-F9735F1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9F5E-1CA0-2249-AF68-773DEA0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080A-5113-A047-A384-B36D945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C2E-5180-0B47-9498-0171846F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8277-4C4D-4E4A-9B31-E2E622C8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5CF-860D-F140-9475-445C593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1D5-BFE3-F742-96F4-8EB91FB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89B-3117-C649-BC0A-AF28289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4BF1-E4FE-C947-8F00-6F745BBC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73D3-302C-BE42-A456-CAFBAF38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BCD-4A52-5440-BBFF-AD7F9585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93E50-ABED-AF4F-93EF-B3D004B8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31384-3702-304B-A42F-71B030F1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8AED-4BBF-C544-89C5-F96DCB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C967-7C8A-2B4C-B673-4D1049B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F1-0D8B-6F4B-AC06-EC95DC6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051-A62C-3646-9C28-9968033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B88A-1832-AA4D-95C0-2FB33B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D53D-8360-5647-A5D4-11DF1F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57B7-B1CD-AD42-89C0-718BD07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FBFE-90D3-1F4D-9023-E90A6B5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D382-F781-5C44-9134-C3E675A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7469-3166-A84D-BDB1-2543158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506-37BD-E541-B7A9-CD7C21C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9B54-F311-8C43-B07C-63979AC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5A5C-26A8-C14B-A17E-602BFD1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091-03CA-1348-9D9C-FD8DDA0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B780-D970-D445-BEB9-48D5262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B50D-7465-4146-A3A6-CE061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405B-B2CB-034B-A571-4FC16F6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9DE4-1C85-BD41-8F04-EFFB23A0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6748-9F12-7542-A9C5-76C8846C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3C6E-A34A-7748-97C3-3CA2041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E683-EDDD-6145-8BDF-E36E2E8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6FA6-82BE-3D40-AD9F-D76298C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9CB4-77BB-D446-A039-C3EC4B8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1E6B-45C8-304B-83C3-DA69CCAF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592-5BBD-554B-BB61-1867D4D7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9C46-6442-644D-91E7-84A2E77E7B1F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77D-0550-3D4F-AD6B-F7C6ECA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A7A-521D-FC4E-9E31-EC9E5D3D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0A8-C973-704C-951C-B86300893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 Event Port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BFD-E0AB-4943-A731-26ADB4A6F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Guarantee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4159949"/>
            <a:ext cx="1212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3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Guarantee Syntax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477078" y="4122707"/>
            <a:ext cx="1060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	&lt;=&gt; 	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477078" y="1560561"/>
            <a:ext cx="11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5223753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2282C-6A80-694D-909B-113018EC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2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6169A-6265-9249-A6D4-E45982BB5BB0}"/>
              </a:ext>
            </a:extLst>
          </p:cNvPr>
          <p:cNvSpPr txBox="1"/>
          <p:nvPr/>
        </p:nvSpPr>
        <p:spPr>
          <a:xfrm>
            <a:off x="1238922" y="6264806"/>
            <a:ext cx="97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With event semantics on the contracts</a:t>
            </a:r>
          </a:p>
        </p:txBody>
      </p:sp>
    </p:spTree>
    <p:extLst>
      <p:ext uri="{BB962C8B-B14F-4D97-AF65-F5344CB8AC3E}">
        <p14:creationId xmlns:p14="http://schemas.microsoft.com/office/powerpoint/2010/main" val="212123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3C460-CEC3-4141-8E30-B7F667C8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If no events, does the contract hold?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229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A5B1B-5059-DE46-910E-290B7439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5" y="-277402"/>
            <a:ext cx="10170109" cy="7738127"/>
          </a:xfrm>
          <a:prstGeom prst="rect">
            <a:avLst/>
          </a:prstGeom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2C8730CB-1F02-F440-8745-99394CE621AB}"/>
              </a:ext>
            </a:extLst>
          </p:cNvPr>
          <p:cNvSpPr/>
          <p:nvPr/>
        </p:nvSpPr>
        <p:spPr>
          <a:xfrm>
            <a:off x="5808325" y="976044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 event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2C19806F-9153-F94A-8454-D7C8E098B2C7}"/>
              </a:ext>
            </a:extLst>
          </p:cNvPr>
          <p:cNvSpPr/>
          <p:nvPr/>
        </p:nvSpPr>
        <p:spPr>
          <a:xfrm>
            <a:off x="7327188" y="2470933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high</a:t>
            </a:r>
          </a:p>
        </p:txBody>
      </p:sp>
    </p:spTree>
    <p:extLst>
      <p:ext uri="{BB962C8B-B14F-4D97-AF65-F5344CB8AC3E}">
        <p14:creationId xmlns:p14="http://schemas.microsoft.com/office/powerpoint/2010/main" val="118629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FC208-5FE8-394C-951F-4DC4D8D7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3" y="-282185"/>
            <a:ext cx="10113072" cy="7694729"/>
          </a:xfrm>
          <a:prstGeom prst="rect">
            <a:avLst/>
          </a:prstGeom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2C8730CB-1F02-F440-8745-99394CE621AB}"/>
              </a:ext>
            </a:extLst>
          </p:cNvPr>
          <p:cNvSpPr/>
          <p:nvPr/>
        </p:nvSpPr>
        <p:spPr>
          <a:xfrm>
            <a:off x="5808325" y="976044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 event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9A2D72FC-19A3-B24B-919C-08F0E4A7C6DE}"/>
              </a:ext>
            </a:extLst>
          </p:cNvPr>
          <p:cNvSpPr/>
          <p:nvPr/>
        </p:nvSpPr>
        <p:spPr>
          <a:xfrm>
            <a:off x="6616560" y="3299159"/>
            <a:ext cx="2116473" cy="536825"/>
          </a:xfrm>
          <a:prstGeom prst="upArrowCallout">
            <a:avLst>
              <a:gd name="adj1" fmla="val 17345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fail on event</a:t>
            </a:r>
          </a:p>
        </p:txBody>
      </p:sp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709DB4D8-174C-1043-AD81-C7A92A9E6F38}"/>
              </a:ext>
            </a:extLst>
          </p:cNvPr>
          <p:cNvSpPr/>
          <p:nvPr/>
        </p:nvSpPr>
        <p:spPr>
          <a:xfrm>
            <a:off x="7327188" y="2470933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high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75C3B9EC-3967-1E42-9D5F-D56D12E91300}"/>
              </a:ext>
            </a:extLst>
          </p:cNvPr>
          <p:cNvSpPr/>
          <p:nvPr/>
        </p:nvSpPr>
        <p:spPr>
          <a:xfrm>
            <a:off x="8096037" y="5614566"/>
            <a:ext cx="1335640" cy="3493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87657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CFC92-C48F-9E48-B636-0892B27A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94" y="-237055"/>
            <a:ext cx="10119211" cy="7699400"/>
          </a:xfrm>
          <a:prstGeom prst="rect">
            <a:avLst/>
          </a:prstGeom>
        </p:spPr>
      </p:pic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FFBEF033-2431-2543-A145-1C12ABCB4F20}"/>
              </a:ext>
            </a:extLst>
          </p:cNvPr>
          <p:cNvSpPr/>
          <p:nvPr/>
        </p:nvSpPr>
        <p:spPr>
          <a:xfrm>
            <a:off x="7017015" y="1060124"/>
            <a:ext cx="2410767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event toggles</a:t>
            </a:r>
          </a:p>
        </p:txBody>
      </p: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ADAD622C-10CA-3144-8470-0CC0E0670782}"/>
              </a:ext>
            </a:extLst>
          </p:cNvPr>
          <p:cNvSpPr/>
          <p:nvPr/>
        </p:nvSpPr>
        <p:spPr>
          <a:xfrm>
            <a:off x="8222159" y="5656606"/>
            <a:ext cx="1335640" cy="3493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69253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Modified AGREE Semantics to Witness Event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3882027"/>
            <a:ext cx="12122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Witness out event condition (should fail)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globally_no_event_out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”[] not(event(out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))”</a:t>
            </a:r>
            <a:r>
              <a:rPr lang="en-US" dirty="0">
                <a:latin typeface="Lucida Console" panose="020B0609040504020204" pitchFamily="49" charset="0"/>
              </a:rPr>
              <a:t>: not(event(out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22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0C1-6B04-1F4C-A1F2-9CF23B6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 With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EF-12E8-8745-869C-C849EB9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semantics---what does model checking actually prove?</a:t>
            </a:r>
          </a:p>
          <a:p>
            <a:r>
              <a:rPr lang="en-US" dirty="0"/>
              <a:t>The meaning of AGREE is understood relative to the LUSTRE model</a:t>
            </a:r>
          </a:p>
          <a:p>
            <a:r>
              <a:rPr lang="en-US" dirty="0"/>
              <a:t>The LUSTRE model is not easy to understand </a:t>
            </a:r>
          </a:p>
          <a:p>
            <a:r>
              <a:rPr lang="en-US" dirty="0"/>
              <a:t>The LUSTRE translation framework is anything but direct and simple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A86-8014-6A4E-9BA3-66B928F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Formalizing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D0F9-2008-FE40-AB63-9BE8C380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LUSTRE model implements AGREE semantics</a:t>
            </a:r>
          </a:p>
          <a:p>
            <a:r>
              <a:rPr lang="en-US" dirty="0"/>
              <a:t>Connects model checking result to the meaning of AGREE</a:t>
            </a:r>
          </a:p>
          <a:p>
            <a:pPr lvl="1"/>
            <a:r>
              <a:rPr lang="en-US" dirty="0"/>
              <a:t>We insist on this fidelity with SPLAT to seL4</a:t>
            </a:r>
          </a:p>
          <a:p>
            <a:pPr lvl="1"/>
            <a:r>
              <a:rPr lang="en-US" dirty="0"/>
              <a:t>Why not with AGREE?</a:t>
            </a:r>
          </a:p>
          <a:p>
            <a:r>
              <a:rPr lang="en-US" dirty="0"/>
              <a:t>Turns on a synthesis path from AGREE to verified software</a:t>
            </a:r>
          </a:p>
          <a:p>
            <a:r>
              <a:rPr lang="en-US" dirty="0"/>
              <a:t>For a leaf component:</a:t>
            </a:r>
          </a:p>
          <a:p>
            <a:pPr lvl="1"/>
            <a:r>
              <a:rPr lang="en-US" dirty="0"/>
              <a:t>Write a contract in AGREE</a:t>
            </a:r>
          </a:p>
          <a:p>
            <a:pPr lvl="1"/>
            <a:r>
              <a:rPr lang="en-US" dirty="0"/>
              <a:t>Write an implementation in AGREE</a:t>
            </a:r>
          </a:p>
          <a:p>
            <a:pPr lvl="1"/>
            <a:r>
              <a:rPr lang="en-US" dirty="0"/>
              <a:t>Verify implementation satisfies contract</a:t>
            </a:r>
          </a:p>
          <a:p>
            <a:pPr lvl="1"/>
            <a:r>
              <a:rPr lang="en-US" dirty="0"/>
              <a:t>Compile implementation down to actual code in something similar to SPLAT</a:t>
            </a:r>
          </a:p>
          <a:p>
            <a:r>
              <a:rPr lang="en-US" dirty="0"/>
              <a:t>Without liveness it’s hard to show the implementation does anything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F5AA8-4FDD-0E4C-A627-678A779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0"/>
            <a:ext cx="12192000" cy="6557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180F2-656D-3746-9B52-F846991EA9FD}"/>
              </a:ext>
            </a:extLst>
          </p:cNvPr>
          <p:cNvSpPr txBox="1"/>
          <p:nvPr/>
        </p:nvSpPr>
        <p:spPr>
          <a:xfrm>
            <a:off x="1418967" y="6295432"/>
            <a:ext cx="935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FPLN Assumes Well-formed Mission Commands</a:t>
            </a:r>
          </a:p>
        </p:txBody>
      </p:sp>
    </p:spTree>
    <p:extLst>
      <p:ext uri="{BB962C8B-B14F-4D97-AF65-F5344CB8AC3E}">
        <p14:creationId xmlns:p14="http://schemas.microsoft.com/office/powerpoint/2010/main" val="144581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76C34-301A-A149-B82F-44B450698EB4}"/>
              </a:ext>
            </a:extLst>
          </p:cNvPr>
          <p:cNvSpPr/>
          <p:nvPr/>
        </p:nvSpPr>
        <p:spPr>
          <a:xfrm>
            <a:off x="68094" y="155648"/>
            <a:ext cx="121239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features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Output: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Gua01_output_equals_input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= Input"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Gua02_output_in_range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when Input in range"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&lt;=&gt;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implementation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assert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628-700C-5940-A6C0-A85344D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Random AGREE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71DB-51FF-B243-B5CC-7FB78A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have a global namespace</a:t>
            </a:r>
          </a:p>
          <a:p>
            <a:r>
              <a:rPr lang="en-US" dirty="0"/>
              <a:t>Can be solved with naming convention: </a:t>
            </a:r>
            <a:r>
              <a:rPr lang="en-US" dirty="0" err="1"/>
              <a:t>pkg_component</a:t>
            </a:r>
            <a:r>
              <a:rPr lang="en-US" dirty="0"/>
              <a:t>_*</a:t>
            </a:r>
          </a:p>
          <a:p>
            <a:r>
              <a:rPr lang="en-US" dirty="0"/>
              <a:t>AADL scoping would be nice though…</a:t>
            </a:r>
          </a:p>
        </p:txBody>
      </p:sp>
    </p:spTree>
    <p:extLst>
      <p:ext uri="{BB962C8B-B14F-4D97-AF65-F5344CB8AC3E}">
        <p14:creationId xmlns:p14="http://schemas.microsoft.com/office/powerpoint/2010/main" val="32725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C163-9D28-EC41-90D8-636015FC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16"/>
            <a:ext cx="12192000" cy="680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E3806-CEDF-C042-9767-2D6E12D355DC}"/>
              </a:ext>
            </a:extLst>
          </p:cNvPr>
          <p:cNvSpPr txBox="1"/>
          <p:nvPr/>
        </p:nvSpPr>
        <p:spPr>
          <a:xfrm>
            <a:off x="172278" y="6334780"/>
            <a:ext cx="118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FLT guarantees well-formed but uses event ports that have no AGREE semantics </a:t>
            </a:r>
          </a:p>
        </p:txBody>
      </p:sp>
    </p:spTree>
    <p:extLst>
      <p:ext uri="{BB962C8B-B14F-4D97-AF65-F5344CB8AC3E}">
        <p14:creationId xmlns:p14="http://schemas.microsoft.com/office/powerpoint/2010/main" val="14447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396D8-BA5D-D04B-8232-4DE75E6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AGREE need event semantics</a:t>
            </a:r>
          </a:p>
        </p:txBody>
      </p:sp>
    </p:spTree>
    <p:extLst>
      <p:ext uri="{BB962C8B-B14F-4D97-AF65-F5344CB8AC3E}">
        <p14:creationId xmlns:p14="http://schemas.microsoft.com/office/powerpoint/2010/main" val="14502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2E1116-847F-7A43-924A-B26A50D8C1B2}"/>
              </a:ext>
            </a:extLst>
          </p:cNvPr>
          <p:cNvSpPr/>
          <p:nvPr/>
        </p:nvSpPr>
        <p:spPr>
          <a:xfrm>
            <a:off x="487015" y="4124739"/>
            <a:ext cx="732514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81A46-0B38-C848-AA57-47493272F86D}"/>
              </a:ext>
            </a:extLst>
          </p:cNvPr>
          <p:cNvSpPr/>
          <p:nvPr/>
        </p:nvSpPr>
        <p:spPr>
          <a:xfrm>
            <a:off x="487017" y="874643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088B5C-5C03-4243-B130-B9EBDF152FE2}"/>
              </a:ext>
            </a:extLst>
          </p:cNvPr>
          <p:cNvSpPr/>
          <p:nvPr/>
        </p:nvSpPr>
        <p:spPr>
          <a:xfrm>
            <a:off x="487016" y="1689651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C3D95-7686-7F45-8CFC-65B0B047978E}"/>
              </a:ext>
            </a:extLst>
          </p:cNvPr>
          <p:cNvSpPr/>
          <p:nvPr/>
        </p:nvSpPr>
        <p:spPr>
          <a:xfrm>
            <a:off x="288235" y="278295"/>
            <a:ext cx="10028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node _TOP__FLT(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__ASSUME__HIST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time : real;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returns 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: bool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let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= SW__VALID_MESSAGE(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= SW__WELL_FORMED_MESSAGE(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= (__ASSUME__HIST =&gt; (__GUARANTEE1 and __GUARANTEE0));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--%IVC __GUARANTEE0, __GUARANTEE1;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3D86-6EA2-0547-BFF5-C9DC8106D766}"/>
              </a:ext>
            </a:extLst>
          </p:cNvPr>
          <p:cNvSpPr txBox="1"/>
          <p:nvPr/>
        </p:nvSpPr>
        <p:spPr>
          <a:xfrm>
            <a:off x="5665305" y="874642"/>
            <a:ext cx="6526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input to output relationships: </a:t>
            </a:r>
            <a:r>
              <a:rPr lang="en-US" sz="2800" dirty="0"/>
              <a:t>output is not a direct function of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constraints on when events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Proof obligation does not need input to output relation to show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 output may be unrelated to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does that matter?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E39F-F269-A843-831E-6B1FD75C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depends…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9A2F-05B4-6641-A634-297655CE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contract needs the behavior if the proof on the binary is to mean something -- the binary performs the computation</a:t>
            </a:r>
          </a:p>
          <a:p>
            <a:r>
              <a:rPr lang="en-US" dirty="0"/>
              <a:t>But for cyber properties, is that important?</a:t>
            </a:r>
          </a:p>
          <a:p>
            <a:r>
              <a:rPr lang="en-US" dirty="0"/>
              <a:t>How much behavior should be included in the contract? For a proof or correctness, the computation needs to be defined</a:t>
            </a:r>
          </a:p>
          <a:p>
            <a:r>
              <a:rPr lang="en-US" dirty="0"/>
              <a:t>In any case, if the contract guarantee is a function of the input, then events will need to be modeled or some initial value needs to be defined for stuttering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C4D46E-A400-DB41-A9C8-F8A450DC662D}"/>
              </a:ext>
            </a:extLst>
          </p:cNvPr>
          <p:cNvSpPr/>
          <p:nvPr/>
        </p:nvSpPr>
        <p:spPr>
          <a:xfrm>
            <a:off x="267127" y="3999016"/>
            <a:ext cx="12493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valid and well-formed command messages shall be forwarded."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 and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SW_FLT_STUTTER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"Stutter if input is not a valid and well-formed message"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not(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, INIT) </a:t>
            </a:r>
            <a:r>
              <a:rPr lang="en-US" b="1" dirty="0">
                <a:solidFill>
                  <a:srgbClr val="3F7F5F"/>
                </a:solidFill>
                <a:latin typeface="Menlo" panose="020B0609030804020204" pitchFamily="49" charset="0"/>
              </a:rPr>
              <a:t>-- What should INIT?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B950-0E1A-EB40-8338-6B4CEF4FEC83}"/>
              </a:ext>
            </a:extLst>
          </p:cNvPr>
          <p:cNvSpPr/>
          <p:nvPr/>
        </p:nvSpPr>
        <p:spPr>
          <a:xfrm>
            <a:off x="267127" y="114357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38F05-486E-314A-9FC9-BBE483B1F52A}"/>
              </a:ext>
            </a:extLst>
          </p:cNvPr>
          <p:cNvSpPr txBox="1"/>
          <p:nvPr/>
        </p:nvSpPr>
        <p:spPr>
          <a:xfrm>
            <a:off x="1282556" y="534616"/>
            <a:ext cx="962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Behavior in contract: output is not a function of the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03D8D-4B9A-8F4F-8B09-B6A3640A8A60}"/>
              </a:ext>
            </a:extLst>
          </p:cNvPr>
          <p:cNvSpPr txBox="1"/>
          <p:nvPr/>
        </p:nvSpPr>
        <p:spPr>
          <a:xfrm>
            <a:off x="994878" y="3429000"/>
            <a:ext cx="10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Behavior in contract: output depends on input</a:t>
            </a:r>
          </a:p>
        </p:txBody>
      </p:sp>
    </p:spTree>
    <p:extLst>
      <p:ext uri="{BB962C8B-B14F-4D97-AF65-F5344CB8AC3E}">
        <p14:creationId xmlns:p14="http://schemas.microsoft.com/office/powerpoint/2010/main" val="391914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Assume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1682617" y="4283782"/>
            <a:ext cx="859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=&gt;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 …); 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3488D-4395-C446-B726-DDF2009DAF8E}"/>
              </a:ext>
            </a:extLst>
          </p:cNvPr>
          <p:cNvSpPr txBox="1"/>
          <p:nvPr/>
        </p:nvSpPr>
        <p:spPr>
          <a:xfrm>
            <a:off x="324716" y="5787889"/>
            <a:ext cx="1161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include the event based ports on left (could mix with regular ports)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input events listed must be present for the constraint to hold</a:t>
            </a:r>
          </a:p>
        </p:txBody>
      </p:sp>
    </p:spTree>
    <p:extLst>
      <p:ext uri="{BB962C8B-B14F-4D97-AF65-F5344CB8AC3E}">
        <p14:creationId xmlns:p14="http://schemas.microsoft.com/office/powerpoint/2010/main" val="398060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Assume Syntax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1299009" y="1560561"/>
            <a:ext cx="86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_1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 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6045684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9314-26CB-7244-BA5D-CDFDAFEC1569}"/>
              </a:ext>
            </a:extLst>
          </p:cNvPr>
          <p:cNvSpPr txBox="1"/>
          <p:nvPr/>
        </p:nvSpPr>
        <p:spPr>
          <a:xfrm>
            <a:off x="1299009" y="4429055"/>
            <a:ext cx="8591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=&gt;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) and event(in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 =&gt; 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92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1565</Words>
  <Application>Microsoft Macintosh PowerPoint</Application>
  <PresentationFormat>Widescreen</PresentationFormat>
  <Paragraphs>218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Menlo</vt:lpstr>
      <vt:lpstr>Office Theme</vt:lpstr>
      <vt:lpstr>AGREE Event Port Semantics</vt:lpstr>
      <vt:lpstr>PowerPoint Presentation</vt:lpstr>
      <vt:lpstr>PowerPoint Presentation</vt:lpstr>
      <vt:lpstr>Does AGREE need event semantics</vt:lpstr>
      <vt:lpstr>PowerPoint Presentation</vt:lpstr>
      <vt:lpstr>It depends…</vt:lpstr>
      <vt:lpstr>PowerPoint Presentation</vt:lpstr>
      <vt:lpstr>AGREE Event Port Semantics for Assume</vt:lpstr>
      <vt:lpstr>AGREE Event Port Assume Syntax</vt:lpstr>
      <vt:lpstr>AGREE Event Port Semantics for Guarantee</vt:lpstr>
      <vt:lpstr>AGREE Event Port Guarantee Syntax</vt:lpstr>
      <vt:lpstr>PowerPoint Presentation</vt:lpstr>
      <vt:lpstr>If no events, does the contract hold?</vt:lpstr>
      <vt:lpstr>PowerPoint Presentation</vt:lpstr>
      <vt:lpstr>PowerPoint Presentation</vt:lpstr>
      <vt:lpstr>PowerPoint Presentation</vt:lpstr>
      <vt:lpstr>Modified AGREE Semantics to Witness Event</vt:lpstr>
      <vt:lpstr>General Concern With AGREE Semantics</vt:lpstr>
      <vt:lpstr>Consider Formalizing AGREE Semantics</vt:lpstr>
      <vt:lpstr>PowerPoint Presentation</vt:lpstr>
      <vt:lpstr>Other Random AGREE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 Event Port Semantics</dc:title>
  <dc:creator>Eric Mercer</dc:creator>
  <cp:lastModifiedBy>Eric Mercer</cp:lastModifiedBy>
  <cp:revision>16</cp:revision>
  <dcterms:created xsi:type="dcterms:W3CDTF">2019-06-11T16:38:32Z</dcterms:created>
  <dcterms:modified xsi:type="dcterms:W3CDTF">2019-06-26T17:58:12Z</dcterms:modified>
</cp:coreProperties>
</file>