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667"/>
  </p:normalViewPr>
  <p:slideViewPr>
    <p:cSldViewPr snapToGrid="0" snapToObjects="1">
      <p:cViewPr varScale="1">
        <p:scale>
          <a:sx n="124" d="100"/>
          <a:sy n="124" d="100"/>
        </p:scale>
        <p:origin x="1144" y="168"/>
      </p:cViewPr>
      <p:guideLst/>
    </p:cSldViewPr>
  </p:slideViewPr>
  <p:notesTextViewPr>
    <p:cViewPr>
      <p:scale>
        <a:sx n="1" d="1"/>
        <a:sy n="1" d="1"/>
      </p:scale>
      <p:origin x="0" y="-89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A293F-2570-1640-B15A-D887954EBFB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2266E-AA87-A247-8974-081C5A3E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81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formal semantics would enable us to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Verify that </a:t>
            </a:r>
            <a:r>
              <a:rPr lang="en-US" dirty="0" err="1"/>
              <a:t>Filter.Impl</a:t>
            </a:r>
            <a:r>
              <a:rPr lang="en-US" dirty="0"/>
              <a:t> satisfies the Filter contract</a:t>
            </a:r>
          </a:p>
          <a:p>
            <a:pPr marL="228600" indent="-228600">
              <a:buAutoNum type="arabicPeriod"/>
            </a:pPr>
            <a:r>
              <a:rPr lang="en-US" dirty="0"/>
              <a:t>Compile </a:t>
            </a:r>
            <a:r>
              <a:rPr lang="en-US" dirty="0" err="1"/>
              <a:t>Filter.Impl</a:t>
            </a:r>
            <a:r>
              <a:rPr lang="en-US" dirty="0"/>
              <a:t> down to actual code for the filter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AGREE is a simple language…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Would need to give more control to specifying output event behavior in the implementation.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Would need something more than contracts to indicate the implementation does more than just meet the contract---liveness maybe?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1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EAAC-63CD-6D48-B3C6-0EDA9C47A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FB5B7-CCC2-4E42-BFB5-1D1838D1C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BA4C4-F98C-7842-ACC2-B041BB68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4CE7E-188A-3341-B0B3-F99F9628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3520E-8DA6-4340-87E4-1BA65519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9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C754-671E-604F-8A97-3910BBDC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13B39-7B4D-824E-BFC4-A25AFD076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CB0B-3BDE-1A4B-9493-804EE4B2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6DDFC-86FE-E348-A4A4-848EAD27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D6C21-206E-C941-8155-19318D4A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5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9016A-8CA2-9240-8D61-965E6367C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A2D21-D63C-6C4B-8B81-D35E99FFA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8803F-E1D9-2D44-BE1F-E12EA517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1BD49-C788-7149-8724-62C705B7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43653-85B2-D94E-8D87-21803210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4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828B-DB42-A942-8DDA-EAC12D8D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9788-539E-174B-9BE1-5495B07B8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F9004-C829-A042-BD72-749C7168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10D41-2544-7C43-A9A3-C12EB7C4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E2F87-71E2-DA42-8AE4-93134778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5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36E2-DF4C-BD4B-B8BF-D620556F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DA76F-E54A-C44F-87D5-4ED597409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85CDA-8B14-8E4E-8DC0-72D1A07C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899DA-6A7F-9241-A355-F9735F10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19F5E-1CA0-2249-AF68-773DEA0D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0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080A-5113-A047-A384-B36D9459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47C2E-5180-0B47-9498-0171846F4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48277-4C4D-4E4A-9B31-E2E622C8E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BF5CF-860D-F140-9475-445C593A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DE1D5-BFE3-F742-96F4-8EB91FB1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7589B-3117-C649-BC0A-AF282896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6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4BF1-E4FE-C947-8F00-6F745BBC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873D3-302C-BE42-A456-CAFBAF38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18BCD-4A52-5440-BBFF-AD7F95852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93E50-ABED-AF4F-93EF-B3D004B87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31384-3702-304B-A42F-71B030F1B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D8AED-4BBF-C544-89C5-F96DCB4A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DC967-7C8A-2B4C-B673-4D1049B3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F1-0D8B-6F4B-AC06-EC95DC63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F051-A62C-3646-9C28-9968033A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CB88A-1832-AA4D-95C0-2FB33B14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8D53D-8360-5647-A5D4-11DF1F29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B57B7-B1CD-AD42-89C0-718BD07D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3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AFBFE-90D3-1F4D-9023-E90A6B55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FD382-F781-5C44-9134-C3E675A7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77469-3166-A84D-BDB1-2543158F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5506-37BD-E541-B7A9-CD7C21C9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F9B54-F311-8C43-B07C-63979AC65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75A5C-26A8-C14B-A17E-602BFD106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0B091-03CA-1348-9D9C-FD8DDA0B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AB780-D970-D445-BEB9-48D5262D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BB50D-7465-4146-A3A6-CE061D82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4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405B-B2CB-034B-A571-4FC16F66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69DE4-1C85-BD41-8F04-EFFB23A08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16748-9F12-7542-A9C5-76C8846C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C3C6E-A34A-7748-97C3-3CA2041A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3E683-EDDD-6145-8BDF-E36E2E8C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06FA6-82BE-3D40-AD9F-D76298CA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39CB4-77BB-D446-A039-C3EC4B8F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91E6B-45C8-304B-83C3-DA69CCAF9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04592-5BBD-554B-BB61-1867D4D7D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F277D-0550-3D4F-AD6B-F7C6ECAB4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51A7A-521D-FC4E-9E31-EC9E5D3DB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3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0A8-C973-704C-951C-B86300893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AGREE Event Port Semantics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0EBFD-E0AB-4943-A731-26ADB4A6FC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31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376C34-301A-A149-B82F-44B450698EB4}"/>
              </a:ext>
            </a:extLst>
          </p:cNvPr>
          <p:cNvSpPr/>
          <p:nvPr/>
        </p:nvSpPr>
        <p:spPr>
          <a:xfrm>
            <a:off x="68094" y="155648"/>
            <a:ext cx="1212390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system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Filter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features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Input: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port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Base_Types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::Integer;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Output: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out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port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Base_Types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::Integer;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annex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agree {**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Gua01_output_equals_input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"Output = Input"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Output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=&gt; 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Output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Input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Gua02_output_in_range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"output when Input in range"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Output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&lt;=&gt;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(event(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Input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LOW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Input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Input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HIGH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**};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Filter;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system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implementation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Filter.Impl</a:t>
            </a:r>
            <a:endParaRPr lang="en-US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annex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agree {**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eq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Input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eq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in_range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bool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LOW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HIGH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eq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has_input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bool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Input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assert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event(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Output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u="sng" dirty="0" err="1">
                <a:solidFill>
                  <a:srgbClr val="000000"/>
                </a:solidFill>
                <a:latin typeface="Menlo" panose="020B0609030804020204" pitchFamily="49" charset="0"/>
              </a:rPr>
              <a:t>has_input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true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Menlo" panose="020B0609030804020204" pitchFamily="49" charset="0"/>
              </a:rPr>
              <a:t>in_range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true);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assign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Output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has_input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in_range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true)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LOW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**};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Filter.Impl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5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9F5AA8-4FDD-0E4C-A627-678A779EF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4" y="0"/>
            <a:ext cx="12192000" cy="65570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1180F2-656D-3746-9B52-F846991EA9FD}"/>
              </a:ext>
            </a:extLst>
          </p:cNvPr>
          <p:cNvSpPr txBox="1"/>
          <p:nvPr/>
        </p:nvSpPr>
        <p:spPr>
          <a:xfrm>
            <a:off x="1418967" y="6295432"/>
            <a:ext cx="9354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FPLN Assumes Well-formed Mission Commands</a:t>
            </a:r>
          </a:p>
        </p:txBody>
      </p:sp>
    </p:spTree>
    <p:extLst>
      <p:ext uri="{BB962C8B-B14F-4D97-AF65-F5344CB8AC3E}">
        <p14:creationId xmlns:p14="http://schemas.microsoft.com/office/powerpoint/2010/main" val="144581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3DC163-9D28-EC41-90D8-636015FC1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16"/>
            <a:ext cx="12192000" cy="6805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EE3806-CEDF-C042-9767-2D6E12D355DC}"/>
              </a:ext>
            </a:extLst>
          </p:cNvPr>
          <p:cNvSpPr txBox="1"/>
          <p:nvPr/>
        </p:nvSpPr>
        <p:spPr>
          <a:xfrm>
            <a:off x="172278" y="6334780"/>
            <a:ext cx="118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FLT guarantees well-formed but uses event ports that have no AGREE semantics </a:t>
            </a:r>
          </a:p>
        </p:txBody>
      </p:sp>
    </p:spTree>
    <p:extLst>
      <p:ext uri="{BB962C8B-B14F-4D97-AF65-F5344CB8AC3E}">
        <p14:creationId xmlns:p14="http://schemas.microsoft.com/office/powerpoint/2010/main" val="144472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2E1116-847F-7A43-924A-B26A50D8C1B2}"/>
              </a:ext>
            </a:extLst>
          </p:cNvPr>
          <p:cNvSpPr/>
          <p:nvPr/>
        </p:nvSpPr>
        <p:spPr>
          <a:xfrm>
            <a:off x="487015" y="4124739"/>
            <a:ext cx="7325142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8C81A46-0B38-C848-AA57-47493272F86D}"/>
              </a:ext>
            </a:extLst>
          </p:cNvPr>
          <p:cNvSpPr/>
          <p:nvPr/>
        </p:nvSpPr>
        <p:spPr>
          <a:xfrm>
            <a:off x="487017" y="874643"/>
            <a:ext cx="4363279" cy="2981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088B5C-5C03-4243-B130-B9EBDF152FE2}"/>
              </a:ext>
            </a:extLst>
          </p:cNvPr>
          <p:cNvSpPr/>
          <p:nvPr/>
        </p:nvSpPr>
        <p:spPr>
          <a:xfrm>
            <a:off x="487016" y="1689651"/>
            <a:ext cx="4363279" cy="2981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BC3D95-7686-7F45-8CFC-65B0B047978E}"/>
              </a:ext>
            </a:extLst>
          </p:cNvPr>
          <p:cNvSpPr/>
          <p:nvPr/>
        </p:nvSpPr>
        <p:spPr>
          <a:xfrm>
            <a:off x="288235" y="278295"/>
            <a:ext cx="1002858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node _TOP__FLT(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__ASSUME__HIST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filter_in___EVENT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: SW__RF_Msg__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Impl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time : real;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filter_out___EVENT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: SW__RF_Msg__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Impl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returns (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__ASSERT : bool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var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__GUARANTEE0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__GUARANTEE1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let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__GUARANTEE0 = SW__VALID_MESSAGE(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__GUARANTEE1 = SW__WELL_FORMED_MESSAGE(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__ASSERT = (__ASSUME__HIST =&gt; (__GUARANTEE1 and __GUARANTEE0));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--%IVC __GUARANTEE0, __GUARANTEE1;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tel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E3D86-6EA2-0547-BFF5-C9DC8106D766}"/>
              </a:ext>
            </a:extLst>
          </p:cNvPr>
          <p:cNvSpPr txBox="1"/>
          <p:nvPr/>
        </p:nvSpPr>
        <p:spPr>
          <a:xfrm>
            <a:off x="5665305" y="874642"/>
            <a:ext cx="65266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constraints on when events occur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input to output event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Proof obligation does not need causality or sequencing to show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But assuming such a detail does matter…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710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474-43F8-2B4F-939C-FB82BA56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Proposed AGREE Event Port Semantics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80F156-7E22-D541-949D-9E4AA4231EF0}"/>
              </a:ext>
            </a:extLst>
          </p:cNvPr>
          <p:cNvGrpSpPr/>
          <p:nvPr/>
        </p:nvGrpSpPr>
        <p:grpSpPr>
          <a:xfrm>
            <a:off x="3458818" y="1809959"/>
            <a:ext cx="4646551" cy="1878495"/>
            <a:chOff x="3458818" y="1809959"/>
            <a:chExt cx="4646551" cy="1878495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5909D995-3C2F-5348-9B45-8A83DAF5A959}"/>
                </a:ext>
              </a:extLst>
            </p:cNvPr>
            <p:cNvSpPr/>
            <p:nvPr/>
          </p:nvSpPr>
          <p:spPr>
            <a:xfrm>
              <a:off x="4174436" y="1809959"/>
              <a:ext cx="3150704" cy="1878495"/>
            </a:xfrm>
            <a:prstGeom prst="parallelogram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91FE920-6157-BA4B-B48E-4CA8AB7C8460}"/>
                </a:ext>
              </a:extLst>
            </p:cNvPr>
            <p:cNvGrpSpPr/>
            <p:nvPr/>
          </p:nvGrpSpPr>
          <p:grpSpPr>
            <a:xfrm>
              <a:off x="4239047" y="1945173"/>
              <a:ext cx="318052" cy="347868"/>
              <a:chOff x="3677478" y="1948070"/>
              <a:chExt cx="318052" cy="347868"/>
            </a:xfrm>
          </p:grpSpPr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38D2CF44-D668-1343-BAF0-3E7151F9469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9C3F07B-9D03-9042-8E4D-A77539308427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A70F391-A7F2-294D-A202-1A5F49745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388E19-3926-CC4E-867D-3EE27B5F989D}"/>
                </a:ext>
              </a:extLst>
            </p:cNvPr>
            <p:cNvGrpSpPr/>
            <p:nvPr/>
          </p:nvGrpSpPr>
          <p:grpSpPr>
            <a:xfrm>
              <a:off x="4239047" y="2516156"/>
              <a:ext cx="318052" cy="347868"/>
              <a:chOff x="3677478" y="1948070"/>
              <a:chExt cx="318052" cy="347868"/>
            </a:xfrm>
          </p:grpSpPr>
          <p:sp>
            <p:nvSpPr>
              <p:cNvPr id="17" name="Triangle 16">
                <a:extLst>
                  <a:ext uri="{FF2B5EF4-FFF2-40B4-BE49-F238E27FC236}">
                    <a16:creationId xmlns:a16="http://schemas.microsoft.com/office/drawing/2014/main" id="{DA9F1EFC-6432-6448-BA05-73ADFF939B53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5872332-0FDE-2346-A448-6598DB1A606F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5E48B44-405C-A74D-8246-1E58D44E1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0551795-0412-A24E-AC7C-07E8F1772378}"/>
                </a:ext>
              </a:extLst>
            </p:cNvPr>
            <p:cNvGrpSpPr/>
            <p:nvPr/>
          </p:nvGrpSpPr>
          <p:grpSpPr>
            <a:xfrm>
              <a:off x="4239047" y="3135522"/>
              <a:ext cx="318052" cy="347868"/>
              <a:chOff x="3677478" y="1948070"/>
              <a:chExt cx="318052" cy="347868"/>
            </a:xfrm>
          </p:grpSpPr>
          <p:sp>
            <p:nvSpPr>
              <p:cNvPr id="21" name="Triangle 20">
                <a:extLst>
                  <a:ext uri="{FF2B5EF4-FFF2-40B4-BE49-F238E27FC236}">
                    <a16:creationId xmlns:a16="http://schemas.microsoft.com/office/drawing/2014/main" id="{0E19EBD8-FFE8-4E4E-A15E-8C7B384D0DB1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9C0AB78-6A16-E440-B23A-3F7BFC7F403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3FA9CBF-5D07-454C-B676-BF9A7D493F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DDAFD8F-8BBC-EA49-8599-C9DEC32C6E6B}"/>
                </a:ext>
              </a:extLst>
            </p:cNvPr>
            <p:cNvGrpSpPr/>
            <p:nvPr/>
          </p:nvGrpSpPr>
          <p:grpSpPr>
            <a:xfrm>
              <a:off x="7007088" y="1946208"/>
              <a:ext cx="318052" cy="347868"/>
              <a:chOff x="3677478" y="1948070"/>
              <a:chExt cx="318052" cy="347868"/>
            </a:xfrm>
          </p:grpSpPr>
          <p:sp>
            <p:nvSpPr>
              <p:cNvPr id="25" name="Triangle 24">
                <a:extLst>
                  <a:ext uri="{FF2B5EF4-FFF2-40B4-BE49-F238E27FC236}">
                    <a16:creationId xmlns:a16="http://schemas.microsoft.com/office/drawing/2014/main" id="{7912B98C-F978-D246-A81A-F9DED9650AD4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0F1F33A-0F63-EB44-B530-E281735CD01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F976F18-2FE1-C244-86DB-C217D2008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F56436B-754B-F746-9405-E47DC5BCDE50}"/>
                </a:ext>
              </a:extLst>
            </p:cNvPr>
            <p:cNvGrpSpPr/>
            <p:nvPr/>
          </p:nvGrpSpPr>
          <p:grpSpPr>
            <a:xfrm>
              <a:off x="7007088" y="2517191"/>
              <a:ext cx="318052" cy="347868"/>
              <a:chOff x="3677478" y="1948070"/>
              <a:chExt cx="318052" cy="347868"/>
            </a:xfrm>
          </p:grpSpPr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DED38342-6DF2-D945-9DD3-2CD8D23E94C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55D81B2-28E9-2341-A6C0-B0B8D7803039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32C3D54-5814-0C49-89DA-CA0FCB2FEA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70279F8-0CF6-3546-ACEF-7B85B3A71CD7}"/>
                </a:ext>
              </a:extLst>
            </p:cNvPr>
            <p:cNvGrpSpPr/>
            <p:nvPr/>
          </p:nvGrpSpPr>
          <p:grpSpPr>
            <a:xfrm>
              <a:off x="7007088" y="3136557"/>
              <a:ext cx="318052" cy="347868"/>
              <a:chOff x="3677478" y="1948070"/>
              <a:chExt cx="318052" cy="347868"/>
            </a:xfrm>
          </p:grpSpPr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A94C4831-4A64-D549-85DB-E8C373A3FE28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74245C8-CC9B-4F46-9C88-393CE98B82EB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9228FD5-212B-B643-8F9F-41CA1A58EB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D52C813-EE5E-0449-B995-A25E7AA1FE38}"/>
                </a:ext>
              </a:extLst>
            </p:cNvPr>
            <p:cNvSpPr txBox="1"/>
            <p:nvPr/>
          </p:nvSpPr>
          <p:spPr>
            <a:xfrm>
              <a:off x="4583610" y="1947901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747D3D-9567-8E45-9246-ED6F14972F17}"/>
                </a:ext>
              </a:extLst>
            </p:cNvPr>
            <p:cNvSpPr txBox="1"/>
            <p:nvPr/>
          </p:nvSpPr>
          <p:spPr>
            <a:xfrm>
              <a:off x="4591899" y="249943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EF47A8-5892-5742-857F-1D236EE50AC1}"/>
                </a:ext>
              </a:extLst>
            </p:cNvPr>
            <p:cNvSpPr txBox="1"/>
            <p:nvPr/>
          </p:nvSpPr>
          <p:spPr>
            <a:xfrm>
              <a:off x="4583610" y="313310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n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DB6516-C271-8540-A366-FD7425D88C22}"/>
                </a:ext>
              </a:extLst>
            </p:cNvPr>
            <p:cNvGrpSpPr/>
            <p:nvPr/>
          </p:nvGrpSpPr>
          <p:grpSpPr>
            <a:xfrm>
              <a:off x="4692940" y="2863926"/>
              <a:ext cx="49696" cy="274028"/>
              <a:chOff x="2206487" y="2764770"/>
              <a:chExt cx="49696" cy="27402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A750024-EBBF-D64D-9927-B5ACDDC7DD0C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A85A070-EB76-8F47-8A44-B5D81E5E7BBF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EEA8161-0354-7E49-BC87-1696795B4E75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0CBA2-DCBD-E646-B347-F7390AE7B6B5}"/>
                </a:ext>
              </a:extLst>
            </p:cNvPr>
            <p:cNvSpPr txBox="1"/>
            <p:nvPr/>
          </p:nvSpPr>
          <p:spPr>
            <a:xfrm>
              <a:off x="6216945" y="1941277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FDA4F8-7651-F441-8471-FE6D19BB1CB0}"/>
                </a:ext>
              </a:extLst>
            </p:cNvPr>
            <p:cNvSpPr txBox="1"/>
            <p:nvPr/>
          </p:nvSpPr>
          <p:spPr>
            <a:xfrm>
              <a:off x="6225234" y="249281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5DC856-C70F-1347-A6D4-8A051134F6F8}"/>
                </a:ext>
              </a:extLst>
            </p:cNvPr>
            <p:cNvSpPr txBox="1"/>
            <p:nvPr/>
          </p:nvSpPr>
          <p:spPr>
            <a:xfrm>
              <a:off x="6216945" y="312648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out</a:t>
              </a:r>
              <a:r>
                <a:rPr lang="en-US" baseline="-25000" dirty="0" err="1"/>
                <a:t>m</a:t>
              </a:r>
              <a:endParaRPr lang="en-US" baseline="-250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1B46584-359B-A94F-B185-E5D1A20558F7}"/>
                </a:ext>
              </a:extLst>
            </p:cNvPr>
            <p:cNvGrpSpPr/>
            <p:nvPr/>
          </p:nvGrpSpPr>
          <p:grpSpPr>
            <a:xfrm>
              <a:off x="6326275" y="2857302"/>
              <a:ext cx="49696" cy="274028"/>
              <a:chOff x="2206487" y="2764770"/>
              <a:chExt cx="49696" cy="27402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E69D686-D1C8-EA41-8A32-3CE03956AB99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935B9BF-51D0-6C42-A1C2-9ED8D50D8FCC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2022AF9-AA9C-4044-A69D-C54F2356D5A4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5A80C60-5B88-714B-936C-7B0FBD2AC9F7}"/>
                </a:ext>
              </a:extLst>
            </p:cNvPr>
            <p:cNvCxnSpPr>
              <a:endCxn id="7" idx="3"/>
            </p:cNvCxnSpPr>
            <p:nvPr/>
          </p:nvCxnSpPr>
          <p:spPr>
            <a:xfrm>
              <a:off x="3458818" y="211910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76A9D06-13EA-9347-BBD9-22E11B809F9E}"/>
                </a:ext>
              </a:extLst>
            </p:cNvPr>
            <p:cNvCxnSpPr/>
            <p:nvPr/>
          </p:nvCxnSpPr>
          <p:spPr>
            <a:xfrm>
              <a:off x="3458818" y="2690090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25860E2-38DE-CA49-A450-3DE2DF6D84DA}"/>
                </a:ext>
              </a:extLst>
            </p:cNvPr>
            <p:cNvCxnSpPr/>
            <p:nvPr/>
          </p:nvCxnSpPr>
          <p:spPr>
            <a:xfrm>
              <a:off x="3458818" y="3298378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EC84CC5-E604-0F43-94F6-A99719619366}"/>
                </a:ext>
              </a:extLst>
            </p:cNvPr>
            <p:cNvCxnSpPr/>
            <p:nvPr/>
          </p:nvCxnSpPr>
          <p:spPr>
            <a:xfrm>
              <a:off x="7325140" y="2113516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82B307D-C6F9-C940-824C-C0FEB1D44C07}"/>
                </a:ext>
              </a:extLst>
            </p:cNvPr>
            <p:cNvCxnSpPr/>
            <p:nvPr/>
          </p:nvCxnSpPr>
          <p:spPr>
            <a:xfrm>
              <a:off x="7325140" y="2684499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D9CF092-FFE7-7049-B409-FA5E185E7512}"/>
                </a:ext>
              </a:extLst>
            </p:cNvPr>
            <p:cNvCxnSpPr/>
            <p:nvPr/>
          </p:nvCxnSpPr>
          <p:spPr>
            <a:xfrm>
              <a:off x="7325140" y="329278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0A4EB2E2-68B6-7B4E-8FEF-1AB53D094CC1}"/>
              </a:ext>
            </a:extLst>
          </p:cNvPr>
          <p:cNvSpPr txBox="1"/>
          <p:nvPr/>
        </p:nvSpPr>
        <p:spPr>
          <a:xfrm>
            <a:off x="69574" y="4159949"/>
            <a:ext cx="12122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when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fires relative to input and output events and values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&lt;=&gt; (event(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) and … and event(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) and … and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constraints on the value of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at the time of its event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 at event”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(event(out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and event(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) and …)  =&gt; 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060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474-43F8-2B4F-939C-FB82BA56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AGREE Event Port Syntax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A4EB2E2-68B6-7B4E-8FEF-1AB53D094CC1}"/>
              </a:ext>
            </a:extLst>
          </p:cNvPr>
          <p:cNvSpPr txBox="1"/>
          <p:nvPr/>
        </p:nvSpPr>
        <p:spPr>
          <a:xfrm>
            <a:off x="477078" y="4019967"/>
            <a:ext cx="106017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when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fires relative to input events and values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	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	&lt;=&gt; 	(event(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) and … and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,…));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constraints on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at the time of its event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 at event”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	(event(out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and event(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) and …)  =&gt; 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F18A4B-7543-B540-B8B3-3303C6535F17}"/>
              </a:ext>
            </a:extLst>
          </p:cNvPr>
          <p:cNvSpPr txBox="1"/>
          <p:nvPr/>
        </p:nvSpPr>
        <p:spPr>
          <a:xfrm>
            <a:off x="477078" y="1457821"/>
            <a:ext cx="11569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out event</a:t>
            </a:r>
            <a:r>
              <a:rPr lang="en-US" dirty="0">
                <a:latin typeface="Lucida Console" panose="020B0609040504020204" pitchFamily="49" charset="0"/>
              </a:rPr>
              <a:t> 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 </a:t>
            </a:r>
            <a:r>
              <a:rPr lang="en-US" dirty="0">
                <a:latin typeface="Lucida Console" panose="020B0609040504020204" pitchFamily="49" charset="0"/>
              </a:rPr>
              <a:t>: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 at event”</a:t>
            </a:r>
            <a:r>
              <a:rPr lang="en-US" dirty="0">
                <a:latin typeface="Lucida Console" panose="020B0609040504020204" pitchFamily="49" charset="0"/>
              </a:rPr>
              <a:t>: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out event</a:t>
            </a:r>
            <a:r>
              <a:rPr lang="en-US" dirty="0">
                <a:latin typeface="Lucida Console" panose="020B0609040504020204" pitchFamily="49" charset="0"/>
              </a:rPr>
              <a:t> out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 </a:t>
            </a:r>
            <a:r>
              <a:rPr lang="en-US" dirty="0">
                <a:latin typeface="Lucida Console" panose="020B0609040504020204" pitchFamily="49" charset="0"/>
              </a:rPr>
              <a:t>: event_out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x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y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 at event”</a:t>
            </a:r>
            <a:r>
              <a:rPr lang="en-US" dirty="0">
                <a:latin typeface="Lucida Console" panose="020B0609040504020204" pitchFamily="49" charset="0"/>
              </a:rPr>
              <a:t>: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x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y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3" name="Up-Down Arrow 2">
            <a:extLst>
              <a:ext uri="{FF2B5EF4-FFF2-40B4-BE49-F238E27FC236}">
                <a16:creationId xmlns:a16="http://schemas.microsoft.com/office/drawing/2014/main" id="{D61C5B25-28D5-C244-A57D-14BE693F04AA}"/>
              </a:ext>
            </a:extLst>
          </p:cNvPr>
          <p:cNvSpPr/>
          <p:nvPr/>
        </p:nvSpPr>
        <p:spPr>
          <a:xfrm>
            <a:off x="5223753" y="3171220"/>
            <a:ext cx="437745" cy="6420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1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96D8-BA5D-D04B-8232-4DE75E6B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AGREE need event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8BEA9-5A5C-4D4E-A221-9933EEE5C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needs to be proved relative to events and sequencing? </a:t>
            </a:r>
          </a:p>
          <a:p>
            <a:r>
              <a:rPr lang="en-US" dirty="0"/>
              <a:t>How would the input to output event constraint strengthen the AGREE proof relative to the output property?</a:t>
            </a:r>
          </a:p>
          <a:p>
            <a:r>
              <a:rPr lang="en-US" dirty="0"/>
              <a:t>Does the output constraint need to be tied to the input event?</a:t>
            </a:r>
          </a:p>
          <a:p>
            <a:r>
              <a:rPr lang="en-US" dirty="0"/>
              <a:t>How would downstream component assumptions rely on events or sequencing relative relative to the system level properties?</a:t>
            </a:r>
          </a:p>
        </p:txBody>
      </p:sp>
    </p:spTree>
    <p:extLst>
      <p:ext uri="{BB962C8B-B14F-4D97-AF65-F5344CB8AC3E}">
        <p14:creationId xmlns:p14="http://schemas.microsoft.com/office/powerpoint/2010/main" val="145029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80C1-6B04-1F4C-A1F2-9CF23B6E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Concern With AGREE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1CEF-12E8-8745-869C-C849EB99C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semantics---what does model checking actually prove?</a:t>
            </a:r>
          </a:p>
          <a:p>
            <a:r>
              <a:rPr lang="en-US" dirty="0"/>
              <a:t>The meaning of AGREE is understood relative to the LUSTRE model</a:t>
            </a:r>
          </a:p>
          <a:p>
            <a:r>
              <a:rPr lang="en-US" dirty="0"/>
              <a:t>The LUSTRE model is not easy to understand </a:t>
            </a:r>
          </a:p>
          <a:p>
            <a:r>
              <a:rPr lang="en-US" dirty="0"/>
              <a:t>The LUSTRE translation framework is anything but direct and simple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EA86-8014-6A4E-9BA3-66B928F2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Formalizing AGREE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D0F9-2008-FE40-AB63-9BE8C3802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Prove LUSTRE model implements AGREE semantics</a:t>
            </a:r>
          </a:p>
          <a:p>
            <a:r>
              <a:rPr lang="en-US" dirty="0"/>
              <a:t>Connects model checking result to the meaning of AGREE</a:t>
            </a:r>
          </a:p>
          <a:p>
            <a:pPr lvl="1"/>
            <a:r>
              <a:rPr lang="en-US" dirty="0"/>
              <a:t>We insist on this fidelity with SPLAT to seL4</a:t>
            </a:r>
          </a:p>
          <a:p>
            <a:pPr lvl="1"/>
            <a:r>
              <a:rPr lang="en-US" dirty="0"/>
              <a:t>Why not with AGREE?</a:t>
            </a:r>
          </a:p>
          <a:p>
            <a:r>
              <a:rPr lang="en-US" dirty="0"/>
              <a:t>Turns on a synthesis path from AGREE to verified software</a:t>
            </a:r>
          </a:p>
          <a:p>
            <a:r>
              <a:rPr lang="en-US" dirty="0"/>
              <a:t>For a leaf component:</a:t>
            </a:r>
          </a:p>
          <a:p>
            <a:pPr lvl="1"/>
            <a:r>
              <a:rPr lang="en-US" dirty="0"/>
              <a:t>Write a contract in AGREE</a:t>
            </a:r>
          </a:p>
          <a:p>
            <a:pPr lvl="1"/>
            <a:r>
              <a:rPr lang="en-US" dirty="0"/>
              <a:t>Write an implementation in AGREE</a:t>
            </a:r>
          </a:p>
          <a:p>
            <a:pPr lvl="1"/>
            <a:r>
              <a:rPr lang="en-US" dirty="0"/>
              <a:t>Verify implementation satisfies contract</a:t>
            </a:r>
          </a:p>
          <a:p>
            <a:pPr lvl="1"/>
            <a:r>
              <a:rPr lang="en-US" dirty="0"/>
              <a:t>Compile implementation down to actual code in something similar to SPLAT</a:t>
            </a:r>
          </a:p>
          <a:p>
            <a:r>
              <a:rPr lang="en-US" dirty="0"/>
              <a:t>Without liveness it’s hard to show the implementation does anything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709</Words>
  <Application>Microsoft Macintosh PowerPoint</Application>
  <PresentationFormat>Widescreen</PresentationFormat>
  <Paragraphs>116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Lucida Console</vt:lpstr>
      <vt:lpstr>Menlo</vt:lpstr>
      <vt:lpstr>Office Theme</vt:lpstr>
      <vt:lpstr>AGREE Event Port Semantics</vt:lpstr>
      <vt:lpstr>PowerPoint Presentation</vt:lpstr>
      <vt:lpstr>PowerPoint Presentation</vt:lpstr>
      <vt:lpstr>PowerPoint Presentation</vt:lpstr>
      <vt:lpstr>Proposed AGREE Event Port Semantics</vt:lpstr>
      <vt:lpstr>Proposed AGREE Event Port Syntax</vt:lpstr>
      <vt:lpstr>Does AGREE need event semantics</vt:lpstr>
      <vt:lpstr>General Concern With AGREE Semantics</vt:lpstr>
      <vt:lpstr>Consider Formalizing AGREE Semantics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AGREE Event Port Semantics</dc:title>
  <dc:creator>Eric Mercer</dc:creator>
  <cp:lastModifiedBy>Eric Mercer</cp:lastModifiedBy>
  <cp:revision>20</cp:revision>
  <dcterms:created xsi:type="dcterms:W3CDTF">2019-06-10T19:40:03Z</dcterms:created>
  <dcterms:modified xsi:type="dcterms:W3CDTF">2019-06-10T21:45:33Z</dcterms:modified>
</cp:coreProperties>
</file>