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4" r:id="rId20"/>
    <p:sldId id="276" r:id="rId21"/>
    <p:sldId id="275" r:id="rId22"/>
    <p:sldId id="281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5" r:id="rId40"/>
    <p:sldId id="294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421AF-1351-489E-AF5F-CEB94C295D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71778-BC12-404E-ABAB-96BEDD6D7E62}">
      <dgm:prSet phldrT="[文本]"/>
      <dgm:spPr/>
      <dgm:t>
        <a:bodyPr/>
        <a:lstStyle/>
        <a:p>
          <a:r>
            <a:rPr lang="zh-CN" altLang="en-US" dirty="0" smtClean="0"/>
            <a:t>帮助将应用组织成容易了解，容易维护，具有弹性的架构</a:t>
          </a:r>
          <a:endParaRPr lang="en-US" altLang="zh-CN" dirty="0" smtClean="0"/>
        </a:p>
        <a:p>
          <a:endParaRPr lang="zh-CN" altLang="en-US" dirty="0"/>
        </a:p>
      </dgm:t>
    </dgm:pt>
    <dgm:pt modelId="{3A3328FA-B16B-4E3E-9388-A62E7D7D6933}" type="parTrans" cxnId="{AEAA545A-9073-4AC1-9C03-20C94B9E3D7A}">
      <dgm:prSet/>
      <dgm:spPr/>
      <dgm:t>
        <a:bodyPr/>
        <a:lstStyle/>
        <a:p>
          <a:endParaRPr lang="zh-CN" altLang="en-US"/>
        </a:p>
      </dgm:t>
    </dgm:pt>
    <dgm:pt modelId="{37BFFFAF-A50A-4717-8EB1-67255689C41F}" type="sibTrans" cxnId="{AEAA545A-9073-4AC1-9C03-20C94B9E3D7A}">
      <dgm:prSet/>
      <dgm:spPr/>
      <dgm:t>
        <a:bodyPr/>
        <a:lstStyle/>
        <a:p>
          <a:endParaRPr lang="zh-CN" altLang="en-US"/>
        </a:p>
      </dgm:t>
    </dgm:pt>
    <dgm:pt modelId="{F31D5795-D332-49B4-B5DE-6EEDF5890996}">
      <dgm:prSet phldrT="[文本]"/>
      <dgm:spPr/>
      <dgm:t>
        <a:bodyPr/>
        <a:lstStyle/>
        <a:p>
          <a:r>
            <a:rPr lang="zh-CN" altLang="en-US" dirty="0" smtClean="0"/>
            <a:t>易交流</a:t>
          </a:r>
          <a:endParaRPr lang="zh-CN" altLang="en-US" dirty="0"/>
        </a:p>
      </dgm:t>
    </dgm:pt>
    <dgm:pt modelId="{BED58E09-4F3D-4238-AB48-6FC1E0319965}" type="parTrans" cxnId="{2E863E25-0575-4D1A-AA36-4073FFC3236C}">
      <dgm:prSet/>
      <dgm:spPr/>
      <dgm:t>
        <a:bodyPr/>
        <a:lstStyle/>
        <a:p>
          <a:endParaRPr lang="zh-CN" altLang="en-US"/>
        </a:p>
      </dgm:t>
    </dgm:pt>
    <dgm:pt modelId="{E77CD533-9619-49ED-96BC-B71252489CD9}" type="sibTrans" cxnId="{2E863E25-0575-4D1A-AA36-4073FFC3236C}">
      <dgm:prSet/>
      <dgm:spPr/>
      <dgm:t>
        <a:bodyPr/>
        <a:lstStyle/>
        <a:p>
          <a:endParaRPr lang="zh-CN" altLang="en-US"/>
        </a:p>
      </dgm:t>
    </dgm:pt>
    <dgm:pt modelId="{99B9C680-1051-4AE5-ABBF-CEBB0442A84C}">
      <dgm:prSet phldrT="[文本]"/>
      <dgm:spPr/>
      <dgm:t>
        <a:bodyPr/>
        <a:lstStyle/>
        <a:p>
          <a:r>
            <a:rPr lang="zh-CN" altLang="en-US" b="1" i="0" dirty="0" smtClean="0"/>
            <a:t>易维护</a:t>
          </a:r>
          <a:endParaRPr lang="zh-CN" altLang="en-US" dirty="0"/>
        </a:p>
      </dgm:t>
    </dgm:pt>
    <dgm:pt modelId="{8DBABCEC-981A-4458-A172-7132172A9035}" type="parTrans" cxnId="{87EC049D-84C0-4A92-A48D-5601BA1B0A7F}">
      <dgm:prSet/>
      <dgm:spPr/>
      <dgm:t>
        <a:bodyPr/>
        <a:lstStyle/>
        <a:p>
          <a:endParaRPr lang="zh-CN" altLang="en-US"/>
        </a:p>
      </dgm:t>
    </dgm:pt>
    <dgm:pt modelId="{8695B928-527A-4BDC-B027-8A5316761152}" type="sibTrans" cxnId="{87EC049D-84C0-4A92-A48D-5601BA1B0A7F}">
      <dgm:prSet/>
      <dgm:spPr/>
      <dgm:t>
        <a:bodyPr/>
        <a:lstStyle/>
        <a:p>
          <a:endParaRPr lang="zh-CN" altLang="en-US"/>
        </a:p>
      </dgm:t>
    </dgm:pt>
    <dgm:pt modelId="{8943DE9A-F9CC-473E-B6C0-8CDCD1B4C801}">
      <dgm:prSet phldrT="[文本]"/>
      <dgm:spPr/>
      <dgm:t>
        <a:bodyPr/>
        <a:lstStyle/>
        <a:p>
          <a:r>
            <a:rPr lang="zh-CN" altLang="en-US" dirty="0" smtClean="0"/>
            <a:t>有弹性</a:t>
          </a:r>
          <a:endParaRPr lang="zh-CN" altLang="en-US" dirty="0"/>
        </a:p>
      </dgm:t>
    </dgm:pt>
    <dgm:pt modelId="{58396B25-DED1-475F-AA5A-7EA2AB8A0F3D}" type="parTrans" cxnId="{27D9E463-BDD6-4E38-A57E-54CC8D45A67B}">
      <dgm:prSet/>
      <dgm:spPr/>
      <dgm:t>
        <a:bodyPr/>
        <a:lstStyle/>
        <a:p>
          <a:endParaRPr lang="zh-CN" altLang="en-US"/>
        </a:p>
      </dgm:t>
    </dgm:pt>
    <dgm:pt modelId="{3E027B93-29A8-453E-BBAC-52E1A6D49F69}" type="sibTrans" cxnId="{27D9E463-BDD6-4E38-A57E-54CC8D45A67B}">
      <dgm:prSet/>
      <dgm:spPr/>
      <dgm:t>
        <a:bodyPr/>
        <a:lstStyle/>
        <a:p>
          <a:endParaRPr lang="zh-CN" altLang="en-US"/>
        </a:p>
      </dgm:t>
    </dgm:pt>
    <dgm:pt modelId="{B407A0CB-4808-4229-B68A-11F5BA9F5788}" type="pres">
      <dgm:prSet presAssocID="{76D421AF-1351-489E-AF5F-CEB94C295DE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37AFE3E-D4AD-4202-89EA-36BF63F4346E}" type="pres">
      <dgm:prSet presAssocID="{96471778-BC12-404E-ABAB-96BEDD6D7E62}" presName="thickLine" presStyleLbl="alignNode1" presStyleIdx="0" presStyleCnt="1" custLinFactNeighborX="-10524" custLinFactNeighborY="1577"/>
      <dgm:spPr/>
    </dgm:pt>
    <dgm:pt modelId="{10ED0B78-BBB1-43EF-8776-CB59510B95D6}" type="pres">
      <dgm:prSet presAssocID="{96471778-BC12-404E-ABAB-96BEDD6D7E62}" presName="horz1" presStyleCnt="0"/>
      <dgm:spPr/>
    </dgm:pt>
    <dgm:pt modelId="{624A90B3-83F1-429E-B6AE-F46825DE1C2E}" type="pres">
      <dgm:prSet presAssocID="{96471778-BC12-404E-ABAB-96BEDD6D7E62}" presName="tx1" presStyleLbl="revTx" presStyleIdx="0" presStyleCnt="4" custScaleX="215765"/>
      <dgm:spPr/>
      <dgm:t>
        <a:bodyPr/>
        <a:lstStyle/>
        <a:p>
          <a:endParaRPr lang="zh-CN" altLang="en-US"/>
        </a:p>
      </dgm:t>
    </dgm:pt>
    <dgm:pt modelId="{1C647372-8A56-4EA7-AC84-4CE39C8C27FB}" type="pres">
      <dgm:prSet presAssocID="{96471778-BC12-404E-ABAB-96BEDD6D7E62}" presName="vert1" presStyleCnt="0"/>
      <dgm:spPr/>
    </dgm:pt>
    <dgm:pt modelId="{F14FCE16-B5C8-43D7-9319-37289E96741E}" type="pres">
      <dgm:prSet presAssocID="{F31D5795-D332-49B4-B5DE-6EEDF5890996}" presName="vertSpace2a" presStyleCnt="0"/>
      <dgm:spPr/>
    </dgm:pt>
    <dgm:pt modelId="{58A7987E-367C-4F79-ABA8-054B7D1B4209}" type="pres">
      <dgm:prSet presAssocID="{F31D5795-D332-49B4-B5DE-6EEDF5890996}" presName="horz2" presStyleCnt="0"/>
      <dgm:spPr/>
    </dgm:pt>
    <dgm:pt modelId="{633D30FD-94A8-4E0F-A4F1-E2C0911DD212}" type="pres">
      <dgm:prSet presAssocID="{F31D5795-D332-49B4-B5DE-6EEDF5890996}" presName="horzSpace2" presStyleCnt="0"/>
      <dgm:spPr/>
    </dgm:pt>
    <dgm:pt modelId="{78390470-7D38-4ED4-B5E5-40FF1D717B7F}" type="pres">
      <dgm:prSet presAssocID="{F31D5795-D332-49B4-B5DE-6EEDF5890996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6802D764-CDD6-4584-9288-51B44945BDEC}" type="pres">
      <dgm:prSet presAssocID="{F31D5795-D332-49B4-B5DE-6EEDF5890996}" presName="vert2" presStyleCnt="0"/>
      <dgm:spPr/>
    </dgm:pt>
    <dgm:pt modelId="{F205E22C-9AA5-4C1D-BF2C-177F6F27D456}" type="pres">
      <dgm:prSet presAssocID="{F31D5795-D332-49B4-B5DE-6EEDF5890996}" presName="thinLine2b" presStyleLbl="callout" presStyleIdx="0" presStyleCnt="3"/>
      <dgm:spPr/>
    </dgm:pt>
    <dgm:pt modelId="{498F6C46-0E24-458B-B53A-DC15FDF99B0B}" type="pres">
      <dgm:prSet presAssocID="{F31D5795-D332-49B4-B5DE-6EEDF5890996}" presName="vertSpace2b" presStyleCnt="0"/>
      <dgm:spPr/>
    </dgm:pt>
    <dgm:pt modelId="{B1CC5AF0-65EA-4C34-B70E-834890659C77}" type="pres">
      <dgm:prSet presAssocID="{99B9C680-1051-4AE5-ABBF-CEBB0442A84C}" presName="horz2" presStyleCnt="0"/>
      <dgm:spPr/>
    </dgm:pt>
    <dgm:pt modelId="{D5872252-33B1-4166-947F-4E43D968C190}" type="pres">
      <dgm:prSet presAssocID="{99B9C680-1051-4AE5-ABBF-CEBB0442A84C}" presName="horzSpace2" presStyleCnt="0"/>
      <dgm:spPr/>
    </dgm:pt>
    <dgm:pt modelId="{3A54B1FA-6AAB-402C-8889-AF2103B017D3}" type="pres">
      <dgm:prSet presAssocID="{99B9C680-1051-4AE5-ABBF-CEBB0442A84C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1DCE6C98-F6FD-4939-BFE8-128CA4799C94}" type="pres">
      <dgm:prSet presAssocID="{99B9C680-1051-4AE5-ABBF-CEBB0442A84C}" presName="vert2" presStyleCnt="0"/>
      <dgm:spPr/>
    </dgm:pt>
    <dgm:pt modelId="{CED22287-2E46-4B41-A28A-B472D87507E1}" type="pres">
      <dgm:prSet presAssocID="{99B9C680-1051-4AE5-ABBF-CEBB0442A84C}" presName="thinLine2b" presStyleLbl="callout" presStyleIdx="1" presStyleCnt="3"/>
      <dgm:spPr/>
    </dgm:pt>
    <dgm:pt modelId="{93E1AE28-90EE-4377-A14D-EBBFC62963B6}" type="pres">
      <dgm:prSet presAssocID="{99B9C680-1051-4AE5-ABBF-CEBB0442A84C}" presName="vertSpace2b" presStyleCnt="0"/>
      <dgm:spPr/>
    </dgm:pt>
    <dgm:pt modelId="{259FA1F5-CCB5-42A6-8038-9F8948385D3B}" type="pres">
      <dgm:prSet presAssocID="{8943DE9A-F9CC-473E-B6C0-8CDCD1B4C801}" presName="horz2" presStyleCnt="0"/>
      <dgm:spPr/>
    </dgm:pt>
    <dgm:pt modelId="{260DE6FD-B0AD-4DE2-BA4B-C125EA456110}" type="pres">
      <dgm:prSet presAssocID="{8943DE9A-F9CC-473E-B6C0-8CDCD1B4C801}" presName="horzSpace2" presStyleCnt="0"/>
      <dgm:spPr/>
    </dgm:pt>
    <dgm:pt modelId="{BC9DEDD9-73AA-4134-A51D-E0596D62606D}" type="pres">
      <dgm:prSet presAssocID="{8943DE9A-F9CC-473E-B6C0-8CDCD1B4C801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CA28ED1A-5E9F-44BB-94F5-3194D9016952}" type="pres">
      <dgm:prSet presAssocID="{8943DE9A-F9CC-473E-B6C0-8CDCD1B4C801}" presName="vert2" presStyleCnt="0"/>
      <dgm:spPr/>
    </dgm:pt>
    <dgm:pt modelId="{FC17CE16-C6B2-4335-A9DC-73779CA0AB97}" type="pres">
      <dgm:prSet presAssocID="{8943DE9A-F9CC-473E-B6C0-8CDCD1B4C801}" presName="thinLine2b" presStyleLbl="callout" presStyleIdx="2" presStyleCnt="3"/>
      <dgm:spPr/>
    </dgm:pt>
    <dgm:pt modelId="{4C0D8244-BA4D-4991-9C3A-AAF8F9B64042}" type="pres">
      <dgm:prSet presAssocID="{8943DE9A-F9CC-473E-B6C0-8CDCD1B4C801}" presName="vertSpace2b" presStyleCnt="0"/>
      <dgm:spPr/>
    </dgm:pt>
  </dgm:ptLst>
  <dgm:cxnLst>
    <dgm:cxn modelId="{09F6E9F9-AAC7-49E2-801E-7D166A959F01}" type="presOf" srcId="{8943DE9A-F9CC-473E-B6C0-8CDCD1B4C801}" destId="{BC9DEDD9-73AA-4134-A51D-E0596D62606D}" srcOrd="0" destOrd="0" presId="urn:microsoft.com/office/officeart/2008/layout/LinedList"/>
    <dgm:cxn modelId="{87EC049D-84C0-4A92-A48D-5601BA1B0A7F}" srcId="{96471778-BC12-404E-ABAB-96BEDD6D7E62}" destId="{99B9C680-1051-4AE5-ABBF-CEBB0442A84C}" srcOrd="1" destOrd="0" parTransId="{8DBABCEC-981A-4458-A172-7132172A9035}" sibTransId="{8695B928-527A-4BDC-B027-8A5316761152}"/>
    <dgm:cxn modelId="{462703AA-E341-4084-B56B-0B2D02C2366F}" type="presOf" srcId="{F31D5795-D332-49B4-B5DE-6EEDF5890996}" destId="{78390470-7D38-4ED4-B5E5-40FF1D717B7F}" srcOrd="0" destOrd="0" presId="urn:microsoft.com/office/officeart/2008/layout/LinedList"/>
    <dgm:cxn modelId="{58BFDB8A-020D-4CB8-84DC-4F4F244FF61D}" type="presOf" srcId="{99B9C680-1051-4AE5-ABBF-CEBB0442A84C}" destId="{3A54B1FA-6AAB-402C-8889-AF2103B017D3}" srcOrd="0" destOrd="0" presId="urn:microsoft.com/office/officeart/2008/layout/LinedList"/>
    <dgm:cxn modelId="{27D9E463-BDD6-4E38-A57E-54CC8D45A67B}" srcId="{96471778-BC12-404E-ABAB-96BEDD6D7E62}" destId="{8943DE9A-F9CC-473E-B6C0-8CDCD1B4C801}" srcOrd="2" destOrd="0" parTransId="{58396B25-DED1-475F-AA5A-7EA2AB8A0F3D}" sibTransId="{3E027B93-29A8-453E-BBAC-52E1A6D49F69}"/>
    <dgm:cxn modelId="{AEAA545A-9073-4AC1-9C03-20C94B9E3D7A}" srcId="{76D421AF-1351-489E-AF5F-CEB94C295DE1}" destId="{96471778-BC12-404E-ABAB-96BEDD6D7E62}" srcOrd="0" destOrd="0" parTransId="{3A3328FA-B16B-4E3E-9388-A62E7D7D6933}" sibTransId="{37BFFFAF-A50A-4717-8EB1-67255689C41F}"/>
    <dgm:cxn modelId="{81FE87BA-F30F-43BB-BB3A-F77AF5F10207}" type="presOf" srcId="{76D421AF-1351-489E-AF5F-CEB94C295DE1}" destId="{B407A0CB-4808-4229-B68A-11F5BA9F5788}" srcOrd="0" destOrd="0" presId="urn:microsoft.com/office/officeart/2008/layout/LinedList"/>
    <dgm:cxn modelId="{28BF14C0-6381-4929-A12E-E70E88D10122}" type="presOf" srcId="{96471778-BC12-404E-ABAB-96BEDD6D7E62}" destId="{624A90B3-83F1-429E-B6AE-F46825DE1C2E}" srcOrd="0" destOrd="0" presId="urn:microsoft.com/office/officeart/2008/layout/LinedList"/>
    <dgm:cxn modelId="{2E863E25-0575-4D1A-AA36-4073FFC3236C}" srcId="{96471778-BC12-404E-ABAB-96BEDD6D7E62}" destId="{F31D5795-D332-49B4-B5DE-6EEDF5890996}" srcOrd="0" destOrd="0" parTransId="{BED58E09-4F3D-4238-AB48-6FC1E0319965}" sibTransId="{E77CD533-9619-49ED-96BC-B71252489CD9}"/>
    <dgm:cxn modelId="{A7CC9D2E-0094-48A5-9BE5-6397E93696A6}" type="presParOf" srcId="{B407A0CB-4808-4229-B68A-11F5BA9F5788}" destId="{437AFE3E-D4AD-4202-89EA-36BF63F4346E}" srcOrd="0" destOrd="0" presId="urn:microsoft.com/office/officeart/2008/layout/LinedList"/>
    <dgm:cxn modelId="{C82B55E6-E5C1-4C38-A241-54635441620C}" type="presParOf" srcId="{B407A0CB-4808-4229-B68A-11F5BA9F5788}" destId="{10ED0B78-BBB1-43EF-8776-CB59510B95D6}" srcOrd="1" destOrd="0" presId="urn:microsoft.com/office/officeart/2008/layout/LinedList"/>
    <dgm:cxn modelId="{B9036BBB-5755-4519-8180-926D6696B0AE}" type="presParOf" srcId="{10ED0B78-BBB1-43EF-8776-CB59510B95D6}" destId="{624A90B3-83F1-429E-B6AE-F46825DE1C2E}" srcOrd="0" destOrd="0" presId="urn:microsoft.com/office/officeart/2008/layout/LinedList"/>
    <dgm:cxn modelId="{D3AD959C-939C-49D1-AE2B-98A4CB08DBED}" type="presParOf" srcId="{10ED0B78-BBB1-43EF-8776-CB59510B95D6}" destId="{1C647372-8A56-4EA7-AC84-4CE39C8C27FB}" srcOrd="1" destOrd="0" presId="urn:microsoft.com/office/officeart/2008/layout/LinedList"/>
    <dgm:cxn modelId="{3CAE0BAA-2A72-407E-A041-73BB881B9193}" type="presParOf" srcId="{1C647372-8A56-4EA7-AC84-4CE39C8C27FB}" destId="{F14FCE16-B5C8-43D7-9319-37289E96741E}" srcOrd="0" destOrd="0" presId="urn:microsoft.com/office/officeart/2008/layout/LinedList"/>
    <dgm:cxn modelId="{D80ECBB5-690A-4E7C-915F-DC58912CA7ED}" type="presParOf" srcId="{1C647372-8A56-4EA7-AC84-4CE39C8C27FB}" destId="{58A7987E-367C-4F79-ABA8-054B7D1B4209}" srcOrd="1" destOrd="0" presId="urn:microsoft.com/office/officeart/2008/layout/LinedList"/>
    <dgm:cxn modelId="{D652D4C4-4D30-4A1C-9B7F-634611DA5616}" type="presParOf" srcId="{58A7987E-367C-4F79-ABA8-054B7D1B4209}" destId="{633D30FD-94A8-4E0F-A4F1-E2C0911DD212}" srcOrd="0" destOrd="0" presId="urn:microsoft.com/office/officeart/2008/layout/LinedList"/>
    <dgm:cxn modelId="{5113BA3C-137C-4B07-9017-39BA05AA5A0F}" type="presParOf" srcId="{58A7987E-367C-4F79-ABA8-054B7D1B4209}" destId="{78390470-7D38-4ED4-B5E5-40FF1D717B7F}" srcOrd="1" destOrd="0" presId="urn:microsoft.com/office/officeart/2008/layout/LinedList"/>
    <dgm:cxn modelId="{001F16A5-33EE-4139-99AE-8974EB0E5FF2}" type="presParOf" srcId="{58A7987E-367C-4F79-ABA8-054B7D1B4209}" destId="{6802D764-CDD6-4584-9288-51B44945BDEC}" srcOrd="2" destOrd="0" presId="urn:microsoft.com/office/officeart/2008/layout/LinedList"/>
    <dgm:cxn modelId="{5F8590F1-A488-437C-969D-3CA3142AF032}" type="presParOf" srcId="{1C647372-8A56-4EA7-AC84-4CE39C8C27FB}" destId="{F205E22C-9AA5-4C1D-BF2C-177F6F27D456}" srcOrd="2" destOrd="0" presId="urn:microsoft.com/office/officeart/2008/layout/LinedList"/>
    <dgm:cxn modelId="{2C3EA1D1-E616-4C6D-9114-83A7DC5FB43A}" type="presParOf" srcId="{1C647372-8A56-4EA7-AC84-4CE39C8C27FB}" destId="{498F6C46-0E24-458B-B53A-DC15FDF99B0B}" srcOrd="3" destOrd="0" presId="urn:microsoft.com/office/officeart/2008/layout/LinedList"/>
    <dgm:cxn modelId="{000972B6-5AEC-463C-A4E3-6ECF90696CEA}" type="presParOf" srcId="{1C647372-8A56-4EA7-AC84-4CE39C8C27FB}" destId="{B1CC5AF0-65EA-4C34-B70E-834890659C77}" srcOrd="4" destOrd="0" presId="urn:microsoft.com/office/officeart/2008/layout/LinedList"/>
    <dgm:cxn modelId="{0ABBC772-2CE8-47E9-AE48-176F8C24F6F9}" type="presParOf" srcId="{B1CC5AF0-65EA-4C34-B70E-834890659C77}" destId="{D5872252-33B1-4166-947F-4E43D968C190}" srcOrd="0" destOrd="0" presId="urn:microsoft.com/office/officeart/2008/layout/LinedList"/>
    <dgm:cxn modelId="{126C56FE-E1C8-41ED-AB91-ADAD29FD4B40}" type="presParOf" srcId="{B1CC5AF0-65EA-4C34-B70E-834890659C77}" destId="{3A54B1FA-6AAB-402C-8889-AF2103B017D3}" srcOrd="1" destOrd="0" presId="urn:microsoft.com/office/officeart/2008/layout/LinedList"/>
    <dgm:cxn modelId="{493E52AA-A597-4E0C-BCD9-4496F2A93AA5}" type="presParOf" srcId="{B1CC5AF0-65EA-4C34-B70E-834890659C77}" destId="{1DCE6C98-F6FD-4939-BFE8-128CA4799C94}" srcOrd="2" destOrd="0" presId="urn:microsoft.com/office/officeart/2008/layout/LinedList"/>
    <dgm:cxn modelId="{4B96FE42-E514-440F-B585-187895F76A5A}" type="presParOf" srcId="{1C647372-8A56-4EA7-AC84-4CE39C8C27FB}" destId="{CED22287-2E46-4B41-A28A-B472D87507E1}" srcOrd="5" destOrd="0" presId="urn:microsoft.com/office/officeart/2008/layout/LinedList"/>
    <dgm:cxn modelId="{B6E5057D-A08B-4979-A233-D4D2813A1A7C}" type="presParOf" srcId="{1C647372-8A56-4EA7-AC84-4CE39C8C27FB}" destId="{93E1AE28-90EE-4377-A14D-EBBFC62963B6}" srcOrd="6" destOrd="0" presId="urn:microsoft.com/office/officeart/2008/layout/LinedList"/>
    <dgm:cxn modelId="{13C67D66-F6C5-4CDF-BA50-6A3231EFA441}" type="presParOf" srcId="{1C647372-8A56-4EA7-AC84-4CE39C8C27FB}" destId="{259FA1F5-CCB5-42A6-8038-9F8948385D3B}" srcOrd="7" destOrd="0" presId="urn:microsoft.com/office/officeart/2008/layout/LinedList"/>
    <dgm:cxn modelId="{156C4636-8B75-409C-9BBE-1477880A20D5}" type="presParOf" srcId="{259FA1F5-CCB5-42A6-8038-9F8948385D3B}" destId="{260DE6FD-B0AD-4DE2-BA4B-C125EA456110}" srcOrd="0" destOrd="0" presId="urn:microsoft.com/office/officeart/2008/layout/LinedList"/>
    <dgm:cxn modelId="{D5D3DCD3-B402-470C-B3C3-F5A97880A225}" type="presParOf" srcId="{259FA1F5-CCB5-42A6-8038-9F8948385D3B}" destId="{BC9DEDD9-73AA-4134-A51D-E0596D62606D}" srcOrd="1" destOrd="0" presId="urn:microsoft.com/office/officeart/2008/layout/LinedList"/>
    <dgm:cxn modelId="{AE85336B-1594-4E15-829B-867CAF0B8730}" type="presParOf" srcId="{259FA1F5-CCB5-42A6-8038-9F8948385D3B}" destId="{CA28ED1A-5E9F-44BB-94F5-3194D9016952}" srcOrd="2" destOrd="0" presId="urn:microsoft.com/office/officeart/2008/layout/LinedList"/>
    <dgm:cxn modelId="{B3450E07-C383-44C0-A54D-552C5FB91B41}" type="presParOf" srcId="{1C647372-8A56-4EA7-AC84-4CE39C8C27FB}" destId="{FC17CE16-C6B2-4335-A9DC-73779CA0AB97}" srcOrd="8" destOrd="0" presId="urn:microsoft.com/office/officeart/2008/layout/LinedList"/>
    <dgm:cxn modelId="{7BC52C10-FE02-4F58-9208-7D0741A4E0A5}" type="presParOf" srcId="{1C647372-8A56-4EA7-AC84-4CE39C8C27FB}" destId="{4C0D8244-BA4D-4991-9C3A-AAF8F9B6404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AFE3E-D4AD-4202-89EA-36BF63F4346E}">
      <dsp:nvSpPr>
        <dsp:cNvPr id="0" name=""/>
        <dsp:cNvSpPr/>
      </dsp:nvSpPr>
      <dsp:spPr>
        <a:xfrm>
          <a:off x="0" y="71870"/>
          <a:ext cx="7087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A90B3-83F1-429E-B6AE-F46825DE1C2E}">
      <dsp:nvSpPr>
        <dsp:cNvPr id="0" name=""/>
        <dsp:cNvSpPr/>
      </dsp:nvSpPr>
      <dsp:spPr>
        <a:xfrm>
          <a:off x="0" y="0"/>
          <a:ext cx="2481912" cy="4557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帮助将应用组织成容易了解，容易维护，具有弹性的架构</a:t>
          </a:r>
          <a:endParaRPr lang="en-US" altLang="zh-CN" sz="3800" kern="1200" dirty="0" smtClean="0"/>
        </a:p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 dirty="0"/>
        </a:p>
      </dsp:txBody>
      <dsp:txXfrm>
        <a:off x="0" y="0"/>
        <a:ext cx="2481912" cy="4557443"/>
      </dsp:txXfrm>
    </dsp:sp>
    <dsp:sp modelId="{78390470-7D38-4ED4-B5E5-40FF1D717B7F}">
      <dsp:nvSpPr>
        <dsp:cNvPr id="0" name=""/>
        <dsp:cNvSpPr/>
      </dsp:nvSpPr>
      <dsp:spPr>
        <a:xfrm>
          <a:off x="2568184" y="71210"/>
          <a:ext cx="4514869" cy="142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kern="1200" dirty="0" smtClean="0"/>
            <a:t>易交流</a:t>
          </a:r>
          <a:endParaRPr lang="zh-CN" altLang="en-US" sz="6100" kern="1200" dirty="0"/>
        </a:p>
      </dsp:txBody>
      <dsp:txXfrm>
        <a:off x="2568184" y="71210"/>
        <a:ext cx="4514869" cy="1424200"/>
      </dsp:txXfrm>
    </dsp:sp>
    <dsp:sp modelId="{F205E22C-9AA5-4C1D-BF2C-177F6F27D456}">
      <dsp:nvSpPr>
        <dsp:cNvPr id="0" name=""/>
        <dsp:cNvSpPr/>
      </dsp:nvSpPr>
      <dsp:spPr>
        <a:xfrm>
          <a:off x="2481912" y="1495410"/>
          <a:ext cx="4601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B1FA-6AAB-402C-8889-AF2103B017D3}">
      <dsp:nvSpPr>
        <dsp:cNvPr id="0" name=""/>
        <dsp:cNvSpPr/>
      </dsp:nvSpPr>
      <dsp:spPr>
        <a:xfrm>
          <a:off x="2568184" y="1566621"/>
          <a:ext cx="4514869" cy="142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b="1" i="0" kern="1200" dirty="0" smtClean="0"/>
            <a:t>易维护</a:t>
          </a:r>
          <a:endParaRPr lang="zh-CN" altLang="en-US" sz="6100" kern="1200" dirty="0"/>
        </a:p>
      </dsp:txBody>
      <dsp:txXfrm>
        <a:off x="2568184" y="1566621"/>
        <a:ext cx="4514869" cy="1424200"/>
      </dsp:txXfrm>
    </dsp:sp>
    <dsp:sp modelId="{CED22287-2E46-4B41-A28A-B472D87507E1}">
      <dsp:nvSpPr>
        <dsp:cNvPr id="0" name=""/>
        <dsp:cNvSpPr/>
      </dsp:nvSpPr>
      <dsp:spPr>
        <a:xfrm>
          <a:off x="2481912" y="2990821"/>
          <a:ext cx="4601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DEDD9-73AA-4134-A51D-E0596D62606D}">
      <dsp:nvSpPr>
        <dsp:cNvPr id="0" name=""/>
        <dsp:cNvSpPr/>
      </dsp:nvSpPr>
      <dsp:spPr>
        <a:xfrm>
          <a:off x="2568184" y="3062032"/>
          <a:ext cx="4514869" cy="142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kern="1200" dirty="0" smtClean="0"/>
            <a:t>有弹性</a:t>
          </a:r>
          <a:endParaRPr lang="zh-CN" altLang="en-US" sz="6100" kern="1200" dirty="0"/>
        </a:p>
      </dsp:txBody>
      <dsp:txXfrm>
        <a:off x="2568184" y="3062032"/>
        <a:ext cx="4514869" cy="1424200"/>
      </dsp:txXfrm>
    </dsp:sp>
    <dsp:sp modelId="{FC17CE16-C6B2-4335-A9DC-73779CA0AB97}">
      <dsp:nvSpPr>
        <dsp:cNvPr id="0" name=""/>
        <dsp:cNvSpPr/>
      </dsp:nvSpPr>
      <dsp:spPr>
        <a:xfrm>
          <a:off x="2481912" y="4486232"/>
          <a:ext cx="4601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FA585-03D5-43AD-AAAA-6D5B31F6CB9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71F70-6C0C-4DAE-9D67-1DCBEB4A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5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71F70-6C0C-4DAE-9D67-1DCBEB4AAD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设计模式分享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骆文庆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0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且慢，我们的老板有了新的需求！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产品经理：我们的市场部考察了国内外的市场，我们发现先进的洗衣机都具有根据投币数量来进行洗衣操作。例如投币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元为漂洗，投币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元为普通洗衣，投币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元为加长洗衣，我们希望也可以加上这些功能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3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行吧  甲方爸爸的</a:t>
            </a:r>
            <a:r>
              <a:rPr lang="en-US" altLang="zh-CN" dirty="0" smtClean="0"/>
              <a:t>plan2</a:t>
            </a:r>
            <a:r>
              <a:rPr lang="zh-CN" altLang="en-US" dirty="0" smtClean="0"/>
              <a:t>咱们已经完成了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24407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那么我们现在进行一下总结，貌似按照现在的思路，每增加一个状态，都需要额外对代码进行变动，并且对每一个方法上添加一个</a:t>
            </a:r>
            <a:r>
              <a:rPr lang="en-US" altLang="zh-CN" sz="2800" dirty="0" smtClean="0"/>
              <a:t>if.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.else…</a:t>
            </a:r>
            <a:r>
              <a:rPr lang="zh-CN" altLang="en-US" sz="2800" dirty="0" smtClean="0"/>
              <a:t>语句。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那么这就违反了代码开发中一项原则：开闭原则，对于</a:t>
            </a:r>
            <a:r>
              <a:rPr lang="zh-CN" altLang="en-US" sz="2800" dirty="0"/>
              <a:t>扩展是开放的，但是对于修改是封闭</a:t>
            </a:r>
            <a:r>
              <a:rPr lang="zh-CN" altLang="en-US" sz="2800" dirty="0" smtClean="0"/>
              <a:t>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0" y="1364479"/>
            <a:ext cx="6096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那么交给状态模式吧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</a:t>
            </a:r>
            <a:r>
              <a:rPr lang="zh-CN" altLang="en-US" sz="2400" dirty="0" smtClean="0"/>
              <a:t>首先需要提供一个</a:t>
            </a:r>
            <a:r>
              <a:rPr lang="en-US" altLang="zh-CN" sz="2400" dirty="0" smtClean="0"/>
              <a:t>state</a:t>
            </a:r>
            <a:r>
              <a:rPr lang="zh-CN" altLang="en-US" sz="2400" dirty="0" smtClean="0"/>
              <a:t>接口，其中包含所有需要的方法。然后所有的状态类型全部实现这个接口。之后我们仅须为每一个状态的操作来进行具体的定义即可。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在本例中，</a:t>
            </a:r>
            <a:r>
              <a:rPr lang="en-US" altLang="zh-CN" sz="2400" dirty="0" smtClean="0"/>
              <a:t>state</a:t>
            </a:r>
            <a:r>
              <a:rPr lang="zh-CN" altLang="en-US" sz="2400" dirty="0" smtClean="0"/>
              <a:t>接口需要有</a:t>
            </a:r>
            <a:r>
              <a:rPr lang="en-US" altLang="zh-CN" sz="2400" dirty="0" err="1" smtClean="0"/>
              <a:t>insertCount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rejectCount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startWash</a:t>
            </a:r>
            <a:r>
              <a:rPr lang="zh-CN" altLang="en-US" sz="2400" dirty="0" smtClean="0"/>
              <a:t>三个方法。它们在不同的状态（无硬币，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硬币，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硬币，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硬币）下会实现不同的操作。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15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那么这样做的好处呢？？？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82" y="30859"/>
            <a:ext cx="2322648" cy="237905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77334" y="240991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我们将每个状态的行为（操作）局部化到了自己类中</a:t>
            </a:r>
            <a:endParaRPr lang="en-US" altLang="zh-CN" sz="2800" dirty="0" smtClean="0"/>
          </a:p>
          <a:p>
            <a:r>
              <a:rPr lang="zh-CN" altLang="en-US" sz="2800" dirty="0"/>
              <a:t>将</a:t>
            </a:r>
            <a:r>
              <a:rPr lang="zh-CN" altLang="en-US" sz="2800" dirty="0" smtClean="0"/>
              <a:t>容易产生问题的</a:t>
            </a:r>
            <a:r>
              <a:rPr lang="en-US" altLang="zh-CN" sz="2800" dirty="0" smtClean="0"/>
              <a:t>if…else…</a:t>
            </a:r>
            <a:r>
              <a:rPr lang="zh-CN" altLang="en-US" sz="2800" dirty="0" smtClean="0"/>
              <a:t>语句删除，方便了后期的维护</a:t>
            </a:r>
            <a:endParaRPr lang="en-US" altLang="zh-CN" sz="2800" dirty="0" smtClean="0"/>
          </a:p>
          <a:p>
            <a:r>
              <a:rPr lang="zh-CN" altLang="en-US" sz="2800" dirty="0"/>
              <a:t>最关键</a:t>
            </a:r>
            <a:r>
              <a:rPr lang="zh-CN" altLang="en-US" sz="2800" dirty="0" smtClean="0"/>
              <a:t>的一点，我们这次的设计符合了开闭原则。假如以后自助洗衣机还需要提供</a:t>
            </a:r>
            <a:r>
              <a:rPr lang="en-US" altLang="zh-CN" sz="2800" dirty="0" smtClean="0"/>
              <a:t>4~5</a:t>
            </a:r>
            <a:r>
              <a:rPr lang="zh-CN" altLang="en-US" sz="2800" dirty="0" smtClean="0"/>
              <a:t>元的洗衣服务，那么就直接添加一个类即可，不需要修改</a:t>
            </a:r>
            <a:r>
              <a:rPr lang="en-US" altLang="zh-CN" sz="2800" dirty="0" err="1" smtClean="0"/>
              <a:t>AutoWashMachine</a:t>
            </a:r>
            <a:r>
              <a:rPr lang="zh-CN" altLang="en-US" sz="2800" dirty="0" smtClean="0"/>
              <a:t>内部的代码。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貌似终于可以</a:t>
            </a:r>
            <a:r>
              <a:rPr lang="zh-CN" altLang="en-US" sz="2800" dirty="0" smtClean="0"/>
              <a:t>下班了！！！！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1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状态模式概念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352719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状态模式：允许对象内部改变它的行为，对象看上去像是修改了它的类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31" y="874520"/>
            <a:ext cx="7819614" cy="51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下班</a:t>
            </a:r>
            <a:r>
              <a:rPr lang="zh-CN" altLang="en-US" dirty="0" smtClean="0"/>
              <a:t>吃点什么吧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	  </a:t>
            </a:r>
            <a:r>
              <a:rPr lang="zh-CN" altLang="en-US" sz="2400" dirty="0" smtClean="0"/>
              <a:t>看着深夜里开着的鸡蛋饼摊子，我不禁陷入了沉思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看看有什么能够搭配的材料吧</a:t>
            </a:r>
            <a:endParaRPr lang="en-US" altLang="zh-CN" sz="2400" dirty="0" smtClean="0"/>
          </a:p>
          <a:p>
            <a:r>
              <a:rPr lang="zh-CN" altLang="en-US" sz="2400" dirty="0" smtClean="0"/>
              <a:t>生菜</a:t>
            </a:r>
            <a:endParaRPr lang="en-US" altLang="zh-CN" sz="2400" dirty="0" smtClean="0"/>
          </a:p>
          <a:p>
            <a:r>
              <a:rPr lang="zh-CN" altLang="en-US" sz="2400" dirty="0"/>
              <a:t>培</a:t>
            </a:r>
            <a:r>
              <a:rPr lang="zh-CN" altLang="en-US" sz="2400" dirty="0" smtClean="0"/>
              <a:t>根</a:t>
            </a:r>
            <a:endParaRPr lang="en-US" altLang="zh-CN" sz="2400" dirty="0" smtClean="0"/>
          </a:p>
          <a:p>
            <a:r>
              <a:rPr lang="zh-CN" altLang="en-US" sz="2400" dirty="0"/>
              <a:t>土豆丝</a:t>
            </a:r>
            <a:endParaRPr lang="en-US" altLang="zh-CN" sz="2400" dirty="0" smtClean="0"/>
          </a:p>
          <a:p>
            <a:r>
              <a:rPr lang="zh-CN" altLang="en-US" sz="2400" dirty="0" smtClean="0"/>
              <a:t>油条</a:t>
            </a:r>
            <a:endParaRPr lang="en-US" altLang="zh-CN" sz="2400" dirty="0" smtClean="0"/>
          </a:p>
          <a:p>
            <a:r>
              <a:rPr lang="zh-CN" altLang="en-US" sz="2400" dirty="0"/>
              <a:t>还有</a:t>
            </a:r>
            <a:r>
              <a:rPr lang="zh-CN" altLang="en-US" sz="2400" dirty="0" smtClean="0"/>
              <a:t>许多配料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/>
              <a:t>小孩子才</a:t>
            </a:r>
            <a:r>
              <a:rPr lang="zh-CN" altLang="en-US" sz="2600" dirty="0" smtClean="0"/>
              <a:t>做选择，我全都要！</a:t>
            </a:r>
            <a:endParaRPr lang="en-US" altLang="zh-CN" sz="26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64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老板，我要这个加这个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那么先明确一下店铺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价格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原味鸡蛋饼</a:t>
            </a:r>
            <a:r>
              <a:rPr lang="en-US" altLang="zh-CN" sz="2400" dirty="0" smtClean="0"/>
              <a:t>	3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免费加甜酱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辣酱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加</a:t>
            </a:r>
            <a:r>
              <a:rPr lang="zh-CN" altLang="en-US" sz="2400" dirty="0" smtClean="0"/>
              <a:t>鸡蛋</a:t>
            </a:r>
            <a:r>
              <a:rPr lang="en-US" altLang="zh-CN" sz="2400" dirty="0" smtClean="0"/>
              <a:t>	1.5</a:t>
            </a:r>
            <a:r>
              <a:rPr lang="zh-CN" altLang="en-US" sz="2400" dirty="0" smtClean="0"/>
              <a:t>元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加培根</a:t>
            </a:r>
            <a:r>
              <a:rPr lang="en-US" altLang="zh-CN" sz="2400" dirty="0" smtClean="0"/>
              <a:t>	2</a:t>
            </a:r>
            <a:r>
              <a:rPr lang="zh-CN" altLang="en-US" sz="2400" dirty="0" smtClean="0"/>
              <a:t>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加生菜</a:t>
            </a:r>
            <a:r>
              <a:rPr lang="en-US" altLang="zh-CN" sz="2400" dirty="0" smtClean="0"/>
              <a:t>	1</a:t>
            </a:r>
            <a:r>
              <a:rPr lang="zh-CN" altLang="en-US" sz="2400" dirty="0" smtClean="0"/>
              <a:t>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加土豆丝</a:t>
            </a:r>
            <a:r>
              <a:rPr lang="en-US" altLang="zh-CN" sz="2400" dirty="0" smtClean="0"/>
              <a:t>	1.5</a:t>
            </a:r>
            <a:r>
              <a:rPr lang="zh-CN" altLang="en-US" sz="2400" dirty="0" smtClean="0"/>
              <a:t>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很快新鲜的鸡蛋饼就完成了，但是结账的时候，老板的计算却让人等了许久。那么看下饼摊老板的收费吧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要不我给您改改？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       为什么不将所有的配料集合在抽象类中呢？之后只需将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方法根据是否配料存在来判断。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</a:t>
            </a:r>
            <a:r>
              <a:rPr lang="zh-CN" altLang="en-US" sz="2400" dirty="0"/>
              <a:t>可以</a:t>
            </a:r>
            <a:r>
              <a:rPr lang="zh-CN" altLang="en-US" sz="2400" dirty="0" smtClean="0"/>
              <a:t>直接通过布尔类型的配料来大量减少类的数量。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private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baconic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private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doubleEgg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private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lettuce;</a:t>
            </a:r>
          </a:p>
          <a:p>
            <a:pPr marL="0" indent="0">
              <a:buNone/>
            </a:pPr>
            <a:r>
              <a:rPr lang="en-US" altLang="zh-CN" sz="2400" dirty="0"/>
              <a:t>    private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fritters;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70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这个设计好像有点问题啊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如果有个顾客需要两个培根呢？</a:t>
            </a:r>
            <a:endParaRPr lang="en-US" altLang="zh-CN" sz="2400" dirty="0" smtClean="0"/>
          </a:p>
          <a:p>
            <a:r>
              <a:rPr lang="zh-CN" altLang="en-US" sz="2400" dirty="0" smtClean="0"/>
              <a:t>鸡蛋饼摊子额外添加了配料呢？比如新增了一个里脊肉配料？</a:t>
            </a:r>
            <a:endParaRPr lang="en-US" altLang="zh-CN" sz="2400" dirty="0" smtClean="0"/>
          </a:p>
          <a:p>
            <a:r>
              <a:rPr lang="zh-CN" altLang="en-US" sz="2400" dirty="0" smtClean="0"/>
              <a:t>再或者配料价格变动后，还需要修改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方法。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这些</a:t>
            </a:r>
            <a:r>
              <a:rPr lang="zh-CN" altLang="en-US" sz="2400" dirty="0" smtClean="0"/>
              <a:t>变动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需要修改抽象类中的代码啊！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那么交给装饰者模式吧</a:t>
            </a:r>
          </a:p>
        </p:txBody>
      </p:sp>
    </p:spTree>
    <p:extLst>
      <p:ext uri="{BB962C8B-B14F-4D97-AF65-F5344CB8AC3E}">
        <p14:creationId xmlns:p14="http://schemas.microsoft.com/office/powerpoint/2010/main" val="23252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145" y="1840734"/>
            <a:ext cx="285207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动态的将责任附加</a:t>
            </a:r>
            <a:r>
              <a:rPr lang="zh-CN" altLang="en-US" sz="2800" dirty="0" smtClean="0"/>
              <a:t>到对象</a:t>
            </a:r>
            <a:r>
              <a:rPr lang="zh-CN" altLang="en-US" sz="2800" dirty="0"/>
              <a:t>上，在拓展时</a:t>
            </a:r>
            <a:r>
              <a:rPr lang="zh-CN" altLang="en-US" sz="2800" dirty="0" smtClean="0"/>
              <a:t>，能够提供</a:t>
            </a:r>
            <a:r>
              <a:rPr lang="zh-CN" altLang="en-US" sz="2800" dirty="0"/>
              <a:t>比</a:t>
            </a:r>
            <a:r>
              <a:rPr lang="zh-CN" altLang="en-US" sz="2800" dirty="0" smtClean="0"/>
              <a:t>继承更</a:t>
            </a:r>
            <a:r>
              <a:rPr lang="zh-CN" altLang="en-US" sz="2800" dirty="0"/>
              <a:t>具有</a:t>
            </a:r>
            <a:r>
              <a:rPr lang="zh-CN" altLang="en-US" sz="2800" dirty="0" smtClean="0"/>
              <a:t>弹性的</a:t>
            </a:r>
            <a:r>
              <a:rPr lang="zh-CN" altLang="en-US" sz="2800" dirty="0"/>
              <a:t>效果</a:t>
            </a:r>
            <a:r>
              <a:rPr lang="en-US" altLang="zh-CN" sz="2800" dirty="0"/>
              <a:t>.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33" y="1213503"/>
            <a:ext cx="7461768" cy="51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什么是设计模式？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一套被反复使用、多数人知晓的、经过分类的、代码设计经验的</a:t>
            </a:r>
            <a:r>
              <a:rPr lang="zh-CN" altLang="en-US" sz="2800" dirty="0" smtClean="0"/>
              <a:t>总结</a:t>
            </a:r>
            <a:endParaRPr lang="en-US" altLang="zh-CN" sz="2800" dirty="0" smtClean="0"/>
          </a:p>
          <a:p>
            <a:r>
              <a:rPr lang="zh-CN" altLang="en-US" sz="2800" dirty="0"/>
              <a:t>设计模式使代码编写真正工程化；设计模式是软件工程的基石脉络，如同大厦的结构一样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18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猪肉涨价了，咱们的配料也得涨了！！！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得益于装饰者模式，当我们需要调整价格时，仅需变动配料的类即可。并且需要增加额外的配料，例如，增加一个里脊肉的配料时，我们仅需再写一个里脊肉的配料类即可。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99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83616" cy="1320800"/>
          </a:xfrm>
        </p:spPr>
        <p:txBody>
          <a:bodyPr/>
          <a:lstStyle/>
          <a:p>
            <a:r>
              <a:rPr lang="zh-CN" altLang="en-US" dirty="0" smtClean="0"/>
              <a:t>那么装饰者模式为什么既有组合又有继承呢？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5707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zh-CN" altLang="en-US" sz="2400" dirty="0" smtClean="0"/>
              <a:t>在本例中，我们调料类使用继承是为了使得装饰者与被装饰者拥有相同的类型。确保能够使用被装饰者的场合，我们的装饰者可以替换他。利用继承并不是为了获得其中的行为，我们在组合对象中的行为进行装饰，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装饰者加入新的行为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其实我们的</a:t>
            </a:r>
            <a:r>
              <a:rPr lang="en-US" altLang="zh-CN" sz="2400" dirty="0" err="1" smtClean="0"/>
              <a:t>EggCake</a:t>
            </a:r>
            <a:r>
              <a:rPr lang="zh-CN" altLang="en-US" sz="2400" dirty="0" smtClean="0"/>
              <a:t>类也可以设置为一个接口，并不影响代码的运行。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8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27" y="635237"/>
            <a:ext cx="9791264" cy="1320800"/>
          </a:xfrm>
        </p:spPr>
        <p:txBody>
          <a:bodyPr/>
          <a:lstStyle/>
          <a:p>
            <a:r>
              <a:rPr lang="zh-CN" altLang="en-US" dirty="0" smtClean="0"/>
              <a:t>这次我要一个双倍鸡蛋双倍培根再加一根油条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装饰者模式的作用在于</a:t>
            </a:r>
            <a:r>
              <a:rPr lang="en-US" altLang="zh-CN" sz="32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smtClean="0"/>
              <a:t>	   </a:t>
            </a:r>
            <a:r>
              <a:rPr lang="zh-CN" altLang="en-US" sz="3200" dirty="0" smtClean="0"/>
              <a:t>装饰者可以在被委托装饰者的行为前后加上自己的装饰行为</a:t>
            </a:r>
            <a:r>
              <a:rPr lang="en-US" altLang="zh-CN" sz="3200" dirty="0" smtClean="0"/>
              <a:t>.</a:t>
            </a:r>
          </a:p>
          <a:p>
            <a:pPr marL="0" indent="0">
              <a:buNone/>
            </a:pPr>
            <a:r>
              <a:rPr lang="en-US" altLang="zh-CN" sz="3200" dirty="0" smtClean="0"/>
              <a:t>	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72" y="3417367"/>
            <a:ext cx="4235195" cy="31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07051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吃饱喝足，准备称一下体重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2568" y="2033898"/>
            <a:ext cx="593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sz="2800" dirty="0" smtClean="0"/>
              <a:t>吃完鸡蛋饼，准备休息一下，看到镜子，发现自己又变胖了。赶紧称一下体重，家里用的是“某米”的智能体重秤。</a:t>
            </a:r>
            <a:endParaRPr lang="en-US" altLang="zh-CN" sz="2800" dirty="0" smtClean="0"/>
          </a:p>
          <a:p>
            <a:r>
              <a:rPr lang="en-US" altLang="zh-CN" sz="2800" dirty="0"/>
              <a:t>	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这个体重秤号称可以将数据同步到云端，然后分析每个人的身体情况。那么它应该是如何设计的呢</a:t>
            </a:r>
            <a:r>
              <a:rPr lang="en-US" altLang="zh-CN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67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/>
              <a:t>当</a:t>
            </a:r>
            <a:r>
              <a:rPr lang="zh-CN" altLang="en-US" sz="2800" dirty="0" smtClean="0"/>
              <a:t>我们进行称量体重的时候，我们的身体情况信息作为一个对象，发送到体重秤本身，某米云端，以及其他分析服务器上。并且每次都会更新三者上的数据。那么每次称量体重时，都会在调用一次方法，更新体重秤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云端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服务器上的数据。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94617" y="2768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4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体重这么隐私怎么能上传云端呢？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 </a:t>
            </a:r>
            <a:r>
              <a:rPr lang="zh-CN" altLang="en-US" sz="2800" dirty="0" smtClean="0"/>
              <a:t>改，必须改。这么隐私的数据，给这些商家那不是白给吗。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对于初版的代码，如果需要实现这个需求，那么不得不修改代码，并且当后续想要将体重数据共享给其他地方（虽然是不可能的）的时候，又需要对代码进行改动。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7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那么试试观察者模式吧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</a:t>
            </a:r>
            <a:r>
              <a:rPr lang="zh-CN" altLang="en-US" sz="2800" dirty="0" smtClean="0"/>
              <a:t>观察者模式需要定义观察者</a:t>
            </a:r>
            <a:r>
              <a:rPr lang="en-US" altLang="zh-CN" sz="2800" dirty="0" smtClean="0"/>
              <a:t>Observer</a:t>
            </a:r>
            <a:r>
              <a:rPr lang="zh-CN" altLang="en-US" sz="2800" dirty="0" smtClean="0"/>
              <a:t>以及被观察者</a:t>
            </a:r>
            <a:r>
              <a:rPr lang="en-US" altLang="zh-CN" sz="2800" dirty="0" smtClean="0"/>
              <a:t>Subject</a:t>
            </a:r>
            <a:r>
              <a:rPr lang="zh-CN" altLang="en-US" sz="2800" dirty="0" smtClean="0"/>
              <a:t>。当</a:t>
            </a:r>
            <a:r>
              <a:rPr lang="en-US" altLang="zh-CN" sz="2800" dirty="0" smtClean="0"/>
              <a:t>subject</a:t>
            </a:r>
            <a:r>
              <a:rPr lang="zh-CN" altLang="en-US" sz="2800" dirty="0" smtClean="0"/>
              <a:t>中的对象改变时，所有的依赖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观察者都会得到通知，并执行定义的操作。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subject</a:t>
            </a:r>
            <a:r>
              <a:rPr lang="zh-CN" altLang="en-US" sz="2800" dirty="0" smtClean="0"/>
              <a:t>中提供一个集合，其中包含所有观察者对象，当改变发生时，会调用方法通知所有的观察者。并且提供加入集合，退出集合的方法。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914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930401"/>
            <a:ext cx="3766479" cy="408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	   </a:t>
            </a:r>
            <a:r>
              <a:rPr lang="zh-CN" altLang="en-US" sz="2800" dirty="0" smtClean="0"/>
              <a:t>观察者模式定义了对象之间的一对多依赖，当被观察者的状态发生改变时，它的所有观察者都会收到通知并自动更新。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25" y="1735367"/>
            <a:ext cx="6136193" cy="45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 </a:t>
            </a:r>
            <a:r>
              <a:rPr lang="zh-CN" altLang="en-US" sz="2800" dirty="0" smtClean="0"/>
              <a:t>观察者模式主要作用在于解耦，主题对象（被观察者）唯一依赖内部的实现观察者接口的集合，所以可以随时增删改观察者，而无需修改主题对象。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	   </a:t>
            </a:r>
            <a:r>
              <a:rPr lang="zh-CN" altLang="en-US" sz="2800" dirty="0" smtClean="0"/>
              <a:t>并且当出现新类型的观察者时，主题代码无需修改。当新的具体类需要当观察者时，只需实现</a:t>
            </a:r>
            <a:r>
              <a:rPr lang="en-US" altLang="zh-CN" sz="2800" dirty="0" smtClean="0"/>
              <a:t>observe</a:t>
            </a:r>
            <a:r>
              <a:rPr lang="zh-CN" altLang="en-US" sz="2800" dirty="0" smtClean="0"/>
              <a:t>接口，注册成为观察者即可。而主题对象仍会在状态改变时，发送通知给所有的观察者。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内部已经封装了观察者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java.util</a:t>
            </a:r>
            <a:r>
              <a:rPr lang="zh-CN" altLang="en-US" sz="2800" dirty="0" smtClean="0"/>
              <a:t>包内包含着最基础的</a:t>
            </a:r>
            <a:r>
              <a:rPr lang="en-US" altLang="zh-CN" sz="2800" dirty="0" smtClean="0"/>
              <a:t>Observer</a:t>
            </a:r>
            <a:r>
              <a:rPr lang="zh-CN" altLang="en-US" sz="2800" dirty="0" smtClean="0"/>
              <a:t>接口和</a:t>
            </a:r>
            <a:r>
              <a:rPr lang="en-US" altLang="zh-CN" sz="2800" dirty="0" smtClean="0"/>
              <a:t>Observable</a:t>
            </a:r>
            <a:r>
              <a:rPr lang="zh-CN" altLang="en-US" sz="2800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dirty="0" smtClean="0"/>
              <a:t>。只不过主题对象</a:t>
            </a:r>
            <a:r>
              <a:rPr lang="en-US" altLang="zh-CN" sz="2800" dirty="0" smtClean="0"/>
              <a:t>Observable</a:t>
            </a:r>
            <a:r>
              <a:rPr lang="zh-CN" altLang="en-US" sz="2800" dirty="0"/>
              <a:t>多提供</a:t>
            </a:r>
            <a:r>
              <a:rPr lang="zh-CN" altLang="en-US" sz="2800" dirty="0" smtClean="0"/>
              <a:t>了一个</a:t>
            </a:r>
            <a:r>
              <a:rPr lang="en-US" altLang="zh-CN" sz="2800" dirty="0" err="1" smtClean="0"/>
              <a:t>setChanged</a:t>
            </a:r>
            <a:r>
              <a:rPr lang="zh-CN" altLang="en-US" sz="2800" dirty="0" smtClean="0"/>
              <a:t>（），这个方法的作用是标志主题的状态是否改变。也就是说不必每次改变都需要通知观察者进行改变，只有当改变的值达到方法设定的限定时才会通知观察者。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并且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的观察者类还提供了</a:t>
            </a:r>
            <a:r>
              <a:rPr lang="en-US" altLang="zh-CN" sz="2800" dirty="0" err="1" smtClean="0"/>
              <a:t>notifyObserver</a:t>
            </a:r>
            <a:r>
              <a:rPr lang="zh-CN" altLang="en-US" sz="2800" dirty="0" smtClean="0"/>
              <a:t>（）和</a:t>
            </a:r>
            <a:r>
              <a:rPr lang="en-US" altLang="zh-CN" sz="2800" dirty="0" err="1"/>
              <a:t>notifyObserver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Object	</a:t>
            </a:r>
            <a:r>
              <a:rPr lang="en-US" altLang="zh-CN" sz="2800" dirty="0" err="1" smtClean="0"/>
              <a:t>arg</a:t>
            </a:r>
            <a:r>
              <a:rPr lang="zh-CN" altLang="en-US" sz="2800" dirty="0" smtClean="0"/>
              <a:t>）两种类型的方法来通知观察者。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9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238" y="472867"/>
            <a:ext cx="9312700" cy="1911409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设计模式的作用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7286"/>
            <a:ext cx="8596668" cy="1514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	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491773238"/>
              </p:ext>
            </p:extLst>
          </p:nvPr>
        </p:nvGraphicFramePr>
        <p:xfrm>
          <a:off x="1390232" y="1717704"/>
          <a:ext cx="7087196" cy="455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自带的观察者</a:t>
            </a:r>
            <a:r>
              <a:rPr lang="zh-CN" altLang="en-US" dirty="0"/>
              <a:t>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15930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有两点需要注意的：</a:t>
            </a:r>
            <a:endParaRPr lang="en-US" altLang="zh-CN" sz="2400" dirty="0" smtClean="0"/>
          </a:p>
          <a:p>
            <a:r>
              <a:rPr lang="zh-CN" altLang="en-US" sz="2400" dirty="0" smtClean="0"/>
              <a:t>虽然</a:t>
            </a:r>
            <a:r>
              <a:rPr lang="en-US" altLang="zh-CN" sz="2400" dirty="0" smtClean="0"/>
              <a:t>Observable</a:t>
            </a:r>
            <a:r>
              <a:rPr lang="zh-CN" altLang="en-US" sz="2400" dirty="0" smtClean="0"/>
              <a:t>类中使用的数据结构为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，但是观察者并不能依赖于被通知的顺序。因为观察者一旦取消观察，那么通知的顺序就会大不相同。</a:t>
            </a:r>
            <a:endParaRPr lang="en-US" altLang="zh-CN" sz="2400" dirty="0" smtClean="0"/>
          </a:p>
          <a:p>
            <a:r>
              <a:rPr lang="zh-CN" altLang="en-US" sz="2400" dirty="0" smtClean="0"/>
              <a:t>由于</a:t>
            </a:r>
            <a:r>
              <a:rPr lang="en-US" altLang="zh-CN" sz="2400" dirty="0" smtClean="0"/>
              <a:t>Observable</a:t>
            </a:r>
            <a:r>
              <a:rPr lang="zh-CN" altLang="en-US" sz="2400" dirty="0"/>
              <a:t>是一</a:t>
            </a:r>
            <a:r>
              <a:rPr lang="zh-CN" altLang="en-US" sz="2400" dirty="0" smtClean="0"/>
              <a:t>个抽象类，并且它对与核心方法</a:t>
            </a:r>
            <a:r>
              <a:rPr lang="en-US" altLang="zh-CN" sz="2400" dirty="0" err="1" smtClean="0"/>
              <a:t>setChanged</a:t>
            </a:r>
            <a:r>
              <a:rPr lang="zh-CN" altLang="en-US" sz="2400" dirty="0" smtClean="0"/>
              <a:t>（）方法设置访问权限为</a:t>
            </a:r>
            <a:r>
              <a:rPr lang="en-US" altLang="zh-CN" sz="2400" dirty="0" smtClean="0"/>
              <a:t>protected</a:t>
            </a:r>
            <a:r>
              <a:rPr lang="zh-CN" altLang="en-US" sz="2400" dirty="0" smtClean="0"/>
              <a:t>。所以除非继承自</a:t>
            </a:r>
            <a:r>
              <a:rPr lang="en-US" altLang="zh-CN" sz="2400" dirty="0" smtClean="0"/>
              <a:t>Observable</a:t>
            </a:r>
            <a:r>
              <a:rPr lang="zh-CN" altLang="en-US" sz="2400" dirty="0" smtClean="0"/>
              <a:t>，否则就无法使用</a:t>
            </a:r>
            <a:r>
              <a:rPr lang="en-US" altLang="zh-CN" sz="2400" dirty="0" smtClean="0"/>
              <a:t>JAVA</a:t>
            </a:r>
            <a:r>
              <a:rPr lang="zh-CN" altLang="en-US" sz="2400" dirty="0"/>
              <a:t>自带</a:t>
            </a:r>
            <a:r>
              <a:rPr lang="zh-CN" altLang="en-US" sz="2400" dirty="0" smtClean="0"/>
              <a:t>的观察者。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04" y="2730969"/>
            <a:ext cx="5220152" cy="33759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83" y="746333"/>
            <a:ext cx="4998873" cy="18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啊！又胖了！那就喝杯奶茶再开始减肥吧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</a:t>
            </a:r>
            <a:r>
              <a:rPr lang="zh-CN" altLang="en-US" sz="2400" dirty="0" smtClean="0"/>
              <a:t>伤心欲绝的我，独自走在冷风中。准备减肥又没有动力，哎，看着通宵营业的奶茶店，心想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最后一杯奶茶，喝完这杯就去减肥。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店铺内奶茶类型不少，标准的珍珠奶茶，丝袜奶茶，椰香奶茶，双皮奶，果汁饮料。。。我就点一杯，就一杯，真香！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79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等待奶茶的时候，与店主闲聊起来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 </a:t>
            </a:r>
            <a:r>
              <a:rPr lang="zh-CN" altLang="en-US" sz="2800" dirty="0" smtClean="0"/>
              <a:t>店主：原本我们是这里唯一的奶茶店，种类也没有那么多。最近几个月，这附近开了十几家相同的店铺，把我们的营业额明显打下来了。所以我们也在主动求变，增加新的种类，删除不怎么收欢迎的种类。但是改动</a:t>
            </a:r>
            <a:r>
              <a:rPr lang="zh-CN" altLang="en-US" sz="2800" dirty="0"/>
              <a:t>一种奶茶</a:t>
            </a:r>
            <a:r>
              <a:rPr lang="zh-CN" altLang="en-US" sz="2800" dirty="0" smtClean="0"/>
              <a:t>实在太累了，需要改动的代码太复杂，你能帮帮我吗？这杯奶茶算我的，怎么样？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最初垄断时期的奶茶店代码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店主提供了</a:t>
            </a:r>
            <a:r>
              <a:rPr lang="en-US" altLang="zh-CN" sz="2800" dirty="0" err="1" smtClean="0"/>
              <a:t>orderMikeTea</a:t>
            </a:r>
            <a:r>
              <a:rPr lang="zh-CN" altLang="en-US" sz="2800" dirty="0" smtClean="0"/>
              <a:t>方法，传入客户想要的奶茶类型，返回指定的奶茶类型。但是这样的实现并不利于后期的维护，当奶茶店需要修改菜单的时候，那么</a:t>
            </a:r>
            <a:r>
              <a:rPr lang="en-US" altLang="zh-CN" sz="2800" dirty="0" err="1" smtClean="0"/>
              <a:t>orderMikeTea</a:t>
            </a:r>
            <a:r>
              <a:rPr lang="zh-CN" altLang="en-US" sz="2800" dirty="0" smtClean="0"/>
              <a:t>中的代码必须要变动。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9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利润降低，改变经营方式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店主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我听人说，可以使用工厂的方式来优化我的代码，方便我拓展我的奶茶店，实现快速的增删奶茶种类</a:t>
            </a:r>
            <a:r>
              <a:rPr lang="zh-CN" altLang="en-US" sz="2800" dirty="0"/>
              <a:t>。</a:t>
            </a:r>
            <a:r>
              <a:rPr lang="zh-CN" altLang="en-US" sz="2800" dirty="0" smtClean="0"/>
              <a:t>但是我不太清楚具体的实现，你能帮我实现一下吗？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这样做有什么区别吗？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988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9600" dirty="0" smtClean="0"/>
              <a:t>店主：这样做和我的代码有什么区别吗？不就是把创建奶茶的方法提到一个</a:t>
            </a:r>
            <a:r>
              <a:rPr lang="en-US" altLang="zh-CN" sz="9600" dirty="0" smtClean="0"/>
              <a:t>factory</a:t>
            </a:r>
            <a:r>
              <a:rPr lang="zh-CN" altLang="en-US" sz="9600" dirty="0" smtClean="0"/>
              <a:t>中？这样做的好处是什么呢？</a:t>
            </a:r>
            <a:endParaRPr lang="en-US" altLang="zh-CN" sz="9600" dirty="0" smtClean="0"/>
          </a:p>
          <a:p>
            <a:pPr marL="0" indent="0">
              <a:buNone/>
            </a:pPr>
            <a:endParaRPr lang="en-US" altLang="zh-CN" sz="9600" dirty="0"/>
          </a:p>
          <a:p>
            <a:pPr marL="0" indent="0">
              <a:buNone/>
            </a:pPr>
            <a:r>
              <a:rPr lang="en-US" altLang="zh-CN" sz="9600" dirty="0"/>
              <a:t>	</a:t>
            </a:r>
            <a:endParaRPr lang="zh-CN" altLang="en-US" sz="9600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3682822"/>
            <a:ext cx="925458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	  </a:t>
            </a:r>
            <a:r>
              <a:rPr lang="zh-CN" altLang="en-US" sz="2400" dirty="0" smtClean="0"/>
              <a:t>这样</a:t>
            </a:r>
            <a:r>
              <a:rPr lang="zh-CN" altLang="en-US" sz="2400" dirty="0"/>
              <a:t>做的好处</a:t>
            </a:r>
            <a:r>
              <a:rPr lang="en-US" altLang="zh-CN" sz="2400" dirty="0"/>
              <a:t>:</a:t>
            </a:r>
            <a:r>
              <a:rPr lang="zh-CN" altLang="en-US" sz="2400" dirty="0"/>
              <a:t>虽然现在只有一个</a:t>
            </a:r>
            <a:r>
              <a:rPr lang="en-US" altLang="zh-CN" sz="2400" dirty="0" err="1"/>
              <a:t>orderMikeTea</a:t>
            </a:r>
            <a:r>
              <a:rPr lang="zh-CN" altLang="en-US" sz="2400" dirty="0"/>
              <a:t>需要创建奶茶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zh-CN" altLang="en-US" sz="2400" dirty="0"/>
              <a:t>后续如果推出了外卖业务，难道在外卖业务中也加入</a:t>
            </a:r>
            <a:r>
              <a:rPr lang="zh-CN" altLang="en-US" sz="2400" dirty="0" smtClean="0"/>
              <a:t>创建奶茶</a:t>
            </a:r>
            <a:endParaRPr lang="en-US" altLang="zh-CN" sz="2400" dirty="0" smtClean="0"/>
          </a:p>
          <a:p>
            <a:r>
              <a:rPr lang="zh-CN" altLang="en-US" sz="2400" dirty="0" smtClean="0"/>
              <a:t>的</a:t>
            </a:r>
            <a:r>
              <a:rPr lang="zh-CN" altLang="en-US" sz="2400" dirty="0"/>
              <a:t>逻辑吗？这样做就可以将所有创建奶茶的逻辑放入同</a:t>
            </a:r>
            <a:r>
              <a:rPr lang="zh-CN" altLang="en-US" sz="2400" dirty="0" smtClean="0"/>
              <a:t>一个</a:t>
            </a:r>
            <a:r>
              <a:rPr lang="zh-CN" altLang="en-US" sz="2400" dirty="0"/>
              <a:t>类中</a:t>
            </a:r>
            <a:r>
              <a:rPr lang="zh-CN" altLang="en-US" sz="2400" dirty="0" smtClean="0"/>
              <a:t>去</a:t>
            </a:r>
            <a:endParaRPr lang="en-US" altLang="zh-CN" sz="2400" dirty="0" smtClean="0"/>
          </a:p>
          <a:p>
            <a:r>
              <a:rPr lang="zh-CN" altLang="en-US" sz="2400" dirty="0" smtClean="0"/>
              <a:t>维护</a:t>
            </a:r>
            <a:r>
              <a:rPr lang="zh-CN" altLang="en-US" sz="2400" dirty="0"/>
              <a:t>，以后需要改变实现时，只需改动这一个类即可。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9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这就是工厂模式吗？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注意：简单工厂模式并不算是严格工厂模式，它更像是一种编程习惯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0" y="3303552"/>
            <a:ext cx="8661252" cy="31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5410" cy="1320800"/>
          </a:xfrm>
        </p:spPr>
        <p:txBody>
          <a:bodyPr/>
          <a:lstStyle/>
          <a:p>
            <a:r>
              <a:rPr lang="zh-CN" altLang="en-US" dirty="0"/>
              <a:t>别整</a:t>
            </a:r>
            <a:r>
              <a:rPr lang="zh-CN" altLang="en-US" dirty="0" smtClean="0"/>
              <a:t>这些花里胡哨的，我要真正的工厂模式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 </a:t>
            </a:r>
            <a:r>
              <a:rPr lang="zh-CN" altLang="en-US" sz="2400" dirty="0"/>
              <a:t>店主：虽然简单</a:t>
            </a:r>
            <a:r>
              <a:rPr lang="zh-CN" altLang="en-US" sz="2400" dirty="0" smtClean="0"/>
              <a:t>工厂模式也算不错了，但是当我想要修改奶茶种类的时候，还是违背了开闭原则（虽然要改的地方变少了）。我还是想要看真正的工厂模式是如何帮我的奶茶店进行优化的，麻烦你再改改呗。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就比如说我现在店铺里丝袜奶茶卖的不好，旁边几家店的港式奶茶买的火热，我想把菜单里的丝袜奶茶换成港式奶茶，这又应该怎么做？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9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工厂模式的定义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30452"/>
            <a:ext cx="4424505" cy="42125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工厂模式定义了创建对象的接口，但由子类来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决定</a:t>
            </a:r>
            <a:r>
              <a:rPr lang="zh-CN" altLang="en-US" sz="2400" dirty="0" smtClean="0"/>
              <a:t>实例化具体的类。工厂模式让类的实例化推迟到了子类中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48" y="1686370"/>
            <a:ext cx="6391841" cy="37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工厂模式怎么让子类做决定呢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在奶茶店的例子中，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方法定义在抽象类中，并且对于</a:t>
            </a:r>
            <a:r>
              <a:rPr lang="en-US" altLang="zh-CN" sz="2400" dirty="0" err="1" smtClean="0"/>
              <a:t>mikeTea</a:t>
            </a:r>
            <a:r>
              <a:rPr lang="zh-CN" altLang="en-US" sz="2400" dirty="0" smtClean="0"/>
              <a:t>做了许多操作（准备，冲泡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），此时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并不知道具体类，也就是解耦。当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方法执行到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时，具体的实现子类会负责创建奶茶，并返回给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方法。虽然子类不是实时做出的决定，但是从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方法的角度来看，选择在那个</a:t>
            </a:r>
            <a:r>
              <a:rPr lang="zh-CN" altLang="en-US" sz="2400" dirty="0"/>
              <a:t>子</a:t>
            </a:r>
            <a:r>
              <a:rPr lang="zh-CN" altLang="en-US" sz="2400" dirty="0" smtClean="0"/>
              <a:t>类中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，就是由这个子类来决定实例化。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严格来说，</a:t>
            </a:r>
            <a:r>
              <a:rPr lang="zh-CN" altLang="en-US" sz="2400" dirty="0"/>
              <a:t>所谓</a:t>
            </a:r>
            <a:r>
              <a:rPr lang="zh-CN" altLang="en-US" sz="2400" dirty="0" smtClean="0"/>
              <a:t>的决定并不是指子类在运行中做决定，而是在编写创建者类时，并不知道实际创建的产品是哪一个，选择了具体的子类，自然就决定了实际创建的产品</a:t>
            </a:r>
            <a:r>
              <a:rPr lang="zh-CN" altLang="en-US" sz="2400" dirty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789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6023" cy="1193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模式听上去很高端，那么它</a:t>
            </a:r>
            <a:r>
              <a:rPr lang="zh-CN" altLang="en-US" dirty="0" smtClean="0"/>
              <a:t>是否是</a:t>
            </a:r>
            <a:r>
              <a:rPr lang="zh-CN" altLang="en-US" dirty="0"/>
              <a:t>触不可</a:t>
            </a:r>
            <a:r>
              <a:rPr lang="zh-CN" altLang="en-US" dirty="0" smtClean="0"/>
              <a:t>及</a:t>
            </a:r>
            <a:r>
              <a:rPr lang="zh-CN" altLang="en-US" dirty="0"/>
              <a:t>呢</a:t>
            </a:r>
            <a:r>
              <a:rPr lang="zh-CN" altLang="en-US" dirty="0" smtClean="0"/>
              <a:t>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smtClean="0"/>
              <a:t>		</a:t>
            </a:r>
            <a:r>
              <a:rPr lang="zh-CN" altLang="en-US" sz="3200" smtClean="0"/>
              <a:t>实际上</a:t>
            </a:r>
            <a:r>
              <a:rPr lang="zh-CN" altLang="en-US" sz="3200" dirty="0" smtClean="0"/>
              <a:t>，前人所总结的设计模式大多是在实际开发中经常会遇到的场景。而熟练的开发者，在编程时会很自然的考虑到设计模式，或者自己思路与设计模式不谋而合。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93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工厂模式的优缺点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	   </a:t>
            </a:r>
            <a:r>
              <a:rPr lang="zh-CN" altLang="en-US" sz="2400" dirty="0"/>
              <a:t>优点</a:t>
            </a:r>
            <a:r>
              <a:rPr lang="en-US" altLang="zh-CN" sz="2400" dirty="0"/>
              <a:t>:</a:t>
            </a:r>
            <a:r>
              <a:rPr lang="zh-CN" altLang="en-US" sz="2400" dirty="0"/>
              <a:t>相较于简单工厂模式进一步抽象，将创建对象与适用对象分离。核心</a:t>
            </a:r>
            <a:r>
              <a:rPr lang="zh-CN" altLang="en-US" sz="2400" dirty="0" smtClean="0"/>
              <a:t>的工厂作为抽象类，仅提供一个抽象工厂方法，而具体的子类来负责创建具体的对象，这使得</a:t>
            </a:r>
            <a:r>
              <a:rPr lang="zh-CN" altLang="en-US" sz="2400" dirty="0"/>
              <a:t>工厂方法模式可以允许系统在不修改工厂角色的情况下引进</a:t>
            </a:r>
            <a:r>
              <a:rPr lang="zh-CN" altLang="en-US" sz="2400" dirty="0" smtClean="0"/>
              <a:t>新产品。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缺点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工厂模式缺点非常明显，每增加一个工厂都需要提供一个子类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一个具体实现产品类。如果类型较多，就会使得工厂“泛滥”，增加系统复杂度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96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谢谢你的帮助，但是你好像忘了点小东西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 smtClean="0"/>
              <a:t>店主：很感谢你的帮助，但是你似乎忘记了奶茶添加的配料了（珍珠，椰果粒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）这个也是构成奶茶不可缺少的部分啊。如果不麻烦的话，还是你帮我加上吧。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我</a:t>
            </a:r>
            <a:r>
              <a:rPr lang="en-US" altLang="zh-CN" sz="2400" dirty="0" smtClean="0"/>
              <a:t>:!@#$%^….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0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这个看上去好复杂！！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5714920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</a:t>
            </a:r>
            <a:r>
              <a:rPr lang="zh-CN" altLang="en-US" sz="2400" dirty="0" smtClean="0"/>
              <a:t>抽象工厂模式，使用组合的形式。首先将所有奶茶中的原料组合在抽象奶茶类中，并将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方法进行了抽象，由子类来完成具体实现。而子类中使用抽象工厂的形式，为特定的奶茶种类添加不同的原料（珍珠奶茶：粉包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珍珠</a:t>
            </a:r>
            <a:r>
              <a:rPr lang="en-US" altLang="zh-CN" sz="2400" dirty="0" smtClean="0"/>
              <a:t>+</a:t>
            </a:r>
            <a:r>
              <a:rPr lang="zh-CN" altLang="en-US" sz="2400" dirty="0"/>
              <a:t>冰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抽象工厂模式负责创建一组相关类型的产品，而不需要关心具体产品。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87" y="1623701"/>
            <a:ext cx="5899100" cy="44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9780" y="2010206"/>
            <a:ext cx="428835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感谢观赏</a:t>
            </a:r>
            <a:endParaRPr lang="en-US" altLang="zh-CN" sz="8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624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设计</a:t>
            </a:r>
            <a:r>
              <a:rPr lang="zh-CN" altLang="en-US" sz="3600" dirty="0"/>
              <a:t>模式并不是</a:t>
            </a:r>
            <a:r>
              <a:rPr lang="zh-CN" altLang="en-US" sz="3600" dirty="0" smtClean="0"/>
              <a:t>万能的</a:t>
            </a:r>
            <a:r>
              <a:rPr lang="zh-CN" altLang="en-US" sz="3600" dirty="0" smtClean="0"/>
              <a:t>，</a:t>
            </a:r>
            <a:r>
              <a:rPr lang="zh-CN" altLang="en-US" sz="3600" dirty="0"/>
              <a:t>学习</a:t>
            </a:r>
            <a:r>
              <a:rPr lang="zh-CN" altLang="en-US" sz="3600" dirty="0" smtClean="0"/>
              <a:t>了</a:t>
            </a:r>
            <a:r>
              <a:rPr lang="zh-CN" altLang="en-US" sz="3600" dirty="0" smtClean="0"/>
              <a:t>某个设计模式时，我们可能会生搬硬套，例如：为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HelloWorld</a:t>
            </a:r>
            <a:r>
              <a:rPr lang="zh-CN" altLang="en-US" sz="3600" dirty="0" smtClean="0"/>
              <a:t>设计一个模式。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6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261" y="2956843"/>
            <a:ext cx="4527054" cy="352086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状态模式</a:t>
            </a:r>
            <a:endParaRPr lang="en-US" altLang="zh-CN" sz="3600" dirty="0" smtClean="0"/>
          </a:p>
          <a:p>
            <a:r>
              <a:rPr lang="zh-CN" altLang="en-US" sz="3600" dirty="0"/>
              <a:t>装饰者</a:t>
            </a:r>
            <a:r>
              <a:rPr lang="zh-CN" altLang="en-US" sz="3600" dirty="0" smtClean="0"/>
              <a:t>模式</a:t>
            </a:r>
            <a:endParaRPr lang="en-US" altLang="zh-CN" sz="3600" dirty="0" smtClean="0"/>
          </a:p>
          <a:p>
            <a:r>
              <a:rPr lang="zh-CN" altLang="en-US" sz="3600" dirty="0"/>
              <a:t>观察者</a:t>
            </a:r>
            <a:r>
              <a:rPr lang="zh-CN" altLang="en-US" sz="3600" dirty="0" smtClean="0"/>
              <a:t>模式</a:t>
            </a:r>
            <a:endParaRPr lang="en-US" altLang="zh-CN" sz="3600" dirty="0" smtClean="0"/>
          </a:p>
          <a:p>
            <a:r>
              <a:rPr lang="zh-CN" altLang="en-US" sz="3600" dirty="0"/>
              <a:t>工厂</a:t>
            </a:r>
            <a:r>
              <a:rPr lang="zh-CN" altLang="en-US" sz="3600" dirty="0" smtClean="0"/>
              <a:t>模式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31490" y="1070989"/>
            <a:ext cx="6392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</a:t>
            </a:r>
            <a:r>
              <a:rPr lang="zh-CN" altLang="en-US" sz="3200" dirty="0" smtClean="0"/>
              <a:t>模式有许多种，主流的有</a:t>
            </a:r>
            <a:r>
              <a:rPr lang="en-US" altLang="zh-CN" sz="3200" dirty="0" smtClean="0"/>
              <a:t>23</a:t>
            </a:r>
            <a:r>
              <a:rPr lang="zh-CN" altLang="en-US" sz="3200" dirty="0" smtClean="0"/>
              <a:t>种，今天介于篇幅和时间的原因，主要分享四种设计模式。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09" y="2640649"/>
            <a:ext cx="3217670" cy="37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4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收到了一个需求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3200" dirty="0"/>
              <a:t>   </a:t>
            </a:r>
            <a:r>
              <a:rPr lang="zh-CN" altLang="en-US" sz="3200" dirty="0" smtClean="0"/>
              <a:t>本公司与</a:t>
            </a:r>
            <a:r>
              <a:rPr lang="en-US" altLang="zh-CN" sz="3200" dirty="0" smtClean="0"/>
              <a:t>XX</a:t>
            </a:r>
            <a:r>
              <a:rPr lang="zh-CN" altLang="en-US" sz="3200" dirty="0"/>
              <a:t>公司</a:t>
            </a:r>
            <a:r>
              <a:rPr lang="zh-CN" altLang="en-US" sz="3200" dirty="0" smtClean="0"/>
              <a:t>展开了合作，负责附近学校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公寓的自助洗衣机的开发。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目标用户主要是那些单身青年，能够为他们提供生活上的便利。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loading…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338" y="274170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那么首先明确一下需求，需要提供投币，退币，洗衣功能。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投币：如果机器内没有硬币，那么接受投币，否则报错；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退币：如果机器内有硬币，那么退出硬币，否则报错；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洗衣：</a:t>
            </a:r>
            <a:r>
              <a:rPr lang="zh-CN" altLang="en-US" sz="2400" dirty="0"/>
              <a:t>如果</a:t>
            </a:r>
            <a:r>
              <a:rPr lang="zh-CN" altLang="en-US" sz="2400" dirty="0" smtClean="0"/>
              <a:t>机器有</a:t>
            </a:r>
            <a:r>
              <a:rPr lang="zh-CN" altLang="en-US" sz="2400" dirty="0"/>
              <a:t>硬币</a:t>
            </a:r>
            <a:r>
              <a:rPr lang="zh-CN" altLang="en-US" sz="2400" dirty="0" smtClean="0"/>
              <a:t>，那么开始洗衣，否则提示需要投币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80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完成了！！！准备下班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   </a:t>
            </a:r>
            <a:r>
              <a:rPr lang="zh-CN" altLang="en-US" sz="2800" dirty="0" smtClean="0"/>
              <a:t>自助洗衣机已经开发完成，并且通过了最初的测试。已经到点了，准备收拾收拾下班了。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74" y="2818332"/>
            <a:ext cx="2579736" cy="26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0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4833</TotalTime>
  <Words>698</Words>
  <Application>Microsoft Office PowerPoint</Application>
  <PresentationFormat>宽屏</PresentationFormat>
  <Paragraphs>154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设计模式分享</vt:lpstr>
      <vt:lpstr>什么是设计模式？</vt:lpstr>
      <vt:lpstr>设计模式的作用</vt:lpstr>
      <vt:lpstr>设计模式听上去很高端，那么它是否是触不可及呢？ </vt:lpstr>
      <vt:lpstr>但是…</vt:lpstr>
      <vt:lpstr>PowerPoint 演示文稿</vt:lpstr>
      <vt:lpstr>收到了一个需求</vt:lpstr>
      <vt:lpstr>loading…</vt:lpstr>
      <vt:lpstr>完成了！！！准备下班</vt:lpstr>
      <vt:lpstr>且慢，我们的老板有了新的需求！</vt:lpstr>
      <vt:lpstr>行吧  甲方爸爸的plan2咱们已经完成了</vt:lpstr>
      <vt:lpstr>那么交给状态模式吧</vt:lpstr>
      <vt:lpstr>那么这样做的好处呢？？？</vt:lpstr>
      <vt:lpstr>状态模式概念</vt:lpstr>
      <vt:lpstr>下班吃点什么吧…</vt:lpstr>
      <vt:lpstr>老板，我要这个加这个…</vt:lpstr>
      <vt:lpstr>要不我给您改改？</vt:lpstr>
      <vt:lpstr>这个设计好像有点问题啊？</vt:lpstr>
      <vt:lpstr>装饰者模式</vt:lpstr>
      <vt:lpstr>猪肉涨价了，咱们的配料也得涨了！！！</vt:lpstr>
      <vt:lpstr>那么装饰者模式为什么既有组合又有继承呢？</vt:lpstr>
      <vt:lpstr>这次我要一个双倍鸡蛋双倍培根再加一根油条</vt:lpstr>
      <vt:lpstr>吃饱喝足，准备称一下体重</vt:lpstr>
      <vt:lpstr>最初的想法</vt:lpstr>
      <vt:lpstr>体重这么隐私怎么能上传云端呢？</vt:lpstr>
      <vt:lpstr>那么试试观察者模式吧</vt:lpstr>
      <vt:lpstr>观察者模式定义</vt:lpstr>
      <vt:lpstr>观察者模式作用</vt:lpstr>
      <vt:lpstr>原来Java内部已经封装了观察者</vt:lpstr>
      <vt:lpstr>试试JAVA自带的观察者吧</vt:lpstr>
      <vt:lpstr>啊！又胖了！那就喝杯奶茶再开始减肥吧</vt:lpstr>
      <vt:lpstr>等待奶茶的时候，与店主闲聊起来</vt:lpstr>
      <vt:lpstr>最初垄断时期的奶茶店代码</vt:lpstr>
      <vt:lpstr>利润降低，改变经营方式</vt:lpstr>
      <vt:lpstr>这样做有什么区别吗？</vt:lpstr>
      <vt:lpstr>这就是工厂模式吗？</vt:lpstr>
      <vt:lpstr>别整这些花里胡哨的，我要真正的工厂模式</vt:lpstr>
      <vt:lpstr>工厂模式的定义</vt:lpstr>
      <vt:lpstr>工厂模式怎么让子类做决定呢?</vt:lpstr>
      <vt:lpstr>工厂模式的优缺点</vt:lpstr>
      <vt:lpstr>谢谢你的帮助，但是你好像忘了点小东西</vt:lpstr>
      <vt:lpstr>这个看上去好复杂！！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设计模式分享</dc:title>
  <dc:creator>骆 文庆</dc:creator>
  <cp:lastModifiedBy>骆 文庆</cp:lastModifiedBy>
  <cp:revision>185</cp:revision>
  <dcterms:created xsi:type="dcterms:W3CDTF">2019-10-30T15:56:59Z</dcterms:created>
  <dcterms:modified xsi:type="dcterms:W3CDTF">2019-11-20T12:08:45Z</dcterms:modified>
</cp:coreProperties>
</file>