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4660"/>
  </p:normalViewPr>
  <p:slideViewPr>
    <p:cSldViewPr snapToGrid="0">
      <p:cViewPr>
        <p:scale>
          <a:sx n="80" d="100"/>
          <a:sy n="80" d="100"/>
        </p:scale>
        <p:origin x="7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9017B3-5017-4179-8830-C90FE4E4D21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747337-8D54-4DC4-ABC5-FECFB1884B5D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87922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17B3-5017-4179-8830-C90FE4E4D21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7337-8D54-4DC4-ABC5-FECFB1884B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5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17B3-5017-4179-8830-C90FE4E4D21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7337-8D54-4DC4-ABC5-FECFB1884B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0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17B3-5017-4179-8830-C90FE4E4D21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7337-8D54-4DC4-ABC5-FECFB1884B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1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9017B3-5017-4179-8830-C90FE4E4D21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47337-8D54-4DC4-ABC5-FECFB1884B5D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06337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17B3-5017-4179-8830-C90FE4E4D21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7337-8D54-4DC4-ABC5-FECFB1884B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0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17B3-5017-4179-8830-C90FE4E4D21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7337-8D54-4DC4-ABC5-FECFB1884B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0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17B3-5017-4179-8830-C90FE4E4D21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7337-8D54-4DC4-ABC5-FECFB1884B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4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17B3-5017-4179-8830-C90FE4E4D21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7337-8D54-4DC4-ABC5-FECFB1884B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9017B3-5017-4179-8830-C90FE4E4D21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47337-8D54-4DC4-ABC5-FECFB1884B5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74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9017B3-5017-4179-8830-C90FE4E4D21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747337-8D54-4DC4-ABC5-FECFB1884B5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370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9017B3-5017-4179-8830-C90FE4E4D213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3747337-8D54-4DC4-ABC5-FECFB1884B5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721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Generador </a:t>
            </a:r>
            <a:r>
              <a:rPr lang="es-EC" dirty="0" err="1" smtClean="0"/>
              <a:t>Tausworthe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Jhon Macao 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0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934453"/>
          </a:xfrm>
        </p:spPr>
        <p:txBody>
          <a:bodyPr/>
          <a:lstStyle/>
          <a:p>
            <a:pPr algn="ctr"/>
            <a:r>
              <a:rPr lang="es-EC" sz="5400" dirty="0" smtClean="0"/>
              <a:t>Historia</a:t>
            </a:r>
            <a:r>
              <a:rPr lang="es-EC" dirty="0" smtClean="0"/>
              <a:t>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6256019" y="685800"/>
            <a:ext cx="5518885" cy="5410199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Fue </a:t>
            </a:r>
            <a:r>
              <a:rPr lang="es-ES" dirty="0"/>
              <a:t>creado por Roberto C. Tausworthe en 1985</a:t>
            </a:r>
          </a:p>
          <a:p>
            <a:r>
              <a:rPr lang="es-ES" dirty="0"/>
              <a:t>Es un tipo de generador recursivo multiplicativo que produce bits </a:t>
            </a:r>
            <a:r>
              <a:rPr lang="es-ES" dirty="0" smtClean="0"/>
              <a:t>aleatorios</a:t>
            </a:r>
          </a:p>
          <a:p>
            <a:r>
              <a:rPr lang="es-ES" dirty="0" smtClean="0"/>
              <a:t>Se puedo aplicar en diferentes campos tales como:</a:t>
            </a:r>
          </a:p>
          <a:p>
            <a:pPr lvl="1"/>
            <a:r>
              <a:rPr lang="es-ES" dirty="0" smtClean="0"/>
              <a:t>Física </a:t>
            </a:r>
          </a:p>
          <a:p>
            <a:pPr lvl="1"/>
            <a:r>
              <a:rPr lang="es-ES" dirty="0" smtClean="0"/>
              <a:t>Ingeniería </a:t>
            </a:r>
          </a:p>
          <a:p>
            <a:pPr lvl="1"/>
            <a:r>
              <a:rPr lang="es-ES" dirty="0" smtClean="0"/>
              <a:t>Estudios Informáticos </a:t>
            </a:r>
          </a:p>
          <a:p>
            <a:pPr lvl="1"/>
            <a:r>
              <a:rPr lang="es-ES" dirty="0" smtClean="0"/>
              <a:t>Matemáticas </a:t>
            </a:r>
          </a:p>
          <a:p>
            <a:pPr lvl="1"/>
            <a:r>
              <a:rPr lang="es-ES" dirty="0" smtClean="0"/>
              <a:t>Criptografía</a:t>
            </a:r>
          </a:p>
          <a:p>
            <a:pPr lvl="1"/>
            <a:r>
              <a:rPr lang="es-ES" dirty="0" smtClean="0"/>
              <a:t>Juegos de </a:t>
            </a:r>
            <a:r>
              <a:rPr lang="es-ES" dirty="0" smtClean="0"/>
              <a:t>Azar</a:t>
            </a:r>
            <a:endParaRPr lang="es-ES" dirty="0" smtClean="0"/>
          </a:p>
          <a:p>
            <a:r>
              <a:rPr lang="es-ES" dirty="0"/>
              <a:t>Produce una secuencia aleatoria de dígitos </a:t>
            </a:r>
            <a:r>
              <a:rPr lang="es-ES" dirty="0" smtClean="0"/>
              <a:t>binarios</a:t>
            </a:r>
            <a:endParaRPr lang="en-US" dirty="0" smtClean="0"/>
          </a:p>
          <a:p>
            <a:r>
              <a:rPr lang="en-US" dirty="0" smtClean="0"/>
              <a:t>Su </a:t>
            </a:r>
            <a:r>
              <a:rPr lang="en-US" dirty="0"/>
              <a:t>nombre mas </a:t>
            </a:r>
            <a:r>
              <a:rPr lang="en-US" dirty="0" smtClean="0"/>
              <a:t>común </a:t>
            </a:r>
            <a:r>
              <a:rPr lang="en-US" dirty="0"/>
              <a:t>es registro de </a:t>
            </a:r>
            <a:r>
              <a:rPr lang="en-US" dirty="0" smtClean="0"/>
              <a:t>desplazamiento de </a:t>
            </a:r>
            <a:r>
              <a:rPr lang="en-US" dirty="0"/>
              <a:t>retroalimentación lineal</a:t>
            </a:r>
            <a:r>
              <a:rPr lang="en-US" dirty="0" smtClean="0"/>
              <a:t>.</a:t>
            </a:r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37" y="2406316"/>
            <a:ext cx="2775284" cy="27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5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902368"/>
          </a:xfrm>
        </p:spPr>
        <p:txBody>
          <a:bodyPr/>
          <a:lstStyle/>
          <a:p>
            <a:pPr algn="ctr"/>
            <a:r>
              <a:rPr lang="es-EC" sz="4000" b="1" dirty="0" smtClean="0"/>
              <a:t>Formula</a:t>
            </a:r>
            <a:r>
              <a:rPr lang="es-EC" sz="6000" dirty="0" smtClean="0"/>
              <a:t> </a:t>
            </a:r>
            <a:endParaRPr lang="en-US" sz="6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/>
              <p:cNvSpPr>
                <a:spLocks noGrp="1"/>
              </p:cNvSpPr>
              <p:nvPr>
                <p:ph idx="1"/>
              </p:nvPr>
            </p:nvSpPr>
            <p:spPr>
              <a:xfrm>
                <a:off x="6417944" y="4000500"/>
                <a:ext cx="5564505" cy="2714625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Para </a:t>
                </a:r>
                <a:r>
                  <a:rPr lang="es-ES" dirty="0"/>
                  <a:t>los enteros </a:t>
                </a:r>
                <a:r>
                  <a:rPr lang="es-ES" b="1" i="1" dirty="0"/>
                  <a:t>r</a:t>
                </a:r>
                <a:r>
                  <a:rPr lang="es-ES" dirty="0"/>
                  <a:t> y </a:t>
                </a:r>
                <a:r>
                  <a:rPr lang="es-ES" b="1" i="1" dirty="0"/>
                  <a:t>q</a:t>
                </a:r>
                <a:r>
                  <a:rPr lang="es-ES" dirty="0"/>
                  <a:t> que satisfacen </a:t>
                </a:r>
                <a:r>
                  <a:rPr lang="es-ES" b="1" i="1" dirty="0"/>
                  <a:t>0 &lt; r &lt; q</a:t>
                </a:r>
                <a:r>
                  <a:rPr lang="es-ES" b="1" i="1" dirty="0" smtClean="0"/>
                  <a:t>.</a:t>
                </a:r>
                <a:endParaRPr lang="en-US" dirty="0" smtClean="0"/>
              </a:p>
              <a:p>
                <a:r>
                  <a:rPr lang="es-ES" dirty="0"/>
                  <a:t>La siguiente operación OR exclusiva es </a:t>
                </a:r>
                <a:r>
                  <a:rPr lang="es-ES" dirty="0" smtClean="0"/>
                  <a:t>equivalente </a:t>
                </a:r>
                <a:r>
                  <a:rPr lang="es-ES" b="1" i="1" dirty="0" smtClean="0"/>
                  <a:t>mod2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EC" b="1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s-EC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EC" b="1" i="1" smtClean="0">
                              <a:latin typeface="Cambria Math" panose="02040503050406030204" pitchFamily="18" charset="0"/>
                            </a:rPr>
                            <m:t>                     </m:t>
                          </m:r>
                          <m:r>
                            <a:rPr lang="es-EC" b="1" i="1" smtClean="0">
                              <a:latin typeface="Cambria Math" panose="02040503050406030204" pitchFamily="18" charset="0"/>
                            </a:rPr>
                            <m:t>𝒔𝒊</m:t>
                          </m:r>
                          <m:r>
                            <a:rPr lang="es-EC" b="1" i="1" smtClean="0"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  <m:sSub>
                            <m:sSubPr>
                              <m:ctrlPr>
                                <a:rPr lang="es-EC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s-EC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s-EC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C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s-EC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C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s-EC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s-EC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C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a:rPr lang="es-EC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s-EC" b="1" i="1" smtClean="0">
                              <a:latin typeface="Cambria Math" panose="02040503050406030204" pitchFamily="18" charset="0"/>
                            </a:rPr>
                            <m:t>                     </m:t>
                          </m:r>
                          <m:r>
                            <a:rPr lang="es-EC" b="1" i="1" smtClean="0">
                              <a:latin typeface="Cambria Math" panose="02040503050406030204" pitchFamily="18" charset="0"/>
                            </a:rPr>
                            <m:t>𝒔𝒊</m:t>
                          </m:r>
                          <m:r>
                            <a:rPr lang="es-EC" b="1" i="1" smtClean="0">
                              <a:latin typeface="Cambria Math" panose="02040503050406030204" pitchFamily="18" charset="0"/>
                            </a:rPr>
                            <m:t>                  </m:t>
                          </m:r>
                          <m:sSub>
                            <m:sSubPr>
                              <m:ctrlPr>
                                <a:rPr lang="es-EC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s-EC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s-EC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C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s-EC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s-EC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C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s-EC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s-EC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C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s-ES" b="1" i="1" dirty="0" smtClean="0"/>
                  <a:t> </a:t>
                </a:r>
              </a:p>
            </p:txBody>
          </p:sp>
        </mc:Choice>
        <mc:Fallback>
          <p:sp>
            <p:nvSpPr>
              <p:cNvPr id="4" name="Marcador de conteni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7944" y="4000500"/>
                <a:ext cx="5564505" cy="2714625"/>
              </a:xfrm>
              <a:blipFill>
                <a:blip r:embed="rId2"/>
                <a:stretch>
                  <a:fillRect l="-986" t="-1794" r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1323693" y="4568309"/>
                <a:ext cx="2953757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C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693" y="4568309"/>
                <a:ext cx="2953757" cy="390748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Marcador de contenido 3"/>
              <p:cNvSpPr txBox="1">
                <a:spLocks/>
              </p:cNvSpPr>
              <p:nvPr/>
            </p:nvSpPr>
            <p:spPr>
              <a:xfrm>
                <a:off x="6408420" y="1666875"/>
                <a:ext cx="5212080" cy="1762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ES" dirty="0" smtClean="0"/>
                  <a:t> </a:t>
                </a:r>
                <a:r>
                  <a:rPr lang="es-ES" dirty="0"/>
                  <a:t>es una constante 0 o 1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s-EC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s-ES" dirty="0" smtClean="0"/>
                  <a:t> </a:t>
                </a:r>
                <a:r>
                  <a:rPr lang="es-ES" dirty="0"/>
                  <a:t>es un bit</a:t>
                </a:r>
                <a:r>
                  <a:rPr lang="es-ES" dirty="0" smtClean="0"/>
                  <a:t>.</a:t>
                </a:r>
              </a:p>
              <a:p>
                <a:r>
                  <a:rPr lang="en-US" dirty="0"/>
                  <a:t>El período </a:t>
                </a:r>
                <a:r>
                  <a:rPr lang="en-US" dirty="0" smtClean="0"/>
                  <a:t>máximo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C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C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s-EC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r>
                  <a:rPr lang="es-ES" dirty="0"/>
                  <a:t>Por lo general, solo dos de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s-EC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s-ES" dirty="0" smtClean="0"/>
                  <a:t> son </a:t>
                </a:r>
                <a:r>
                  <a:rPr lang="es-ES" dirty="0"/>
                  <a:t>distintos de </a:t>
                </a:r>
                <a:r>
                  <a:rPr lang="es-ES" dirty="0" smtClean="0"/>
                  <a:t>cero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9" name="Marcador de contenid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420" y="1666875"/>
                <a:ext cx="5212080" cy="1762125"/>
              </a:xfrm>
              <a:prstGeom prst="rect">
                <a:avLst/>
              </a:prstGeom>
              <a:blipFill>
                <a:blip r:embed="rId4"/>
                <a:stretch>
                  <a:fillRect l="-1053" t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380718" y="2406134"/>
                <a:ext cx="4729628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C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C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C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C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C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s-EC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8" y="2406134"/>
                <a:ext cx="4729628" cy="390748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echa abajo 10"/>
          <p:cNvSpPr/>
          <p:nvPr/>
        </p:nvSpPr>
        <p:spPr>
          <a:xfrm>
            <a:off x="2343149" y="3248026"/>
            <a:ext cx="600075" cy="838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4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885950" y="638175"/>
            <a:ext cx="2427757" cy="609600"/>
          </a:xfrm>
        </p:spPr>
        <p:txBody>
          <a:bodyPr/>
          <a:lstStyle/>
          <a:p>
            <a:r>
              <a:rPr lang="es-EC" sz="3600" b="1" dirty="0" smtClean="0">
                <a:solidFill>
                  <a:schemeClr val="bg1"/>
                </a:solidFill>
              </a:rPr>
              <a:t>Ejemplo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90869"/>
              </p:ext>
            </p:extLst>
          </p:nvPr>
        </p:nvGraphicFramePr>
        <p:xfrm>
          <a:off x="3965575" y="1209675"/>
          <a:ext cx="4073525" cy="472440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494560384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795795159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1352783503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35296455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1727290980"/>
                    </a:ext>
                  </a:extLst>
                </a:gridCol>
              </a:tblGrid>
              <a:tr h="303536">
                <a:tc>
                  <a:txBody>
                    <a:bodyPr/>
                    <a:lstStyle/>
                    <a:p>
                      <a:r>
                        <a:rPr lang="es-EC" sz="1050" b="1" dirty="0" smtClean="0"/>
                        <a:t>i=1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05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05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05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05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753785"/>
                  </a:ext>
                </a:extLst>
              </a:tr>
              <a:tr h="303536">
                <a:tc>
                  <a:txBody>
                    <a:bodyPr/>
                    <a:lstStyle/>
                    <a:p>
                      <a:r>
                        <a:rPr lang="es-EC" sz="1050" b="1" dirty="0" smtClean="0"/>
                        <a:t>i=2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19815"/>
                  </a:ext>
                </a:extLst>
              </a:tr>
              <a:tr h="303536">
                <a:tc>
                  <a:txBody>
                    <a:bodyPr/>
                    <a:lstStyle/>
                    <a:p>
                      <a:r>
                        <a:rPr lang="es-EC" sz="1050" b="1" dirty="0" smtClean="0"/>
                        <a:t>i=3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86757"/>
                  </a:ext>
                </a:extLst>
              </a:tr>
              <a:tr h="303536">
                <a:tc>
                  <a:txBody>
                    <a:bodyPr/>
                    <a:lstStyle/>
                    <a:p>
                      <a:r>
                        <a:rPr lang="es-EC" sz="1050" b="1" dirty="0" smtClean="0"/>
                        <a:t>i=4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564331"/>
                  </a:ext>
                </a:extLst>
              </a:tr>
              <a:tr h="303536">
                <a:tc>
                  <a:txBody>
                    <a:bodyPr/>
                    <a:lstStyle/>
                    <a:p>
                      <a:r>
                        <a:rPr lang="es-EC" sz="1050" b="1" dirty="0" smtClean="0"/>
                        <a:t>i=5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283046"/>
                  </a:ext>
                </a:extLst>
              </a:tr>
              <a:tr h="303536">
                <a:tc>
                  <a:txBody>
                    <a:bodyPr/>
                    <a:lstStyle/>
                    <a:p>
                      <a:r>
                        <a:rPr lang="es-EC" sz="1050" b="1" dirty="0" smtClean="0"/>
                        <a:t>i=6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08266"/>
                  </a:ext>
                </a:extLst>
              </a:tr>
              <a:tr h="303536">
                <a:tc>
                  <a:txBody>
                    <a:bodyPr/>
                    <a:lstStyle/>
                    <a:p>
                      <a:r>
                        <a:rPr lang="es-EC" sz="1050" b="1" dirty="0" smtClean="0"/>
                        <a:t>i=7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70534"/>
                  </a:ext>
                </a:extLst>
              </a:tr>
              <a:tr h="303536">
                <a:tc>
                  <a:txBody>
                    <a:bodyPr/>
                    <a:lstStyle/>
                    <a:p>
                      <a:r>
                        <a:rPr lang="es-EC" sz="1050" b="1" dirty="0" smtClean="0"/>
                        <a:t>i=8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155804"/>
                  </a:ext>
                </a:extLst>
              </a:tr>
              <a:tr h="303536">
                <a:tc>
                  <a:txBody>
                    <a:bodyPr/>
                    <a:lstStyle/>
                    <a:p>
                      <a:r>
                        <a:rPr lang="es-EC" sz="1050" b="1" dirty="0" smtClean="0"/>
                        <a:t>i=9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293243"/>
                  </a:ext>
                </a:extLst>
              </a:tr>
              <a:tr h="303536">
                <a:tc>
                  <a:txBody>
                    <a:bodyPr/>
                    <a:lstStyle/>
                    <a:p>
                      <a:r>
                        <a:rPr lang="es-EC" sz="1050" b="1" dirty="0" smtClean="0"/>
                        <a:t>i=10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518735"/>
                  </a:ext>
                </a:extLst>
              </a:tr>
              <a:tr h="303536">
                <a:tc>
                  <a:txBody>
                    <a:bodyPr/>
                    <a:lstStyle/>
                    <a:p>
                      <a:r>
                        <a:rPr lang="es-EC" sz="1050" b="1" dirty="0" smtClean="0"/>
                        <a:t>i=11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1846"/>
                  </a:ext>
                </a:extLst>
              </a:tr>
              <a:tr h="303536">
                <a:tc>
                  <a:txBody>
                    <a:bodyPr/>
                    <a:lstStyle/>
                    <a:p>
                      <a:r>
                        <a:rPr lang="es-EC" sz="1050" b="1" dirty="0" smtClean="0"/>
                        <a:t>i=12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49829"/>
                  </a:ext>
                </a:extLst>
              </a:tr>
              <a:tr h="303536">
                <a:tc>
                  <a:txBody>
                    <a:bodyPr/>
                    <a:lstStyle/>
                    <a:p>
                      <a:r>
                        <a:rPr lang="es-EC" sz="1050" b="1" dirty="0" smtClean="0"/>
                        <a:t>i=13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640095"/>
                  </a:ext>
                </a:extLst>
              </a:tr>
              <a:tr h="259478">
                <a:tc>
                  <a:txBody>
                    <a:bodyPr/>
                    <a:lstStyle/>
                    <a:p>
                      <a:r>
                        <a:rPr lang="es-EC" sz="1050" b="1" dirty="0" smtClean="0"/>
                        <a:t>i=14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624988"/>
                  </a:ext>
                </a:extLst>
              </a:tr>
              <a:tr h="259478">
                <a:tc>
                  <a:txBody>
                    <a:bodyPr/>
                    <a:lstStyle/>
                    <a:p>
                      <a:r>
                        <a:rPr lang="es-EC" sz="1050" b="1" dirty="0" smtClean="0"/>
                        <a:t>i=15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639392"/>
                  </a:ext>
                </a:extLst>
              </a:tr>
              <a:tr h="259478">
                <a:tc>
                  <a:txBody>
                    <a:bodyPr/>
                    <a:lstStyle/>
                    <a:p>
                      <a:r>
                        <a:rPr lang="es-EC" sz="1050" b="1" dirty="0" smtClean="0"/>
                        <a:t>i=16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05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05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429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a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746089"/>
                  </p:ext>
                </p:extLst>
              </p:nvPr>
            </p:nvGraphicFramePr>
            <p:xfrm>
              <a:off x="1238248" y="1209674"/>
              <a:ext cx="2686051" cy="88201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06830">
                      <a:extLst>
                        <a:ext uri="{9D8B030D-6E8A-4147-A177-3AD203B41FA5}">
                          <a16:colId xmlns:a16="http://schemas.microsoft.com/office/drawing/2014/main" val="545702023"/>
                        </a:ext>
                      </a:extLst>
                    </a:gridCol>
                    <a:gridCol w="1779221">
                      <a:extLst>
                        <a:ext uri="{9D8B030D-6E8A-4147-A177-3AD203B41FA5}">
                          <a16:colId xmlns:a16="http://schemas.microsoft.com/office/drawing/2014/main" val="176123714"/>
                        </a:ext>
                      </a:extLst>
                    </a:gridCol>
                  </a:tblGrid>
                  <a:tr h="33337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Formula</a:t>
                          </a:r>
                          <a:endParaRPr 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C" sz="105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EC" sz="10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05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C" sz="105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C" sz="105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EC" sz="105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s-EC" sz="105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s-EC" sz="105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C" sz="105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s-EC" sz="105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s-EC" sz="1050" b="1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5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  <m:r>
                                  <a:rPr lang="es-EC" sz="1050" b="1" i="1" smtClean="0">
                                    <a:latin typeface="Cambria Math" panose="02040503050406030204" pitchFamily="18" charset="0"/>
                                  </a:rPr>
                                  <m:t>) (</m:t>
                                </m:r>
                                <m:r>
                                  <a:rPr lang="es-EC" sz="1050" b="1" i="1" smtClean="0">
                                    <a:latin typeface="Cambria Math" panose="02040503050406030204" pitchFamily="18" charset="0"/>
                                  </a:rPr>
                                  <m:t>𝒎𝒐𝒅</m:t>
                                </m:r>
                                <m:r>
                                  <a:rPr lang="es-EC" sz="105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s-EC" sz="105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5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5961876"/>
                      </a:ext>
                    </a:extLst>
                  </a:tr>
                  <a:tr h="272258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r</a:t>
                          </a:r>
                          <a:endParaRPr 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3</a:t>
                          </a:r>
                          <a:endParaRPr 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0453410"/>
                      </a:ext>
                    </a:extLst>
                  </a:tr>
                  <a:tr h="272258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q</a:t>
                          </a:r>
                          <a:endParaRPr 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4</a:t>
                          </a:r>
                          <a:endParaRPr 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1905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a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5746089"/>
                  </p:ext>
                </p:extLst>
              </p:nvPr>
            </p:nvGraphicFramePr>
            <p:xfrm>
              <a:off x="1238248" y="1209674"/>
              <a:ext cx="2686051" cy="88201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906830">
                      <a:extLst>
                        <a:ext uri="{9D8B030D-6E8A-4147-A177-3AD203B41FA5}">
                          <a16:colId xmlns:a16="http://schemas.microsoft.com/office/drawing/2014/main" val="545702023"/>
                        </a:ext>
                      </a:extLst>
                    </a:gridCol>
                    <a:gridCol w="1779221">
                      <a:extLst>
                        <a:ext uri="{9D8B030D-6E8A-4147-A177-3AD203B41FA5}">
                          <a16:colId xmlns:a16="http://schemas.microsoft.com/office/drawing/2014/main" val="176123714"/>
                        </a:ext>
                      </a:extLst>
                    </a:gridCol>
                  </a:tblGrid>
                  <a:tr h="333376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Formula</a:t>
                          </a:r>
                          <a:endParaRPr 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370" t="-1818" r="-1027" b="-17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59618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r</a:t>
                          </a:r>
                          <a:endParaRPr 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3</a:t>
                          </a:r>
                          <a:endParaRPr 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045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q</a:t>
                          </a:r>
                          <a:endParaRPr 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dirty="0" smtClean="0"/>
                            <a:t>4</a:t>
                          </a:r>
                          <a:endParaRPr 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1905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CuadroTexto 9"/>
          <p:cNvSpPr txBox="1"/>
          <p:nvPr/>
        </p:nvSpPr>
        <p:spPr>
          <a:xfrm>
            <a:off x="8143875" y="952500"/>
            <a:ext cx="33337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9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  <a:endParaRPr lang="en-US" dirty="0"/>
          </a:p>
        </p:txBody>
      </p:sp>
      <p:sp>
        <p:nvSpPr>
          <p:cNvPr id="12" name="Rectángulo 11"/>
          <p:cNvSpPr/>
          <p:nvPr/>
        </p:nvSpPr>
        <p:spPr>
          <a:xfrm>
            <a:off x="8536803" y="1644134"/>
            <a:ext cx="1754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/>
              <a:t>Valores Iniciales</a:t>
            </a:r>
            <a:endParaRPr lang="en-US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8108179" y="4539734"/>
                <a:ext cx="12453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r>
                            <a:rPr lang="es-EC" sz="1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s-EC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b="1" i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EC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i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i="1" dirty="0" smtClean="0"/>
                  <a:t>    15 </a:t>
                </a:r>
                <a:endParaRPr lang="en-US" sz="1200" i="1" dirty="0"/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179" y="4539734"/>
                <a:ext cx="1245372" cy="646331"/>
              </a:xfrm>
              <a:prstGeom prst="rect">
                <a:avLst/>
              </a:prstGeom>
              <a:blipFill>
                <a:blip r:embed="rId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echa izquierda y arriba 13"/>
          <p:cNvSpPr/>
          <p:nvPr/>
        </p:nvSpPr>
        <p:spPr>
          <a:xfrm>
            <a:off x="8172450" y="5133975"/>
            <a:ext cx="685800" cy="523875"/>
          </a:xfrm>
          <a:prstGeom prst="left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394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157</TotalTime>
  <Words>176</Words>
  <Application>Microsoft Office PowerPoint</Application>
  <PresentationFormat>Panorámica</PresentationFormat>
  <Paragraphs>115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Cambria Math</vt:lpstr>
      <vt:lpstr>Franklin Gothic Book</vt:lpstr>
      <vt:lpstr>Crop</vt:lpstr>
      <vt:lpstr>Generador Tausworthe</vt:lpstr>
      <vt:lpstr>Historia </vt:lpstr>
      <vt:lpstr>Formula </vt:lpstr>
      <vt:lpstr>Ejemplo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Generador Tausworthe</dc:title>
  <dc:creator>HP</dc:creator>
  <cp:lastModifiedBy>HP</cp:lastModifiedBy>
  <cp:revision>15</cp:revision>
  <dcterms:created xsi:type="dcterms:W3CDTF">2022-05-10T20:57:28Z</dcterms:created>
  <dcterms:modified xsi:type="dcterms:W3CDTF">2022-05-16T01:58:14Z</dcterms:modified>
</cp:coreProperties>
</file>