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5999738" cy="26998613"/>
  <p:notesSz cx="32461200" cy="4343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5">
          <p15:clr>
            <a:srgbClr val="A4A3A4"/>
          </p15:clr>
        </p15:guide>
        <p15:guide id="2" pos="11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9DCDB"/>
    <a:srgbClr val="0066FF"/>
    <a:srgbClr val="00CC00"/>
    <a:srgbClr val="CCE8EA"/>
    <a:srgbClr val="FEFCFC"/>
    <a:srgbClr val="DA362C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719" autoAdjust="0"/>
  </p:normalViewPr>
  <p:slideViewPr>
    <p:cSldViewPr snapToGrid="0">
      <p:cViewPr varScale="1">
        <p:scale>
          <a:sx n="31" d="100"/>
          <a:sy n="31" d="100"/>
        </p:scale>
        <p:origin x="1860" y="114"/>
      </p:cViewPr>
      <p:guideLst>
        <p:guide orient="horz" pos="8615"/>
        <p:guide pos="113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7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386425" y="0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7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72100" y="3257550"/>
            <a:ext cx="21717000" cy="16287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46438" y="20631150"/>
            <a:ext cx="25968325" cy="195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254363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57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386425" y="41254363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5700"/>
            </a:lvl1pPr>
          </a:lstStyle>
          <a:p>
            <a:pPr>
              <a:defRPr/>
            </a:pPr>
            <a:fld id="{DB657155-6D0D-4B55-BAC6-12015F6AF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03C696-59A0-4182-99E1-D63937261F06}" type="slidenum">
              <a:rPr lang="en-US" altLang="en-US" sz="5700" smtClean="0"/>
              <a:pPr>
                <a:spcBef>
                  <a:spcPct val="0"/>
                </a:spcBef>
              </a:pPr>
              <a:t>1</a:t>
            </a:fld>
            <a:endParaRPr lang="en-US" altLang="en-US" sz="57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501" y="8387593"/>
            <a:ext cx="30598736" cy="57861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707" y="15298697"/>
            <a:ext cx="25200337" cy="6900687"/>
          </a:xfrm>
        </p:spPr>
        <p:txBody>
          <a:bodyPr/>
          <a:lstStyle>
            <a:lvl1pPr marL="0" indent="0" algn="ctr">
              <a:buNone/>
              <a:defRPr/>
            </a:lvl1pPr>
            <a:lvl2pPr marL="445357" indent="0" algn="ctr">
              <a:buNone/>
              <a:defRPr/>
            </a:lvl2pPr>
            <a:lvl3pPr marL="890715" indent="0" algn="ctr">
              <a:buNone/>
              <a:defRPr/>
            </a:lvl3pPr>
            <a:lvl4pPr marL="1336073" indent="0" algn="ctr">
              <a:buNone/>
              <a:defRPr/>
            </a:lvl4pPr>
            <a:lvl5pPr marL="1781430" indent="0" algn="ctr">
              <a:buNone/>
              <a:defRPr/>
            </a:lvl5pPr>
            <a:lvl6pPr marL="2226787" indent="0" algn="ctr">
              <a:buNone/>
              <a:defRPr/>
            </a:lvl6pPr>
            <a:lvl7pPr marL="2672146" indent="0" algn="ctr">
              <a:buNone/>
              <a:defRPr/>
            </a:lvl7pPr>
            <a:lvl8pPr marL="3117502" indent="0" algn="ctr">
              <a:buNone/>
              <a:defRPr/>
            </a:lvl8pPr>
            <a:lvl9pPr marL="356286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35B91-3FAC-49A8-8E30-C68789566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79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EBD07-A9E0-4617-AEEF-A32540C73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58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0080" y="1080677"/>
            <a:ext cx="8100201" cy="230365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466" y="1080677"/>
            <a:ext cx="24175606" cy="230365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78067-07E9-44BB-A0FE-CF328C230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67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DE95F-9361-49A7-8585-2B5CB8B5A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9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29" y="17349374"/>
            <a:ext cx="30600038" cy="5361704"/>
          </a:xfrm>
        </p:spPr>
        <p:txBody>
          <a:bodyPr anchor="t"/>
          <a:lstStyle>
            <a:lvl1pPr algn="l">
              <a:defRPr sz="38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29" y="11443427"/>
            <a:ext cx="30600038" cy="5905947"/>
          </a:xfrm>
        </p:spPr>
        <p:txBody>
          <a:bodyPr anchor="b"/>
          <a:lstStyle>
            <a:lvl1pPr marL="0" indent="0">
              <a:buNone/>
              <a:defRPr sz="1948"/>
            </a:lvl1pPr>
            <a:lvl2pPr marL="445357" indent="0">
              <a:buNone/>
              <a:defRPr sz="1753"/>
            </a:lvl2pPr>
            <a:lvl3pPr marL="890715" indent="0">
              <a:buNone/>
              <a:defRPr sz="1558"/>
            </a:lvl3pPr>
            <a:lvl4pPr marL="1336073" indent="0">
              <a:buNone/>
              <a:defRPr sz="1364"/>
            </a:lvl4pPr>
            <a:lvl5pPr marL="1781430" indent="0">
              <a:buNone/>
              <a:defRPr sz="1364"/>
            </a:lvl5pPr>
            <a:lvl6pPr marL="2226787" indent="0">
              <a:buNone/>
              <a:defRPr sz="1364"/>
            </a:lvl6pPr>
            <a:lvl7pPr marL="2672146" indent="0">
              <a:buNone/>
              <a:defRPr sz="1364"/>
            </a:lvl7pPr>
            <a:lvl8pPr marL="3117502" indent="0">
              <a:buNone/>
              <a:defRPr sz="1364"/>
            </a:lvl8pPr>
            <a:lvl9pPr marL="3562861" indent="0">
              <a:buNone/>
              <a:defRPr sz="13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3757D-EFB4-4E5C-8323-D27E95E48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86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476" y="6299159"/>
            <a:ext cx="16137903" cy="17818095"/>
          </a:xfrm>
        </p:spPr>
        <p:txBody>
          <a:bodyPr/>
          <a:lstStyle>
            <a:lvl1pPr>
              <a:defRPr sz="2728"/>
            </a:lvl1pPr>
            <a:lvl2pPr>
              <a:defRPr sz="2338"/>
            </a:lvl2pPr>
            <a:lvl3pPr>
              <a:defRPr sz="1948"/>
            </a:lvl3pPr>
            <a:lvl4pPr>
              <a:defRPr sz="1753"/>
            </a:lvl4pPr>
            <a:lvl5pPr>
              <a:defRPr sz="1753"/>
            </a:lvl5pPr>
            <a:lvl6pPr>
              <a:defRPr sz="1753"/>
            </a:lvl6pPr>
            <a:lvl7pPr>
              <a:defRPr sz="1753"/>
            </a:lvl7pPr>
            <a:lvl8pPr>
              <a:defRPr sz="1753"/>
            </a:lvl8pPr>
            <a:lvl9pPr>
              <a:defRPr sz="17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2378" y="6299159"/>
            <a:ext cx="16137903" cy="17818095"/>
          </a:xfrm>
        </p:spPr>
        <p:txBody>
          <a:bodyPr/>
          <a:lstStyle>
            <a:lvl1pPr>
              <a:defRPr sz="2728"/>
            </a:lvl1pPr>
            <a:lvl2pPr>
              <a:defRPr sz="2338"/>
            </a:lvl2pPr>
            <a:lvl3pPr>
              <a:defRPr sz="1948"/>
            </a:lvl3pPr>
            <a:lvl4pPr>
              <a:defRPr sz="1753"/>
            </a:lvl4pPr>
            <a:lvl5pPr>
              <a:defRPr sz="1753"/>
            </a:lvl5pPr>
            <a:lvl6pPr>
              <a:defRPr sz="1753"/>
            </a:lvl6pPr>
            <a:lvl7pPr>
              <a:defRPr sz="1753"/>
            </a:lvl7pPr>
            <a:lvl8pPr>
              <a:defRPr sz="1753"/>
            </a:lvl8pPr>
            <a:lvl9pPr>
              <a:defRPr sz="17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DFD25-2BE3-4F79-8E23-DB89AE54E2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20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466" y="6043965"/>
            <a:ext cx="15906134" cy="2518099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357" indent="0">
              <a:buNone/>
              <a:defRPr sz="1948" b="1"/>
            </a:lvl2pPr>
            <a:lvl3pPr marL="890715" indent="0">
              <a:buNone/>
              <a:defRPr sz="1753" b="1"/>
            </a:lvl3pPr>
            <a:lvl4pPr marL="1336073" indent="0">
              <a:buNone/>
              <a:defRPr sz="1558" b="1"/>
            </a:lvl4pPr>
            <a:lvl5pPr marL="1781430" indent="0">
              <a:buNone/>
              <a:defRPr sz="1558" b="1"/>
            </a:lvl5pPr>
            <a:lvl6pPr marL="2226787" indent="0">
              <a:buNone/>
              <a:defRPr sz="1558" b="1"/>
            </a:lvl6pPr>
            <a:lvl7pPr marL="2672146" indent="0">
              <a:buNone/>
              <a:defRPr sz="1558" b="1"/>
            </a:lvl7pPr>
            <a:lvl8pPr marL="3117502" indent="0">
              <a:buNone/>
              <a:defRPr sz="1558" b="1"/>
            </a:lvl8pPr>
            <a:lvl9pPr marL="3562861" indent="0">
              <a:buNone/>
              <a:defRPr sz="15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466" y="8562064"/>
            <a:ext cx="15906134" cy="15555191"/>
          </a:xfrm>
        </p:spPr>
        <p:txBody>
          <a:bodyPr/>
          <a:lstStyle>
            <a:lvl1pPr>
              <a:defRPr sz="2338"/>
            </a:lvl1pPr>
            <a:lvl2pPr>
              <a:defRPr sz="1948"/>
            </a:lvl2pPr>
            <a:lvl3pPr>
              <a:defRPr sz="1753"/>
            </a:lvl3pPr>
            <a:lvl4pPr>
              <a:defRPr sz="1558"/>
            </a:lvl4pPr>
            <a:lvl5pPr>
              <a:defRPr sz="1558"/>
            </a:lvl5pPr>
            <a:lvl6pPr>
              <a:defRPr sz="1558"/>
            </a:lvl6pPr>
            <a:lvl7pPr>
              <a:defRPr sz="1558"/>
            </a:lvl7pPr>
            <a:lvl8pPr>
              <a:defRPr sz="1558"/>
            </a:lvl8pPr>
            <a:lvl9pPr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628" y="6043965"/>
            <a:ext cx="15912644" cy="2518099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357" indent="0">
              <a:buNone/>
              <a:defRPr sz="1948" b="1"/>
            </a:lvl2pPr>
            <a:lvl3pPr marL="890715" indent="0">
              <a:buNone/>
              <a:defRPr sz="1753" b="1"/>
            </a:lvl3pPr>
            <a:lvl4pPr marL="1336073" indent="0">
              <a:buNone/>
              <a:defRPr sz="1558" b="1"/>
            </a:lvl4pPr>
            <a:lvl5pPr marL="1781430" indent="0">
              <a:buNone/>
              <a:defRPr sz="1558" b="1"/>
            </a:lvl5pPr>
            <a:lvl6pPr marL="2226787" indent="0">
              <a:buNone/>
              <a:defRPr sz="1558" b="1"/>
            </a:lvl6pPr>
            <a:lvl7pPr marL="2672146" indent="0">
              <a:buNone/>
              <a:defRPr sz="1558" b="1"/>
            </a:lvl7pPr>
            <a:lvl8pPr marL="3117502" indent="0">
              <a:buNone/>
              <a:defRPr sz="1558" b="1"/>
            </a:lvl8pPr>
            <a:lvl9pPr marL="3562861" indent="0">
              <a:buNone/>
              <a:defRPr sz="15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628" y="8562064"/>
            <a:ext cx="15912644" cy="15555191"/>
          </a:xfrm>
        </p:spPr>
        <p:txBody>
          <a:bodyPr/>
          <a:lstStyle>
            <a:lvl1pPr>
              <a:defRPr sz="2338"/>
            </a:lvl1pPr>
            <a:lvl2pPr>
              <a:defRPr sz="1948"/>
            </a:lvl2pPr>
            <a:lvl3pPr>
              <a:defRPr sz="1753"/>
            </a:lvl3pPr>
            <a:lvl4pPr>
              <a:defRPr sz="1558"/>
            </a:lvl4pPr>
            <a:lvl5pPr>
              <a:defRPr sz="1558"/>
            </a:lvl5pPr>
            <a:lvl6pPr>
              <a:defRPr sz="1558"/>
            </a:lvl6pPr>
            <a:lvl7pPr>
              <a:defRPr sz="1558"/>
            </a:lvl7pPr>
            <a:lvl8pPr>
              <a:defRPr sz="1558"/>
            </a:lvl8pPr>
            <a:lvl9pPr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CA577-EEF6-41FD-8940-D473C51954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1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3BBF7-9926-47CF-AB66-3DA9964516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07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2A7F9-DE62-4874-8305-C734D1837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43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66" y="1075468"/>
            <a:ext cx="11843664" cy="4573984"/>
          </a:xfrm>
        </p:spPr>
        <p:txBody>
          <a:bodyPr anchor="b"/>
          <a:lstStyle>
            <a:lvl1pPr algn="l">
              <a:defRPr sz="194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18" y="1075469"/>
            <a:ext cx="20124854" cy="23041785"/>
          </a:xfrm>
        </p:spPr>
        <p:txBody>
          <a:bodyPr/>
          <a:lstStyle>
            <a:lvl1pPr>
              <a:defRPr sz="3117"/>
            </a:lvl1pPr>
            <a:lvl2pPr>
              <a:defRPr sz="2728"/>
            </a:lvl2pPr>
            <a:lvl3pPr>
              <a:defRPr sz="2338"/>
            </a:lvl3pPr>
            <a:lvl4pPr>
              <a:defRPr sz="1948"/>
            </a:lvl4pPr>
            <a:lvl5pPr>
              <a:defRPr sz="1948"/>
            </a:lvl5pPr>
            <a:lvl6pPr>
              <a:defRPr sz="1948"/>
            </a:lvl6pPr>
            <a:lvl7pPr>
              <a:defRPr sz="1948"/>
            </a:lvl7pPr>
            <a:lvl8pPr>
              <a:defRPr sz="1948"/>
            </a:lvl8pPr>
            <a:lvl9pPr>
              <a:defRPr sz="19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66" y="5649454"/>
            <a:ext cx="11843664" cy="18467802"/>
          </a:xfrm>
        </p:spPr>
        <p:txBody>
          <a:bodyPr/>
          <a:lstStyle>
            <a:lvl1pPr marL="0" indent="0">
              <a:buNone/>
              <a:defRPr sz="1364"/>
            </a:lvl1pPr>
            <a:lvl2pPr marL="445357" indent="0">
              <a:buNone/>
              <a:defRPr sz="1169"/>
            </a:lvl2pPr>
            <a:lvl3pPr marL="890715" indent="0">
              <a:buNone/>
              <a:defRPr sz="975"/>
            </a:lvl3pPr>
            <a:lvl4pPr marL="1336073" indent="0">
              <a:buNone/>
              <a:defRPr sz="878"/>
            </a:lvl4pPr>
            <a:lvl5pPr marL="1781430" indent="0">
              <a:buNone/>
              <a:defRPr sz="878"/>
            </a:lvl5pPr>
            <a:lvl6pPr marL="2226787" indent="0">
              <a:buNone/>
              <a:defRPr sz="878"/>
            </a:lvl6pPr>
            <a:lvl7pPr marL="2672146" indent="0">
              <a:buNone/>
              <a:defRPr sz="878"/>
            </a:lvl7pPr>
            <a:lvl8pPr marL="3117502" indent="0">
              <a:buNone/>
              <a:defRPr sz="878"/>
            </a:lvl8pPr>
            <a:lvl9pPr marL="3562861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8A375-D0FA-4F37-BE2E-FCB32B6EF7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04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952" y="18898774"/>
            <a:ext cx="21600103" cy="2231656"/>
          </a:xfrm>
        </p:spPr>
        <p:txBody>
          <a:bodyPr anchor="b"/>
          <a:lstStyle>
            <a:lvl1pPr algn="l">
              <a:defRPr sz="194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5952" y="2412643"/>
            <a:ext cx="21600103" cy="16198386"/>
          </a:xfrm>
        </p:spPr>
        <p:txBody>
          <a:bodyPr/>
          <a:lstStyle>
            <a:lvl1pPr marL="0" indent="0">
              <a:buNone/>
              <a:defRPr sz="3117"/>
            </a:lvl1pPr>
            <a:lvl2pPr marL="445357" indent="0">
              <a:buNone/>
              <a:defRPr sz="2728"/>
            </a:lvl2pPr>
            <a:lvl3pPr marL="890715" indent="0">
              <a:buNone/>
              <a:defRPr sz="2338"/>
            </a:lvl3pPr>
            <a:lvl4pPr marL="1336073" indent="0">
              <a:buNone/>
              <a:defRPr sz="1948"/>
            </a:lvl4pPr>
            <a:lvl5pPr marL="1781430" indent="0">
              <a:buNone/>
              <a:defRPr sz="1948"/>
            </a:lvl5pPr>
            <a:lvl6pPr marL="2226787" indent="0">
              <a:buNone/>
              <a:defRPr sz="1948"/>
            </a:lvl6pPr>
            <a:lvl7pPr marL="2672146" indent="0">
              <a:buNone/>
              <a:defRPr sz="1948"/>
            </a:lvl7pPr>
            <a:lvl8pPr marL="3117502" indent="0">
              <a:buNone/>
              <a:defRPr sz="1948"/>
            </a:lvl8pPr>
            <a:lvl9pPr marL="3562861" indent="0">
              <a:buNone/>
              <a:defRPr sz="1948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952" y="21130431"/>
            <a:ext cx="21600103" cy="3167805"/>
          </a:xfrm>
        </p:spPr>
        <p:txBody>
          <a:bodyPr/>
          <a:lstStyle>
            <a:lvl1pPr marL="0" indent="0">
              <a:buNone/>
              <a:defRPr sz="1364"/>
            </a:lvl1pPr>
            <a:lvl2pPr marL="445357" indent="0">
              <a:buNone/>
              <a:defRPr sz="1169"/>
            </a:lvl2pPr>
            <a:lvl3pPr marL="890715" indent="0">
              <a:buNone/>
              <a:defRPr sz="975"/>
            </a:lvl3pPr>
            <a:lvl4pPr marL="1336073" indent="0">
              <a:buNone/>
              <a:defRPr sz="878"/>
            </a:lvl4pPr>
            <a:lvl5pPr marL="1781430" indent="0">
              <a:buNone/>
              <a:defRPr sz="878"/>
            </a:lvl5pPr>
            <a:lvl6pPr marL="2226787" indent="0">
              <a:buNone/>
              <a:defRPr sz="878"/>
            </a:lvl6pPr>
            <a:lvl7pPr marL="2672146" indent="0">
              <a:buNone/>
              <a:defRPr sz="878"/>
            </a:lvl7pPr>
            <a:lvl8pPr marL="3117502" indent="0">
              <a:buNone/>
              <a:defRPr sz="878"/>
            </a:lvl8pPr>
            <a:lvl9pPr marL="3562861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8D852-4825-4D56-B643-1B045E389F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5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0225" y="1081088"/>
            <a:ext cx="32399288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225" y="6299200"/>
            <a:ext cx="32399288" cy="178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0225" y="24587200"/>
            <a:ext cx="8399463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527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299950" y="24587200"/>
            <a:ext cx="11399838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527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800050" y="24587200"/>
            <a:ext cx="8399463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527"/>
            </a:lvl1pPr>
          </a:lstStyle>
          <a:p>
            <a:pPr>
              <a:defRPr/>
            </a:pPr>
            <a:fld id="{E906F454-049E-4B84-841E-522C3CE78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75138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ＭＳ Ｐゴシック" pitchFamily="24" charset="-128"/>
          <a:cs typeface="+mj-cs"/>
        </a:defRPr>
      </a:lvl1pPr>
      <a:lvl2pPr algn="ctr" defTabSz="4275138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  <a:ea typeface="ＭＳ Ｐゴシック" pitchFamily="24" charset="-128"/>
        </a:defRPr>
      </a:lvl2pPr>
      <a:lvl3pPr algn="ctr" defTabSz="4275138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  <a:ea typeface="ＭＳ Ｐゴシック" pitchFamily="24" charset="-128"/>
        </a:defRPr>
      </a:lvl3pPr>
      <a:lvl4pPr algn="ctr" defTabSz="4275138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  <a:ea typeface="ＭＳ Ｐゴシック" pitchFamily="24" charset="-128"/>
        </a:defRPr>
      </a:lvl4pPr>
      <a:lvl5pPr algn="ctr" defTabSz="4275138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  <a:ea typeface="ＭＳ Ｐゴシック" pitchFamily="24" charset="-128"/>
        </a:defRPr>
      </a:lvl5pPr>
      <a:lvl6pPr marL="445357" algn="ctr" defTabSz="4275742" rtl="0" fontAlgn="base">
        <a:spcBef>
          <a:spcPct val="0"/>
        </a:spcBef>
        <a:spcAft>
          <a:spcPct val="0"/>
        </a:spcAft>
        <a:defRPr sz="20552">
          <a:solidFill>
            <a:schemeClr val="tx2"/>
          </a:solidFill>
          <a:latin typeface="Arial" charset="0"/>
        </a:defRPr>
      </a:lvl6pPr>
      <a:lvl7pPr marL="890715" algn="ctr" defTabSz="4275742" rtl="0" fontAlgn="base">
        <a:spcBef>
          <a:spcPct val="0"/>
        </a:spcBef>
        <a:spcAft>
          <a:spcPct val="0"/>
        </a:spcAft>
        <a:defRPr sz="20552">
          <a:solidFill>
            <a:schemeClr val="tx2"/>
          </a:solidFill>
          <a:latin typeface="Arial" charset="0"/>
        </a:defRPr>
      </a:lvl7pPr>
      <a:lvl8pPr marL="1336073" algn="ctr" defTabSz="4275742" rtl="0" fontAlgn="base">
        <a:spcBef>
          <a:spcPct val="0"/>
        </a:spcBef>
        <a:spcAft>
          <a:spcPct val="0"/>
        </a:spcAft>
        <a:defRPr sz="20552">
          <a:solidFill>
            <a:schemeClr val="tx2"/>
          </a:solidFill>
          <a:latin typeface="Arial" charset="0"/>
        </a:defRPr>
      </a:lvl8pPr>
      <a:lvl9pPr marL="1781430" algn="ctr" defTabSz="4275742" rtl="0" fontAlgn="base">
        <a:spcBef>
          <a:spcPct val="0"/>
        </a:spcBef>
        <a:spcAft>
          <a:spcPct val="0"/>
        </a:spcAft>
        <a:defRPr sz="20552">
          <a:solidFill>
            <a:schemeClr val="tx2"/>
          </a:solidFill>
          <a:latin typeface="Arial" charset="0"/>
        </a:defRPr>
      </a:lvl9pPr>
    </p:titleStyle>
    <p:bodyStyle>
      <a:lvl1pPr marL="1603375" indent="-1603375" algn="l" defTabSz="4275138" rtl="0" eaLnBrk="0" fontAlgn="base" hangingPunct="0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ＭＳ Ｐゴシック" pitchFamily="24" charset="-128"/>
          <a:cs typeface="+mn-cs"/>
        </a:defRPr>
      </a:lvl1pPr>
      <a:lvl2pPr marL="3471863" indent="-1335088" algn="l" defTabSz="4275138" rtl="0" eaLnBrk="0" fontAlgn="base" hangingPunct="0">
        <a:spcBef>
          <a:spcPct val="20000"/>
        </a:spcBef>
        <a:spcAft>
          <a:spcPct val="0"/>
        </a:spcAft>
        <a:buChar char="–"/>
        <a:defRPr sz="13000">
          <a:solidFill>
            <a:schemeClr val="tx1"/>
          </a:solidFill>
          <a:latin typeface="+mn-lt"/>
          <a:ea typeface="ＭＳ Ｐゴシック" pitchFamily="24" charset="-128"/>
        </a:defRPr>
      </a:lvl2pPr>
      <a:lvl3pPr marL="5343525" indent="-1068388" algn="l" defTabSz="4275138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ＭＳ Ｐゴシック" pitchFamily="24" charset="-128"/>
        </a:defRPr>
      </a:lvl3pPr>
      <a:lvl4pPr marL="7480300" indent="-1068388" algn="l" defTabSz="4275138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  <a:ea typeface="ＭＳ Ｐゴシック" pitchFamily="24" charset="-128"/>
        </a:defRPr>
      </a:lvl4pPr>
      <a:lvl5pPr marL="9618663" indent="-1068388" algn="l" defTabSz="4275138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  <a:ea typeface="ＭＳ Ｐゴシック" pitchFamily="24" charset="-128"/>
        </a:defRPr>
      </a:lvl5pPr>
      <a:lvl6pPr marL="10065390" indent="-1068549" algn="l" defTabSz="4275742" rtl="0" fontAlgn="base">
        <a:spcBef>
          <a:spcPct val="20000"/>
        </a:spcBef>
        <a:spcAft>
          <a:spcPct val="0"/>
        </a:spcAft>
        <a:buChar char="»"/>
        <a:defRPr sz="9351">
          <a:solidFill>
            <a:schemeClr val="tx1"/>
          </a:solidFill>
          <a:latin typeface="+mn-lt"/>
        </a:defRPr>
      </a:lvl6pPr>
      <a:lvl7pPr marL="10510749" indent="-1068549" algn="l" defTabSz="4275742" rtl="0" fontAlgn="base">
        <a:spcBef>
          <a:spcPct val="20000"/>
        </a:spcBef>
        <a:spcAft>
          <a:spcPct val="0"/>
        </a:spcAft>
        <a:buChar char="»"/>
        <a:defRPr sz="9351">
          <a:solidFill>
            <a:schemeClr val="tx1"/>
          </a:solidFill>
          <a:latin typeface="+mn-lt"/>
        </a:defRPr>
      </a:lvl7pPr>
      <a:lvl8pPr marL="10956105" indent="-1068549" algn="l" defTabSz="4275742" rtl="0" fontAlgn="base">
        <a:spcBef>
          <a:spcPct val="20000"/>
        </a:spcBef>
        <a:spcAft>
          <a:spcPct val="0"/>
        </a:spcAft>
        <a:buChar char="»"/>
        <a:defRPr sz="9351">
          <a:solidFill>
            <a:schemeClr val="tx1"/>
          </a:solidFill>
          <a:latin typeface="+mn-lt"/>
        </a:defRPr>
      </a:lvl8pPr>
      <a:lvl9pPr marL="11401464" indent="-1068549" algn="l" defTabSz="4275742" rtl="0" fontAlgn="base">
        <a:spcBef>
          <a:spcPct val="20000"/>
        </a:spcBef>
        <a:spcAft>
          <a:spcPct val="0"/>
        </a:spcAft>
        <a:buChar char="»"/>
        <a:defRPr sz="935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90715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1pPr>
      <a:lvl2pPr marL="445357" algn="l" defTabSz="890715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2pPr>
      <a:lvl3pPr marL="890715" algn="l" defTabSz="890715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3pPr>
      <a:lvl4pPr marL="1336073" algn="l" defTabSz="890715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1781430" algn="l" defTabSz="890715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226787" algn="l" defTabSz="890715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672146" algn="l" defTabSz="890715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117502" algn="l" defTabSz="890715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562861" algn="l" defTabSz="890715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67"/>
          <p:cNvSpPr>
            <a:spLocks noChangeArrowheads="1"/>
          </p:cNvSpPr>
          <p:nvPr/>
        </p:nvSpPr>
        <p:spPr bwMode="auto">
          <a:xfrm>
            <a:off x="-9422" y="18349337"/>
            <a:ext cx="24280765" cy="8649276"/>
          </a:xfrm>
          <a:prstGeom prst="rect">
            <a:avLst/>
          </a:prstGeom>
          <a:solidFill>
            <a:srgbClr val="F9DCDB"/>
          </a:solidFill>
          <a:ln w="9525">
            <a:noFill/>
            <a:miter lim="800000"/>
            <a:headEnd/>
            <a:tailEnd/>
          </a:ln>
        </p:spPr>
        <p:txBody>
          <a:bodyPr wrap="none" lIns="133594" tIns="66797" rIns="133594" bIns="66797" anchor="ctr"/>
          <a:lstStyle>
            <a:lvl1pPr defTabSz="3762375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5649" b="1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 txBox="1">
            <a:spLocks noChangeArrowheads="1"/>
          </p:cNvSpPr>
          <p:nvPr/>
        </p:nvSpPr>
        <p:spPr bwMode="auto">
          <a:xfrm>
            <a:off x="0" y="0"/>
            <a:ext cx="35999738" cy="3908425"/>
          </a:xfrm>
          <a:prstGeom prst="rect">
            <a:avLst/>
          </a:prstGeom>
          <a:solidFill>
            <a:srgbClr val="DA362C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975" b="1" dirty="0">
              <a:solidFill>
                <a:srgbClr val="FF99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tabLst>
                <a:tab pos="7607511" algn="l"/>
              </a:tabLst>
              <a:defRPr/>
            </a:pPr>
            <a:r>
              <a:rPr lang="en-US" altLang="en-US" sz="828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Instruments for Natural Radiation Detection: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7401" b="1" dirty="0">
                <a:solidFill>
                  <a:schemeClr val="bg1"/>
                </a:solidFill>
              </a:rPr>
              <a:t>Educating the public using inexpensive muon detectors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200" b="1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779" b="1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4872" b="1" dirty="0">
                <a:solidFill>
                  <a:srgbClr val="FF9900"/>
                </a:solidFill>
              </a:rPr>
              <a:t>J. Hanania and </a:t>
            </a:r>
            <a:r>
              <a:rPr lang="en-US" altLang="en-US" sz="4871" b="1" dirty="0">
                <a:solidFill>
                  <a:srgbClr val="FF9900"/>
                </a:solidFill>
              </a:rPr>
              <a:t>J.M.K.C. Donev</a:t>
            </a:r>
            <a:br>
              <a:rPr lang="en-US" altLang="en-US" sz="5845" b="1" dirty="0">
                <a:solidFill>
                  <a:srgbClr val="FF9900"/>
                </a:solidFill>
              </a:rPr>
            </a:br>
            <a:r>
              <a:rPr lang="en-US" altLang="en-US" sz="5260" b="1" dirty="0">
                <a:solidFill>
                  <a:srgbClr val="FF9900"/>
                </a:solidFill>
              </a:rPr>
              <a:t> </a:t>
            </a:r>
            <a:br>
              <a:rPr lang="en-US" altLang="en-US" sz="3896" b="1" dirty="0">
                <a:solidFill>
                  <a:srgbClr val="FF9900"/>
                </a:solidFill>
              </a:rPr>
            </a:br>
            <a:endParaRPr lang="en-US" altLang="en-US" sz="3507" b="1" i="1" dirty="0">
              <a:solidFill>
                <a:schemeClr val="bg1"/>
              </a:solidFill>
            </a:endParaRPr>
          </a:p>
        </p:txBody>
      </p:sp>
      <p:pic>
        <p:nvPicPr>
          <p:cNvPr id="3076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025" y="104775"/>
            <a:ext cx="4724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7"/>
          <p:cNvGrpSpPr>
            <a:grpSpLocks/>
          </p:cNvGrpSpPr>
          <p:nvPr/>
        </p:nvGrpSpPr>
        <p:grpSpPr bwMode="auto">
          <a:xfrm>
            <a:off x="24905125" y="18012466"/>
            <a:ext cx="10563783" cy="1566863"/>
            <a:chOff x="25357138" y="20460333"/>
            <a:chExt cx="9707562" cy="1610113"/>
          </a:xfrm>
        </p:grpSpPr>
        <p:sp>
          <p:nvSpPr>
            <p:cNvPr id="5" name="Rectangle 167"/>
            <p:cNvSpPr>
              <a:spLocks noChangeArrowheads="1"/>
            </p:cNvSpPr>
            <p:nvPr/>
          </p:nvSpPr>
          <p:spPr bwMode="auto">
            <a:xfrm>
              <a:off x="25412239" y="20460333"/>
              <a:ext cx="9652461" cy="879282"/>
            </a:xfrm>
            <a:prstGeom prst="rect">
              <a:avLst/>
            </a:prstGeom>
            <a:solidFill>
              <a:srgbClr val="DA362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33594" tIns="66797" rIns="133594" bIns="66797" anchor="ctr"/>
            <a:lstStyle>
              <a:lvl1pPr defTabSz="3762375">
                <a:spcBef>
                  <a:spcPct val="20000"/>
                </a:spcBef>
                <a:buChar char="•"/>
                <a:defRPr sz="15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3762375">
                <a:spcBef>
                  <a:spcPct val="20000"/>
                </a:spcBef>
                <a:buChar char="–"/>
                <a:defRPr sz="1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3762375">
                <a:spcBef>
                  <a:spcPct val="20000"/>
                </a:spcBef>
                <a:buChar char="•"/>
                <a:defRPr sz="1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3762375">
                <a:spcBef>
                  <a:spcPct val="20000"/>
                </a:spcBef>
                <a:buChar char="–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3762375">
                <a:spcBef>
                  <a:spcPct val="20000"/>
                </a:spcBef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37623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37623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37623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37623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5649" b="1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25357138" y="21543529"/>
              <a:ext cx="9652461" cy="526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just">
                <a:defRPr/>
              </a:pPr>
              <a:endParaRPr lang="en-CA" altLang="en-US" sz="2727" dirty="0"/>
            </a:p>
          </p:txBody>
        </p:sp>
      </p:grp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24482280" y="22102310"/>
            <a:ext cx="10990319" cy="4976266"/>
            <a:chOff x="25023669" y="20327892"/>
            <a:chExt cx="10041031" cy="5109965"/>
          </a:xfrm>
        </p:grpSpPr>
        <p:sp>
          <p:nvSpPr>
            <p:cNvPr id="2" name="Text Box 764"/>
            <p:cNvSpPr txBox="1">
              <a:spLocks noChangeArrowheads="1"/>
            </p:cNvSpPr>
            <p:nvPr/>
          </p:nvSpPr>
          <p:spPr bwMode="auto">
            <a:xfrm>
              <a:off x="25023669" y="24156558"/>
              <a:ext cx="9667813" cy="128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66965" tIns="83485" rIns="166965" bIns="83485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15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338" dirty="0"/>
                <a:t>	We would like to thank the Canadian Nuclear Society for the funding of this project.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338" dirty="0"/>
                <a:t> </a:t>
              </a:r>
              <a:endParaRPr lang="en-US" altLang="en-US" sz="1753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5355030" y="21548483"/>
              <a:ext cx="9651516" cy="2623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2400"/>
                </a:lnSpc>
                <a:buFont typeface="Arial" panose="020B0604020202020204" pitchFamily="34" charset="0"/>
                <a:buAutoNum type="arabicPeriod"/>
                <a:defRPr/>
              </a:pPr>
              <a:r>
                <a:rPr lang="en-US" sz="1950" dirty="0"/>
                <a:t>United Nations Scientific Committee on the Effects of Atomic Radiation (2008). “Sources and effects of ionizing radiation”, </a:t>
              </a:r>
              <a:r>
                <a:rPr lang="en-US" sz="1950" u="sng" dirty="0"/>
                <a:t>UNSCEAR 2008 Report</a:t>
              </a:r>
              <a:r>
                <a:rPr lang="en-US" sz="1950" dirty="0"/>
                <a:t>. New York: United Nations (published 2010). </a:t>
              </a:r>
            </a:p>
            <a:p>
              <a:pPr>
                <a:lnSpc>
                  <a:spcPts val="2400"/>
                </a:lnSpc>
                <a:buFont typeface="Arial" panose="020B0604020202020204" pitchFamily="34" charset="0"/>
                <a:buAutoNum type="arabicPeriod"/>
                <a:defRPr/>
              </a:pPr>
              <a:r>
                <a:rPr lang="en-US" sz="1950" dirty="0"/>
                <a:t>E</a:t>
              </a:r>
              <a:r>
                <a:rPr lang="en-US" sz="2000" dirty="0"/>
                <a:t>. Aguayo et al., “Cosmic Ray Interactions in Shielding Materials", United States Department of Energy, prepared by Pacific Northwest National Labs, 2011</a:t>
              </a:r>
            </a:p>
            <a:p>
              <a:pPr>
                <a:lnSpc>
                  <a:spcPts val="2400"/>
                </a:lnSpc>
                <a:buFont typeface="Arial" panose="020B0604020202020204" pitchFamily="34" charset="0"/>
                <a:buAutoNum type="arabicPeriod"/>
                <a:defRPr/>
              </a:pPr>
              <a:r>
                <a:rPr lang="en-US" sz="2000" dirty="0"/>
                <a:t>S. </a:t>
              </a:r>
              <a:r>
                <a:rPr lang="en-US" sz="2000" dirty="0" err="1"/>
                <a:t>Axani</a:t>
              </a:r>
              <a:r>
                <a:rPr lang="en-US" sz="2000" dirty="0"/>
                <a:t>, J. Conrad, and C. Kirby, “The Desktop Muon Detector: A simple, physics-motivated machine- and electronics-shop project for university students”. Massachusetts Institute of Technology (2016). </a:t>
              </a:r>
            </a:p>
          </p:txBody>
        </p:sp>
        <p:sp>
          <p:nvSpPr>
            <p:cNvPr id="3093" name="Rectangle 167"/>
            <p:cNvSpPr>
              <a:spLocks noChangeArrowheads="1"/>
            </p:cNvSpPr>
            <p:nvPr/>
          </p:nvSpPr>
          <p:spPr bwMode="auto">
            <a:xfrm>
              <a:off x="25413184" y="20327892"/>
              <a:ext cx="9651516" cy="880282"/>
            </a:xfrm>
            <a:prstGeom prst="rect">
              <a:avLst/>
            </a:prstGeom>
            <a:solidFill>
              <a:srgbClr val="DA362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33594" tIns="66797" rIns="133594" bIns="66797" anchor="ctr"/>
            <a:lstStyle>
              <a:lvl1pPr defTabSz="3762375">
                <a:spcBef>
                  <a:spcPct val="20000"/>
                </a:spcBef>
                <a:buChar char="•"/>
                <a:defRPr sz="15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3762375">
                <a:spcBef>
                  <a:spcPct val="20000"/>
                </a:spcBef>
                <a:buChar char="–"/>
                <a:defRPr sz="1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3762375">
                <a:spcBef>
                  <a:spcPct val="20000"/>
                </a:spcBef>
                <a:buChar char="•"/>
                <a:defRPr sz="1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3762375">
                <a:spcBef>
                  <a:spcPct val="20000"/>
                </a:spcBef>
                <a:buChar char="–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3762375">
                <a:spcBef>
                  <a:spcPct val="20000"/>
                </a:spcBef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37623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37623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37623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37623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5649" b="1" dirty="0">
                  <a:solidFill>
                    <a:schemeClr val="bg1"/>
                  </a:solidFill>
                </a:rPr>
                <a:t>References</a:t>
              </a:r>
            </a:p>
          </p:txBody>
        </p:sp>
      </p:grpSp>
      <p:sp>
        <p:nvSpPr>
          <p:cNvPr id="49" name="Rectangle 167"/>
          <p:cNvSpPr>
            <a:spLocks noChangeArrowheads="1"/>
          </p:cNvSpPr>
          <p:nvPr/>
        </p:nvSpPr>
        <p:spPr bwMode="auto">
          <a:xfrm>
            <a:off x="480170" y="4511674"/>
            <a:ext cx="22739405" cy="876565"/>
          </a:xfrm>
          <a:prstGeom prst="rect">
            <a:avLst/>
          </a:prstGeom>
          <a:solidFill>
            <a:srgbClr val="DA362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3594" tIns="66797" rIns="133594" bIns="66797" anchor="ctr"/>
          <a:lstStyle>
            <a:lvl1pPr defTabSz="3762375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5649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2733337" y="5804806"/>
            <a:ext cx="1053306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CA" altLang="en-US" sz="3507" b="1" dirty="0"/>
              <a:t>Cosmic muons bombard Earth’s surface from space, contributing to natural radiation doses</a:t>
            </a: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2404298" y="11137585"/>
            <a:ext cx="10283824" cy="183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CA" altLang="en-US" sz="2727" dirty="0"/>
              <a:t>The average Canadian receives around 20% of their natural radiation dose from cosmic rays, which include muons.</a:t>
            </a:r>
          </a:p>
          <a:p>
            <a:pPr algn="just">
              <a:defRPr/>
            </a:pPr>
            <a:endParaRPr lang="en-CA" altLang="en-US" sz="800" dirty="0"/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CA" altLang="en-US" sz="2727" dirty="0"/>
              <a:t>Due to ionizing properties, muons can be detected easily.</a:t>
            </a:r>
          </a:p>
          <a:p>
            <a:pPr marL="1057725" lvl="1" indent="-334020">
              <a:buFontTx/>
              <a:buChar char="-"/>
              <a:defRPr/>
            </a:pPr>
            <a:endParaRPr lang="en-CA" altLang="en-US" sz="2338" dirty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480170" y="5810656"/>
            <a:ext cx="10322722" cy="117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CA" altLang="en-US" sz="3507" b="1" dirty="0"/>
              <a:t>Constructed two muon detectors for use as educational tools</a:t>
            </a:r>
          </a:p>
        </p:txBody>
      </p:sp>
      <p:grpSp>
        <p:nvGrpSpPr>
          <p:cNvPr id="3087" name="Group 72"/>
          <p:cNvGrpSpPr>
            <a:grpSpLocks/>
          </p:cNvGrpSpPr>
          <p:nvPr/>
        </p:nvGrpSpPr>
        <p:grpSpPr bwMode="auto">
          <a:xfrm>
            <a:off x="483740" y="12452710"/>
            <a:ext cx="9067800" cy="2551111"/>
            <a:chOff x="1060450" y="6602058"/>
            <a:chExt cx="9890125" cy="2853708"/>
          </a:xfrm>
        </p:grpSpPr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1060450" y="6602058"/>
              <a:ext cx="9890125" cy="706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CA" altLang="en-US" sz="3507" b="1" dirty="0"/>
                <a:t>Capabilities:</a:t>
              </a:r>
            </a:p>
          </p:txBody>
        </p:sp>
        <p:sp>
          <p:nvSpPr>
            <p:cNvPr id="75" name="TextBox 7"/>
            <p:cNvSpPr txBox="1">
              <a:spLocks noChangeArrowheads="1"/>
            </p:cNvSpPr>
            <p:nvPr/>
          </p:nvSpPr>
          <p:spPr bwMode="auto">
            <a:xfrm>
              <a:off x="1176458" y="7399390"/>
              <a:ext cx="9658110" cy="2056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CA" altLang="en-US" sz="3000" dirty="0"/>
                <a:t>Record time of muon event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CA" altLang="en-US" sz="3000" dirty="0"/>
                <a:t>Distinguish between high and low energy muons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CA" altLang="en-US" sz="3000" dirty="0"/>
                <a:t>Generate histogram of count rates and energies</a:t>
              </a:r>
            </a:p>
            <a:p>
              <a:pPr marL="1057725" lvl="1" indent="-334020">
                <a:buFontTx/>
                <a:buChar char="-"/>
                <a:defRPr/>
              </a:pPr>
              <a:endParaRPr lang="en-CA" altLang="en-US" sz="2338" dirty="0"/>
            </a:p>
          </p:txBody>
        </p:sp>
      </p:grp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480170" y="7544751"/>
            <a:ext cx="4752975" cy="44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CA" altLang="en-US" sz="3507" b="1" dirty="0"/>
              <a:t>Small and lightweight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CA" altLang="en-US" sz="3507" b="1" dirty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CA" altLang="en-US" sz="3507" b="1" dirty="0"/>
              <a:t>Low operating voltage (5V)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CA" altLang="en-US" sz="3507" b="1" dirty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CA" altLang="en-US" sz="3507" b="1" dirty="0"/>
              <a:t>Cost per unit  </a:t>
            </a:r>
          </a:p>
          <a:p>
            <a:pPr>
              <a:defRPr/>
            </a:pPr>
            <a:r>
              <a:rPr lang="en-CA" altLang="en-US" sz="3507" b="1" dirty="0"/>
              <a:t>     ~ $400CAD </a:t>
            </a:r>
          </a:p>
        </p:txBody>
      </p:sp>
      <p:sp>
        <p:nvSpPr>
          <p:cNvPr id="3089" name="TextBox 10"/>
          <p:cNvSpPr txBox="1">
            <a:spLocks noChangeArrowheads="1"/>
          </p:cNvSpPr>
          <p:nvPr/>
        </p:nvSpPr>
        <p:spPr bwMode="auto">
          <a:xfrm>
            <a:off x="5942096" y="12452710"/>
            <a:ext cx="5386387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CA" altLang="en-US" sz="2300" b="1" dirty="0"/>
              <a:t>Figure 1. </a:t>
            </a:r>
            <a:r>
              <a:rPr lang="en-CA" altLang="en-US" sz="2300" dirty="0"/>
              <a:t> Muon detectors were built from scratch, shown to be about the size of a hand.</a:t>
            </a: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12845811" y="19948496"/>
            <a:ext cx="1053306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CA" altLang="en-US" sz="3507" b="1" dirty="0"/>
              <a:t>Shielding experiment: </a:t>
            </a:r>
            <a:r>
              <a:rPr lang="en-CA" altLang="en-US" sz="3507" dirty="0"/>
              <a:t>Determined that ~0.9 m of concrete is above UCalgary Physics basement</a:t>
            </a:r>
            <a:endParaRPr lang="en-CA" altLang="en-US" sz="3507" b="1" dirty="0"/>
          </a:p>
        </p:txBody>
      </p:sp>
      <p:sp>
        <p:nvSpPr>
          <p:cNvPr id="113" name="TextBox 10"/>
          <p:cNvSpPr txBox="1">
            <a:spLocks noChangeArrowheads="1"/>
          </p:cNvSpPr>
          <p:nvPr/>
        </p:nvSpPr>
        <p:spPr bwMode="auto">
          <a:xfrm>
            <a:off x="21155365" y="21581032"/>
            <a:ext cx="2887848" cy="369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CA" altLang="en-US" sz="2338" b="1" dirty="0"/>
              <a:t>Figure 3. </a:t>
            </a:r>
            <a:r>
              <a:rPr lang="en-CA" altLang="en-US" sz="2338" dirty="0"/>
              <a:t>Muon count rates taken inside and outside UofC physics basement determined presence of concrete (estimated using data from [Ref 2]).  </a:t>
            </a:r>
            <a:r>
              <a:rPr lang="en-CA" altLang="en-US" sz="2338" b="1" dirty="0"/>
              <a:t> </a:t>
            </a:r>
            <a:endParaRPr lang="en-CA" altLang="en-US" sz="2338" dirty="0"/>
          </a:p>
        </p:txBody>
      </p:sp>
      <p:sp>
        <p:nvSpPr>
          <p:cNvPr id="114" name="Rectangle 167"/>
          <p:cNvSpPr>
            <a:spLocks noChangeArrowheads="1"/>
          </p:cNvSpPr>
          <p:nvPr/>
        </p:nvSpPr>
        <p:spPr bwMode="auto">
          <a:xfrm>
            <a:off x="24512643" y="4509225"/>
            <a:ext cx="10990319" cy="855914"/>
          </a:xfrm>
          <a:prstGeom prst="rect">
            <a:avLst/>
          </a:prstGeom>
          <a:solidFill>
            <a:srgbClr val="DA362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3594" tIns="66797" rIns="133594" bIns="66797" anchor="ctr"/>
          <a:lstStyle>
            <a:lvl1pPr defTabSz="3762375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5649" b="1" dirty="0">
                <a:solidFill>
                  <a:schemeClr val="bg1"/>
                </a:solidFill>
              </a:rPr>
              <a:t>How Muons are Detected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24718282" y="5757637"/>
            <a:ext cx="862965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indent="-742950">
              <a:buFont typeface="+mj-lt"/>
              <a:buAutoNum type="arabicPeriod"/>
              <a:defRPr/>
            </a:pPr>
            <a:r>
              <a:rPr lang="en-CA" altLang="en-US" sz="3507" b="1" dirty="0"/>
              <a:t>Scintillation: </a:t>
            </a:r>
            <a:r>
              <a:rPr lang="en-CA" altLang="en-US" sz="3507" dirty="0"/>
              <a:t>Muon produces photons </a:t>
            </a: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24718282" y="9849892"/>
            <a:ext cx="98488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indent="-742950">
              <a:buFontTx/>
              <a:buAutoNum type="arabicPeriod" startAt="2"/>
              <a:defRPr/>
            </a:pPr>
            <a:r>
              <a:rPr lang="en-CA" altLang="en-US" sz="3507" b="1" dirty="0"/>
              <a:t>Light detection:</a:t>
            </a:r>
            <a:r>
              <a:rPr lang="en-CA" altLang="en-US" sz="3507" dirty="0"/>
              <a:t> Photons produce electrical signal</a:t>
            </a:r>
          </a:p>
        </p:txBody>
      </p:sp>
      <p:grpSp>
        <p:nvGrpSpPr>
          <p:cNvPr id="3097" name="Group 28"/>
          <p:cNvGrpSpPr>
            <a:grpSpLocks/>
          </p:cNvGrpSpPr>
          <p:nvPr/>
        </p:nvGrpSpPr>
        <p:grpSpPr bwMode="auto">
          <a:xfrm>
            <a:off x="26809019" y="6479629"/>
            <a:ext cx="10687050" cy="2882900"/>
            <a:chOff x="13617313" y="6763987"/>
            <a:chExt cx="10687163" cy="2883054"/>
          </a:xfrm>
        </p:grpSpPr>
        <p:grpSp>
          <p:nvGrpSpPr>
            <p:cNvPr id="3173" name="Group 80"/>
            <p:cNvGrpSpPr>
              <a:grpSpLocks/>
            </p:cNvGrpSpPr>
            <p:nvPr/>
          </p:nvGrpSpPr>
          <p:grpSpPr bwMode="auto">
            <a:xfrm>
              <a:off x="13894841" y="8135984"/>
              <a:ext cx="460452" cy="523220"/>
              <a:chOff x="2455828" y="3761909"/>
              <a:chExt cx="460452" cy="523220"/>
            </a:xfrm>
          </p:grpSpPr>
          <p:sp>
            <p:nvSpPr>
              <p:cNvPr id="3183" name="Rectangle 81"/>
              <p:cNvSpPr>
                <a:spLocks noChangeArrowheads="1"/>
              </p:cNvSpPr>
              <p:nvPr/>
            </p:nvSpPr>
            <p:spPr bwMode="auto">
              <a:xfrm>
                <a:off x="2493060" y="3761909"/>
                <a:ext cx="38664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l-GR" altLang="en-US" sz="2800" b="1">
                    <a:solidFill>
                      <a:srgbClr val="00B050"/>
                    </a:solidFill>
                  </a:rPr>
                  <a:t>μ</a:t>
                </a:r>
                <a:endParaRPr lang="en-US" altLang="en-US" sz="2800" b="1">
                  <a:solidFill>
                    <a:srgbClr val="00B050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456116" y="3840964"/>
                <a:ext cx="460380" cy="444524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3174" name="Picture 8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4984" y="7268446"/>
              <a:ext cx="2680726" cy="237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75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14448416" y="8397594"/>
              <a:ext cx="2329568" cy="39285"/>
            </a:xfrm>
            <a:prstGeom prst="straightConnector1">
              <a:avLst/>
            </a:prstGeom>
            <a:noFill/>
            <a:ln w="76200" algn="ctr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" name="Rectangle 4"/>
            <p:cNvSpPr>
              <a:spLocks noChangeArrowheads="1"/>
            </p:cNvSpPr>
            <p:nvPr/>
          </p:nvSpPr>
          <p:spPr bwMode="auto">
            <a:xfrm>
              <a:off x="13617313" y="7531253"/>
              <a:ext cx="577466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sz="2600" b="1" dirty="0"/>
                <a:t>Muon</a:t>
              </a:r>
            </a:p>
          </p:txBody>
        </p:sp>
        <p:sp>
          <p:nvSpPr>
            <p:cNvPr id="3177" name="Rectangle 4"/>
            <p:cNvSpPr>
              <a:spLocks noChangeArrowheads="1"/>
            </p:cNvSpPr>
            <p:nvPr/>
          </p:nvSpPr>
          <p:spPr bwMode="auto">
            <a:xfrm>
              <a:off x="15479122" y="6763987"/>
              <a:ext cx="577466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sz="2600" b="1"/>
                <a:t>Plastic scintillator</a:t>
              </a:r>
            </a:p>
          </p:txBody>
        </p:sp>
        <p:grpSp>
          <p:nvGrpSpPr>
            <p:cNvPr id="3178" name="Group 22"/>
            <p:cNvGrpSpPr>
              <a:grpSpLocks/>
            </p:cNvGrpSpPr>
            <p:nvPr/>
          </p:nvGrpSpPr>
          <p:grpSpPr bwMode="auto">
            <a:xfrm rot="2337889">
              <a:off x="17324785" y="8236974"/>
              <a:ext cx="2418312" cy="1147806"/>
              <a:chOff x="18620675" y="8263410"/>
              <a:chExt cx="2418312" cy="1147806"/>
            </a:xfrm>
          </p:grpSpPr>
          <p:sp>
            <p:nvSpPr>
              <p:cNvPr id="133" name="Freeform: Shape 132"/>
              <p:cNvSpPr/>
              <p:nvPr/>
            </p:nvSpPr>
            <p:spPr>
              <a:xfrm rot="20777908">
                <a:off x="18615194" y="8265170"/>
                <a:ext cx="2232049" cy="471512"/>
              </a:xfrm>
              <a:custGeom>
                <a:avLst/>
                <a:gdLst>
                  <a:gd name="connsiteX0" fmla="*/ 0 w 813816"/>
                  <a:gd name="connsiteY0" fmla="*/ 471889 h 471889"/>
                  <a:gd name="connsiteX1" fmla="*/ 109728 w 813816"/>
                  <a:gd name="connsiteY1" fmla="*/ 151849 h 471889"/>
                  <a:gd name="connsiteX2" fmla="*/ 384048 w 813816"/>
                  <a:gd name="connsiteY2" fmla="*/ 343873 h 471889"/>
                  <a:gd name="connsiteX3" fmla="*/ 512064 w 813816"/>
                  <a:gd name="connsiteY3" fmla="*/ 5545 h 471889"/>
                  <a:gd name="connsiteX4" fmla="*/ 813816 w 813816"/>
                  <a:gd name="connsiteY4" fmla="*/ 133561 h 471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3816" h="471889">
                    <a:moveTo>
                      <a:pt x="0" y="471889"/>
                    </a:moveTo>
                    <a:cubicBezTo>
                      <a:pt x="22860" y="322537"/>
                      <a:pt x="45720" y="173185"/>
                      <a:pt x="109728" y="151849"/>
                    </a:cubicBezTo>
                    <a:cubicBezTo>
                      <a:pt x="173736" y="130513"/>
                      <a:pt x="316992" y="368257"/>
                      <a:pt x="384048" y="343873"/>
                    </a:cubicBezTo>
                    <a:cubicBezTo>
                      <a:pt x="451104" y="319489"/>
                      <a:pt x="440436" y="40597"/>
                      <a:pt x="512064" y="5545"/>
                    </a:cubicBezTo>
                    <a:cubicBezTo>
                      <a:pt x="583692" y="-29507"/>
                      <a:pt x="772668" y="112225"/>
                      <a:pt x="813816" y="133561"/>
                    </a:cubicBezTo>
                  </a:path>
                </a:pathLst>
              </a:custGeom>
              <a:noFill/>
              <a:ln w="28575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 rot="21416595">
                <a:off x="18742174" y="8640139"/>
                <a:ext cx="2227286" cy="471513"/>
              </a:xfrm>
              <a:custGeom>
                <a:avLst/>
                <a:gdLst>
                  <a:gd name="connsiteX0" fmla="*/ 0 w 813816"/>
                  <a:gd name="connsiteY0" fmla="*/ 471889 h 471889"/>
                  <a:gd name="connsiteX1" fmla="*/ 109728 w 813816"/>
                  <a:gd name="connsiteY1" fmla="*/ 151849 h 471889"/>
                  <a:gd name="connsiteX2" fmla="*/ 384048 w 813816"/>
                  <a:gd name="connsiteY2" fmla="*/ 343873 h 471889"/>
                  <a:gd name="connsiteX3" fmla="*/ 512064 w 813816"/>
                  <a:gd name="connsiteY3" fmla="*/ 5545 h 471889"/>
                  <a:gd name="connsiteX4" fmla="*/ 813816 w 813816"/>
                  <a:gd name="connsiteY4" fmla="*/ 133561 h 471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3816" h="471889">
                    <a:moveTo>
                      <a:pt x="0" y="471889"/>
                    </a:moveTo>
                    <a:cubicBezTo>
                      <a:pt x="22860" y="322537"/>
                      <a:pt x="45720" y="173185"/>
                      <a:pt x="109728" y="151849"/>
                    </a:cubicBezTo>
                    <a:cubicBezTo>
                      <a:pt x="173736" y="130513"/>
                      <a:pt x="316992" y="368257"/>
                      <a:pt x="384048" y="343873"/>
                    </a:cubicBezTo>
                    <a:cubicBezTo>
                      <a:pt x="451104" y="319489"/>
                      <a:pt x="440436" y="40597"/>
                      <a:pt x="512064" y="5545"/>
                    </a:cubicBezTo>
                    <a:cubicBezTo>
                      <a:pt x="583692" y="-29507"/>
                      <a:pt x="772668" y="112225"/>
                      <a:pt x="813816" y="133561"/>
                    </a:cubicBezTo>
                  </a:path>
                </a:pathLst>
              </a:custGeom>
              <a:noFill/>
              <a:ln w="28575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 rot="21416595">
                <a:off x="18806725" y="8941281"/>
                <a:ext cx="2232049" cy="471513"/>
              </a:xfrm>
              <a:custGeom>
                <a:avLst/>
                <a:gdLst>
                  <a:gd name="connsiteX0" fmla="*/ 0 w 813816"/>
                  <a:gd name="connsiteY0" fmla="*/ 471889 h 471889"/>
                  <a:gd name="connsiteX1" fmla="*/ 109728 w 813816"/>
                  <a:gd name="connsiteY1" fmla="*/ 151849 h 471889"/>
                  <a:gd name="connsiteX2" fmla="*/ 384048 w 813816"/>
                  <a:gd name="connsiteY2" fmla="*/ 343873 h 471889"/>
                  <a:gd name="connsiteX3" fmla="*/ 512064 w 813816"/>
                  <a:gd name="connsiteY3" fmla="*/ 5545 h 471889"/>
                  <a:gd name="connsiteX4" fmla="*/ 813816 w 813816"/>
                  <a:gd name="connsiteY4" fmla="*/ 133561 h 471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3816" h="471889">
                    <a:moveTo>
                      <a:pt x="0" y="471889"/>
                    </a:moveTo>
                    <a:cubicBezTo>
                      <a:pt x="22860" y="322537"/>
                      <a:pt x="45720" y="173185"/>
                      <a:pt x="109728" y="151849"/>
                    </a:cubicBezTo>
                    <a:cubicBezTo>
                      <a:pt x="173736" y="130513"/>
                      <a:pt x="316992" y="368257"/>
                      <a:pt x="384048" y="343873"/>
                    </a:cubicBezTo>
                    <a:cubicBezTo>
                      <a:pt x="451104" y="319489"/>
                      <a:pt x="440436" y="40597"/>
                      <a:pt x="512064" y="5545"/>
                    </a:cubicBezTo>
                    <a:cubicBezTo>
                      <a:pt x="583692" y="-29507"/>
                      <a:pt x="772668" y="112225"/>
                      <a:pt x="813816" y="133561"/>
                    </a:cubicBezTo>
                  </a:path>
                </a:pathLst>
              </a:custGeom>
              <a:noFill/>
              <a:ln w="28575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3179" name="Rectangle 4"/>
            <p:cNvSpPr>
              <a:spLocks noChangeArrowheads="1"/>
            </p:cNvSpPr>
            <p:nvPr/>
          </p:nvSpPr>
          <p:spPr bwMode="auto">
            <a:xfrm>
              <a:off x="18529811" y="7793649"/>
              <a:ext cx="577466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sz="2600" b="1"/>
                <a:t>Photons</a:t>
              </a:r>
            </a:p>
          </p:txBody>
        </p:sp>
      </p:grpSp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24718282" y="13802767"/>
            <a:ext cx="1125941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indent="-742950">
              <a:buFontTx/>
              <a:buAutoNum type="arabicPeriod" startAt="3"/>
              <a:defRPr/>
            </a:pPr>
            <a:r>
              <a:rPr lang="en-CA" altLang="en-US" sz="3507" b="1" dirty="0"/>
              <a:t>Signal processing:</a:t>
            </a:r>
            <a:r>
              <a:rPr lang="en-CA" altLang="en-US" sz="3507" dirty="0"/>
              <a:t> Circuitry amplifies and extends signal so it can be measured by a computer </a:t>
            </a:r>
          </a:p>
        </p:txBody>
      </p:sp>
      <p:grpSp>
        <p:nvGrpSpPr>
          <p:cNvPr id="3099" name="Group 42"/>
          <p:cNvGrpSpPr>
            <a:grpSpLocks/>
          </p:cNvGrpSpPr>
          <p:nvPr/>
        </p:nvGrpSpPr>
        <p:grpSpPr bwMode="auto">
          <a:xfrm>
            <a:off x="26524857" y="10928514"/>
            <a:ext cx="11460162" cy="2883778"/>
            <a:chOff x="14855850" y="11074041"/>
            <a:chExt cx="11459677" cy="2882711"/>
          </a:xfrm>
        </p:grpSpPr>
        <p:grpSp>
          <p:nvGrpSpPr>
            <p:cNvPr id="3152" name="Group 31"/>
            <p:cNvGrpSpPr>
              <a:grpSpLocks/>
            </p:cNvGrpSpPr>
            <p:nvPr/>
          </p:nvGrpSpPr>
          <p:grpSpPr bwMode="auto">
            <a:xfrm>
              <a:off x="14855850" y="11074041"/>
              <a:ext cx="10020744" cy="2882711"/>
              <a:chOff x="14243169" y="11363453"/>
              <a:chExt cx="10020744" cy="2882711"/>
            </a:xfrm>
          </p:grpSpPr>
          <p:grpSp>
            <p:nvGrpSpPr>
              <p:cNvPr id="3154" name="Group 30"/>
              <p:cNvGrpSpPr>
                <a:grpSpLocks/>
              </p:cNvGrpSpPr>
              <p:nvPr/>
            </p:nvGrpSpPr>
            <p:grpSpPr bwMode="auto">
              <a:xfrm>
                <a:off x="14243169" y="11363453"/>
                <a:ext cx="6048916" cy="2598750"/>
                <a:chOff x="14138971" y="11516879"/>
                <a:chExt cx="6048916" cy="2598750"/>
              </a:xfrm>
            </p:grpSpPr>
            <p:grpSp>
              <p:nvGrpSpPr>
                <p:cNvPr id="3163" name="Group 27"/>
                <p:cNvGrpSpPr>
                  <a:grpSpLocks/>
                </p:cNvGrpSpPr>
                <p:nvPr/>
              </p:nvGrpSpPr>
              <p:grpSpPr bwMode="auto">
                <a:xfrm>
                  <a:off x="16820459" y="12536724"/>
                  <a:ext cx="1587362" cy="1578905"/>
                  <a:chOff x="19924467" y="9237519"/>
                  <a:chExt cx="1587362" cy="1578905"/>
                </a:xfrm>
              </p:grpSpPr>
              <p:pic>
                <p:nvPicPr>
                  <p:cNvPr id="3170" name="Picture 101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625" t="32404" r="54385" b="35777"/>
                  <a:stretch>
                    <a:fillRect/>
                  </a:stretch>
                </p:blipFill>
                <p:spPr bwMode="auto">
                  <a:xfrm rot="10800000">
                    <a:off x="19924467" y="9237519"/>
                    <a:ext cx="1587362" cy="15789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20267039" y="9376997"/>
                    <a:ext cx="0" cy="126794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72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20301375" y="9766066"/>
                    <a:ext cx="1077646" cy="4924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8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8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8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8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8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8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8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8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8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CA" altLang="en-US" sz="2600" b="1">
                        <a:solidFill>
                          <a:schemeClr val="bg1"/>
                        </a:solidFill>
                      </a:rPr>
                      <a:t>6 mm</a:t>
                    </a:r>
                  </a:p>
                </p:txBody>
              </p:sp>
            </p:grpSp>
            <p:sp>
              <p:nvSpPr>
                <p:cNvPr id="3164" name="Rectangle 4"/>
                <p:cNvSpPr>
                  <a:spLocks noChangeArrowheads="1"/>
                </p:cNvSpPr>
                <p:nvPr/>
              </p:nvSpPr>
              <p:spPr bwMode="auto">
                <a:xfrm>
                  <a:off x="16619122" y="11516879"/>
                  <a:ext cx="2619598" cy="8925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CA" altLang="en-US" sz="2600" b="1" dirty="0"/>
                    <a:t>Silicon photomultiplier</a:t>
                  </a:r>
                </a:p>
              </p:txBody>
            </p:sp>
            <p:grpSp>
              <p:nvGrpSpPr>
                <p:cNvPr id="3165" name="Group 29"/>
                <p:cNvGrpSpPr>
                  <a:grpSpLocks/>
                </p:cNvGrpSpPr>
                <p:nvPr/>
              </p:nvGrpSpPr>
              <p:grpSpPr bwMode="auto">
                <a:xfrm rot="-1631580">
                  <a:off x="14138971" y="12731308"/>
                  <a:ext cx="2502094" cy="1118166"/>
                  <a:chOff x="19985638" y="15136855"/>
                  <a:chExt cx="2502094" cy="1118166"/>
                </a:xfrm>
              </p:grpSpPr>
              <p:sp>
                <p:nvSpPr>
                  <p:cNvPr id="167" name="Freeform: Shape 166"/>
                  <p:cNvSpPr/>
                  <p:nvPr/>
                </p:nvSpPr>
                <p:spPr>
                  <a:xfrm rot="1699202">
                    <a:off x="20261555" y="15133863"/>
                    <a:ext cx="2225581" cy="469726"/>
                  </a:xfrm>
                  <a:custGeom>
                    <a:avLst/>
                    <a:gdLst>
                      <a:gd name="connsiteX0" fmla="*/ 0 w 813816"/>
                      <a:gd name="connsiteY0" fmla="*/ 471889 h 471889"/>
                      <a:gd name="connsiteX1" fmla="*/ 109728 w 813816"/>
                      <a:gd name="connsiteY1" fmla="*/ 151849 h 471889"/>
                      <a:gd name="connsiteX2" fmla="*/ 384048 w 813816"/>
                      <a:gd name="connsiteY2" fmla="*/ 343873 h 471889"/>
                      <a:gd name="connsiteX3" fmla="*/ 512064 w 813816"/>
                      <a:gd name="connsiteY3" fmla="*/ 5545 h 471889"/>
                      <a:gd name="connsiteX4" fmla="*/ 813816 w 813816"/>
                      <a:gd name="connsiteY4" fmla="*/ 133561 h 4718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816" h="471889">
                        <a:moveTo>
                          <a:pt x="0" y="471889"/>
                        </a:moveTo>
                        <a:cubicBezTo>
                          <a:pt x="22860" y="322537"/>
                          <a:pt x="45720" y="173185"/>
                          <a:pt x="109728" y="151849"/>
                        </a:cubicBezTo>
                        <a:cubicBezTo>
                          <a:pt x="173736" y="130513"/>
                          <a:pt x="316992" y="368257"/>
                          <a:pt x="384048" y="343873"/>
                        </a:cubicBezTo>
                        <a:cubicBezTo>
                          <a:pt x="451104" y="319489"/>
                          <a:pt x="440436" y="40597"/>
                          <a:pt x="512064" y="5545"/>
                        </a:cubicBezTo>
                        <a:cubicBezTo>
                          <a:pt x="583692" y="-29507"/>
                          <a:pt x="772668" y="112225"/>
                          <a:pt x="813816" y="133561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8" name="Freeform: Shape 167"/>
                  <p:cNvSpPr/>
                  <p:nvPr/>
                </p:nvSpPr>
                <p:spPr>
                  <a:xfrm rot="2337889">
                    <a:off x="20120857" y="15500588"/>
                    <a:ext cx="2225581" cy="471312"/>
                  </a:xfrm>
                  <a:custGeom>
                    <a:avLst/>
                    <a:gdLst>
                      <a:gd name="connsiteX0" fmla="*/ 0 w 813816"/>
                      <a:gd name="connsiteY0" fmla="*/ 471889 h 471889"/>
                      <a:gd name="connsiteX1" fmla="*/ 109728 w 813816"/>
                      <a:gd name="connsiteY1" fmla="*/ 151849 h 471889"/>
                      <a:gd name="connsiteX2" fmla="*/ 384048 w 813816"/>
                      <a:gd name="connsiteY2" fmla="*/ 343873 h 471889"/>
                      <a:gd name="connsiteX3" fmla="*/ 512064 w 813816"/>
                      <a:gd name="connsiteY3" fmla="*/ 5545 h 471889"/>
                      <a:gd name="connsiteX4" fmla="*/ 813816 w 813816"/>
                      <a:gd name="connsiteY4" fmla="*/ 133561 h 4718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816" h="471889">
                        <a:moveTo>
                          <a:pt x="0" y="471889"/>
                        </a:moveTo>
                        <a:cubicBezTo>
                          <a:pt x="22860" y="322537"/>
                          <a:pt x="45720" y="173185"/>
                          <a:pt x="109728" y="151849"/>
                        </a:cubicBezTo>
                        <a:cubicBezTo>
                          <a:pt x="173736" y="130513"/>
                          <a:pt x="316992" y="368257"/>
                          <a:pt x="384048" y="343873"/>
                        </a:cubicBezTo>
                        <a:cubicBezTo>
                          <a:pt x="451104" y="319489"/>
                          <a:pt x="440436" y="40597"/>
                          <a:pt x="512064" y="5545"/>
                        </a:cubicBezTo>
                        <a:cubicBezTo>
                          <a:pt x="583692" y="-29507"/>
                          <a:pt x="772668" y="112225"/>
                          <a:pt x="813816" y="133561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169" name="Freeform: Shape 168"/>
                  <p:cNvSpPr/>
                  <p:nvPr/>
                </p:nvSpPr>
                <p:spPr>
                  <a:xfrm rot="2337889">
                    <a:off x="19985858" y="15776960"/>
                    <a:ext cx="2223994" cy="471312"/>
                  </a:xfrm>
                  <a:custGeom>
                    <a:avLst/>
                    <a:gdLst>
                      <a:gd name="connsiteX0" fmla="*/ 0 w 813816"/>
                      <a:gd name="connsiteY0" fmla="*/ 471889 h 471889"/>
                      <a:gd name="connsiteX1" fmla="*/ 109728 w 813816"/>
                      <a:gd name="connsiteY1" fmla="*/ 151849 h 471889"/>
                      <a:gd name="connsiteX2" fmla="*/ 384048 w 813816"/>
                      <a:gd name="connsiteY2" fmla="*/ 343873 h 471889"/>
                      <a:gd name="connsiteX3" fmla="*/ 512064 w 813816"/>
                      <a:gd name="connsiteY3" fmla="*/ 5545 h 471889"/>
                      <a:gd name="connsiteX4" fmla="*/ 813816 w 813816"/>
                      <a:gd name="connsiteY4" fmla="*/ 133561 h 4718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3816" h="471889">
                        <a:moveTo>
                          <a:pt x="0" y="471889"/>
                        </a:moveTo>
                        <a:cubicBezTo>
                          <a:pt x="22860" y="322537"/>
                          <a:pt x="45720" y="173185"/>
                          <a:pt x="109728" y="151849"/>
                        </a:cubicBezTo>
                        <a:cubicBezTo>
                          <a:pt x="173736" y="130513"/>
                          <a:pt x="316992" y="368257"/>
                          <a:pt x="384048" y="343873"/>
                        </a:cubicBezTo>
                        <a:cubicBezTo>
                          <a:pt x="451104" y="319489"/>
                          <a:pt x="440436" y="40597"/>
                          <a:pt x="512064" y="5545"/>
                        </a:cubicBezTo>
                        <a:cubicBezTo>
                          <a:pt x="583692" y="-29507"/>
                          <a:pt x="772668" y="112225"/>
                          <a:pt x="813816" y="133561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  <p:sp>
              <p:nvSpPr>
                <p:cNvPr id="3166" name="Rectangle 4"/>
                <p:cNvSpPr>
                  <a:spLocks noChangeArrowheads="1"/>
                </p:cNvSpPr>
                <p:nvPr/>
              </p:nvSpPr>
              <p:spPr bwMode="auto">
                <a:xfrm>
                  <a:off x="14413222" y="12046486"/>
                  <a:ext cx="5774665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CA" altLang="en-US" sz="2600" b="1"/>
                    <a:t>Photons</a:t>
                  </a:r>
                </a:p>
              </p:txBody>
            </p:sp>
          </p:grpSp>
          <p:grpSp>
            <p:nvGrpSpPr>
              <p:cNvPr id="3155" name="Group 120"/>
              <p:cNvGrpSpPr>
                <a:grpSpLocks/>
              </p:cNvGrpSpPr>
              <p:nvPr/>
            </p:nvGrpSpPr>
            <p:grpSpPr bwMode="auto">
              <a:xfrm>
                <a:off x="19712992" y="11976822"/>
                <a:ext cx="4550921" cy="2269342"/>
                <a:chOff x="2423635" y="2764310"/>
                <a:chExt cx="3297551" cy="1314414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757545" y="2871883"/>
                  <a:ext cx="0" cy="9145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757545" y="3786435"/>
                  <a:ext cx="10202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158" name="Group 123"/>
                <p:cNvGrpSpPr>
                  <a:grpSpLocks/>
                </p:cNvGrpSpPr>
                <p:nvPr/>
              </p:nvGrpSpPr>
              <p:grpSpPr bwMode="auto">
                <a:xfrm>
                  <a:off x="2924411" y="3499980"/>
                  <a:ext cx="584836" cy="286074"/>
                  <a:chOff x="1005840" y="4978400"/>
                  <a:chExt cx="584836" cy="751841"/>
                </a:xfrm>
              </p:grpSpPr>
              <p:sp>
                <p:nvSpPr>
                  <p:cNvPr id="161" name="Freeform: Shape 160"/>
                  <p:cNvSpPr/>
                  <p:nvPr/>
                </p:nvSpPr>
                <p:spPr>
                  <a:xfrm>
                    <a:off x="1135735" y="5124915"/>
                    <a:ext cx="455494" cy="606327"/>
                  </a:xfrm>
                  <a:custGeom>
                    <a:avLst/>
                    <a:gdLst>
                      <a:gd name="connsiteX0" fmla="*/ 0 w 599440"/>
                      <a:gd name="connsiteY0" fmla="*/ 0 h 2265680"/>
                      <a:gd name="connsiteX1" fmla="*/ 233680 w 599440"/>
                      <a:gd name="connsiteY1" fmla="*/ 1899920 h 2265680"/>
                      <a:gd name="connsiteX2" fmla="*/ 599440 w 599440"/>
                      <a:gd name="connsiteY2" fmla="*/ 2265680 h 2265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99440" h="2265680">
                        <a:moveTo>
                          <a:pt x="0" y="0"/>
                        </a:moveTo>
                        <a:cubicBezTo>
                          <a:pt x="66886" y="761153"/>
                          <a:pt x="133773" y="1522307"/>
                          <a:pt x="233680" y="1899920"/>
                        </a:cubicBezTo>
                        <a:cubicBezTo>
                          <a:pt x="333587" y="2277533"/>
                          <a:pt x="550333" y="2257213"/>
                          <a:pt x="599440" y="2265680"/>
                        </a:cubicBezTo>
                      </a:path>
                    </a:pathLst>
                  </a:cu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2" name="Freeform: Shape 161"/>
                  <p:cNvSpPr/>
                  <p:nvPr/>
                </p:nvSpPr>
                <p:spPr>
                  <a:xfrm>
                    <a:off x="1005758" y="4977562"/>
                    <a:ext cx="129977" cy="753681"/>
                  </a:xfrm>
                  <a:custGeom>
                    <a:avLst/>
                    <a:gdLst>
                      <a:gd name="connsiteX0" fmla="*/ 0 w 223520"/>
                      <a:gd name="connsiteY0" fmla="*/ 859722 h 859722"/>
                      <a:gd name="connsiteX1" fmla="*/ 111760 w 223520"/>
                      <a:gd name="connsiteY1" fmla="*/ 46922 h 859722"/>
                      <a:gd name="connsiteX2" fmla="*/ 223520 w 223520"/>
                      <a:gd name="connsiteY2" fmla="*/ 168842 h 859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3520" h="859722">
                        <a:moveTo>
                          <a:pt x="0" y="859722"/>
                        </a:moveTo>
                        <a:cubicBezTo>
                          <a:pt x="37253" y="510895"/>
                          <a:pt x="74507" y="162069"/>
                          <a:pt x="111760" y="46922"/>
                        </a:cubicBezTo>
                        <a:cubicBezTo>
                          <a:pt x="149013" y="-68225"/>
                          <a:pt x="186266" y="50308"/>
                          <a:pt x="223520" y="168842"/>
                        </a:cubicBezTo>
                      </a:path>
                    </a:pathLst>
                  </a:cu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3159" name="TextBox 124"/>
                <p:cNvSpPr txBox="1">
                  <a:spLocks noChangeArrowheads="1"/>
                </p:cNvSpPr>
                <p:nvPr/>
              </p:nvSpPr>
              <p:spPr bwMode="auto">
                <a:xfrm>
                  <a:off x="3522819" y="3793499"/>
                  <a:ext cx="2198367" cy="285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CA" altLang="en-US" sz="2600"/>
                    <a:t>t</a:t>
                  </a:r>
                </a:p>
              </p:txBody>
            </p:sp>
            <p:sp>
              <p:nvSpPr>
                <p:cNvPr id="3160" name="TextBox 125"/>
                <p:cNvSpPr txBox="1">
                  <a:spLocks noChangeArrowheads="1"/>
                </p:cNvSpPr>
                <p:nvPr/>
              </p:nvSpPr>
              <p:spPr bwMode="auto">
                <a:xfrm>
                  <a:off x="2423635" y="2764310"/>
                  <a:ext cx="2198367" cy="285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CA" altLang="en-US" sz="2600"/>
                    <a:t>V</a:t>
                  </a:r>
                </a:p>
              </p:txBody>
            </p:sp>
          </p:grpSp>
        </p:grpSp>
        <p:sp>
          <p:nvSpPr>
            <p:cNvPr id="3153" name="Rectangle 4"/>
            <p:cNvSpPr>
              <a:spLocks noChangeArrowheads="1"/>
            </p:cNvSpPr>
            <p:nvPr/>
          </p:nvSpPr>
          <p:spPr bwMode="auto">
            <a:xfrm>
              <a:off x="20540862" y="11172969"/>
              <a:ext cx="577466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sz="2600" b="1"/>
                <a:t>Electrical signal</a:t>
              </a:r>
            </a:p>
          </p:txBody>
        </p:sp>
      </p:grpSp>
      <p:grpSp>
        <p:nvGrpSpPr>
          <p:cNvPr id="3100" name="Group 50"/>
          <p:cNvGrpSpPr>
            <a:grpSpLocks/>
          </p:cNvGrpSpPr>
          <p:nvPr/>
        </p:nvGrpSpPr>
        <p:grpSpPr bwMode="auto">
          <a:xfrm>
            <a:off x="28846668" y="15535705"/>
            <a:ext cx="6619875" cy="2301875"/>
            <a:chOff x="17385830" y="15504090"/>
            <a:chExt cx="6620165" cy="2300554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19854501" y="17282657"/>
              <a:ext cx="9160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21665917" y="17352467"/>
              <a:ext cx="2340078" cy="17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31" name="Group 49"/>
            <p:cNvGrpSpPr>
              <a:grpSpLocks/>
            </p:cNvGrpSpPr>
            <p:nvPr/>
          </p:nvGrpSpPr>
          <p:grpSpPr bwMode="auto">
            <a:xfrm>
              <a:off x="17385830" y="15504090"/>
              <a:ext cx="6497073" cy="2300554"/>
              <a:chOff x="17385830" y="15504090"/>
              <a:chExt cx="6497073" cy="2300554"/>
            </a:xfrm>
          </p:grpSpPr>
          <p:grpSp>
            <p:nvGrpSpPr>
              <p:cNvPr id="3132" name="Group 44"/>
              <p:cNvGrpSpPr>
                <a:grpSpLocks/>
              </p:cNvGrpSpPr>
              <p:nvPr/>
            </p:nvGrpSpPr>
            <p:grpSpPr bwMode="auto">
              <a:xfrm>
                <a:off x="17385830" y="15504090"/>
                <a:ext cx="4049461" cy="2300554"/>
                <a:chOff x="13281343" y="15232127"/>
                <a:chExt cx="6229613" cy="2300554"/>
              </a:xfrm>
            </p:grpSpPr>
            <p:sp>
              <p:nvSpPr>
                <p:cNvPr id="3138" name="TextBox 139"/>
                <p:cNvSpPr txBox="1">
                  <a:spLocks noChangeArrowheads="1"/>
                </p:cNvSpPr>
                <p:nvPr/>
              </p:nvSpPr>
              <p:spPr bwMode="auto">
                <a:xfrm>
                  <a:off x="14953986" y="17040239"/>
                  <a:ext cx="3033947" cy="492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CA" altLang="en-US" sz="2600"/>
                    <a:t>t</a:t>
                  </a:r>
                </a:p>
              </p:txBody>
            </p:sp>
            <p:sp>
              <p:nvSpPr>
                <p:cNvPr id="3139" name="TextBox 140"/>
                <p:cNvSpPr txBox="1">
                  <a:spLocks noChangeArrowheads="1"/>
                </p:cNvSpPr>
                <p:nvPr/>
              </p:nvSpPr>
              <p:spPr bwMode="auto">
                <a:xfrm>
                  <a:off x="13281343" y="15279413"/>
                  <a:ext cx="3033947" cy="492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CA" altLang="en-US" sz="2600"/>
                    <a:t>V</a:t>
                  </a:r>
                </a:p>
              </p:txBody>
            </p:sp>
            <p:grpSp>
              <p:nvGrpSpPr>
                <p:cNvPr id="3140" name="Group 43"/>
                <p:cNvGrpSpPr>
                  <a:grpSpLocks/>
                </p:cNvGrpSpPr>
                <p:nvPr/>
              </p:nvGrpSpPr>
              <p:grpSpPr bwMode="auto">
                <a:xfrm>
                  <a:off x="13896770" y="15355633"/>
                  <a:ext cx="4198972" cy="1671752"/>
                  <a:chOff x="13896770" y="15355633"/>
                  <a:chExt cx="4198972" cy="1671752"/>
                </a:xfrm>
              </p:grpSpPr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13896799" y="15449490"/>
                    <a:ext cx="0" cy="157865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13896799" y="17028146"/>
                    <a:ext cx="14092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44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4128129" y="16533477"/>
                    <a:ext cx="807127" cy="493908"/>
                    <a:chOff x="14087350" y="17239270"/>
                    <a:chExt cx="807127" cy="493908"/>
                  </a:xfrm>
                </p:grpSpPr>
                <p:sp>
                  <p:nvSpPr>
                    <p:cNvPr id="195" name="Freeform: Shape 194"/>
                    <p:cNvSpPr/>
                    <p:nvPr/>
                  </p:nvSpPr>
                  <p:spPr>
                    <a:xfrm>
                      <a:off x="14266324" y="17340465"/>
                      <a:ext cx="627669" cy="393474"/>
                    </a:xfrm>
                    <a:custGeom>
                      <a:avLst/>
                      <a:gdLst>
                        <a:gd name="connsiteX0" fmla="*/ 0 w 599440"/>
                        <a:gd name="connsiteY0" fmla="*/ 0 h 2265680"/>
                        <a:gd name="connsiteX1" fmla="*/ 233680 w 599440"/>
                        <a:gd name="connsiteY1" fmla="*/ 1899920 h 2265680"/>
                        <a:gd name="connsiteX2" fmla="*/ 599440 w 599440"/>
                        <a:gd name="connsiteY2" fmla="*/ 2265680 h 2265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99440" h="2265680">
                          <a:moveTo>
                            <a:pt x="0" y="0"/>
                          </a:moveTo>
                          <a:cubicBezTo>
                            <a:pt x="66886" y="761153"/>
                            <a:pt x="133773" y="1522307"/>
                            <a:pt x="233680" y="1899920"/>
                          </a:cubicBezTo>
                          <a:cubicBezTo>
                            <a:pt x="333587" y="2277533"/>
                            <a:pt x="550333" y="2257213"/>
                            <a:pt x="599440" y="2265680"/>
                          </a:cubicBezTo>
                        </a:path>
                      </a:pathLst>
                    </a:custGeom>
                    <a:noFill/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96" name="Freeform: Shape 195"/>
                    <p:cNvSpPr/>
                    <p:nvPr/>
                  </p:nvSpPr>
                  <p:spPr>
                    <a:xfrm>
                      <a:off x="14088038" y="17245270"/>
                      <a:ext cx="178286" cy="488669"/>
                    </a:xfrm>
                    <a:custGeom>
                      <a:avLst/>
                      <a:gdLst>
                        <a:gd name="connsiteX0" fmla="*/ 0 w 223520"/>
                        <a:gd name="connsiteY0" fmla="*/ 859722 h 859722"/>
                        <a:gd name="connsiteX1" fmla="*/ 111760 w 223520"/>
                        <a:gd name="connsiteY1" fmla="*/ 46922 h 859722"/>
                        <a:gd name="connsiteX2" fmla="*/ 223520 w 223520"/>
                        <a:gd name="connsiteY2" fmla="*/ 168842 h 8597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3520" h="859722">
                          <a:moveTo>
                            <a:pt x="0" y="859722"/>
                          </a:moveTo>
                          <a:cubicBezTo>
                            <a:pt x="37253" y="510895"/>
                            <a:pt x="74507" y="162069"/>
                            <a:pt x="111760" y="46922"/>
                          </a:cubicBezTo>
                          <a:cubicBezTo>
                            <a:pt x="149013" y="-68225"/>
                            <a:pt x="186266" y="50308"/>
                            <a:pt x="223520" y="168842"/>
                          </a:cubicBezTo>
                        </a:path>
                      </a:pathLst>
                    </a:custGeom>
                    <a:noFill/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</p:grpSp>
              <p:cxnSp>
                <p:nvCxnSpPr>
                  <p:cNvPr id="3145" name="Straight Arrow Connector 14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15446459" y="16248034"/>
                    <a:ext cx="1159191" cy="426"/>
                  </a:xfrm>
                  <a:prstGeom prst="straightConnector1">
                    <a:avLst/>
                  </a:prstGeom>
                  <a:noFill/>
                  <a:ln w="76200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3146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17288615" y="15355633"/>
                    <a:ext cx="807127" cy="1669885"/>
                    <a:chOff x="14087350" y="17239270"/>
                    <a:chExt cx="807127" cy="493908"/>
                  </a:xfrm>
                </p:grpSpPr>
                <p:sp>
                  <p:nvSpPr>
                    <p:cNvPr id="193" name="Freeform: Shape 192"/>
                    <p:cNvSpPr/>
                    <p:nvPr/>
                  </p:nvSpPr>
                  <p:spPr>
                    <a:xfrm>
                      <a:off x="14266158" y="17335544"/>
                      <a:ext cx="627669" cy="399350"/>
                    </a:xfrm>
                    <a:custGeom>
                      <a:avLst/>
                      <a:gdLst>
                        <a:gd name="connsiteX0" fmla="*/ 0 w 599440"/>
                        <a:gd name="connsiteY0" fmla="*/ 0 h 2265680"/>
                        <a:gd name="connsiteX1" fmla="*/ 233680 w 599440"/>
                        <a:gd name="connsiteY1" fmla="*/ 1899920 h 2265680"/>
                        <a:gd name="connsiteX2" fmla="*/ 599440 w 599440"/>
                        <a:gd name="connsiteY2" fmla="*/ 2265680 h 22656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99440" h="2265680">
                          <a:moveTo>
                            <a:pt x="0" y="0"/>
                          </a:moveTo>
                          <a:cubicBezTo>
                            <a:pt x="66886" y="761153"/>
                            <a:pt x="133773" y="1522307"/>
                            <a:pt x="233680" y="1899920"/>
                          </a:cubicBezTo>
                          <a:cubicBezTo>
                            <a:pt x="333587" y="2277533"/>
                            <a:pt x="550333" y="2257213"/>
                            <a:pt x="599440" y="2265680"/>
                          </a:cubicBezTo>
                        </a:path>
                      </a:pathLst>
                    </a:custGeom>
                    <a:noFill/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94" name="Freeform: Shape 193"/>
                    <p:cNvSpPr/>
                    <p:nvPr/>
                  </p:nvSpPr>
                  <p:spPr>
                    <a:xfrm>
                      <a:off x="14087872" y="17239343"/>
                      <a:ext cx="178286" cy="495550"/>
                    </a:xfrm>
                    <a:custGeom>
                      <a:avLst/>
                      <a:gdLst>
                        <a:gd name="connsiteX0" fmla="*/ 0 w 223520"/>
                        <a:gd name="connsiteY0" fmla="*/ 859722 h 859722"/>
                        <a:gd name="connsiteX1" fmla="*/ 111760 w 223520"/>
                        <a:gd name="connsiteY1" fmla="*/ 46922 h 859722"/>
                        <a:gd name="connsiteX2" fmla="*/ 223520 w 223520"/>
                        <a:gd name="connsiteY2" fmla="*/ 168842 h 8597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3520" h="859722">
                          <a:moveTo>
                            <a:pt x="0" y="859722"/>
                          </a:moveTo>
                          <a:cubicBezTo>
                            <a:pt x="37253" y="510895"/>
                            <a:pt x="74507" y="162069"/>
                            <a:pt x="111760" y="46922"/>
                          </a:cubicBezTo>
                          <a:cubicBezTo>
                            <a:pt x="149013" y="-68225"/>
                            <a:pt x="186266" y="50308"/>
                            <a:pt x="223520" y="168842"/>
                          </a:cubicBezTo>
                        </a:path>
                      </a:pathLst>
                    </a:custGeom>
                    <a:noFill/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/>
                    </a:p>
                  </p:txBody>
                </p:sp>
              </p:grpSp>
              <p:cxnSp>
                <p:nvCxnSpPr>
                  <p:cNvPr id="192" name="Straight Connector 191"/>
                  <p:cNvCxnSpPr/>
                  <p:nvPr/>
                </p:nvCxnSpPr>
                <p:spPr>
                  <a:xfrm>
                    <a:off x="17079100" y="15432037"/>
                    <a:ext cx="0" cy="15802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41" name="TextBox 151"/>
                <p:cNvSpPr txBox="1">
                  <a:spLocks noChangeArrowheads="1"/>
                </p:cNvSpPr>
                <p:nvPr/>
              </p:nvSpPr>
              <p:spPr bwMode="auto">
                <a:xfrm>
                  <a:off x="16477009" y="15232127"/>
                  <a:ext cx="3033947" cy="492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CA" altLang="en-US" sz="2600"/>
                </a:p>
              </p:txBody>
            </p:sp>
          </p:grpSp>
          <p:cxnSp>
            <p:nvCxnSpPr>
              <p:cNvPr id="3133" name="Straight Arrow Connector 160"/>
              <p:cNvCxnSpPr>
                <a:cxnSpLocks noChangeShapeType="1"/>
              </p:cNvCxnSpPr>
              <p:nvPr/>
            </p:nvCxnSpPr>
            <p:spPr bwMode="auto">
              <a:xfrm flipV="1">
                <a:off x="20650325" y="16500032"/>
                <a:ext cx="753514" cy="426"/>
              </a:xfrm>
              <a:prstGeom prst="straightConnector1">
                <a:avLst/>
              </a:prstGeom>
              <a:noFill/>
              <a:ln w="762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1665918" y="15764291"/>
                <a:ext cx="0" cy="15881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35" name="Group 47"/>
              <p:cNvGrpSpPr>
                <a:grpSpLocks/>
              </p:cNvGrpSpPr>
              <p:nvPr/>
            </p:nvGrpSpPr>
            <p:grpSpPr bwMode="auto">
              <a:xfrm>
                <a:off x="21769006" y="15627596"/>
                <a:ext cx="2113897" cy="1713982"/>
                <a:chOff x="21769006" y="15784550"/>
                <a:chExt cx="2113897" cy="1557028"/>
              </a:xfrm>
            </p:grpSpPr>
            <p:sp>
              <p:nvSpPr>
                <p:cNvPr id="181" name="Freeform: Shape 180"/>
                <p:cNvSpPr/>
                <p:nvPr/>
              </p:nvSpPr>
              <p:spPr>
                <a:xfrm>
                  <a:off x="21769110" y="15784775"/>
                  <a:ext cx="217497" cy="1556605"/>
                </a:xfrm>
                <a:custGeom>
                  <a:avLst/>
                  <a:gdLst>
                    <a:gd name="connsiteX0" fmla="*/ 0 w 228600"/>
                    <a:gd name="connsiteY0" fmla="*/ 1801834 h 1801834"/>
                    <a:gd name="connsiteX1" fmla="*/ 95250 w 228600"/>
                    <a:gd name="connsiteY1" fmla="*/ 258784 h 1801834"/>
                    <a:gd name="connsiteX2" fmla="*/ 228600 w 228600"/>
                    <a:gd name="connsiteY2" fmla="*/ 15897 h 1801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8600" h="1801834">
                      <a:moveTo>
                        <a:pt x="0" y="1801834"/>
                      </a:moveTo>
                      <a:cubicBezTo>
                        <a:pt x="28575" y="1179137"/>
                        <a:pt x="57150" y="556440"/>
                        <a:pt x="95250" y="258784"/>
                      </a:cubicBezTo>
                      <a:cubicBezTo>
                        <a:pt x="133350" y="-38872"/>
                        <a:pt x="180975" y="-11488"/>
                        <a:pt x="228600" y="15897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182" name="Freeform: Shape 181"/>
                <p:cNvSpPr/>
                <p:nvPr/>
              </p:nvSpPr>
              <p:spPr>
                <a:xfrm>
                  <a:off x="21986607" y="15799188"/>
                  <a:ext cx="1895558" cy="854692"/>
                </a:xfrm>
                <a:custGeom>
                  <a:avLst/>
                  <a:gdLst>
                    <a:gd name="connsiteX0" fmla="*/ 0 w 2990850"/>
                    <a:gd name="connsiteY0" fmla="*/ 0 h 928687"/>
                    <a:gd name="connsiteX1" fmla="*/ 709612 w 2990850"/>
                    <a:gd name="connsiteY1" fmla="*/ 481012 h 928687"/>
                    <a:gd name="connsiteX2" fmla="*/ 1624012 w 2990850"/>
                    <a:gd name="connsiteY2" fmla="*/ 790575 h 928687"/>
                    <a:gd name="connsiteX3" fmla="*/ 2990850 w 2990850"/>
                    <a:gd name="connsiteY3" fmla="*/ 928687 h 928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90850" h="928687">
                      <a:moveTo>
                        <a:pt x="0" y="0"/>
                      </a:moveTo>
                      <a:cubicBezTo>
                        <a:pt x="219471" y="174625"/>
                        <a:pt x="438943" y="349250"/>
                        <a:pt x="709612" y="481012"/>
                      </a:cubicBezTo>
                      <a:cubicBezTo>
                        <a:pt x="980281" y="612775"/>
                        <a:pt x="1243806" y="715963"/>
                        <a:pt x="1624012" y="790575"/>
                      </a:cubicBezTo>
                      <a:cubicBezTo>
                        <a:pt x="2004218" y="865187"/>
                        <a:pt x="2766219" y="922337"/>
                        <a:pt x="2990850" y="928687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</p:grpSp>
      </p:grpSp>
      <p:pic>
        <p:nvPicPr>
          <p:cNvPr id="3101" name="Picture 55" descr="mainboar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3419" y="15782379"/>
            <a:ext cx="3351213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" name="Rectangle 4"/>
          <p:cNvSpPr>
            <a:spLocks noChangeArrowheads="1"/>
          </p:cNvSpPr>
          <p:nvPr/>
        </p:nvSpPr>
        <p:spPr bwMode="auto">
          <a:xfrm>
            <a:off x="25116744" y="15252154"/>
            <a:ext cx="57737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2600" b="1" dirty="0"/>
              <a:t>Circuitry</a:t>
            </a:r>
          </a:p>
        </p:txBody>
      </p:sp>
      <p:cxnSp>
        <p:nvCxnSpPr>
          <p:cNvPr id="3103" name="Straight Arrow Connector 183"/>
          <p:cNvCxnSpPr>
            <a:cxnSpLocks noChangeShapeType="1"/>
          </p:cNvCxnSpPr>
          <p:nvPr/>
        </p:nvCxnSpPr>
        <p:spPr bwMode="auto">
          <a:xfrm flipV="1">
            <a:off x="31123844" y="12774067"/>
            <a:ext cx="754063" cy="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Rectangle 4"/>
          <p:cNvSpPr>
            <a:spLocks noChangeArrowheads="1"/>
          </p:cNvSpPr>
          <p:nvPr/>
        </p:nvSpPr>
        <p:spPr bwMode="auto">
          <a:xfrm>
            <a:off x="24965086" y="19100366"/>
            <a:ext cx="1028719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defRPr/>
            </a:pPr>
            <a:r>
              <a:rPr lang="en-CA" altLang="en-US" sz="2800" dirty="0"/>
              <a:t>These portable muon detectors can operate just about anywhere, requiring only a laptop connection. Various experiments can be performed, with many educational opportunities in particle physics, nuclear physics, and special relativity. Moreover, these detectors can be reproduced by a dedicated undergraduate student or teacher at low cost.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5811" y="21321341"/>
            <a:ext cx="8081425" cy="4166200"/>
          </a:xfrm>
          <a:prstGeom prst="rect">
            <a:avLst/>
          </a:prstGeom>
        </p:spPr>
      </p:pic>
      <p:sp>
        <p:nvSpPr>
          <p:cNvPr id="124" name="Rectangle 167"/>
          <p:cNvSpPr>
            <a:spLocks noChangeArrowheads="1"/>
          </p:cNvSpPr>
          <p:nvPr/>
        </p:nvSpPr>
        <p:spPr bwMode="auto">
          <a:xfrm>
            <a:off x="480169" y="18669952"/>
            <a:ext cx="22786231" cy="860827"/>
          </a:xfrm>
          <a:prstGeom prst="rect">
            <a:avLst/>
          </a:prstGeom>
          <a:solidFill>
            <a:srgbClr val="DA362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3594" tIns="66797" rIns="133594" bIns="66797" anchor="ctr"/>
          <a:lstStyle>
            <a:lvl1pPr defTabSz="3762375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5649" b="1" dirty="0">
                <a:solidFill>
                  <a:schemeClr val="bg1"/>
                </a:solidFill>
              </a:rPr>
              <a:t>Educational uses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26730" y="12854732"/>
            <a:ext cx="7001840" cy="5157734"/>
          </a:xfrm>
          <a:prstGeom prst="rect">
            <a:avLst/>
          </a:prstGeom>
        </p:spPr>
      </p:pic>
      <p:grpSp>
        <p:nvGrpSpPr>
          <p:cNvPr id="154" name="Group 14"/>
          <p:cNvGrpSpPr>
            <a:grpSpLocks/>
          </p:cNvGrpSpPr>
          <p:nvPr/>
        </p:nvGrpSpPr>
        <p:grpSpPr bwMode="auto">
          <a:xfrm>
            <a:off x="711857" y="19980378"/>
            <a:ext cx="10922615" cy="6343619"/>
            <a:chOff x="697121" y="11225878"/>
            <a:chExt cx="9955248" cy="5873366"/>
          </a:xfrm>
        </p:grpSpPr>
        <p:sp>
          <p:nvSpPr>
            <p:cNvPr id="155" name="Rectangle 4"/>
            <p:cNvSpPr>
              <a:spLocks noChangeArrowheads="1"/>
            </p:cNvSpPr>
            <p:nvPr/>
          </p:nvSpPr>
          <p:spPr bwMode="auto">
            <a:xfrm>
              <a:off x="762244" y="11225878"/>
              <a:ext cx="9890125" cy="63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CA" altLang="en-US" sz="3507" b="1" dirty="0"/>
                <a:t>Many possible educational uses, including: </a:t>
              </a:r>
            </a:p>
          </p:txBody>
        </p:sp>
        <p:sp>
          <p:nvSpPr>
            <p:cNvPr id="156" name="TextBox 7"/>
            <p:cNvSpPr txBox="1">
              <a:spLocks noChangeArrowheads="1"/>
            </p:cNvSpPr>
            <p:nvPr/>
          </p:nvSpPr>
          <p:spPr bwMode="auto">
            <a:xfrm>
              <a:off x="697121" y="12064575"/>
              <a:ext cx="9911281" cy="5034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CA" altLang="en-US" sz="2727" u="sng" dirty="0"/>
                <a:t>Passive demonstration</a:t>
              </a:r>
              <a:r>
                <a:rPr lang="en-CA" altLang="en-US" sz="2727" dirty="0"/>
                <a:t>: gives observer knowledge of and appreciation for the presence of muons</a:t>
              </a:r>
            </a:p>
            <a:p>
              <a:pPr algn="just">
                <a:defRPr/>
              </a:pPr>
              <a:endParaRPr lang="en-CA" altLang="en-US" sz="1200" dirty="0"/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CA" altLang="en-US" sz="2727" u="sng" dirty="0"/>
                <a:t>Experimentation</a:t>
              </a:r>
              <a:r>
                <a:rPr lang="en-CA" altLang="en-US" sz="2727" dirty="0"/>
                <a:t>: </a:t>
              </a:r>
            </a:p>
            <a:p>
              <a:pPr marL="1200150" lvl="1" indent="-457200" algn="just">
                <a:buFont typeface="Arial" panose="020B0604020202020204" pitchFamily="34" charset="0"/>
                <a:buChar char="•"/>
                <a:defRPr/>
              </a:pPr>
              <a:r>
                <a:rPr lang="en-CA" altLang="en-US" sz="2727" dirty="0"/>
                <a:t>Special Relativity test </a:t>
              </a:r>
            </a:p>
            <a:p>
              <a:pPr marL="1200150" lvl="1" indent="-457200" algn="just">
                <a:buFont typeface="Arial" panose="020B0604020202020204" pitchFamily="34" charset="0"/>
                <a:buChar char="•"/>
                <a:defRPr/>
              </a:pPr>
              <a:r>
                <a:rPr lang="en-CA" altLang="en-US" sz="2727" dirty="0"/>
                <a:t>Muon shielding from various materials</a:t>
              </a:r>
            </a:p>
            <a:p>
              <a:pPr marL="1200150" lvl="1" indent="-457200" algn="just">
                <a:buFont typeface="Arial" panose="020B0604020202020204" pitchFamily="34" charset="0"/>
                <a:buChar char="•"/>
                <a:defRPr/>
              </a:pPr>
              <a:r>
                <a:rPr lang="en-CA" altLang="en-US" sz="2727" dirty="0"/>
                <a:t>High elevation tests</a:t>
              </a:r>
            </a:p>
            <a:p>
              <a:pPr lvl="1" indent="0" algn="just">
                <a:defRPr/>
              </a:pPr>
              <a:endParaRPr lang="en-CA" altLang="en-US" sz="1200" dirty="0"/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CA" altLang="en-US" sz="2727" u="sng" dirty="0"/>
                <a:t>Instrument construction</a:t>
              </a:r>
              <a:r>
                <a:rPr lang="en-CA" altLang="en-US" sz="2727" dirty="0"/>
                <a:t>: valuable experience gained in the building of such an instrument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endParaRPr lang="en-CA" altLang="en-US" sz="2727" dirty="0"/>
            </a:p>
            <a:p>
              <a:pPr marL="457200" indent="-457200" algn="just">
                <a:buFont typeface="Arial" panose="020B0604020202020204" pitchFamily="34" charset="0"/>
                <a:buChar char="•"/>
                <a:defRPr/>
              </a:pPr>
              <a:r>
                <a:rPr lang="en-CA" altLang="en-US" sz="2727" u="sng" dirty="0"/>
                <a:t>Canada-wide muon project</a:t>
              </a:r>
              <a:r>
                <a:rPr lang="en-CA" altLang="en-US" sz="2727" dirty="0"/>
                <a:t>:</a:t>
              </a:r>
              <a:r>
                <a:rPr lang="en-CA" altLang="en-US" sz="2727" i="1" dirty="0"/>
                <a:t> </a:t>
              </a:r>
              <a:r>
                <a:rPr lang="en-CA" altLang="en-US" sz="2727" dirty="0"/>
                <a:t>educators from around Canada build their own instruments on their own or with a class</a:t>
              </a:r>
              <a:endParaRPr lang="en-CA" altLang="en-US" sz="2727" u="sng" dirty="0"/>
            </a:p>
            <a:p>
              <a:pPr marL="1057725" lvl="1" indent="-334020">
                <a:buFontTx/>
                <a:buChar char="-"/>
                <a:defRPr/>
              </a:pPr>
              <a:endParaRPr lang="en-CA" altLang="en-US" sz="2338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57175"/>
              </p:ext>
            </p:extLst>
          </p:nvPr>
        </p:nvGraphicFramePr>
        <p:xfrm>
          <a:off x="959815" y="15127790"/>
          <a:ext cx="10158003" cy="20085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5245">
                  <a:extLst>
                    <a:ext uri="{9D8B030D-6E8A-4147-A177-3AD203B41FA5}">
                      <a16:colId xmlns:a16="http://schemas.microsoft.com/office/drawing/2014/main" val="3152208606"/>
                    </a:ext>
                  </a:extLst>
                </a:gridCol>
                <a:gridCol w="2476060">
                  <a:extLst>
                    <a:ext uri="{9D8B030D-6E8A-4147-A177-3AD203B41FA5}">
                      <a16:colId xmlns:a16="http://schemas.microsoft.com/office/drawing/2014/main" val="1047888969"/>
                    </a:ext>
                  </a:extLst>
                </a:gridCol>
                <a:gridCol w="2736698">
                  <a:extLst>
                    <a:ext uri="{9D8B030D-6E8A-4147-A177-3AD203B41FA5}">
                      <a16:colId xmlns:a16="http://schemas.microsoft.com/office/drawing/2014/main" val="1090842833"/>
                    </a:ext>
                  </a:extLst>
                </a:gridCol>
              </a:tblGrid>
              <a:tr h="1040894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#</a:t>
                      </a:r>
                      <a:r>
                        <a:rPr lang="en-US" sz="3000" baseline="0" dirty="0"/>
                        <a:t> of detectors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77344"/>
                  </a:ext>
                </a:extLst>
              </a:tr>
              <a:tr h="96764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Cost per detector (CAD)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$392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$126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72608"/>
                  </a:ext>
                </a:extLst>
              </a:tr>
            </a:tbl>
          </a:graphicData>
        </a:graphic>
      </p:graphicFrame>
      <p:sp>
        <p:nvSpPr>
          <p:cNvPr id="157" name="TextBox 10"/>
          <p:cNvSpPr txBox="1">
            <a:spLocks noChangeArrowheads="1"/>
          </p:cNvSpPr>
          <p:nvPr/>
        </p:nvSpPr>
        <p:spPr bwMode="auto">
          <a:xfrm>
            <a:off x="959815" y="17241898"/>
            <a:ext cx="1042670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2300" b="1" dirty="0"/>
              <a:t>Table 1. </a:t>
            </a:r>
            <a:r>
              <a:rPr lang="en-CA" altLang="en-US" sz="2300" dirty="0"/>
              <a:t>Cost per detector unit; values are approximate as shipping costs may vary and fewer/extra components may be needed</a:t>
            </a:r>
          </a:p>
        </p:txBody>
      </p:sp>
      <p:sp>
        <p:nvSpPr>
          <p:cNvPr id="158" name="TextBox 10"/>
          <p:cNvSpPr txBox="1">
            <a:spLocks noChangeArrowheads="1"/>
          </p:cNvSpPr>
          <p:nvPr/>
        </p:nvSpPr>
        <p:spPr bwMode="auto">
          <a:xfrm>
            <a:off x="12129711" y="14585058"/>
            <a:ext cx="3138829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CA" altLang="en-US" sz="2300" b="1" dirty="0"/>
              <a:t>Figure 3. </a:t>
            </a:r>
            <a:r>
              <a:rPr lang="en-CA" altLang="en-US" sz="2300" dirty="0"/>
              <a:t>Natural radiation dose by source received by the average Canadian per year.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r="27108"/>
          <a:stretch/>
        </p:blipFill>
        <p:spPr>
          <a:xfrm>
            <a:off x="4714000" y="6969301"/>
            <a:ext cx="6490820" cy="5402447"/>
          </a:xfrm>
          <a:prstGeom prst="rect">
            <a:avLst/>
          </a:prstGeom>
        </p:spPr>
      </p:pic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12845810" y="25608016"/>
            <a:ext cx="10533063" cy="117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CA" altLang="en-US" sz="3507" dirty="0"/>
              <a:t>Easily repeated using other materials like wood, aluminum, or lead.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900186" y="7024679"/>
            <a:ext cx="8140439" cy="4013236"/>
            <a:chOff x="12868379" y="6900716"/>
            <a:chExt cx="8140439" cy="401323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68379" y="6900716"/>
              <a:ext cx="8140439" cy="4013236"/>
              <a:chOff x="12868379" y="6900716"/>
              <a:chExt cx="8140439" cy="4013236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68379" y="6900716"/>
                <a:ext cx="8140439" cy="4013236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13039434" y="7524611"/>
                <a:ext cx="316794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Top of troposphere</a:t>
                </a:r>
              </a:p>
            </p:txBody>
          </p:sp>
        </p:grpSp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13699125" y="9034234"/>
              <a:ext cx="5774604" cy="492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sz="2600" dirty="0"/>
                <a:t>Muon</a:t>
              </a:r>
            </a:p>
          </p:txBody>
        </p:sp>
        <p:cxnSp>
          <p:nvCxnSpPr>
            <p:cNvPr id="4" name="Connector: Curved 3"/>
            <p:cNvCxnSpPr/>
            <p:nvPr/>
          </p:nvCxnSpPr>
          <p:spPr bwMode="auto">
            <a:xfrm>
              <a:off x="14239875" y="9504254"/>
              <a:ext cx="304800" cy="272584"/>
            </a:xfrm>
            <a:prstGeom prst="curvedConnector3">
              <a:avLst>
                <a:gd name="adj1" fmla="val -4375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19915460" y="9052911"/>
            <a:ext cx="3138829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2300" b="1" dirty="0"/>
              <a:t>Figure 2. </a:t>
            </a:r>
            <a:r>
              <a:rPr lang="en-CA" altLang="en-US" sz="2300" dirty="0"/>
              <a:t>Showers of cosmic particles occur ~15 km above sea level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13944</TotalTime>
  <Words>444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Default Design</vt:lpstr>
      <vt:lpstr>PowerPoint Presentation</vt:lpstr>
    </vt:vector>
  </TitlesOfParts>
  <Company>University of Northern Colorado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susan.keenan</dc:creator>
  <cp:lastModifiedBy>Jordans comp</cp:lastModifiedBy>
  <cp:revision>249</cp:revision>
  <dcterms:created xsi:type="dcterms:W3CDTF">2010-07-16T15:47:09Z</dcterms:created>
  <dcterms:modified xsi:type="dcterms:W3CDTF">2017-05-30T05:34:50Z</dcterms:modified>
</cp:coreProperties>
</file>