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5" r:id="rId1"/>
  </p:sldMasterIdLst>
  <p:notesMasterIdLst>
    <p:notesMasterId r:id="rId13"/>
  </p:notesMasterIdLst>
  <p:sldIdLst>
    <p:sldId id="256" r:id="rId2"/>
    <p:sldId id="257" r:id="rId3"/>
    <p:sldId id="259" r:id="rId4"/>
    <p:sldId id="260" r:id="rId5"/>
    <p:sldId id="262" r:id="rId6"/>
    <p:sldId id="261" r:id="rId7"/>
    <p:sldId id="264" r:id="rId8"/>
    <p:sldId id="265" r:id="rId9"/>
    <p:sldId id="267" r:id="rId10"/>
    <p:sldId id="263"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4" d="100"/>
          <a:sy n="54" d="100"/>
        </p:scale>
        <p:origin x="9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857E0F-56F9-4452-AB33-71F4F7E47C5E}" type="datetimeFigureOut">
              <a:rPr lang="en-US" smtClean="0"/>
              <a:t>9/17/2024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76B591-9EA1-42B1-9EB5-D3D20A4342D3}" type="slidenum">
              <a:rPr lang="en-US" smtClean="0"/>
              <a:t>‹#›</a:t>
            </a:fld>
            <a:endParaRPr lang="en-US"/>
          </a:p>
        </p:txBody>
      </p:sp>
    </p:spTree>
    <p:extLst>
      <p:ext uri="{BB962C8B-B14F-4D97-AF65-F5344CB8AC3E}">
        <p14:creationId xmlns:p14="http://schemas.microsoft.com/office/powerpoint/2010/main" val="4074436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46F843-B99E-4011-B3A1-A090DB367AF6}"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D9EDD-E67D-4DF3-BFAA-233DD7387014}" type="slidenum">
              <a:rPr lang="en-US" smtClean="0"/>
              <a:t>‹#›</a:t>
            </a:fld>
            <a:endParaRPr lang="en-US"/>
          </a:p>
        </p:txBody>
      </p:sp>
    </p:spTree>
    <p:extLst>
      <p:ext uri="{BB962C8B-B14F-4D97-AF65-F5344CB8AC3E}">
        <p14:creationId xmlns:p14="http://schemas.microsoft.com/office/powerpoint/2010/main" val="3001932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46F843-B99E-4011-B3A1-A090DB367AF6}"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3D9EDD-E67D-4DF3-BFAA-233DD7387014}" type="slidenum">
              <a:rPr lang="en-US" smtClean="0"/>
              <a:t>‹#›</a:t>
            </a:fld>
            <a:endParaRPr lang="en-US"/>
          </a:p>
        </p:txBody>
      </p:sp>
    </p:spTree>
    <p:extLst>
      <p:ext uri="{BB962C8B-B14F-4D97-AF65-F5344CB8AC3E}">
        <p14:creationId xmlns:p14="http://schemas.microsoft.com/office/powerpoint/2010/main" val="233123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46F843-B99E-4011-B3A1-A090DB367AF6}"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3D9EDD-E67D-4DF3-BFAA-233DD7387014}" type="slidenum">
              <a:rPr lang="en-US" smtClean="0"/>
              <a:t>‹#›</a:t>
            </a:fld>
            <a:endParaRPr lang="en-US"/>
          </a:p>
        </p:txBody>
      </p:sp>
    </p:spTree>
    <p:extLst>
      <p:ext uri="{BB962C8B-B14F-4D97-AF65-F5344CB8AC3E}">
        <p14:creationId xmlns:p14="http://schemas.microsoft.com/office/powerpoint/2010/main" val="1308324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46F843-B99E-4011-B3A1-A090DB367AF6}"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3D9EDD-E67D-4DF3-BFAA-233DD7387014}"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78954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46F843-B99E-4011-B3A1-A090DB367AF6}"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3D9EDD-E67D-4DF3-BFAA-233DD7387014}" type="slidenum">
              <a:rPr lang="en-US" smtClean="0"/>
              <a:t>‹#›</a:t>
            </a:fld>
            <a:endParaRPr lang="en-US"/>
          </a:p>
        </p:txBody>
      </p:sp>
    </p:spTree>
    <p:extLst>
      <p:ext uri="{BB962C8B-B14F-4D97-AF65-F5344CB8AC3E}">
        <p14:creationId xmlns:p14="http://schemas.microsoft.com/office/powerpoint/2010/main" val="896063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846F843-B99E-4011-B3A1-A090DB367AF6}" type="datetimeFigureOut">
              <a:rPr lang="en-US" smtClean="0"/>
              <a:t>9/17/2024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3D9EDD-E67D-4DF3-BFAA-233DD7387014}" type="slidenum">
              <a:rPr lang="en-US" smtClean="0"/>
              <a:t>‹#›</a:t>
            </a:fld>
            <a:endParaRPr lang="en-US"/>
          </a:p>
        </p:txBody>
      </p:sp>
    </p:spTree>
    <p:extLst>
      <p:ext uri="{BB962C8B-B14F-4D97-AF65-F5344CB8AC3E}">
        <p14:creationId xmlns:p14="http://schemas.microsoft.com/office/powerpoint/2010/main" val="320189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846F843-B99E-4011-B3A1-A090DB367AF6}" type="datetimeFigureOut">
              <a:rPr lang="en-US" smtClean="0"/>
              <a:t>9/17/2024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3D9EDD-E67D-4DF3-BFAA-233DD7387014}" type="slidenum">
              <a:rPr lang="en-US" smtClean="0"/>
              <a:t>‹#›</a:t>
            </a:fld>
            <a:endParaRPr lang="en-US"/>
          </a:p>
        </p:txBody>
      </p:sp>
    </p:spTree>
    <p:extLst>
      <p:ext uri="{BB962C8B-B14F-4D97-AF65-F5344CB8AC3E}">
        <p14:creationId xmlns:p14="http://schemas.microsoft.com/office/powerpoint/2010/main" val="2723501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46F843-B99E-4011-B3A1-A090DB367AF6}"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D9EDD-E67D-4DF3-BFAA-233DD7387014}" type="slidenum">
              <a:rPr lang="en-US" smtClean="0"/>
              <a:t>‹#›</a:t>
            </a:fld>
            <a:endParaRPr lang="en-US"/>
          </a:p>
        </p:txBody>
      </p:sp>
    </p:spTree>
    <p:extLst>
      <p:ext uri="{BB962C8B-B14F-4D97-AF65-F5344CB8AC3E}">
        <p14:creationId xmlns:p14="http://schemas.microsoft.com/office/powerpoint/2010/main" val="31157437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46F843-B99E-4011-B3A1-A090DB367AF6}"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D9EDD-E67D-4DF3-BFAA-233DD7387014}" type="slidenum">
              <a:rPr lang="en-US" smtClean="0"/>
              <a:t>‹#›</a:t>
            </a:fld>
            <a:endParaRPr lang="en-US"/>
          </a:p>
        </p:txBody>
      </p:sp>
    </p:spTree>
    <p:extLst>
      <p:ext uri="{BB962C8B-B14F-4D97-AF65-F5344CB8AC3E}">
        <p14:creationId xmlns:p14="http://schemas.microsoft.com/office/powerpoint/2010/main" val="27903484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2192000" cy="6858000"/>
          </a:xfrm>
          <a:prstGeom prst="rect">
            <a:avLst/>
          </a:prstGeom>
        </p:spPr>
      </p:pic>
      <p:sp>
        <p:nvSpPr>
          <p:cNvPr id="3" name="Shape 0"/>
          <p:cNvSpPr/>
          <p:nvPr/>
        </p:nvSpPr>
        <p:spPr>
          <a:xfrm>
            <a:off x="0" y="0"/>
            <a:ext cx="12192000" cy="68580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36228658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2192000" cy="6858000"/>
          </a:xfrm>
          <a:prstGeom prst="rect">
            <a:avLst/>
          </a:prstGeom>
        </p:spPr>
      </p:pic>
      <p:sp>
        <p:nvSpPr>
          <p:cNvPr id="3" name="Shape 0"/>
          <p:cNvSpPr/>
          <p:nvPr/>
        </p:nvSpPr>
        <p:spPr>
          <a:xfrm>
            <a:off x="0" y="0"/>
            <a:ext cx="12192000" cy="68580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1481496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46F843-B99E-4011-B3A1-A090DB367AF6}"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D9EDD-E67D-4DF3-BFAA-233DD7387014}" type="slidenum">
              <a:rPr lang="en-US" smtClean="0"/>
              <a:t>‹#›</a:t>
            </a:fld>
            <a:endParaRPr lang="en-US"/>
          </a:p>
        </p:txBody>
      </p:sp>
    </p:spTree>
    <p:extLst>
      <p:ext uri="{BB962C8B-B14F-4D97-AF65-F5344CB8AC3E}">
        <p14:creationId xmlns:p14="http://schemas.microsoft.com/office/powerpoint/2010/main" val="26573510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2192000" cy="6858000"/>
          </a:xfrm>
          <a:prstGeom prst="rect">
            <a:avLst/>
          </a:prstGeom>
        </p:spPr>
      </p:pic>
      <p:sp>
        <p:nvSpPr>
          <p:cNvPr id="3" name="Shape 0"/>
          <p:cNvSpPr/>
          <p:nvPr/>
        </p:nvSpPr>
        <p:spPr>
          <a:xfrm>
            <a:off x="0" y="0"/>
            <a:ext cx="12192000" cy="68580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13542679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2192000" cy="6858000"/>
          </a:xfrm>
          <a:prstGeom prst="rect">
            <a:avLst/>
          </a:prstGeom>
        </p:spPr>
      </p:pic>
      <p:sp>
        <p:nvSpPr>
          <p:cNvPr id="3" name="Shape 0"/>
          <p:cNvSpPr/>
          <p:nvPr/>
        </p:nvSpPr>
        <p:spPr>
          <a:xfrm>
            <a:off x="0" y="0"/>
            <a:ext cx="12192000" cy="68580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3561282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46F843-B99E-4011-B3A1-A090DB367AF6}"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D9EDD-E67D-4DF3-BFAA-233DD7387014}" type="slidenum">
              <a:rPr lang="en-US" smtClean="0"/>
              <a:t>‹#›</a:t>
            </a:fld>
            <a:endParaRPr lang="en-US"/>
          </a:p>
        </p:txBody>
      </p:sp>
    </p:spTree>
    <p:extLst>
      <p:ext uri="{BB962C8B-B14F-4D97-AF65-F5344CB8AC3E}">
        <p14:creationId xmlns:p14="http://schemas.microsoft.com/office/powerpoint/2010/main" val="2267101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46F843-B99E-4011-B3A1-A090DB367AF6}"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3D9EDD-E67D-4DF3-BFAA-233DD7387014}" type="slidenum">
              <a:rPr lang="en-US" smtClean="0"/>
              <a:t>‹#›</a:t>
            </a:fld>
            <a:endParaRPr lang="en-US"/>
          </a:p>
        </p:txBody>
      </p:sp>
    </p:spTree>
    <p:extLst>
      <p:ext uri="{BB962C8B-B14F-4D97-AF65-F5344CB8AC3E}">
        <p14:creationId xmlns:p14="http://schemas.microsoft.com/office/powerpoint/2010/main" val="1953055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46F843-B99E-4011-B3A1-A090DB367AF6}" type="datetimeFigureOut">
              <a:rPr lang="en-US" smtClean="0"/>
              <a:t>9/17/2024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3D9EDD-E67D-4DF3-BFAA-233DD7387014}" type="slidenum">
              <a:rPr lang="en-US" smtClean="0"/>
              <a:t>‹#›</a:t>
            </a:fld>
            <a:endParaRPr lang="en-US"/>
          </a:p>
        </p:txBody>
      </p:sp>
    </p:spTree>
    <p:extLst>
      <p:ext uri="{BB962C8B-B14F-4D97-AF65-F5344CB8AC3E}">
        <p14:creationId xmlns:p14="http://schemas.microsoft.com/office/powerpoint/2010/main" val="852097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46F843-B99E-4011-B3A1-A090DB367AF6}" type="datetimeFigureOut">
              <a:rPr lang="en-US" smtClean="0"/>
              <a:t>9/17/2024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3D9EDD-E67D-4DF3-BFAA-233DD7387014}" type="slidenum">
              <a:rPr lang="en-US" smtClean="0"/>
              <a:t>‹#›</a:t>
            </a:fld>
            <a:endParaRPr lang="en-US"/>
          </a:p>
        </p:txBody>
      </p:sp>
    </p:spTree>
    <p:extLst>
      <p:ext uri="{BB962C8B-B14F-4D97-AF65-F5344CB8AC3E}">
        <p14:creationId xmlns:p14="http://schemas.microsoft.com/office/powerpoint/2010/main" val="229458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46F843-B99E-4011-B3A1-A090DB367AF6}" type="datetimeFigureOut">
              <a:rPr lang="en-US" smtClean="0"/>
              <a:t>9/17/2024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3D9EDD-E67D-4DF3-BFAA-233DD7387014}" type="slidenum">
              <a:rPr lang="en-US" smtClean="0"/>
              <a:t>‹#›</a:t>
            </a:fld>
            <a:endParaRPr lang="en-US"/>
          </a:p>
        </p:txBody>
      </p:sp>
    </p:spTree>
    <p:extLst>
      <p:ext uri="{BB962C8B-B14F-4D97-AF65-F5344CB8AC3E}">
        <p14:creationId xmlns:p14="http://schemas.microsoft.com/office/powerpoint/2010/main" val="4151516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46F843-B99E-4011-B3A1-A090DB367AF6}"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3D9EDD-E67D-4DF3-BFAA-233DD7387014}" type="slidenum">
              <a:rPr lang="en-US" smtClean="0"/>
              <a:t>‹#›</a:t>
            </a:fld>
            <a:endParaRPr lang="en-US"/>
          </a:p>
        </p:txBody>
      </p:sp>
    </p:spTree>
    <p:extLst>
      <p:ext uri="{BB962C8B-B14F-4D97-AF65-F5344CB8AC3E}">
        <p14:creationId xmlns:p14="http://schemas.microsoft.com/office/powerpoint/2010/main" val="1148389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46F843-B99E-4011-B3A1-A090DB367AF6}"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3D9EDD-E67D-4DF3-BFAA-233DD7387014}" type="slidenum">
              <a:rPr lang="en-US" smtClean="0"/>
              <a:t>‹#›</a:t>
            </a:fld>
            <a:endParaRPr lang="en-US"/>
          </a:p>
        </p:txBody>
      </p:sp>
    </p:spTree>
    <p:extLst>
      <p:ext uri="{BB962C8B-B14F-4D97-AF65-F5344CB8AC3E}">
        <p14:creationId xmlns:p14="http://schemas.microsoft.com/office/powerpoint/2010/main" val="1877908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846F843-B99E-4011-B3A1-A090DB367AF6}" type="datetimeFigureOut">
              <a:rPr lang="en-US" smtClean="0"/>
              <a:t>9/17/2024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B3D9EDD-E67D-4DF3-BFAA-233DD7387014}" type="slidenum">
              <a:rPr lang="en-US" smtClean="0"/>
              <a:t>‹#›</a:t>
            </a:fld>
            <a:endParaRPr lang="en-US"/>
          </a:p>
        </p:txBody>
      </p:sp>
    </p:spTree>
    <p:extLst>
      <p:ext uri="{BB962C8B-B14F-4D97-AF65-F5344CB8AC3E}">
        <p14:creationId xmlns:p14="http://schemas.microsoft.com/office/powerpoint/2010/main" val="1330959661"/>
      </p:ext>
    </p:extLst>
  </p:cSld>
  <p:clrMap bg1="dk1" tx1="lt1" bg2="dk2" tx2="lt2" accent1="accent1" accent2="accent2" accent3="accent3" accent4="accent4" accent5="accent5" accent6="accent6" hlink="hlink" folHlink="folHlink"/>
  <p:sldLayoutIdLst>
    <p:sldLayoutId id="2147484026" r:id="rId1"/>
    <p:sldLayoutId id="2147484027" r:id="rId2"/>
    <p:sldLayoutId id="2147484028" r:id="rId3"/>
    <p:sldLayoutId id="2147484029" r:id="rId4"/>
    <p:sldLayoutId id="2147484030" r:id="rId5"/>
    <p:sldLayoutId id="2147484031" r:id="rId6"/>
    <p:sldLayoutId id="2147484032" r:id="rId7"/>
    <p:sldLayoutId id="2147484033" r:id="rId8"/>
    <p:sldLayoutId id="2147484034" r:id="rId9"/>
    <p:sldLayoutId id="2147484035" r:id="rId10"/>
    <p:sldLayoutId id="2147484036" r:id="rId11"/>
    <p:sldLayoutId id="2147484037" r:id="rId12"/>
    <p:sldLayoutId id="2147484038" r:id="rId13"/>
    <p:sldLayoutId id="2147484039" r:id="rId14"/>
    <p:sldLayoutId id="2147484040" r:id="rId15"/>
    <p:sldLayoutId id="2147484041" r:id="rId16"/>
    <p:sldLayoutId id="2147484042" r:id="rId17"/>
    <p:sldLayoutId id="2147484043" r:id="rId18"/>
    <p:sldLayoutId id="2147484044" r:id="rId19"/>
    <p:sldLayoutId id="2147484045" r:id="rId20"/>
    <p:sldLayoutId id="2147484046" r:id="rId21"/>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0.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483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4572000" cy="6867922"/>
          </a:xfrm>
          <a:prstGeom prst="rect">
            <a:avLst/>
          </a:prstGeom>
        </p:spPr>
      </p:pic>
      <p:sp>
        <p:nvSpPr>
          <p:cNvPr id="3" name="Text 0"/>
          <p:cNvSpPr/>
          <p:nvPr/>
        </p:nvSpPr>
        <p:spPr>
          <a:xfrm>
            <a:off x="5184874" y="481509"/>
            <a:ext cx="4120555" cy="515044"/>
          </a:xfrm>
          <a:prstGeom prst="rect">
            <a:avLst/>
          </a:prstGeom>
          <a:noFill/>
          <a:ln/>
        </p:spPr>
        <p:txBody>
          <a:bodyPr wrap="none" lIns="0" tIns="0" rIns="0" bIns="0" rtlCol="0" anchor="t"/>
          <a:lstStyle/>
          <a:p>
            <a:pPr>
              <a:lnSpc>
                <a:spcPts val="4042"/>
              </a:lnSpc>
            </a:pPr>
            <a:r>
              <a:rPr lang="en-US" sz="3208" dirty="0">
                <a:solidFill>
                  <a:srgbClr val="FFFFFF"/>
                </a:solidFill>
                <a:latin typeface="Nunito" pitchFamily="34" charset="0"/>
                <a:ea typeface="Nunito" pitchFamily="34" charset="-122"/>
                <a:cs typeface="Nunito" pitchFamily="34" charset="-120"/>
              </a:rPr>
              <a:t>Project Structure</a:t>
            </a:r>
            <a:endParaRPr lang="en-US" sz="3208" dirty="0"/>
          </a:p>
        </p:txBody>
      </p:sp>
      <p:sp>
        <p:nvSpPr>
          <p:cNvPr id="4" name="Text 1"/>
          <p:cNvSpPr/>
          <p:nvPr/>
        </p:nvSpPr>
        <p:spPr>
          <a:xfrm>
            <a:off x="5184874" y="1259186"/>
            <a:ext cx="6394252" cy="280194"/>
          </a:xfrm>
          <a:prstGeom prst="rect">
            <a:avLst/>
          </a:prstGeom>
          <a:noFill/>
          <a:ln/>
        </p:spPr>
        <p:txBody>
          <a:bodyPr wrap="none" lIns="0" tIns="0" rIns="0" bIns="0" rtlCol="0" anchor="t"/>
          <a:lstStyle/>
          <a:p>
            <a:pPr>
              <a:lnSpc>
                <a:spcPts val="2167"/>
              </a:lnSpc>
            </a:pPr>
            <a:r>
              <a:rPr lang="en-US" sz="1375" dirty="0">
                <a:solidFill>
                  <a:srgbClr val="FFFFFF"/>
                </a:solidFill>
                <a:latin typeface="PT Sans" pitchFamily="34" charset="0"/>
                <a:ea typeface="PT Sans" pitchFamily="34" charset="-122"/>
                <a:cs typeface="PT Sans" pitchFamily="34" charset="-120"/>
              </a:rPr>
              <a:t>Understanding the file structure helps navigate the project.</a:t>
            </a:r>
            <a:endParaRPr lang="en-US" sz="1375" dirty="0"/>
          </a:p>
        </p:txBody>
      </p:sp>
      <p:sp>
        <p:nvSpPr>
          <p:cNvPr id="5" name="Shape 2"/>
          <p:cNvSpPr/>
          <p:nvPr/>
        </p:nvSpPr>
        <p:spPr>
          <a:xfrm>
            <a:off x="5184874" y="1736329"/>
            <a:ext cx="6394252" cy="1031181"/>
          </a:xfrm>
          <a:prstGeom prst="roundRect">
            <a:avLst>
              <a:gd name="adj" fmla="val 25474"/>
            </a:avLst>
          </a:prstGeom>
          <a:solidFill>
            <a:srgbClr val="00002E"/>
          </a:solidFill>
          <a:ln w="22860">
            <a:solidFill>
              <a:srgbClr val="F2B42D"/>
            </a:solidFill>
            <a:prstDash val="solid"/>
          </a:ln>
        </p:spPr>
      </p:sp>
      <p:sp>
        <p:nvSpPr>
          <p:cNvPr id="6" name="Text 3"/>
          <p:cNvSpPr/>
          <p:nvPr/>
        </p:nvSpPr>
        <p:spPr>
          <a:xfrm>
            <a:off x="5379045" y="1930499"/>
            <a:ext cx="2060278" cy="257572"/>
          </a:xfrm>
          <a:prstGeom prst="rect">
            <a:avLst/>
          </a:prstGeom>
          <a:noFill/>
          <a:ln/>
        </p:spPr>
        <p:txBody>
          <a:bodyPr wrap="none" lIns="0" tIns="0" rIns="0" bIns="0" rtlCol="0" anchor="t"/>
          <a:lstStyle/>
          <a:p>
            <a:pPr>
              <a:lnSpc>
                <a:spcPts val="2000"/>
              </a:lnSpc>
            </a:pPr>
            <a:r>
              <a:rPr lang="en-US" sz="1583" dirty="0">
                <a:solidFill>
                  <a:srgbClr val="FFFFFF"/>
                </a:solidFill>
                <a:latin typeface="Nunito" pitchFamily="34" charset="0"/>
                <a:ea typeface="Nunito" pitchFamily="34" charset="-122"/>
                <a:cs typeface="Nunito" pitchFamily="34" charset="-120"/>
              </a:rPr>
              <a:t>public</a:t>
            </a:r>
            <a:endParaRPr lang="en-US" sz="1583" dirty="0"/>
          </a:p>
        </p:txBody>
      </p:sp>
      <p:sp>
        <p:nvSpPr>
          <p:cNvPr id="7" name="Text 4"/>
          <p:cNvSpPr/>
          <p:nvPr/>
        </p:nvSpPr>
        <p:spPr>
          <a:xfrm>
            <a:off x="5379046" y="2293145"/>
            <a:ext cx="6005909" cy="280194"/>
          </a:xfrm>
          <a:prstGeom prst="rect">
            <a:avLst/>
          </a:prstGeom>
          <a:noFill/>
          <a:ln/>
        </p:spPr>
        <p:txBody>
          <a:bodyPr wrap="none" lIns="0" tIns="0" rIns="0" bIns="0" rtlCol="0" anchor="t"/>
          <a:lstStyle/>
          <a:p>
            <a:pPr>
              <a:lnSpc>
                <a:spcPts val="2167"/>
              </a:lnSpc>
            </a:pPr>
            <a:r>
              <a:rPr lang="en-US" sz="1375" dirty="0">
                <a:solidFill>
                  <a:srgbClr val="FFFFFF"/>
                </a:solidFill>
                <a:latin typeface="PT Sans" pitchFamily="34" charset="0"/>
                <a:ea typeface="PT Sans" pitchFamily="34" charset="-122"/>
                <a:cs typeface="PT Sans" pitchFamily="34" charset="-120"/>
              </a:rPr>
              <a:t>Contains static assets like index.html and favicon.ico</a:t>
            </a:r>
            <a:endParaRPr lang="en-US" sz="1375" dirty="0"/>
          </a:p>
        </p:txBody>
      </p:sp>
      <p:sp>
        <p:nvSpPr>
          <p:cNvPr id="8" name="Shape 5"/>
          <p:cNvSpPr/>
          <p:nvPr/>
        </p:nvSpPr>
        <p:spPr>
          <a:xfrm>
            <a:off x="5184874" y="2942630"/>
            <a:ext cx="6394252" cy="1031181"/>
          </a:xfrm>
          <a:prstGeom prst="roundRect">
            <a:avLst>
              <a:gd name="adj" fmla="val 25474"/>
            </a:avLst>
          </a:prstGeom>
          <a:solidFill>
            <a:srgbClr val="00002E"/>
          </a:solidFill>
          <a:ln w="22860">
            <a:solidFill>
              <a:srgbClr val="D7425E"/>
            </a:solidFill>
            <a:prstDash val="solid"/>
          </a:ln>
        </p:spPr>
      </p:sp>
      <p:sp>
        <p:nvSpPr>
          <p:cNvPr id="9" name="Text 6"/>
          <p:cNvSpPr/>
          <p:nvPr/>
        </p:nvSpPr>
        <p:spPr>
          <a:xfrm>
            <a:off x="5379045" y="3136801"/>
            <a:ext cx="2060278" cy="257572"/>
          </a:xfrm>
          <a:prstGeom prst="rect">
            <a:avLst/>
          </a:prstGeom>
          <a:noFill/>
          <a:ln/>
        </p:spPr>
        <p:txBody>
          <a:bodyPr wrap="none" lIns="0" tIns="0" rIns="0" bIns="0" rtlCol="0" anchor="t"/>
          <a:lstStyle/>
          <a:p>
            <a:pPr>
              <a:lnSpc>
                <a:spcPts val="2000"/>
              </a:lnSpc>
            </a:pPr>
            <a:r>
              <a:rPr lang="en-US" sz="1583" dirty="0">
                <a:solidFill>
                  <a:srgbClr val="FFFFFF"/>
                </a:solidFill>
                <a:latin typeface="Nunito" pitchFamily="34" charset="0"/>
                <a:ea typeface="Nunito" pitchFamily="34" charset="-122"/>
                <a:cs typeface="Nunito" pitchFamily="34" charset="-120"/>
              </a:rPr>
              <a:t>src</a:t>
            </a:r>
            <a:endParaRPr lang="en-US" sz="1583" dirty="0"/>
          </a:p>
        </p:txBody>
      </p:sp>
      <p:sp>
        <p:nvSpPr>
          <p:cNvPr id="10" name="Text 7"/>
          <p:cNvSpPr/>
          <p:nvPr/>
        </p:nvSpPr>
        <p:spPr>
          <a:xfrm>
            <a:off x="5379046" y="3499446"/>
            <a:ext cx="6005909" cy="280194"/>
          </a:xfrm>
          <a:prstGeom prst="rect">
            <a:avLst/>
          </a:prstGeom>
          <a:noFill/>
          <a:ln/>
        </p:spPr>
        <p:txBody>
          <a:bodyPr wrap="none" lIns="0" tIns="0" rIns="0" bIns="0" rtlCol="0" anchor="t"/>
          <a:lstStyle/>
          <a:p>
            <a:pPr>
              <a:lnSpc>
                <a:spcPts val="2167"/>
              </a:lnSpc>
            </a:pPr>
            <a:r>
              <a:rPr lang="en-US" sz="1375" dirty="0">
                <a:solidFill>
                  <a:srgbClr val="FFFFFF"/>
                </a:solidFill>
                <a:latin typeface="PT Sans" pitchFamily="34" charset="0"/>
                <a:ea typeface="PT Sans" pitchFamily="34" charset="-122"/>
                <a:cs typeface="PT Sans" pitchFamily="34" charset="-120"/>
              </a:rPr>
              <a:t>Holds the main React components and logic</a:t>
            </a:r>
            <a:endParaRPr lang="en-US" sz="1375" dirty="0"/>
          </a:p>
        </p:txBody>
      </p:sp>
      <p:sp>
        <p:nvSpPr>
          <p:cNvPr id="11" name="Shape 8"/>
          <p:cNvSpPr/>
          <p:nvPr/>
        </p:nvSpPr>
        <p:spPr>
          <a:xfrm>
            <a:off x="5184874" y="4148931"/>
            <a:ext cx="6394252" cy="1031181"/>
          </a:xfrm>
          <a:prstGeom prst="roundRect">
            <a:avLst>
              <a:gd name="adj" fmla="val 25474"/>
            </a:avLst>
          </a:prstGeom>
          <a:solidFill>
            <a:srgbClr val="00002E"/>
          </a:solidFill>
          <a:ln w="22860">
            <a:solidFill>
              <a:srgbClr val="DD785E"/>
            </a:solidFill>
            <a:prstDash val="solid"/>
          </a:ln>
        </p:spPr>
      </p:sp>
      <p:sp>
        <p:nvSpPr>
          <p:cNvPr id="12" name="Text 9"/>
          <p:cNvSpPr/>
          <p:nvPr/>
        </p:nvSpPr>
        <p:spPr>
          <a:xfrm>
            <a:off x="5379045" y="4343102"/>
            <a:ext cx="2060278" cy="257572"/>
          </a:xfrm>
          <a:prstGeom prst="rect">
            <a:avLst/>
          </a:prstGeom>
          <a:noFill/>
          <a:ln/>
        </p:spPr>
        <p:txBody>
          <a:bodyPr wrap="none" lIns="0" tIns="0" rIns="0" bIns="0" rtlCol="0" anchor="t"/>
          <a:lstStyle/>
          <a:p>
            <a:pPr>
              <a:lnSpc>
                <a:spcPts val="2000"/>
              </a:lnSpc>
            </a:pPr>
            <a:r>
              <a:rPr lang="en-US" sz="1583" dirty="0">
                <a:solidFill>
                  <a:srgbClr val="FFFFFF"/>
                </a:solidFill>
                <a:latin typeface="Nunito" pitchFamily="34" charset="0"/>
                <a:ea typeface="Nunito" pitchFamily="34" charset="-122"/>
                <a:cs typeface="Nunito" pitchFamily="34" charset="-120"/>
              </a:rPr>
              <a:t>node_modules</a:t>
            </a:r>
            <a:endParaRPr lang="en-US" sz="1583" dirty="0"/>
          </a:p>
        </p:txBody>
      </p:sp>
      <p:sp>
        <p:nvSpPr>
          <p:cNvPr id="13" name="Text 10"/>
          <p:cNvSpPr/>
          <p:nvPr/>
        </p:nvSpPr>
        <p:spPr>
          <a:xfrm>
            <a:off x="5379046" y="4705747"/>
            <a:ext cx="6005909" cy="280194"/>
          </a:xfrm>
          <a:prstGeom prst="rect">
            <a:avLst/>
          </a:prstGeom>
          <a:noFill/>
          <a:ln/>
        </p:spPr>
        <p:txBody>
          <a:bodyPr wrap="none" lIns="0" tIns="0" rIns="0" bIns="0" rtlCol="0" anchor="t"/>
          <a:lstStyle/>
          <a:p>
            <a:pPr>
              <a:lnSpc>
                <a:spcPts val="2167"/>
              </a:lnSpc>
            </a:pPr>
            <a:r>
              <a:rPr lang="en-US" sz="1375" dirty="0">
                <a:solidFill>
                  <a:srgbClr val="FFFFFF"/>
                </a:solidFill>
                <a:latin typeface="PT Sans" pitchFamily="34" charset="0"/>
                <a:ea typeface="PT Sans" pitchFamily="34" charset="-122"/>
                <a:cs typeface="PT Sans" pitchFamily="34" charset="-120"/>
              </a:rPr>
              <a:t>Stores project dependencies</a:t>
            </a:r>
            <a:endParaRPr lang="en-US" sz="1375" dirty="0"/>
          </a:p>
        </p:txBody>
      </p:sp>
      <p:sp>
        <p:nvSpPr>
          <p:cNvPr id="14" name="Shape 11"/>
          <p:cNvSpPr/>
          <p:nvPr/>
        </p:nvSpPr>
        <p:spPr>
          <a:xfrm>
            <a:off x="5184874" y="5355234"/>
            <a:ext cx="6394252" cy="837010"/>
          </a:xfrm>
          <a:prstGeom prst="roundRect">
            <a:avLst>
              <a:gd name="adj" fmla="val 25474"/>
            </a:avLst>
          </a:prstGeom>
          <a:solidFill>
            <a:srgbClr val="00002E"/>
          </a:solidFill>
          <a:ln w="22860">
            <a:solidFill>
              <a:srgbClr val="48A8E2"/>
            </a:solidFill>
            <a:prstDash val="solid"/>
          </a:ln>
        </p:spPr>
      </p:sp>
      <p:sp>
        <p:nvSpPr>
          <p:cNvPr id="15" name="Text 12"/>
          <p:cNvSpPr/>
          <p:nvPr/>
        </p:nvSpPr>
        <p:spPr>
          <a:xfrm>
            <a:off x="5379045" y="5549404"/>
            <a:ext cx="2060278" cy="257572"/>
          </a:xfrm>
          <a:prstGeom prst="rect">
            <a:avLst/>
          </a:prstGeom>
          <a:noFill/>
          <a:ln/>
        </p:spPr>
        <p:txBody>
          <a:bodyPr wrap="none" lIns="0" tIns="0" rIns="0" bIns="0" rtlCol="0" anchor="t"/>
          <a:lstStyle/>
          <a:p>
            <a:pPr>
              <a:lnSpc>
                <a:spcPts val="2000"/>
              </a:lnSpc>
            </a:pPr>
            <a:r>
              <a:rPr lang="en-US" sz="1583" dirty="0">
                <a:solidFill>
                  <a:srgbClr val="FFFFFF"/>
                </a:solidFill>
                <a:latin typeface="Nunito" pitchFamily="34" charset="0"/>
                <a:ea typeface="Nunito" pitchFamily="34" charset="-122"/>
                <a:cs typeface="Nunito" pitchFamily="34" charset="-120"/>
              </a:rPr>
              <a:t>vite.config.js</a:t>
            </a:r>
            <a:endParaRPr lang="en-US" sz="1583" dirty="0"/>
          </a:p>
        </p:txBody>
      </p:sp>
      <p:sp>
        <p:nvSpPr>
          <p:cNvPr id="16" name="Text 13"/>
          <p:cNvSpPr/>
          <p:nvPr/>
        </p:nvSpPr>
        <p:spPr>
          <a:xfrm>
            <a:off x="5379046" y="5912049"/>
            <a:ext cx="6005909" cy="280194"/>
          </a:xfrm>
          <a:prstGeom prst="rect">
            <a:avLst/>
          </a:prstGeom>
          <a:noFill/>
          <a:ln/>
        </p:spPr>
        <p:txBody>
          <a:bodyPr wrap="none" lIns="0" tIns="0" rIns="0" bIns="0" rtlCol="0" anchor="t"/>
          <a:lstStyle/>
          <a:p>
            <a:pPr>
              <a:lnSpc>
                <a:spcPts val="2167"/>
              </a:lnSpc>
            </a:pPr>
            <a:r>
              <a:rPr lang="en-US" sz="1375" dirty="0">
                <a:solidFill>
                  <a:srgbClr val="FFFFFF"/>
                </a:solidFill>
                <a:latin typeface="PT Sans" pitchFamily="34" charset="0"/>
                <a:ea typeface="PT Sans" pitchFamily="34" charset="-122"/>
                <a:cs typeface="PT Sans" pitchFamily="34" charset="-120"/>
              </a:rPr>
              <a:t>Configuration file for Vite</a:t>
            </a:r>
            <a:endParaRPr lang="en-US" sz="1375" dirty="0"/>
          </a:p>
        </p:txBody>
      </p:sp>
      <p:pic>
        <p:nvPicPr>
          <p:cNvPr id="17" name="Picture 16">
            <a:extLst>
              <a:ext uri="{FF2B5EF4-FFF2-40B4-BE49-F238E27FC236}">
                <a16:creationId xmlns:a16="http://schemas.microsoft.com/office/drawing/2014/main" id="{536579F0-87E9-4013-97AB-B448AE4307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31026" y="6297316"/>
            <a:ext cx="2060974" cy="56068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F1E0DF-8598-4160-8A7F-8642666C5C26}"/>
              </a:ext>
            </a:extLst>
          </p:cNvPr>
          <p:cNvSpPr txBox="1"/>
          <p:nvPr/>
        </p:nvSpPr>
        <p:spPr>
          <a:xfrm>
            <a:off x="9072563" y="5157788"/>
            <a:ext cx="2843213" cy="369332"/>
          </a:xfrm>
          <a:prstGeom prst="rect">
            <a:avLst/>
          </a:prstGeom>
          <a:noFill/>
        </p:spPr>
        <p:txBody>
          <a:bodyPr wrap="square" rtlCol="0">
            <a:spAutoFit/>
          </a:bodyPr>
          <a:lstStyle/>
          <a:p>
            <a:r>
              <a:rPr lang="en-US" b="1" dirty="0">
                <a:solidFill>
                  <a:srgbClr val="FF0000"/>
                </a:solidFill>
                <a:latin typeface="Bradley Hand ITC" panose="03070402050302030203" pitchFamily="66" charset="0"/>
              </a:rPr>
              <a:t>&lt;theJohnBradley/&gt;</a:t>
            </a:r>
          </a:p>
        </p:txBody>
      </p:sp>
    </p:spTree>
    <p:extLst>
      <p:ext uri="{BB962C8B-B14F-4D97-AF65-F5344CB8AC3E}">
        <p14:creationId xmlns:p14="http://schemas.microsoft.com/office/powerpoint/2010/main" val="67942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AC805-6D48-40B1-B5F3-CFC6AC6AEB9C}"/>
              </a:ext>
            </a:extLst>
          </p:cNvPr>
          <p:cNvSpPr>
            <a:spLocks noGrp="1"/>
          </p:cNvSpPr>
          <p:nvPr>
            <p:ph type="title"/>
          </p:nvPr>
        </p:nvSpPr>
        <p:spPr/>
        <p:txBody>
          <a:bodyPr/>
          <a:lstStyle/>
          <a:p>
            <a:r>
              <a:rPr lang="en-US" dirty="0">
                <a:solidFill>
                  <a:srgbClr val="92D050"/>
                </a:solidFill>
              </a:rPr>
              <a:t>What  Is React?</a:t>
            </a:r>
          </a:p>
        </p:txBody>
      </p:sp>
      <p:sp>
        <p:nvSpPr>
          <p:cNvPr id="3" name="Content Placeholder 2">
            <a:extLst>
              <a:ext uri="{FF2B5EF4-FFF2-40B4-BE49-F238E27FC236}">
                <a16:creationId xmlns:a16="http://schemas.microsoft.com/office/drawing/2014/main" id="{CC44AD0E-029A-460A-AAF7-791C6F8143C9}"/>
              </a:ext>
            </a:extLst>
          </p:cNvPr>
          <p:cNvSpPr>
            <a:spLocks noGrp="1"/>
          </p:cNvSpPr>
          <p:nvPr>
            <p:ph idx="1"/>
          </p:nvPr>
        </p:nvSpPr>
        <p:spPr/>
        <p:txBody>
          <a:bodyPr/>
          <a:lstStyle/>
          <a:p>
            <a:pPr marL="36900" indent="0">
              <a:buNone/>
            </a:pPr>
            <a:r>
              <a:rPr lang="en-US" b="1" dirty="0">
                <a:solidFill>
                  <a:srgbClr val="FF0000"/>
                </a:solidFill>
              </a:rPr>
              <a:t>React.js</a:t>
            </a:r>
            <a:r>
              <a:rPr lang="en-US" dirty="0">
                <a:solidFill>
                  <a:srgbClr val="FF0000"/>
                </a:solidFill>
              </a:rPr>
              <a:t> </a:t>
            </a:r>
            <a:r>
              <a:rPr lang="en-US" dirty="0"/>
              <a:t>is an open-source JavaScript library used for building user interfaces, particularly for single-page applications where the user interacts with dynamic content.</a:t>
            </a:r>
            <a:br>
              <a:rPr lang="en-US" dirty="0"/>
            </a:br>
            <a:r>
              <a:rPr lang="en-US" dirty="0"/>
              <a:t>React was originally developed by Facebook and is maintained by Facebook and a large community of developers.</a:t>
            </a:r>
            <a:br>
              <a:rPr lang="en-US" dirty="0"/>
            </a:br>
            <a:r>
              <a:rPr lang="en-US" dirty="0"/>
              <a:t>It allows developers to create reusable UI components that manage their own state and update efficiently when the state changes.</a:t>
            </a:r>
            <a:br>
              <a:rPr lang="en-US" dirty="0"/>
            </a:br>
            <a:r>
              <a:rPr lang="en-US" b="0" i="0" dirty="0">
                <a:solidFill>
                  <a:schemeClr val="tx1"/>
                </a:solidFill>
                <a:effectLst/>
              </a:rPr>
              <a:t>Instead of manipulating the browser's DOM directly, React creates a virtual DOM in memory, where it does all the necessary manipulating, before making the changes in the browser DOM.</a:t>
            </a:r>
            <a:br>
              <a:rPr lang="en-US" b="0" i="0" dirty="0">
                <a:solidFill>
                  <a:schemeClr val="tx1"/>
                </a:solidFill>
                <a:effectLst/>
              </a:rPr>
            </a:br>
            <a:endParaRPr lang="en-US" dirty="0">
              <a:solidFill>
                <a:schemeClr val="tx1"/>
              </a:solidFill>
            </a:endParaRPr>
          </a:p>
        </p:txBody>
      </p:sp>
      <p:pic>
        <p:nvPicPr>
          <p:cNvPr id="4" name="Picture 3">
            <a:extLst>
              <a:ext uri="{FF2B5EF4-FFF2-40B4-BE49-F238E27FC236}">
                <a16:creationId xmlns:a16="http://schemas.microsoft.com/office/drawing/2014/main" id="{A9151C7B-41D4-479F-B8E0-E42A9BED18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1026" y="6211461"/>
            <a:ext cx="2060974" cy="646539"/>
          </a:xfrm>
          <a:prstGeom prst="rect">
            <a:avLst/>
          </a:prstGeom>
        </p:spPr>
      </p:pic>
    </p:spTree>
    <p:extLst>
      <p:ext uri="{BB962C8B-B14F-4D97-AF65-F5344CB8AC3E}">
        <p14:creationId xmlns:p14="http://schemas.microsoft.com/office/powerpoint/2010/main" val="844701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1"/>
            <a:ext cx="12192000" cy="2398514"/>
          </a:xfrm>
          <a:prstGeom prst="rect">
            <a:avLst/>
          </a:prstGeom>
        </p:spPr>
      </p:pic>
      <p:sp>
        <p:nvSpPr>
          <p:cNvPr id="3" name="Text 0"/>
          <p:cNvSpPr/>
          <p:nvPr/>
        </p:nvSpPr>
        <p:spPr>
          <a:xfrm>
            <a:off x="807244" y="2926159"/>
            <a:ext cx="4514850" cy="564257"/>
          </a:xfrm>
          <a:prstGeom prst="rect">
            <a:avLst/>
          </a:prstGeom>
          <a:noFill/>
          <a:ln/>
        </p:spPr>
        <p:txBody>
          <a:bodyPr wrap="none" lIns="0" tIns="0" rIns="0" bIns="0" rtlCol="0" anchor="t"/>
          <a:lstStyle/>
          <a:p>
            <a:pPr>
              <a:lnSpc>
                <a:spcPts val="4416"/>
              </a:lnSpc>
            </a:pPr>
            <a:r>
              <a:rPr lang="en-US" sz="3542" dirty="0">
                <a:solidFill>
                  <a:srgbClr val="FFFFFF"/>
                </a:solidFill>
                <a:latin typeface="Nunito" pitchFamily="34" charset="0"/>
                <a:ea typeface="Nunito" pitchFamily="34" charset="-122"/>
                <a:cs typeface="Nunito" pitchFamily="34" charset="-120"/>
              </a:rPr>
              <a:t>Why React.js</a:t>
            </a:r>
            <a:endParaRPr lang="en-US" sz="3542" dirty="0"/>
          </a:p>
        </p:txBody>
      </p:sp>
      <p:sp>
        <p:nvSpPr>
          <p:cNvPr id="4" name="Text 1"/>
          <p:cNvSpPr/>
          <p:nvPr/>
        </p:nvSpPr>
        <p:spPr>
          <a:xfrm>
            <a:off x="807244" y="3778151"/>
            <a:ext cx="10577413" cy="306983"/>
          </a:xfrm>
          <a:prstGeom prst="rect">
            <a:avLst/>
          </a:prstGeom>
          <a:noFill/>
          <a:ln/>
        </p:spPr>
        <p:txBody>
          <a:bodyPr wrap="none" lIns="0" tIns="0" rIns="0" bIns="0" rtlCol="0" anchor="t"/>
          <a:lstStyle/>
          <a:p>
            <a:pPr>
              <a:lnSpc>
                <a:spcPts val="2417"/>
              </a:lnSpc>
            </a:pPr>
            <a:r>
              <a:rPr lang="en-US" sz="1500" dirty="0">
                <a:solidFill>
                  <a:srgbClr val="FFFFFF"/>
                </a:solidFill>
                <a:latin typeface="PT Sans" pitchFamily="34" charset="0"/>
                <a:ea typeface="PT Sans" pitchFamily="34" charset="-122"/>
                <a:cs typeface="PT Sans" pitchFamily="34" charset="-120"/>
              </a:rPr>
              <a:t>Build reusable components for efficient development.</a:t>
            </a:r>
            <a:endParaRPr lang="en-US" sz="1500" dirty="0"/>
          </a:p>
        </p:txBody>
      </p:sp>
      <p:sp>
        <p:nvSpPr>
          <p:cNvPr id="5" name="Shape 2"/>
          <p:cNvSpPr/>
          <p:nvPr/>
        </p:nvSpPr>
        <p:spPr>
          <a:xfrm>
            <a:off x="807245" y="4516735"/>
            <a:ext cx="431701" cy="431701"/>
          </a:xfrm>
          <a:prstGeom prst="roundRect">
            <a:avLst>
              <a:gd name="adj" fmla="val 66672"/>
            </a:avLst>
          </a:prstGeom>
          <a:solidFill>
            <a:srgbClr val="00002E"/>
          </a:solidFill>
          <a:ln w="22860">
            <a:solidFill>
              <a:srgbClr val="F2B42D"/>
            </a:solidFill>
            <a:prstDash val="solid"/>
          </a:ln>
        </p:spPr>
      </p:sp>
      <p:sp>
        <p:nvSpPr>
          <p:cNvPr id="6" name="Text 3"/>
          <p:cNvSpPr/>
          <p:nvPr/>
        </p:nvSpPr>
        <p:spPr>
          <a:xfrm>
            <a:off x="941784" y="4597103"/>
            <a:ext cx="162520" cy="270868"/>
          </a:xfrm>
          <a:prstGeom prst="rect">
            <a:avLst/>
          </a:prstGeom>
          <a:noFill/>
          <a:ln/>
        </p:spPr>
        <p:txBody>
          <a:bodyPr wrap="none" lIns="0" tIns="0" rIns="0" bIns="0" rtlCol="0" anchor="t"/>
          <a:lstStyle/>
          <a:p>
            <a:pPr algn="ctr">
              <a:lnSpc>
                <a:spcPts val="2125"/>
              </a:lnSpc>
            </a:pPr>
            <a:r>
              <a:rPr lang="en-US" sz="2125" dirty="0">
                <a:solidFill>
                  <a:srgbClr val="FFFFFF"/>
                </a:solidFill>
                <a:latin typeface="Nunito" pitchFamily="34" charset="0"/>
                <a:ea typeface="Nunito" pitchFamily="34" charset="-122"/>
                <a:cs typeface="Nunito" pitchFamily="34" charset="-120"/>
              </a:rPr>
              <a:t>1</a:t>
            </a:r>
            <a:endParaRPr lang="en-US" sz="2125" dirty="0"/>
          </a:p>
        </p:txBody>
      </p:sp>
      <p:sp>
        <p:nvSpPr>
          <p:cNvPr id="7" name="Text 4"/>
          <p:cNvSpPr/>
          <p:nvPr/>
        </p:nvSpPr>
        <p:spPr>
          <a:xfrm>
            <a:off x="1430734" y="4516736"/>
            <a:ext cx="2257425" cy="282079"/>
          </a:xfrm>
          <a:prstGeom prst="rect">
            <a:avLst/>
          </a:prstGeom>
          <a:noFill/>
          <a:ln/>
        </p:spPr>
        <p:txBody>
          <a:bodyPr wrap="none" lIns="0" tIns="0" rIns="0" bIns="0" rtlCol="0" anchor="t"/>
          <a:lstStyle/>
          <a:p>
            <a:pPr>
              <a:lnSpc>
                <a:spcPts val="2208"/>
              </a:lnSpc>
            </a:pPr>
            <a:r>
              <a:rPr lang="en-US" sz="1750" dirty="0">
                <a:solidFill>
                  <a:srgbClr val="FFFFFF"/>
                </a:solidFill>
                <a:latin typeface="Nunito" pitchFamily="34" charset="0"/>
                <a:ea typeface="Nunito" pitchFamily="34" charset="-122"/>
                <a:cs typeface="Nunito" pitchFamily="34" charset="-120"/>
              </a:rPr>
              <a:t>Performance</a:t>
            </a:r>
            <a:endParaRPr lang="en-US" sz="1750" dirty="0"/>
          </a:p>
        </p:txBody>
      </p:sp>
      <p:sp>
        <p:nvSpPr>
          <p:cNvPr id="8" name="Text 5"/>
          <p:cNvSpPr/>
          <p:nvPr/>
        </p:nvSpPr>
        <p:spPr>
          <a:xfrm>
            <a:off x="1430735" y="4913908"/>
            <a:ext cx="4569321" cy="306983"/>
          </a:xfrm>
          <a:prstGeom prst="rect">
            <a:avLst/>
          </a:prstGeom>
          <a:noFill/>
          <a:ln/>
        </p:spPr>
        <p:txBody>
          <a:bodyPr wrap="none" lIns="0" tIns="0" rIns="0" bIns="0" rtlCol="0" anchor="t"/>
          <a:lstStyle/>
          <a:p>
            <a:pPr>
              <a:lnSpc>
                <a:spcPts val="2417"/>
              </a:lnSpc>
            </a:pPr>
            <a:r>
              <a:rPr lang="en-US" sz="1500" dirty="0">
                <a:solidFill>
                  <a:srgbClr val="FFFFFF"/>
                </a:solidFill>
                <a:latin typeface="PT Sans" pitchFamily="34" charset="0"/>
                <a:ea typeface="PT Sans" pitchFamily="34" charset="-122"/>
                <a:cs typeface="PT Sans" pitchFamily="34" charset="-120"/>
              </a:rPr>
              <a:t>Virtual DOM for faster rendering</a:t>
            </a:r>
            <a:endParaRPr lang="en-US" sz="1500" dirty="0"/>
          </a:p>
        </p:txBody>
      </p:sp>
      <p:sp>
        <p:nvSpPr>
          <p:cNvPr id="9" name="Shape 6"/>
          <p:cNvSpPr/>
          <p:nvPr/>
        </p:nvSpPr>
        <p:spPr>
          <a:xfrm>
            <a:off x="6191845" y="4516735"/>
            <a:ext cx="431701" cy="431701"/>
          </a:xfrm>
          <a:prstGeom prst="roundRect">
            <a:avLst>
              <a:gd name="adj" fmla="val 66672"/>
            </a:avLst>
          </a:prstGeom>
          <a:solidFill>
            <a:srgbClr val="00002E"/>
          </a:solidFill>
          <a:ln w="22860">
            <a:solidFill>
              <a:srgbClr val="D7425E"/>
            </a:solidFill>
            <a:prstDash val="solid"/>
          </a:ln>
        </p:spPr>
      </p:sp>
      <p:sp>
        <p:nvSpPr>
          <p:cNvPr id="10" name="Text 7"/>
          <p:cNvSpPr/>
          <p:nvPr/>
        </p:nvSpPr>
        <p:spPr>
          <a:xfrm>
            <a:off x="6326386" y="4597103"/>
            <a:ext cx="162520" cy="270868"/>
          </a:xfrm>
          <a:prstGeom prst="rect">
            <a:avLst/>
          </a:prstGeom>
          <a:noFill/>
          <a:ln/>
        </p:spPr>
        <p:txBody>
          <a:bodyPr wrap="none" lIns="0" tIns="0" rIns="0" bIns="0" rtlCol="0" anchor="t"/>
          <a:lstStyle/>
          <a:p>
            <a:pPr algn="ctr">
              <a:lnSpc>
                <a:spcPts val="2125"/>
              </a:lnSpc>
            </a:pPr>
            <a:r>
              <a:rPr lang="en-US" sz="2125" dirty="0">
                <a:solidFill>
                  <a:srgbClr val="FFFFFF"/>
                </a:solidFill>
                <a:latin typeface="Nunito" pitchFamily="34" charset="0"/>
                <a:ea typeface="Nunito" pitchFamily="34" charset="-122"/>
                <a:cs typeface="Nunito" pitchFamily="34" charset="-120"/>
              </a:rPr>
              <a:t>2</a:t>
            </a:r>
            <a:endParaRPr lang="en-US" sz="2125" dirty="0"/>
          </a:p>
        </p:txBody>
      </p:sp>
      <p:sp>
        <p:nvSpPr>
          <p:cNvPr id="11" name="Text 8"/>
          <p:cNvSpPr/>
          <p:nvPr/>
        </p:nvSpPr>
        <p:spPr>
          <a:xfrm>
            <a:off x="6815336" y="4516736"/>
            <a:ext cx="2257425" cy="282079"/>
          </a:xfrm>
          <a:prstGeom prst="rect">
            <a:avLst/>
          </a:prstGeom>
          <a:noFill/>
          <a:ln/>
        </p:spPr>
        <p:txBody>
          <a:bodyPr wrap="none" lIns="0" tIns="0" rIns="0" bIns="0" rtlCol="0" anchor="t"/>
          <a:lstStyle/>
          <a:p>
            <a:pPr>
              <a:lnSpc>
                <a:spcPts val="2208"/>
              </a:lnSpc>
            </a:pPr>
            <a:r>
              <a:rPr lang="en-US" sz="1750" dirty="0">
                <a:solidFill>
                  <a:srgbClr val="FFFFFF"/>
                </a:solidFill>
                <a:latin typeface="Nunito" pitchFamily="34" charset="0"/>
                <a:ea typeface="Nunito" pitchFamily="34" charset="-122"/>
                <a:cs typeface="Nunito" pitchFamily="34" charset="-120"/>
              </a:rPr>
              <a:t>Scalability</a:t>
            </a:r>
            <a:endParaRPr lang="en-US" sz="1750" dirty="0"/>
          </a:p>
        </p:txBody>
      </p:sp>
      <p:sp>
        <p:nvSpPr>
          <p:cNvPr id="12" name="Text 9"/>
          <p:cNvSpPr/>
          <p:nvPr/>
        </p:nvSpPr>
        <p:spPr>
          <a:xfrm>
            <a:off x="6815336" y="4913908"/>
            <a:ext cx="4569321" cy="306983"/>
          </a:xfrm>
          <a:prstGeom prst="rect">
            <a:avLst/>
          </a:prstGeom>
          <a:noFill/>
          <a:ln/>
        </p:spPr>
        <p:txBody>
          <a:bodyPr wrap="none" lIns="0" tIns="0" rIns="0" bIns="0" rtlCol="0" anchor="t"/>
          <a:lstStyle/>
          <a:p>
            <a:pPr>
              <a:lnSpc>
                <a:spcPts val="2417"/>
              </a:lnSpc>
            </a:pPr>
            <a:r>
              <a:rPr lang="en-US" sz="1500" dirty="0">
                <a:solidFill>
                  <a:srgbClr val="FFFFFF"/>
                </a:solidFill>
                <a:latin typeface="PT Sans" pitchFamily="34" charset="0"/>
                <a:ea typeface="PT Sans" pitchFamily="34" charset="-122"/>
                <a:cs typeface="PT Sans" pitchFamily="34" charset="-120"/>
              </a:rPr>
              <a:t>Manage large and complex applications</a:t>
            </a:r>
            <a:endParaRPr lang="en-US" sz="1500" dirty="0"/>
          </a:p>
        </p:txBody>
      </p:sp>
      <p:sp>
        <p:nvSpPr>
          <p:cNvPr id="13" name="Shape 10"/>
          <p:cNvSpPr/>
          <p:nvPr/>
        </p:nvSpPr>
        <p:spPr>
          <a:xfrm>
            <a:off x="807245" y="5628481"/>
            <a:ext cx="431701" cy="431701"/>
          </a:xfrm>
          <a:prstGeom prst="roundRect">
            <a:avLst>
              <a:gd name="adj" fmla="val 66672"/>
            </a:avLst>
          </a:prstGeom>
          <a:solidFill>
            <a:srgbClr val="00002E"/>
          </a:solidFill>
          <a:ln w="22860">
            <a:solidFill>
              <a:srgbClr val="DD785E"/>
            </a:solidFill>
            <a:prstDash val="solid"/>
          </a:ln>
        </p:spPr>
      </p:sp>
      <p:sp>
        <p:nvSpPr>
          <p:cNvPr id="14" name="Text 11"/>
          <p:cNvSpPr/>
          <p:nvPr/>
        </p:nvSpPr>
        <p:spPr>
          <a:xfrm>
            <a:off x="941784" y="5708849"/>
            <a:ext cx="162520" cy="270868"/>
          </a:xfrm>
          <a:prstGeom prst="rect">
            <a:avLst/>
          </a:prstGeom>
          <a:noFill/>
          <a:ln/>
        </p:spPr>
        <p:txBody>
          <a:bodyPr wrap="none" lIns="0" tIns="0" rIns="0" bIns="0" rtlCol="0" anchor="t"/>
          <a:lstStyle/>
          <a:p>
            <a:pPr algn="ctr">
              <a:lnSpc>
                <a:spcPts val="2125"/>
              </a:lnSpc>
            </a:pPr>
            <a:r>
              <a:rPr lang="en-US" sz="2125" dirty="0">
                <a:solidFill>
                  <a:srgbClr val="FFFFFF"/>
                </a:solidFill>
                <a:latin typeface="Nunito" pitchFamily="34" charset="0"/>
                <a:ea typeface="Nunito" pitchFamily="34" charset="-122"/>
                <a:cs typeface="Nunito" pitchFamily="34" charset="-120"/>
              </a:rPr>
              <a:t>3</a:t>
            </a:r>
            <a:endParaRPr lang="en-US" sz="2125" dirty="0"/>
          </a:p>
        </p:txBody>
      </p:sp>
      <p:sp>
        <p:nvSpPr>
          <p:cNvPr id="15" name="Text 12"/>
          <p:cNvSpPr/>
          <p:nvPr/>
        </p:nvSpPr>
        <p:spPr>
          <a:xfrm>
            <a:off x="1430734" y="5628481"/>
            <a:ext cx="2257425" cy="282079"/>
          </a:xfrm>
          <a:prstGeom prst="rect">
            <a:avLst/>
          </a:prstGeom>
          <a:noFill/>
          <a:ln/>
        </p:spPr>
        <p:txBody>
          <a:bodyPr wrap="none" lIns="0" tIns="0" rIns="0" bIns="0" rtlCol="0" anchor="t"/>
          <a:lstStyle/>
          <a:p>
            <a:pPr>
              <a:lnSpc>
                <a:spcPts val="2208"/>
              </a:lnSpc>
            </a:pPr>
            <a:r>
              <a:rPr lang="en-US" sz="1750" dirty="0">
                <a:solidFill>
                  <a:srgbClr val="FFFFFF"/>
                </a:solidFill>
                <a:latin typeface="Nunito" pitchFamily="34" charset="0"/>
                <a:ea typeface="Nunito" pitchFamily="34" charset="-122"/>
                <a:cs typeface="Nunito" pitchFamily="34" charset="-120"/>
              </a:rPr>
              <a:t>Community</a:t>
            </a:r>
            <a:endParaRPr lang="en-US" sz="1750" dirty="0"/>
          </a:p>
        </p:txBody>
      </p:sp>
      <p:sp>
        <p:nvSpPr>
          <p:cNvPr id="16" name="Text 13"/>
          <p:cNvSpPr/>
          <p:nvPr/>
        </p:nvSpPr>
        <p:spPr>
          <a:xfrm>
            <a:off x="1430735" y="6025654"/>
            <a:ext cx="4569321" cy="306983"/>
          </a:xfrm>
          <a:prstGeom prst="rect">
            <a:avLst/>
          </a:prstGeom>
          <a:noFill/>
          <a:ln/>
        </p:spPr>
        <p:txBody>
          <a:bodyPr wrap="none" lIns="0" tIns="0" rIns="0" bIns="0" rtlCol="0" anchor="t"/>
          <a:lstStyle/>
          <a:p>
            <a:pPr>
              <a:lnSpc>
                <a:spcPts val="2417"/>
              </a:lnSpc>
            </a:pPr>
            <a:r>
              <a:rPr lang="en-US" sz="1500" dirty="0">
                <a:solidFill>
                  <a:srgbClr val="FFFFFF"/>
                </a:solidFill>
                <a:latin typeface="PT Sans" pitchFamily="34" charset="0"/>
                <a:ea typeface="PT Sans" pitchFamily="34" charset="-122"/>
                <a:cs typeface="PT Sans" pitchFamily="34" charset="-120"/>
              </a:rPr>
              <a:t>Vast resources and support</a:t>
            </a:r>
            <a:endParaRPr lang="en-US" sz="1500" dirty="0"/>
          </a:p>
        </p:txBody>
      </p:sp>
      <p:sp>
        <p:nvSpPr>
          <p:cNvPr id="17" name="Shape 14"/>
          <p:cNvSpPr/>
          <p:nvPr/>
        </p:nvSpPr>
        <p:spPr>
          <a:xfrm>
            <a:off x="6191845" y="5628481"/>
            <a:ext cx="431701" cy="431701"/>
          </a:xfrm>
          <a:prstGeom prst="roundRect">
            <a:avLst>
              <a:gd name="adj" fmla="val 66672"/>
            </a:avLst>
          </a:prstGeom>
          <a:solidFill>
            <a:srgbClr val="00002E"/>
          </a:solidFill>
          <a:ln w="22860">
            <a:solidFill>
              <a:srgbClr val="48A8E2"/>
            </a:solidFill>
            <a:prstDash val="solid"/>
          </a:ln>
        </p:spPr>
      </p:sp>
      <p:sp>
        <p:nvSpPr>
          <p:cNvPr id="18" name="Text 15"/>
          <p:cNvSpPr/>
          <p:nvPr/>
        </p:nvSpPr>
        <p:spPr>
          <a:xfrm>
            <a:off x="6326386" y="5708849"/>
            <a:ext cx="162520" cy="270868"/>
          </a:xfrm>
          <a:prstGeom prst="rect">
            <a:avLst/>
          </a:prstGeom>
          <a:noFill/>
          <a:ln/>
        </p:spPr>
        <p:txBody>
          <a:bodyPr wrap="none" lIns="0" tIns="0" rIns="0" bIns="0" rtlCol="0" anchor="t"/>
          <a:lstStyle/>
          <a:p>
            <a:pPr algn="ctr">
              <a:lnSpc>
                <a:spcPts val="2125"/>
              </a:lnSpc>
            </a:pPr>
            <a:r>
              <a:rPr lang="en-US" sz="2125" dirty="0">
                <a:solidFill>
                  <a:srgbClr val="FFFFFF"/>
                </a:solidFill>
                <a:latin typeface="Nunito" pitchFamily="34" charset="0"/>
                <a:ea typeface="Nunito" pitchFamily="34" charset="-122"/>
                <a:cs typeface="Nunito" pitchFamily="34" charset="-120"/>
              </a:rPr>
              <a:t>4</a:t>
            </a:r>
            <a:endParaRPr lang="en-US" sz="2125" dirty="0"/>
          </a:p>
        </p:txBody>
      </p:sp>
      <p:sp>
        <p:nvSpPr>
          <p:cNvPr id="19" name="Text 16"/>
          <p:cNvSpPr/>
          <p:nvPr/>
        </p:nvSpPr>
        <p:spPr>
          <a:xfrm>
            <a:off x="6815336" y="5628481"/>
            <a:ext cx="2257425" cy="282079"/>
          </a:xfrm>
          <a:prstGeom prst="rect">
            <a:avLst/>
          </a:prstGeom>
          <a:noFill/>
          <a:ln/>
        </p:spPr>
        <p:txBody>
          <a:bodyPr wrap="none" lIns="0" tIns="0" rIns="0" bIns="0" rtlCol="0" anchor="t"/>
          <a:lstStyle/>
          <a:p>
            <a:pPr>
              <a:lnSpc>
                <a:spcPts val="2208"/>
              </a:lnSpc>
            </a:pPr>
            <a:r>
              <a:rPr lang="en-US" sz="1750" dirty="0">
                <a:solidFill>
                  <a:srgbClr val="FFFFFF"/>
                </a:solidFill>
                <a:latin typeface="Nunito" pitchFamily="34" charset="0"/>
                <a:ea typeface="Nunito" pitchFamily="34" charset="-122"/>
                <a:cs typeface="Nunito" pitchFamily="34" charset="-120"/>
              </a:rPr>
              <a:t>Flexibility</a:t>
            </a:r>
            <a:endParaRPr lang="en-US" sz="1750" dirty="0"/>
          </a:p>
        </p:txBody>
      </p:sp>
      <p:sp>
        <p:nvSpPr>
          <p:cNvPr id="20" name="Text 17"/>
          <p:cNvSpPr/>
          <p:nvPr/>
        </p:nvSpPr>
        <p:spPr>
          <a:xfrm>
            <a:off x="6815336" y="6025654"/>
            <a:ext cx="4569321" cy="306983"/>
          </a:xfrm>
          <a:prstGeom prst="rect">
            <a:avLst/>
          </a:prstGeom>
          <a:noFill/>
          <a:ln/>
        </p:spPr>
        <p:txBody>
          <a:bodyPr wrap="none" lIns="0" tIns="0" rIns="0" bIns="0" rtlCol="0" anchor="t"/>
          <a:lstStyle/>
          <a:p>
            <a:pPr>
              <a:lnSpc>
                <a:spcPts val="2417"/>
              </a:lnSpc>
            </a:pPr>
            <a:r>
              <a:rPr lang="en-US" sz="1500" dirty="0">
                <a:solidFill>
                  <a:srgbClr val="FFFFFF"/>
                </a:solidFill>
                <a:latin typeface="PT Sans" pitchFamily="34" charset="0"/>
                <a:ea typeface="PT Sans" pitchFamily="34" charset="-122"/>
                <a:cs typeface="PT Sans" pitchFamily="34" charset="-120"/>
              </a:rPr>
              <a:t>Works with various tools and frameworks</a:t>
            </a:r>
            <a:endParaRPr lang="en-US" sz="1500" dirty="0"/>
          </a:p>
        </p:txBody>
      </p:sp>
      <p:pic>
        <p:nvPicPr>
          <p:cNvPr id="22" name="Picture 21">
            <a:extLst>
              <a:ext uri="{FF2B5EF4-FFF2-40B4-BE49-F238E27FC236}">
                <a16:creationId xmlns:a16="http://schemas.microsoft.com/office/drawing/2014/main" id="{E3CBDB86-10FE-4E13-AB42-11846AA3E0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31026" y="6211461"/>
            <a:ext cx="2060974" cy="64653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00B18A-1523-42BD-A062-A838816621F1}"/>
              </a:ext>
            </a:extLst>
          </p:cNvPr>
          <p:cNvSpPr txBox="1"/>
          <p:nvPr/>
        </p:nvSpPr>
        <p:spPr>
          <a:xfrm>
            <a:off x="3788568" y="293977"/>
            <a:ext cx="4614863" cy="461665"/>
          </a:xfrm>
          <a:prstGeom prst="rect">
            <a:avLst/>
          </a:prstGeom>
          <a:noFill/>
        </p:spPr>
        <p:txBody>
          <a:bodyPr wrap="square" rtlCol="0">
            <a:spAutoFit/>
          </a:bodyPr>
          <a:lstStyle/>
          <a:p>
            <a:pPr algn="ctr"/>
            <a:r>
              <a:rPr lang="en-US" sz="2400" dirty="0">
                <a:solidFill>
                  <a:srgbClr val="FFFF00"/>
                </a:solidFill>
              </a:rPr>
              <a:t>REACT FEATURES</a:t>
            </a:r>
          </a:p>
        </p:txBody>
      </p:sp>
      <p:sp>
        <p:nvSpPr>
          <p:cNvPr id="3" name="TextBox 2">
            <a:extLst>
              <a:ext uri="{FF2B5EF4-FFF2-40B4-BE49-F238E27FC236}">
                <a16:creationId xmlns:a16="http://schemas.microsoft.com/office/drawing/2014/main" id="{AFC0F81E-9377-4FBC-BE25-61BCABFECF54}"/>
              </a:ext>
            </a:extLst>
          </p:cNvPr>
          <p:cNvSpPr txBox="1"/>
          <p:nvPr/>
        </p:nvSpPr>
        <p:spPr>
          <a:xfrm>
            <a:off x="273842" y="1208711"/>
            <a:ext cx="11644313" cy="5909310"/>
          </a:xfrm>
          <a:prstGeom prst="rect">
            <a:avLst/>
          </a:prstGeom>
          <a:noFill/>
        </p:spPr>
        <p:txBody>
          <a:bodyPr wrap="square" rtlCol="0">
            <a:spAutoFit/>
          </a:bodyPr>
          <a:lstStyle/>
          <a:p>
            <a:pPr marL="342900" indent="-342900">
              <a:buAutoNum type="arabicPeriod"/>
            </a:pPr>
            <a:r>
              <a:rPr lang="en-US" b="0" i="0" dirty="0">
                <a:solidFill>
                  <a:srgbClr val="92D050"/>
                </a:solidFill>
                <a:effectLst/>
                <a:latin typeface="__fkGroteskNeue_598ab8"/>
              </a:rPr>
              <a:t>Component-Based Architecture</a:t>
            </a:r>
            <a:br>
              <a:rPr lang="en-US" dirty="0">
                <a:solidFill>
                  <a:srgbClr val="92D050"/>
                </a:solidFill>
                <a:latin typeface="__fkGroteskNeue_598ab8"/>
              </a:rPr>
            </a:br>
            <a:r>
              <a:rPr lang="en-US" dirty="0"/>
              <a:t>React promotes building applications using reusable components.</a:t>
            </a:r>
          </a:p>
          <a:p>
            <a:pPr marL="342900" indent="-342900">
              <a:buAutoNum type="arabicPeriod"/>
            </a:pPr>
            <a:r>
              <a:rPr lang="en-US" b="0" i="0" dirty="0">
                <a:solidFill>
                  <a:srgbClr val="92D050"/>
                </a:solidFill>
                <a:effectLst/>
                <a:latin typeface="__fkGroteskNeue_598ab8"/>
              </a:rPr>
              <a:t>Declarative UI</a:t>
            </a:r>
            <a:br>
              <a:rPr lang="en-US" dirty="0"/>
            </a:br>
            <a:r>
              <a:rPr lang="en-US" dirty="0">
                <a:latin typeface="__fkGroteskNeue_598ab8"/>
              </a:rPr>
              <a:t>R</a:t>
            </a:r>
            <a:r>
              <a:rPr lang="en-US" b="0" i="0" dirty="0">
                <a:effectLst/>
                <a:latin typeface="__fkGroteskNeue_598ab8"/>
              </a:rPr>
              <a:t>eact allows developers to describe what the UI should look like for any given state, and it efficiently updates and renders the components when data changes.</a:t>
            </a:r>
            <a:endParaRPr lang="en-US" dirty="0">
              <a:latin typeface="__fkGroteskNeue_598ab8"/>
            </a:endParaRPr>
          </a:p>
          <a:p>
            <a:pPr marL="342900" indent="-342900">
              <a:buAutoNum type="arabicPeriod"/>
            </a:pPr>
            <a:r>
              <a:rPr lang="en-US" b="0" i="0" dirty="0">
                <a:solidFill>
                  <a:srgbClr val="92D050"/>
                </a:solidFill>
                <a:effectLst/>
                <a:latin typeface="__fkGroteskNeue_598ab8"/>
              </a:rPr>
              <a:t>JSX (JavaScript Syntax Extension)</a:t>
            </a:r>
            <a:br>
              <a:rPr lang="en-US" b="0" i="0" dirty="0">
                <a:solidFill>
                  <a:srgbClr val="92D050"/>
                </a:solidFill>
                <a:effectLst/>
                <a:latin typeface="__fkGroteskNeue_598ab8"/>
              </a:rPr>
            </a:br>
            <a:r>
              <a:rPr lang="en-US" b="0" i="0" dirty="0">
                <a:effectLst/>
                <a:latin typeface="__fkGroteskNeue_598ab8"/>
              </a:rPr>
              <a:t>React uses JSX, which is a syntax extension that allows HTML-like code to coexist with JavaScript. This makes the code more readable and expressive.</a:t>
            </a:r>
          </a:p>
          <a:p>
            <a:pPr marL="342900" indent="-342900">
              <a:buAutoNum type="arabicPeriod"/>
            </a:pPr>
            <a:r>
              <a:rPr lang="en-US" b="0" i="0" dirty="0">
                <a:solidFill>
                  <a:srgbClr val="92D050"/>
                </a:solidFill>
                <a:effectLst/>
                <a:latin typeface="__fkGroteskNeue_598ab8"/>
              </a:rPr>
              <a:t>Virtual DOM</a:t>
            </a:r>
            <a:br>
              <a:rPr lang="en-US" b="0" i="0" dirty="0">
                <a:solidFill>
                  <a:srgbClr val="92D050"/>
                </a:solidFill>
                <a:effectLst/>
                <a:latin typeface="__fkGroteskNeue_598ab8"/>
              </a:rPr>
            </a:br>
            <a:r>
              <a:rPr lang="en-US" b="0" i="0" dirty="0" err="1">
                <a:solidFill>
                  <a:srgbClr val="C00000"/>
                </a:solidFill>
                <a:effectLst/>
                <a:latin typeface="__fkGroteskNeue_598ab8"/>
              </a:rPr>
              <a:t>DOM</a:t>
            </a:r>
            <a:r>
              <a:rPr lang="en-US" b="0" i="0" dirty="0">
                <a:solidFill>
                  <a:srgbClr val="C00000"/>
                </a:solidFill>
                <a:effectLst/>
                <a:latin typeface="__fkGroteskNeue_598ab8"/>
              </a:rPr>
              <a:t>-</a:t>
            </a:r>
            <a:br>
              <a:rPr lang="en-US" b="0" i="0" dirty="0">
                <a:solidFill>
                  <a:srgbClr val="C00000"/>
                </a:solidFill>
                <a:effectLst/>
                <a:latin typeface="__fkGroteskNeue_598ab8"/>
              </a:rPr>
            </a:br>
            <a:r>
              <a:rPr lang="en-US" b="0" i="0" dirty="0">
                <a:effectLst/>
                <a:latin typeface="__fkGroteskNeue_598ab8"/>
              </a:rPr>
              <a:t>React utilizes a virtual DOM to optimize rendering performance. Instead of directly manipulating the browser's DOM, it performs updates in a virtual representation first, then applies only the necessary changes to the actual DOM.</a:t>
            </a:r>
            <a:br>
              <a:rPr lang="en-US" b="0" i="0" dirty="0">
                <a:effectLst/>
                <a:latin typeface="__fkGroteskNeue_598ab8"/>
              </a:rPr>
            </a:br>
            <a:endParaRPr lang="en-US" dirty="0">
              <a:latin typeface="__fkGroteskNeue_598ab8"/>
            </a:endParaRPr>
          </a:p>
          <a:p>
            <a:pPr marL="342900" indent="-342900">
              <a:buAutoNum type="arabicPeriod"/>
            </a:pPr>
            <a:r>
              <a:rPr lang="en-US" b="0" i="0" dirty="0">
                <a:solidFill>
                  <a:srgbClr val="92D050"/>
                </a:solidFill>
                <a:effectLst/>
                <a:latin typeface="__fkGroteskNeue_598ab8"/>
              </a:rPr>
              <a:t>Unidirectional Data Flow</a:t>
            </a:r>
            <a:br>
              <a:rPr lang="en-US" b="0" i="0" dirty="0">
                <a:solidFill>
                  <a:srgbClr val="92D050"/>
                </a:solidFill>
                <a:effectLst/>
                <a:latin typeface="__fkGroteskNeue_598ab8"/>
              </a:rPr>
            </a:br>
            <a:r>
              <a:rPr lang="en-US" b="0" i="0" dirty="0">
                <a:effectLst/>
                <a:latin typeface="__fkGroteskNeue_598ab8"/>
              </a:rPr>
              <a:t>Data in React flows in one direction—from parent components to child components—making it easier to understand how data changes affect the UI.</a:t>
            </a:r>
            <a:br>
              <a:rPr lang="en-US" b="0" i="0" dirty="0">
                <a:solidFill>
                  <a:srgbClr val="92D050"/>
                </a:solidFill>
                <a:effectLst/>
                <a:latin typeface="__fkGroteskNeue_598ab8"/>
              </a:rPr>
            </a:br>
            <a:br>
              <a:rPr lang="en-US" b="0" i="0" dirty="0">
                <a:effectLst/>
                <a:latin typeface="__fkGroteskNeue_598ab8"/>
              </a:rPr>
            </a:br>
            <a:br>
              <a:rPr lang="en-US" b="0" i="0" dirty="0">
                <a:effectLst/>
                <a:latin typeface="__fkGroteskNeue_598ab8"/>
              </a:rPr>
            </a:br>
            <a:br>
              <a:rPr lang="en-US" b="0" i="0" dirty="0">
                <a:effectLst/>
                <a:latin typeface="__fkGroteskNeue_598ab8"/>
              </a:rPr>
            </a:br>
            <a:endParaRPr lang="en-US" b="0" i="0" dirty="0">
              <a:solidFill>
                <a:srgbClr val="92D050"/>
              </a:solidFill>
              <a:effectLst/>
              <a:latin typeface="__fkGroteskNeue_598ab8"/>
            </a:endParaRPr>
          </a:p>
          <a:p>
            <a:endParaRPr lang="en-US" dirty="0"/>
          </a:p>
        </p:txBody>
      </p:sp>
      <p:pic>
        <p:nvPicPr>
          <p:cNvPr id="6" name="Picture 5">
            <a:extLst>
              <a:ext uri="{FF2B5EF4-FFF2-40B4-BE49-F238E27FC236}">
                <a16:creationId xmlns:a16="http://schemas.microsoft.com/office/drawing/2014/main" id="{EF4F87FC-073F-4E4F-BB8A-7C3CE16B01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1026" y="6211461"/>
            <a:ext cx="2060974" cy="646539"/>
          </a:xfrm>
          <a:prstGeom prst="rect">
            <a:avLst/>
          </a:prstGeom>
        </p:spPr>
      </p:pic>
    </p:spTree>
    <p:extLst>
      <p:ext uri="{BB962C8B-B14F-4D97-AF65-F5344CB8AC3E}">
        <p14:creationId xmlns:p14="http://schemas.microsoft.com/office/powerpoint/2010/main" val="380875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4572000" cy="6858000"/>
          </a:xfrm>
          <a:prstGeom prst="rect">
            <a:avLst/>
          </a:prstGeom>
        </p:spPr>
      </p:pic>
      <p:sp>
        <p:nvSpPr>
          <p:cNvPr id="3" name="Text 0"/>
          <p:cNvSpPr/>
          <p:nvPr/>
        </p:nvSpPr>
        <p:spPr>
          <a:xfrm>
            <a:off x="5226546" y="514549"/>
            <a:ext cx="4400848" cy="550168"/>
          </a:xfrm>
          <a:prstGeom prst="rect">
            <a:avLst/>
          </a:prstGeom>
          <a:noFill/>
          <a:ln/>
        </p:spPr>
        <p:txBody>
          <a:bodyPr wrap="none" lIns="0" tIns="0" rIns="0" bIns="0" rtlCol="0" anchor="t"/>
          <a:lstStyle/>
          <a:p>
            <a:pPr>
              <a:lnSpc>
                <a:spcPts val="4291"/>
              </a:lnSpc>
            </a:pPr>
            <a:r>
              <a:rPr lang="en-US" sz="3458" dirty="0">
                <a:solidFill>
                  <a:srgbClr val="FFFFFF"/>
                </a:solidFill>
                <a:latin typeface="Nunito" pitchFamily="34" charset="0"/>
                <a:ea typeface="Nunito" pitchFamily="34" charset="-122"/>
                <a:cs typeface="Nunito" pitchFamily="34" charset="-120"/>
              </a:rPr>
              <a:t>Components and JSX</a:t>
            </a:r>
            <a:endParaRPr lang="en-US" sz="3458" dirty="0"/>
          </a:p>
        </p:txBody>
      </p:sp>
      <p:sp>
        <p:nvSpPr>
          <p:cNvPr id="4" name="Text 1"/>
          <p:cNvSpPr/>
          <p:nvPr/>
        </p:nvSpPr>
        <p:spPr>
          <a:xfrm>
            <a:off x="5226546" y="1345208"/>
            <a:ext cx="6310908" cy="299243"/>
          </a:xfrm>
          <a:prstGeom prst="rect">
            <a:avLst/>
          </a:prstGeom>
          <a:noFill/>
          <a:ln/>
        </p:spPr>
        <p:txBody>
          <a:bodyPr wrap="none" lIns="0" tIns="0" rIns="0" bIns="0" rtlCol="0" anchor="t"/>
          <a:lstStyle/>
          <a:p>
            <a:pPr>
              <a:lnSpc>
                <a:spcPts val="2333"/>
              </a:lnSpc>
            </a:pPr>
            <a:r>
              <a:rPr lang="en-US" sz="1458" dirty="0">
                <a:solidFill>
                  <a:srgbClr val="FFFFFF"/>
                </a:solidFill>
                <a:latin typeface="PT Sans" pitchFamily="34" charset="0"/>
                <a:ea typeface="PT Sans" pitchFamily="34" charset="-122"/>
                <a:cs typeface="PT Sans" pitchFamily="34" charset="-120"/>
              </a:rPr>
              <a:t>Components are building blocks of React applications.</a:t>
            </a:r>
            <a:endParaRPr lang="en-US" sz="1458" dirty="0"/>
          </a:p>
        </p:txBody>
      </p:sp>
      <p:pic>
        <p:nvPicPr>
          <p:cNvPr id="5" name="Image 1" descr="preencoded.png"/>
          <p:cNvPicPr>
            <a:picLocks noChangeAspect="1"/>
          </p:cNvPicPr>
          <p:nvPr/>
        </p:nvPicPr>
        <p:blipFill>
          <a:blip r:embed="rId4"/>
          <a:stretch>
            <a:fillRect/>
          </a:stretch>
        </p:blipFill>
        <p:spPr>
          <a:xfrm>
            <a:off x="5226546" y="1854796"/>
            <a:ext cx="935137" cy="1496219"/>
          </a:xfrm>
          <a:prstGeom prst="rect">
            <a:avLst/>
          </a:prstGeom>
        </p:spPr>
      </p:pic>
      <p:sp>
        <p:nvSpPr>
          <p:cNvPr id="6" name="Text 2"/>
          <p:cNvSpPr/>
          <p:nvPr/>
        </p:nvSpPr>
        <p:spPr>
          <a:xfrm>
            <a:off x="6442175" y="2041823"/>
            <a:ext cx="2200374" cy="275034"/>
          </a:xfrm>
          <a:prstGeom prst="rect">
            <a:avLst/>
          </a:prstGeom>
          <a:noFill/>
          <a:ln/>
        </p:spPr>
        <p:txBody>
          <a:bodyPr wrap="none" lIns="0" tIns="0" rIns="0" bIns="0" rtlCol="0" anchor="t"/>
          <a:lstStyle/>
          <a:p>
            <a:pPr>
              <a:lnSpc>
                <a:spcPts val="2125"/>
              </a:lnSpc>
            </a:pPr>
            <a:r>
              <a:rPr lang="en-US" sz="1708" dirty="0">
                <a:solidFill>
                  <a:srgbClr val="FFFFFF"/>
                </a:solidFill>
                <a:latin typeface="Nunito" pitchFamily="34" charset="0"/>
                <a:ea typeface="Nunito" pitchFamily="34" charset="-122"/>
                <a:cs typeface="Nunito" pitchFamily="34" charset="-120"/>
              </a:rPr>
              <a:t>JSX</a:t>
            </a:r>
            <a:endParaRPr lang="en-US" sz="1708" dirty="0"/>
          </a:p>
        </p:txBody>
      </p:sp>
      <p:sp>
        <p:nvSpPr>
          <p:cNvPr id="7" name="Text 3"/>
          <p:cNvSpPr/>
          <p:nvPr/>
        </p:nvSpPr>
        <p:spPr>
          <a:xfrm>
            <a:off x="6442174" y="2429074"/>
            <a:ext cx="5095280" cy="299243"/>
          </a:xfrm>
          <a:prstGeom prst="rect">
            <a:avLst/>
          </a:prstGeom>
          <a:noFill/>
          <a:ln/>
        </p:spPr>
        <p:txBody>
          <a:bodyPr wrap="none" lIns="0" tIns="0" rIns="0" bIns="0" rtlCol="0" anchor="t"/>
          <a:lstStyle/>
          <a:p>
            <a:pPr>
              <a:lnSpc>
                <a:spcPts val="2333"/>
              </a:lnSpc>
            </a:pPr>
            <a:r>
              <a:rPr lang="en-US" sz="1458" dirty="0">
                <a:solidFill>
                  <a:srgbClr val="FFFFFF"/>
                </a:solidFill>
                <a:latin typeface="PT Sans" pitchFamily="34" charset="0"/>
                <a:ea typeface="PT Sans" pitchFamily="34" charset="-122"/>
                <a:cs typeface="PT Sans" pitchFamily="34" charset="-120"/>
              </a:rPr>
              <a:t>Write HTML-like syntax in JavaScript files</a:t>
            </a:r>
            <a:endParaRPr lang="en-US" sz="1458" dirty="0"/>
          </a:p>
        </p:txBody>
      </p:sp>
      <p:pic>
        <p:nvPicPr>
          <p:cNvPr id="8" name="Image 2" descr="preencoded.png"/>
          <p:cNvPicPr>
            <a:picLocks noChangeAspect="1"/>
          </p:cNvPicPr>
          <p:nvPr/>
        </p:nvPicPr>
        <p:blipFill>
          <a:blip r:embed="rId5"/>
          <a:stretch>
            <a:fillRect/>
          </a:stretch>
        </p:blipFill>
        <p:spPr>
          <a:xfrm>
            <a:off x="5226546" y="3351015"/>
            <a:ext cx="935137" cy="1496219"/>
          </a:xfrm>
          <a:prstGeom prst="rect">
            <a:avLst/>
          </a:prstGeom>
        </p:spPr>
      </p:pic>
      <p:sp>
        <p:nvSpPr>
          <p:cNvPr id="9" name="Text 4"/>
          <p:cNvSpPr/>
          <p:nvPr/>
        </p:nvSpPr>
        <p:spPr>
          <a:xfrm>
            <a:off x="6442175" y="3538042"/>
            <a:ext cx="2200374" cy="275034"/>
          </a:xfrm>
          <a:prstGeom prst="rect">
            <a:avLst/>
          </a:prstGeom>
          <a:noFill/>
          <a:ln/>
        </p:spPr>
        <p:txBody>
          <a:bodyPr wrap="none" lIns="0" tIns="0" rIns="0" bIns="0" rtlCol="0" anchor="t"/>
          <a:lstStyle/>
          <a:p>
            <a:pPr>
              <a:lnSpc>
                <a:spcPts val="2125"/>
              </a:lnSpc>
            </a:pPr>
            <a:r>
              <a:rPr lang="en-US" sz="1708" dirty="0">
                <a:solidFill>
                  <a:srgbClr val="FFFFFF"/>
                </a:solidFill>
                <a:latin typeface="Nunito" pitchFamily="34" charset="0"/>
                <a:ea typeface="Nunito" pitchFamily="34" charset="-122"/>
                <a:cs typeface="Nunito" pitchFamily="34" charset="-120"/>
              </a:rPr>
              <a:t>Components</a:t>
            </a:r>
            <a:endParaRPr lang="en-US" sz="1708" dirty="0"/>
          </a:p>
        </p:txBody>
      </p:sp>
      <p:sp>
        <p:nvSpPr>
          <p:cNvPr id="10" name="Text 5"/>
          <p:cNvSpPr/>
          <p:nvPr/>
        </p:nvSpPr>
        <p:spPr>
          <a:xfrm>
            <a:off x="6442174" y="3925293"/>
            <a:ext cx="5095280" cy="299243"/>
          </a:xfrm>
          <a:prstGeom prst="rect">
            <a:avLst/>
          </a:prstGeom>
          <a:noFill/>
          <a:ln/>
        </p:spPr>
        <p:txBody>
          <a:bodyPr wrap="none" lIns="0" tIns="0" rIns="0" bIns="0" rtlCol="0" anchor="t"/>
          <a:lstStyle/>
          <a:p>
            <a:pPr>
              <a:lnSpc>
                <a:spcPts val="2333"/>
              </a:lnSpc>
            </a:pPr>
            <a:r>
              <a:rPr lang="en-US" sz="1458" dirty="0">
                <a:solidFill>
                  <a:srgbClr val="FFFFFF"/>
                </a:solidFill>
                <a:latin typeface="PT Sans" pitchFamily="34" charset="0"/>
                <a:ea typeface="PT Sans" pitchFamily="34" charset="-122"/>
                <a:cs typeface="PT Sans" pitchFamily="34" charset="-120"/>
              </a:rPr>
              <a:t>Reusable blocks of UI with props and state</a:t>
            </a:r>
            <a:endParaRPr lang="en-US" sz="1458" dirty="0"/>
          </a:p>
        </p:txBody>
      </p:sp>
      <p:pic>
        <p:nvPicPr>
          <p:cNvPr id="11" name="Image 3" descr="preencoded.png"/>
          <p:cNvPicPr>
            <a:picLocks noChangeAspect="1"/>
          </p:cNvPicPr>
          <p:nvPr/>
        </p:nvPicPr>
        <p:blipFill>
          <a:blip r:embed="rId6"/>
          <a:stretch>
            <a:fillRect/>
          </a:stretch>
        </p:blipFill>
        <p:spPr>
          <a:xfrm>
            <a:off x="5226546" y="4847233"/>
            <a:ext cx="935137" cy="1496219"/>
          </a:xfrm>
          <a:prstGeom prst="rect">
            <a:avLst/>
          </a:prstGeom>
        </p:spPr>
      </p:pic>
      <p:sp>
        <p:nvSpPr>
          <p:cNvPr id="12" name="Text 6"/>
          <p:cNvSpPr/>
          <p:nvPr/>
        </p:nvSpPr>
        <p:spPr>
          <a:xfrm>
            <a:off x="6442175" y="5034261"/>
            <a:ext cx="2200374" cy="275034"/>
          </a:xfrm>
          <a:prstGeom prst="rect">
            <a:avLst/>
          </a:prstGeom>
          <a:noFill/>
          <a:ln/>
        </p:spPr>
        <p:txBody>
          <a:bodyPr wrap="none" lIns="0" tIns="0" rIns="0" bIns="0" rtlCol="0" anchor="t"/>
          <a:lstStyle/>
          <a:p>
            <a:pPr>
              <a:lnSpc>
                <a:spcPts val="2125"/>
              </a:lnSpc>
            </a:pPr>
            <a:r>
              <a:rPr lang="en-US" sz="1708" dirty="0">
                <a:solidFill>
                  <a:srgbClr val="FFFFFF"/>
                </a:solidFill>
                <a:latin typeface="Nunito" pitchFamily="34" charset="0"/>
                <a:ea typeface="Nunito" pitchFamily="34" charset="-122"/>
                <a:cs typeface="Nunito" pitchFamily="34" charset="-120"/>
              </a:rPr>
              <a:t>Rendering</a:t>
            </a:r>
            <a:endParaRPr lang="en-US" sz="1708" dirty="0"/>
          </a:p>
        </p:txBody>
      </p:sp>
      <p:sp>
        <p:nvSpPr>
          <p:cNvPr id="13" name="Text 7"/>
          <p:cNvSpPr/>
          <p:nvPr/>
        </p:nvSpPr>
        <p:spPr>
          <a:xfrm>
            <a:off x="6442174" y="5421511"/>
            <a:ext cx="5095280" cy="299243"/>
          </a:xfrm>
          <a:prstGeom prst="rect">
            <a:avLst/>
          </a:prstGeom>
          <a:noFill/>
          <a:ln/>
        </p:spPr>
        <p:txBody>
          <a:bodyPr wrap="none" lIns="0" tIns="0" rIns="0" bIns="0" rtlCol="0" anchor="t"/>
          <a:lstStyle/>
          <a:p>
            <a:pPr>
              <a:lnSpc>
                <a:spcPts val="2333"/>
              </a:lnSpc>
            </a:pPr>
            <a:r>
              <a:rPr lang="en-US" sz="1458" dirty="0">
                <a:solidFill>
                  <a:srgbClr val="FFFFFF"/>
                </a:solidFill>
                <a:latin typeface="PT Sans" pitchFamily="34" charset="0"/>
                <a:ea typeface="PT Sans" pitchFamily="34" charset="-122"/>
                <a:cs typeface="PT Sans" pitchFamily="34" charset="-120"/>
              </a:rPr>
              <a:t>Components are rendered to the browser</a:t>
            </a:r>
            <a:endParaRPr lang="en-US" sz="1458" dirty="0"/>
          </a:p>
        </p:txBody>
      </p:sp>
      <p:pic>
        <p:nvPicPr>
          <p:cNvPr id="14" name="Picture 13">
            <a:extLst>
              <a:ext uri="{FF2B5EF4-FFF2-40B4-BE49-F238E27FC236}">
                <a16:creationId xmlns:a16="http://schemas.microsoft.com/office/drawing/2014/main" id="{E8C6619E-2272-412F-9D9B-10B074F574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31026" y="6211461"/>
            <a:ext cx="2060974" cy="64653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26A8A-8CB9-4EA7-8B4F-45A46740F35F}"/>
              </a:ext>
            </a:extLst>
          </p:cNvPr>
          <p:cNvSpPr>
            <a:spLocks noGrp="1"/>
          </p:cNvSpPr>
          <p:nvPr>
            <p:ph type="title"/>
          </p:nvPr>
        </p:nvSpPr>
        <p:spPr/>
        <p:txBody>
          <a:bodyPr/>
          <a:lstStyle/>
          <a:p>
            <a:r>
              <a:rPr lang="en-US" dirty="0">
                <a:solidFill>
                  <a:srgbClr val="FFFF00"/>
                </a:solidFill>
              </a:rPr>
              <a:t>HOW DOES REACT WORK?</a:t>
            </a:r>
          </a:p>
        </p:txBody>
      </p:sp>
      <p:sp>
        <p:nvSpPr>
          <p:cNvPr id="3" name="Content Placeholder 2">
            <a:extLst>
              <a:ext uri="{FF2B5EF4-FFF2-40B4-BE49-F238E27FC236}">
                <a16:creationId xmlns:a16="http://schemas.microsoft.com/office/drawing/2014/main" id="{ECE4DD45-A03C-4537-A4B1-EF8F051EC383}"/>
              </a:ext>
            </a:extLst>
          </p:cNvPr>
          <p:cNvSpPr>
            <a:spLocks noGrp="1"/>
          </p:cNvSpPr>
          <p:nvPr>
            <p:ph idx="1"/>
          </p:nvPr>
        </p:nvSpPr>
        <p:spPr/>
        <p:txBody>
          <a:bodyPr>
            <a:normAutofit/>
          </a:bodyPr>
          <a:lstStyle/>
          <a:p>
            <a:r>
              <a:rPr lang="en-US" sz="3600" b="0" i="0" dirty="0">
                <a:effectLst/>
                <a:latin typeface="__fkGroteskNeue_598ab8"/>
              </a:rPr>
              <a:t>React creates an in-memory representation of the DOM (the virtual DOM). When changes occur, it calculates the most efficient way to update the browser's DOM by comparing the current virtual DOM with a previous version and applying only the necessary updates. This results in improved performance and a smoother user experience.</a:t>
            </a:r>
            <a:endParaRPr lang="en-US" sz="3600" dirty="0"/>
          </a:p>
        </p:txBody>
      </p:sp>
      <p:pic>
        <p:nvPicPr>
          <p:cNvPr id="4" name="Picture 3">
            <a:extLst>
              <a:ext uri="{FF2B5EF4-FFF2-40B4-BE49-F238E27FC236}">
                <a16:creationId xmlns:a16="http://schemas.microsoft.com/office/drawing/2014/main" id="{C4B0AF19-6954-4419-8B32-7FD343DB34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1026" y="6211461"/>
            <a:ext cx="2060974" cy="646539"/>
          </a:xfrm>
          <a:prstGeom prst="rect">
            <a:avLst/>
          </a:prstGeom>
        </p:spPr>
      </p:pic>
    </p:spTree>
    <p:extLst>
      <p:ext uri="{BB962C8B-B14F-4D97-AF65-F5344CB8AC3E}">
        <p14:creationId xmlns:p14="http://schemas.microsoft.com/office/powerpoint/2010/main" val="3343406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BEAAEE-66B3-4A48-BAAF-7DB93342B8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1026" y="6211461"/>
            <a:ext cx="2060974" cy="646539"/>
          </a:xfrm>
          <a:prstGeom prst="rect">
            <a:avLst/>
          </a:prstGeom>
        </p:spPr>
      </p:pic>
    </p:spTree>
    <p:extLst>
      <p:ext uri="{BB962C8B-B14F-4D97-AF65-F5344CB8AC3E}">
        <p14:creationId xmlns:p14="http://schemas.microsoft.com/office/powerpoint/2010/main" val="1375611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DCF59B-C8C9-44B1-84D4-06BFC501B4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1026" y="6211461"/>
            <a:ext cx="2060974" cy="646539"/>
          </a:xfrm>
          <a:prstGeom prst="rect">
            <a:avLst/>
          </a:prstGeom>
        </p:spPr>
      </p:pic>
      <p:sp>
        <p:nvSpPr>
          <p:cNvPr id="7" name="TextBox 6">
            <a:extLst>
              <a:ext uri="{FF2B5EF4-FFF2-40B4-BE49-F238E27FC236}">
                <a16:creationId xmlns:a16="http://schemas.microsoft.com/office/drawing/2014/main" id="{4762000B-E9E4-40E9-9AD5-804EBFA11669}"/>
              </a:ext>
            </a:extLst>
          </p:cNvPr>
          <p:cNvSpPr txBox="1"/>
          <p:nvPr/>
        </p:nvSpPr>
        <p:spPr>
          <a:xfrm>
            <a:off x="4966953" y="400050"/>
            <a:ext cx="1314784" cy="646331"/>
          </a:xfrm>
          <a:prstGeom prst="rect">
            <a:avLst/>
          </a:prstGeom>
          <a:noFill/>
        </p:spPr>
        <p:txBody>
          <a:bodyPr wrap="none" rtlCol="0">
            <a:spAutoFit/>
          </a:bodyPr>
          <a:lstStyle/>
          <a:p>
            <a:r>
              <a:rPr lang="en-US" sz="3600" b="1" dirty="0">
                <a:solidFill>
                  <a:srgbClr val="FFFF00"/>
                </a:solidFill>
              </a:rPr>
              <a:t>VITE</a:t>
            </a:r>
          </a:p>
        </p:txBody>
      </p:sp>
      <p:sp>
        <p:nvSpPr>
          <p:cNvPr id="8" name="TextBox 7">
            <a:extLst>
              <a:ext uri="{FF2B5EF4-FFF2-40B4-BE49-F238E27FC236}">
                <a16:creationId xmlns:a16="http://schemas.microsoft.com/office/drawing/2014/main" id="{720D94B5-7C7B-4EC3-B7F5-EB1EEAC01464}"/>
              </a:ext>
            </a:extLst>
          </p:cNvPr>
          <p:cNvSpPr txBox="1"/>
          <p:nvPr/>
        </p:nvSpPr>
        <p:spPr>
          <a:xfrm>
            <a:off x="371474" y="1143357"/>
            <a:ext cx="11820525" cy="5632311"/>
          </a:xfrm>
          <a:prstGeom prst="rect">
            <a:avLst/>
          </a:prstGeom>
          <a:noFill/>
        </p:spPr>
        <p:txBody>
          <a:bodyPr wrap="square" rtlCol="0">
            <a:spAutoFit/>
          </a:bodyPr>
          <a:lstStyle/>
          <a:p>
            <a:pPr algn="l"/>
            <a:r>
              <a:rPr lang="en-US" b="0" i="0" dirty="0" err="1">
                <a:solidFill>
                  <a:srgbClr val="FFFF00"/>
                </a:solidFill>
                <a:effectLst/>
                <a:latin typeface="__fkGroteskNeue_598ab8"/>
              </a:rPr>
              <a:t>Vite</a:t>
            </a:r>
            <a:r>
              <a:rPr lang="en-US" b="0" i="0" dirty="0">
                <a:effectLst/>
                <a:latin typeface="__fkGroteskNeue_598ab8"/>
              </a:rPr>
              <a:t> is a modern build tool and development server designed to enhance the development experience for web applications, particularly those built with frameworks like React. It focuses on speed and efficiency, making it an excellent choice for developers looking to streamline their workflow.</a:t>
            </a:r>
            <a:br>
              <a:rPr lang="en-US" b="0" i="0" dirty="0">
                <a:effectLst/>
                <a:latin typeface="__fkGroteskNeue_598ab8"/>
              </a:rPr>
            </a:br>
            <a:br>
              <a:rPr lang="en-US" b="0" i="0" dirty="0">
                <a:effectLst/>
                <a:latin typeface="__fkGroteskNeue_598ab8"/>
              </a:rPr>
            </a:br>
            <a:r>
              <a:rPr lang="en-US" dirty="0">
                <a:solidFill>
                  <a:srgbClr val="92D050"/>
                </a:solidFill>
                <a:latin typeface="__fkGroteskNeue_598ab8"/>
              </a:rPr>
              <a:t>VITE FEATURES:</a:t>
            </a:r>
            <a:br>
              <a:rPr lang="en-US" dirty="0">
                <a:solidFill>
                  <a:srgbClr val="FFFF00"/>
                </a:solidFill>
                <a:latin typeface="__fkGroteskNeue_598ab8"/>
              </a:rPr>
            </a:br>
            <a:r>
              <a:rPr lang="en-US" b="0" i="0" dirty="0">
                <a:solidFill>
                  <a:srgbClr val="FFFF00"/>
                </a:solidFill>
                <a:effectLst/>
                <a:latin typeface="__fkGroteskNeue_598ab8"/>
              </a:rPr>
              <a:t>Fast Development Server: </a:t>
            </a:r>
            <a:r>
              <a:rPr lang="en-US" b="0" i="0" dirty="0" err="1">
                <a:effectLst/>
                <a:latin typeface="__fkGroteskNeue_598ab8"/>
              </a:rPr>
              <a:t>Vite</a:t>
            </a:r>
            <a:r>
              <a:rPr lang="en-US" b="0" i="0" dirty="0">
                <a:effectLst/>
                <a:latin typeface="__fkGroteskNeue_598ab8"/>
              </a:rPr>
              <a:t> serves files over native ES modules, which allows for extremely fast hot module replacement (HMR). This means that changes in your code are reflected in the browser almost instantly without needing a full page reload.</a:t>
            </a:r>
          </a:p>
          <a:p>
            <a:pPr algn="l">
              <a:buFont typeface="+mj-lt"/>
              <a:buAutoNum type="arabicPeriod"/>
            </a:pPr>
            <a:r>
              <a:rPr lang="en-US" b="0" i="0" dirty="0">
                <a:solidFill>
                  <a:srgbClr val="FFFF00"/>
                </a:solidFill>
                <a:effectLst/>
                <a:latin typeface="__fkGroteskNeue_598ab8"/>
              </a:rPr>
              <a:t>Optimized Build Process: </a:t>
            </a:r>
            <a:r>
              <a:rPr lang="en-US" b="0" i="0" dirty="0">
                <a:effectLst/>
                <a:latin typeface="__fkGroteskNeue_598ab8"/>
              </a:rPr>
              <a:t>When it's time to build your application for production, </a:t>
            </a:r>
            <a:r>
              <a:rPr lang="en-US" b="0" i="0" dirty="0" err="1">
                <a:effectLst/>
                <a:latin typeface="__fkGroteskNeue_598ab8"/>
              </a:rPr>
              <a:t>Vite</a:t>
            </a:r>
            <a:r>
              <a:rPr lang="en-US" b="0" i="0" dirty="0">
                <a:effectLst/>
                <a:latin typeface="__fkGroteskNeue_598ab8"/>
              </a:rPr>
              <a:t> uses Rollup under the hood to bundle your code efficiently, producing highly optimized static assets.</a:t>
            </a:r>
            <a:br>
              <a:rPr lang="en-US" b="0" i="0" dirty="0">
                <a:effectLst/>
                <a:latin typeface="__fkGroteskNeue_598ab8"/>
              </a:rPr>
            </a:br>
            <a:endParaRPr lang="en-US" b="0" i="0" dirty="0">
              <a:effectLst/>
              <a:latin typeface="__fkGroteskNeue_598ab8"/>
            </a:endParaRPr>
          </a:p>
          <a:p>
            <a:pPr algn="l">
              <a:buFont typeface="+mj-lt"/>
              <a:buAutoNum type="arabicPeriod"/>
            </a:pPr>
            <a:r>
              <a:rPr lang="en-US" b="0" i="0" dirty="0">
                <a:solidFill>
                  <a:srgbClr val="FFFF00"/>
                </a:solidFill>
                <a:effectLst/>
                <a:latin typeface="__fkGroteskNeue_598ab8"/>
              </a:rPr>
              <a:t>Support for Modern JavaScript: </a:t>
            </a:r>
            <a:r>
              <a:rPr lang="en-US" b="0" i="0" dirty="0" err="1">
                <a:effectLst/>
                <a:latin typeface="__fkGroteskNeue_598ab8"/>
              </a:rPr>
              <a:t>Vite</a:t>
            </a:r>
            <a:r>
              <a:rPr lang="en-US" b="0" i="0" dirty="0">
                <a:effectLst/>
                <a:latin typeface="__fkGroteskNeue_598ab8"/>
              </a:rPr>
              <a:t> supports the latest JavaScript features out of the box, allowing developers to write modern code without worrying about compatibility issues with older browsers.</a:t>
            </a:r>
            <a:br>
              <a:rPr lang="en-US" b="0" i="0" dirty="0">
                <a:effectLst/>
                <a:latin typeface="__fkGroteskNeue_598ab8"/>
              </a:rPr>
            </a:br>
            <a:endParaRPr lang="en-US" b="0" i="0" dirty="0">
              <a:effectLst/>
              <a:latin typeface="__fkGroteskNeue_598ab8"/>
            </a:endParaRPr>
          </a:p>
          <a:p>
            <a:pPr algn="l">
              <a:buFont typeface="+mj-lt"/>
              <a:buAutoNum type="arabicPeriod"/>
            </a:pPr>
            <a:r>
              <a:rPr lang="en-US" b="0" i="0" dirty="0">
                <a:solidFill>
                  <a:srgbClr val="FFFF00"/>
                </a:solidFill>
                <a:effectLst/>
                <a:latin typeface="__fkGroteskNeue_598ab8"/>
              </a:rPr>
              <a:t>Framework Agnostic: </a:t>
            </a:r>
            <a:r>
              <a:rPr lang="en-US" b="0" i="0" dirty="0">
                <a:effectLst/>
                <a:latin typeface="__fkGroteskNeue_598ab8"/>
              </a:rPr>
              <a:t>While </a:t>
            </a:r>
            <a:r>
              <a:rPr lang="en-US" b="0" i="0" dirty="0" err="1">
                <a:effectLst/>
                <a:latin typeface="__fkGroteskNeue_598ab8"/>
              </a:rPr>
              <a:t>Vite</a:t>
            </a:r>
            <a:r>
              <a:rPr lang="en-US" b="0" i="0" dirty="0">
                <a:effectLst/>
                <a:latin typeface="__fkGroteskNeue_598ab8"/>
              </a:rPr>
              <a:t> is often associated with React, it also supports other frameworks like Vue, </a:t>
            </a:r>
            <a:r>
              <a:rPr lang="en-US" b="0" i="0" dirty="0" err="1">
                <a:effectLst/>
                <a:latin typeface="__fkGroteskNeue_598ab8"/>
              </a:rPr>
              <a:t>Preact</a:t>
            </a:r>
            <a:r>
              <a:rPr lang="en-US" b="0" i="0" dirty="0">
                <a:effectLst/>
                <a:latin typeface="__fkGroteskNeue_598ab8"/>
              </a:rPr>
              <a:t>, and Svelte. This makes it versatile for various project types.</a:t>
            </a:r>
            <a:br>
              <a:rPr lang="en-US" b="0" i="0" dirty="0">
                <a:effectLst/>
                <a:latin typeface="__fkGroteskNeue_598ab8"/>
              </a:rPr>
            </a:br>
            <a:endParaRPr lang="en-US" b="0" i="0" dirty="0">
              <a:effectLst/>
              <a:latin typeface="__fkGroteskNeue_598ab8"/>
            </a:endParaRPr>
          </a:p>
          <a:p>
            <a:pPr algn="l">
              <a:buFont typeface="+mj-lt"/>
              <a:buAutoNum type="arabicPeriod"/>
            </a:pPr>
            <a:r>
              <a:rPr lang="en-US" b="0" i="0" dirty="0">
                <a:solidFill>
                  <a:srgbClr val="FFFF00"/>
                </a:solidFill>
                <a:effectLst/>
                <a:latin typeface="__fkGroteskNeue_598ab8"/>
              </a:rPr>
              <a:t>Plugin Ecosystem: </a:t>
            </a:r>
            <a:r>
              <a:rPr lang="en-US" b="0" i="0" dirty="0" err="1">
                <a:effectLst/>
                <a:latin typeface="__fkGroteskNeue_598ab8"/>
              </a:rPr>
              <a:t>Vite</a:t>
            </a:r>
            <a:r>
              <a:rPr lang="en-US" b="0" i="0" dirty="0">
                <a:effectLst/>
                <a:latin typeface="__fkGroteskNeue_598ab8"/>
              </a:rPr>
              <a:t> has a rich plugin ecosystem that allows developers to extend its functionality easily, integrating with other tools and frameworks as needed.</a:t>
            </a:r>
          </a:p>
          <a:p>
            <a:endParaRPr lang="en-US" dirty="0">
              <a:solidFill>
                <a:srgbClr val="FFFF00"/>
              </a:solidFill>
            </a:endParaRPr>
          </a:p>
        </p:txBody>
      </p:sp>
    </p:spTree>
    <p:extLst>
      <p:ext uri="{BB962C8B-B14F-4D97-AF65-F5344CB8AC3E}">
        <p14:creationId xmlns:p14="http://schemas.microsoft.com/office/powerpoint/2010/main" val="3381018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4572000" cy="6858000"/>
          </a:xfrm>
          <a:prstGeom prst="rect">
            <a:avLst/>
          </a:prstGeom>
        </p:spPr>
      </p:pic>
      <p:sp>
        <p:nvSpPr>
          <p:cNvPr id="3" name="Text 0"/>
          <p:cNvSpPr/>
          <p:nvPr/>
        </p:nvSpPr>
        <p:spPr>
          <a:xfrm>
            <a:off x="5260182" y="698302"/>
            <a:ext cx="4626669" cy="578247"/>
          </a:xfrm>
          <a:prstGeom prst="rect">
            <a:avLst/>
          </a:prstGeom>
          <a:noFill/>
          <a:ln/>
        </p:spPr>
        <p:txBody>
          <a:bodyPr wrap="none" lIns="0" tIns="0" rIns="0" bIns="0" rtlCol="0" anchor="t"/>
          <a:lstStyle/>
          <a:p>
            <a:pPr>
              <a:lnSpc>
                <a:spcPts val="4541"/>
              </a:lnSpc>
            </a:pPr>
            <a:r>
              <a:rPr lang="en-US" sz="3625" dirty="0">
                <a:solidFill>
                  <a:srgbClr val="FFFFFF"/>
                </a:solidFill>
                <a:latin typeface="Nunito" pitchFamily="34" charset="0"/>
                <a:ea typeface="Nunito" pitchFamily="34" charset="-122"/>
                <a:cs typeface="Nunito" pitchFamily="34" charset="-120"/>
              </a:rPr>
              <a:t>Setting Up Vite</a:t>
            </a:r>
            <a:endParaRPr lang="en-US" sz="3625" dirty="0"/>
          </a:p>
        </p:txBody>
      </p:sp>
      <p:sp>
        <p:nvSpPr>
          <p:cNvPr id="4" name="Text 1"/>
          <p:cNvSpPr/>
          <p:nvPr/>
        </p:nvSpPr>
        <p:spPr>
          <a:xfrm>
            <a:off x="5260182" y="1571427"/>
            <a:ext cx="6243638" cy="314623"/>
          </a:xfrm>
          <a:prstGeom prst="rect">
            <a:avLst/>
          </a:prstGeom>
          <a:noFill/>
          <a:ln/>
        </p:spPr>
        <p:txBody>
          <a:bodyPr wrap="none" lIns="0" tIns="0" rIns="0" bIns="0" rtlCol="0" anchor="t"/>
          <a:lstStyle/>
          <a:p>
            <a:pPr>
              <a:lnSpc>
                <a:spcPts val="2458"/>
              </a:lnSpc>
            </a:pPr>
            <a:r>
              <a:rPr lang="en-US" sz="1542" dirty="0">
                <a:solidFill>
                  <a:srgbClr val="FFFFFF"/>
                </a:solidFill>
                <a:latin typeface="PT Sans" pitchFamily="34" charset="0"/>
                <a:ea typeface="PT Sans" pitchFamily="34" charset="-122"/>
                <a:cs typeface="PT Sans" pitchFamily="34" charset="-120"/>
              </a:rPr>
              <a:t>Vite makes setting up React projects simple.</a:t>
            </a:r>
            <a:endParaRPr lang="en-US" sz="1542" dirty="0"/>
          </a:p>
        </p:txBody>
      </p:sp>
      <p:sp>
        <p:nvSpPr>
          <p:cNvPr id="5" name="Shape 2"/>
          <p:cNvSpPr/>
          <p:nvPr/>
        </p:nvSpPr>
        <p:spPr>
          <a:xfrm>
            <a:off x="5542359" y="2107208"/>
            <a:ext cx="25400" cy="4052491"/>
          </a:xfrm>
          <a:prstGeom prst="roundRect">
            <a:avLst>
              <a:gd name="adj" fmla="val 1161240"/>
            </a:avLst>
          </a:prstGeom>
          <a:solidFill>
            <a:srgbClr val="FFFFFF">
              <a:alpha val="24000"/>
            </a:srgbClr>
          </a:solidFill>
          <a:ln/>
        </p:spPr>
      </p:sp>
      <p:sp>
        <p:nvSpPr>
          <p:cNvPr id="6" name="Shape 3"/>
          <p:cNvSpPr/>
          <p:nvPr/>
        </p:nvSpPr>
        <p:spPr>
          <a:xfrm>
            <a:off x="5750867" y="2536825"/>
            <a:ext cx="688182" cy="25400"/>
          </a:xfrm>
          <a:prstGeom prst="roundRect">
            <a:avLst>
              <a:gd name="adj" fmla="val 1161240"/>
            </a:avLst>
          </a:prstGeom>
          <a:solidFill>
            <a:srgbClr val="F2B42D"/>
          </a:solidFill>
          <a:ln/>
        </p:spPr>
      </p:sp>
      <p:sp>
        <p:nvSpPr>
          <p:cNvPr id="7" name="Shape 4"/>
          <p:cNvSpPr/>
          <p:nvPr/>
        </p:nvSpPr>
        <p:spPr>
          <a:xfrm>
            <a:off x="5333851" y="2328367"/>
            <a:ext cx="442417" cy="442417"/>
          </a:xfrm>
          <a:prstGeom prst="roundRect">
            <a:avLst>
              <a:gd name="adj" fmla="val 66669"/>
            </a:avLst>
          </a:prstGeom>
          <a:solidFill>
            <a:srgbClr val="00002E"/>
          </a:solidFill>
          <a:ln w="22860">
            <a:solidFill>
              <a:srgbClr val="F2B42D"/>
            </a:solidFill>
            <a:prstDash val="solid"/>
          </a:ln>
        </p:spPr>
      </p:sp>
      <p:sp>
        <p:nvSpPr>
          <p:cNvPr id="8" name="Text 5"/>
          <p:cNvSpPr/>
          <p:nvPr/>
        </p:nvSpPr>
        <p:spPr>
          <a:xfrm>
            <a:off x="5471765" y="2410719"/>
            <a:ext cx="166588" cy="277614"/>
          </a:xfrm>
          <a:prstGeom prst="rect">
            <a:avLst/>
          </a:prstGeom>
          <a:noFill/>
          <a:ln/>
        </p:spPr>
        <p:txBody>
          <a:bodyPr wrap="none" lIns="0" tIns="0" rIns="0" bIns="0" rtlCol="0" anchor="t"/>
          <a:lstStyle/>
          <a:p>
            <a:pPr algn="ctr">
              <a:lnSpc>
                <a:spcPts val="2167"/>
              </a:lnSpc>
            </a:pPr>
            <a:r>
              <a:rPr lang="en-US" sz="2167" dirty="0">
                <a:solidFill>
                  <a:srgbClr val="FFFFFF"/>
                </a:solidFill>
                <a:latin typeface="Nunito" pitchFamily="34" charset="0"/>
                <a:ea typeface="Nunito" pitchFamily="34" charset="-122"/>
                <a:cs typeface="Nunito" pitchFamily="34" charset="-120"/>
              </a:rPr>
              <a:t>1</a:t>
            </a:r>
            <a:endParaRPr lang="en-US" sz="2167" dirty="0"/>
          </a:p>
        </p:txBody>
      </p:sp>
      <p:sp>
        <p:nvSpPr>
          <p:cNvPr id="9" name="Text 6"/>
          <p:cNvSpPr/>
          <p:nvPr/>
        </p:nvSpPr>
        <p:spPr>
          <a:xfrm>
            <a:off x="6636544" y="2303760"/>
            <a:ext cx="2313285" cy="289223"/>
          </a:xfrm>
          <a:prstGeom prst="rect">
            <a:avLst/>
          </a:prstGeom>
          <a:noFill/>
          <a:ln/>
        </p:spPr>
        <p:txBody>
          <a:bodyPr wrap="none" lIns="0" tIns="0" rIns="0" bIns="0" rtlCol="0" anchor="t"/>
          <a:lstStyle/>
          <a:p>
            <a:pPr>
              <a:lnSpc>
                <a:spcPts val="2250"/>
              </a:lnSpc>
            </a:pPr>
            <a:r>
              <a:rPr lang="en-US" sz="1792" dirty="0">
                <a:solidFill>
                  <a:srgbClr val="FFFFFF"/>
                </a:solidFill>
                <a:latin typeface="Nunito" pitchFamily="34" charset="0"/>
                <a:ea typeface="Nunito" pitchFamily="34" charset="-122"/>
                <a:cs typeface="Nunito" pitchFamily="34" charset="-120"/>
              </a:rPr>
              <a:t>Install Node.js</a:t>
            </a:r>
            <a:endParaRPr lang="en-US" sz="1792" dirty="0"/>
          </a:p>
        </p:txBody>
      </p:sp>
      <p:sp>
        <p:nvSpPr>
          <p:cNvPr id="10" name="Text 7"/>
          <p:cNvSpPr/>
          <p:nvPr/>
        </p:nvSpPr>
        <p:spPr>
          <a:xfrm>
            <a:off x="6636544" y="2710954"/>
            <a:ext cx="4867275" cy="314623"/>
          </a:xfrm>
          <a:prstGeom prst="rect">
            <a:avLst/>
          </a:prstGeom>
          <a:noFill/>
          <a:ln/>
        </p:spPr>
        <p:txBody>
          <a:bodyPr wrap="none" lIns="0" tIns="0" rIns="0" bIns="0" rtlCol="0" anchor="t"/>
          <a:lstStyle/>
          <a:p>
            <a:pPr>
              <a:lnSpc>
                <a:spcPts val="2458"/>
              </a:lnSpc>
            </a:pPr>
            <a:r>
              <a:rPr lang="en-US" sz="1542" dirty="0">
                <a:solidFill>
                  <a:srgbClr val="FFFFFF"/>
                </a:solidFill>
                <a:latin typeface="PT Sans" pitchFamily="34" charset="0"/>
                <a:ea typeface="PT Sans" pitchFamily="34" charset="-122"/>
                <a:cs typeface="PT Sans" pitchFamily="34" charset="-120"/>
              </a:rPr>
              <a:t>Download and install from the official website</a:t>
            </a:r>
            <a:endParaRPr lang="en-US" sz="1542" dirty="0"/>
          </a:p>
        </p:txBody>
      </p:sp>
      <p:sp>
        <p:nvSpPr>
          <p:cNvPr id="11" name="Shape 8"/>
          <p:cNvSpPr/>
          <p:nvPr/>
        </p:nvSpPr>
        <p:spPr>
          <a:xfrm>
            <a:off x="5750867" y="3848298"/>
            <a:ext cx="688182" cy="25400"/>
          </a:xfrm>
          <a:prstGeom prst="roundRect">
            <a:avLst>
              <a:gd name="adj" fmla="val 1161240"/>
            </a:avLst>
          </a:prstGeom>
          <a:solidFill>
            <a:srgbClr val="D7425E"/>
          </a:solidFill>
          <a:ln/>
        </p:spPr>
      </p:sp>
      <p:sp>
        <p:nvSpPr>
          <p:cNvPr id="12" name="Shape 9"/>
          <p:cNvSpPr/>
          <p:nvPr/>
        </p:nvSpPr>
        <p:spPr>
          <a:xfrm>
            <a:off x="5333851" y="3639840"/>
            <a:ext cx="442417" cy="442417"/>
          </a:xfrm>
          <a:prstGeom prst="roundRect">
            <a:avLst>
              <a:gd name="adj" fmla="val 66669"/>
            </a:avLst>
          </a:prstGeom>
          <a:solidFill>
            <a:srgbClr val="00002E"/>
          </a:solidFill>
          <a:ln w="22860">
            <a:solidFill>
              <a:srgbClr val="D7425E"/>
            </a:solidFill>
            <a:prstDash val="solid"/>
          </a:ln>
        </p:spPr>
      </p:sp>
      <p:sp>
        <p:nvSpPr>
          <p:cNvPr id="13" name="Text 10"/>
          <p:cNvSpPr/>
          <p:nvPr/>
        </p:nvSpPr>
        <p:spPr>
          <a:xfrm>
            <a:off x="5471765" y="3722192"/>
            <a:ext cx="166588" cy="277614"/>
          </a:xfrm>
          <a:prstGeom prst="rect">
            <a:avLst/>
          </a:prstGeom>
          <a:noFill/>
          <a:ln/>
        </p:spPr>
        <p:txBody>
          <a:bodyPr wrap="none" lIns="0" tIns="0" rIns="0" bIns="0" rtlCol="0" anchor="t"/>
          <a:lstStyle/>
          <a:p>
            <a:pPr algn="ctr">
              <a:lnSpc>
                <a:spcPts val="2167"/>
              </a:lnSpc>
            </a:pPr>
            <a:r>
              <a:rPr lang="en-US" sz="2167" dirty="0">
                <a:solidFill>
                  <a:srgbClr val="FFFFFF"/>
                </a:solidFill>
                <a:latin typeface="Nunito" pitchFamily="34" charset="0"/>
                <a:ea typeface="Nunito" pitchFamily="34" charset="-122"/>
                <a:cs typeface="Nunito" pitchFamily="34" charset="-120"/>
              </a:rPr>
              <a:t>2</a:t>
            </a:r>
            <a:endParaRPr lang="en-US" sz="2167" dirty="0"/>
          </a:p>
        </p:txBody>
      </p:sp>
      <p:sp>
        <p:nvSpPr>
          <p:cNvPr id="14" name="Text 11"/>
          <p:cNvSpPr/>
          <p:nvPr/>
        </p:nvSpPr>
        <p:spPr>
          <a:xfrm>
            <a:off x="6636544" y="3615234"/>
            <a:ext cx="2313285" cy="289223"/>
          </a:xfrm>
          <a:prstGeom prst="rect">
            <a:avLst/>
          </a:prstGeom>
          <a:noFill/>
          <a:ln/>
        </p:spPr>
        <p:txBody>
          <a:bodyPr wrap="none" lIns="0" tIns="0" rIns="0" bIns="0" rtlCol="0" anchor="t"/>
          <a:lstStyle/>
          <a:p>
            <a:pPr>
              <a:lnSpc>
                <a:spcPts val="2250"/>
              </a:lnSpc>
            </a:pPr>
            <a:r>
              <a:rPr lang="en-US" sz="1792" dirty="0">
                <a:solidFill>
                  <a:srgbClr val="FFFFFF"/>
                </a:solidFill>
                <a:latin typeface="Nunito" pitchFamily="34" charset="0"/>
                <a:ea typeface="Nunito" pitchFamily="34" charset="-122"/>
                <a:cs typeface="Nunito" pitchFamily="34" charset="-120"/>
              </a:rPr>
              <a:t>Run the Command</a:t>
            </a:r>
            <a:endParaRPr lang="en-US" sz="1792" dirty="0"/>
          </a:p>
        </p:txBody>
      </p:sp>
      <p:sp>
        <p:nvSpPr>
          <p:cNvPr id="15" name="Text 12"/>
          <p:cNvSpPr/>
          <p:nvPr/>
        </p:nvSpPr>
        <p:spPr>
          <a:xfrm>
            <a:off x="6636544" y="4022428"/>
            <a:ext cx="4867275" cy="629245"/>
          </a:xfrm>
          <a:prstGeom prst="rect">
            <a:avLst/>
          </a:prstGeom>
          <a:noFill/>
          <a:ln/>
        </p:spPr>
        <p:txBody>
          <a:bodyPr wrap="square" lIns="0" tIns="0" rIns="0" bIns="0" rtlCol="0" anchor="t"/>
          <a:lstStyle/>
          <a:p>
            <a:pPr>
              <a:lnSpc>
                <a:spcPts val="2458"/>
              </a:lnSpc>
            </a:pPr>
            <a:r>
              <a:rPr lang="en-US" sz="1542" dirty="0">
                <a:solidFill>
                  <a:srgbClr val="FFFFFF"/>
                </a:solidFill>
                <a:latin typeface="PT Sans" pitchFamily="34" charset="0"/>
                <a:ea typeface="PT Sans" pitchFamily="34" charset="-122"/>
                <a:cs typeface="PT Sans" pitchFamily="34" charset="-120"/>
              </a:rPr>
              <a:t>Use the command: npm create vite@latest my-react-app --template react</a:t>
            </a:r>
            <a:endParaRPr lang="en-US" sz="1542" dirty="0"/>
          </a:p>
        </p:txBody>
      </p:sp>
      <p:sp>
        <p:nvSpPr>
          <p:cNvPr id="16" name="Shape 13"/>
          <p:cNvSpPr/>
          <p:nvPr/>
        </p:nvSpPr>
        <p:spPr>
          <a:xfrm>
            <a:off x="5750867" y="5474394"/>
            <a:ext cx="688182" cy="25400"/>
          </a:xfrm>
          <a:prstGeom prst="roundRect">
            <a:avLst>
              <a:gd name="adj" fmla="val 1161240"/>
            </a:avLst>
          </a:prstGeom>
          <a:solidFill>
            <a:srgbClr val="DD785E"/>
          </a:solidFill>
          <a:ln/>
        </p:spPr>
      </p:sp>
      <p:sp>
        <p:nvSpPr>
          <p:cNvPr id="17" name="Shape 14"/>
          <p:cNvSpPr/>
          <p:nvPr/>
        </p:nvSpPr>
        <p:spPr>
          <a:xfrm>
            <a:off x="5333851" y="5265936"/>
            <a:ext cx="442417" cy="442417"/>
          </a:xfrm>
          <a:prstGeom prst="roundRect">
            <a:avLst>
              <a:gd name="adj" fmla="val 66669"/>
            </a:avLst>
          </a:prstGeom>
          <a:solidFill>
            <a:srgbClr val="00002E"/>
          </a:solidFill>
          <a:ln w="22860">
            <a:solidFill>
              <a:srgbClr val="DD785E"/>
            </a:solidFill>
            <a:prstDash val="solid"/>
          </a:ln>
        </p:spPr>
      </p:sp>
      <p:sp>
        <p:nvSpPr>
          <p:cNvPr id="18" name="Text 15"/>
          <p:cNvSpPr/>
          <p:nvPr/>
        </p:nvSpPr>
        <p:spPr>
          <a:xfrm>
            <a:off x="5471765" y="5348288"/>
            <a:ext cx="166588" cy="277614"/>
          </a:xfrm>
          <a:prstGeom prst="rect">
            <a:avLst/>
          </a:prstGeom>
          <a:noFill/>
          <a:ln/>
        </p:spPr>
        <p:txBody>
          <a:bodyPr wrap="none" lIns="0" tIns="0" rIns="0" bIns="0" rtlCol="0" anchor="t"/>
          <a:lstStyle/>
          <a:p>
            <a:pPr algn="ctr">
              <a:lnSpc>
                <a:spcPts val="2167"/>
              </a:lnSpc>
            </a:pPr>
            <a:r>
              <a:rPr lang="en-US" sz="2167" dirty="0">
                <a:solidFill>
                  <a:srgbClr val="FFFFFF"/>
                </a:solidFill>
                <a:latin typeface="Nunito" pitchFamily="34" charset="0"/>
                <a:ea typeface="Nunito" pitchFamily="34" charset="-122"/>
                <a:cs typeface="Nunito" pitchFamily="34" charset="-120"/>
              </a:rPr>
              <a:t>3</a:t>
            </a:r>
            <a:endParaRPr lang="en-US" sz="2167" dirty="0"/>
          </a:p>
        </p:txBody>
      </p:sp>
      <p:sp>
        <p:nvSpPr>
          <p:cNvPr id="19" name="Text 16"/>
          <p:cNvSpPr/>
          <p:nvPr/>
        </p:nvSpPr>
        <p:spPr>
          <a:xfrm>
            <a:off x="6636544" y="5241330"/>
            <a:ext cx="2313285" cy="289223"/>
          </a:xfrm>
          <a:prstGeom prst="rect">
            <a:avLst/>
          </a:prstGeom>
          <a:noFill/>
          <a:ln/>
        </p:spPr>
        <p:txBody>
          <a:bodyPr wrap="none" lIns="0" tIns="0" rIns="0" bIns="0" rtlCol="0" anchor="t"/>
          <a:lstStyle/>
          <a:p>
            <a:pPr>
              <a:lnSpc>
                <a:spcPts val="2250"/>
              </a:lnSpc>
            </a:pPr>
            <a:r>
              <a:rPr lang="en-US" sz="1792" dirty="0">
                <a:solidFill>
                  <a:srgbClr val="FFFFFF"/>
                </a:solidFill>
                <a:latin typeface="Nunito" pitchFamily="34" charset="0"/>
                <a:ea typeface="Nunito" pitchFamily="34" charset="-122"/>
                <a:cs typeface="Nunito" pitchFamily="34" charset="-120"/>
              </a:rPr>
              <a:t>Start the Project</a:t>
            </a:r>
            <a:endParaRPr lang="en-US" sz="1792" dirty="0"/>
          </a:p>
        </p:txBody>
      </p:sp>
      <p:sp>
        <p:nvSpPr>
          <p:cNvPr id="20" name="Text 17"/>
          <p:cNvSpPr/>
          <p:nvPr/>
        </p:nvSpPr>
        <p:spPr>
          <a:xfrm>
            <a:off x="6636544" y="5648524"/>
            <a:ext cx="4867275" cy="314623"/>
          </a:xfrm>
          <a:prstGeom prst="rect">
            <a:avLst/>
          </a:prstGeom>
          <a:noFill/>
          <a:ln/>
        </p:spPr>
        <p:txBody>
          <a:bodyPr wrap="none" lIns="0" tIns="0" rIns="0" bIns="0" rtlCol="0" anchor="t"/>
          <a:lstStyle/>
          <a:p>
            <a:pPr>
              <a:lnSpc>
                <a:spcPts val="2458"/>
              </a:lnSpc>
            </a:pPr>
            <a:r>
              <a:rPr lang="en-US" sz="1542" dirty="0">
                <a:solidFill>
                  <a:srgbClr val="FFFFFF"/>
                </a:solidFill>
                <a:latin typeface="PT Sans" pitchFamily="34" charset="0"/>
                <a:ea typeface="PT Sans" pitchFamily="34" charset="-122"/>
                <a:cs typeface="PT Sans" pitchFamily="34" charset="-120"/>
              </a:rPr>
              <a:t>Navigate to the project directory and run: npm run dev</a:t>
            </a:r>
            <a:endParaRPr lang="en-US" sz="1542"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FF747C5C-A8E8-4833-9E55-3D08FE4E48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61</TotalTime>
  <Words>729</Words>
  <Application>Microsoft Office PowerPoint</Application>
  <PresentationFormat>Widescreen</PresentationFormat>
  <Paragraphs>64</Paragraphs>
  <Slides>11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__fkGroteskNeue_598ab8</vt:lpstr>
      <vt:lpstr>Bradley Hand ITC</vt:lpstr>
      <vt:lpstr>Calibri</vt:lpstr>
      <vt:lpstr>Calisto MT</vt:lpstr>
      <vt:lpstr>Nunito</vt:lpstr>
      <vt:lpstr>PT Sans</vt:lpstr>
      <vt:lpstr>Wingdings 2</vt:lpstr>
      <vt:lpstr>Slate</vt:lpstr>
      <vt:lpstr>PowerPoint Presentation</vt:lpstr>
      <vt:lpstr>What  Is React?</vt:lpstr>
      <vt:lpstr>PowerPoint Presentation</vt:lpstr>
      <vt:lpstr>PowerPoint Presentation</vt:lpstr>
      <vt:lpstr>PowerPoint Presentation</vt:lpstr>
      <vt:lpstr>HOW DOES REACT WORK?</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bradley</dc:creator>
  <cp:lastModifiedBy>john bradley</cp:lastModifiedBy>
  <cp:revision>9</cp:revision>
  <dcterms:created xsi:type="dcterms:W3CDTF">2024-09-17T14:44:43Z</dcterms:created>
  <dcterms:modified xsi:type="dcterms:W3CDTF">2024-09-17T15:46:32Z</dcterms:modified>
</cp:coreProperties>
</file>