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ZrXQQkyCyfX0FKV/1L1qgOn/0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14;p15"/>
          <p:cNvSpPr txBox="1"/>
          <p:nvPr>
            <p:ph type="ctrTitle"/>
          </p:nvPr>
        </p:nvSpPr>
        <p:spPr>
          <a:xfrm>
            <a:off x="4654295" y="1346268"/>
            <a:ext cx="7060135" cy="32852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  <a:defRPr sz="5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4662312" y="4631475"/>
            <a:ext cx="7052117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5"/>
          <p:cNvSpPr txBox="1"/>
          <p:nvPr>
            <p:ph idx="10" type="dt"/>
          </p:nvPr>
        </p:nvSpPr>
        <p:spPr>
          <a:xfrm>
            <a:off x="4654295" y="617415"/>
            <a:ext cx="712372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4654295" y="6170490"/>
            <a:ext cx="5588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10515600" y="6170490"/>
            <a:ext cx="11988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5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" name="Google Shape;20;p15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" name="Google Shape;21;p15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A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4479774" y="-247258"/>
            <a:ext cx="3651504" cy="87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 rot="5400000">
            <a:off x="3252190" y="205883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25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7"/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30" name="Google Shape;30;p17"/>
            <p:cNvSpPr/>
            <p:nvPr/>
          </p:nvSpPr>
          <p:spPr>
            <a:xfrm>
              <a:off x="3320637" y="0"/>
              <a:ext cx="4013331" cy="2742133"/>
            </a:xfrm>
            <a:custGeom>
              <a:rect b="b" l="l" r="r" t="t"/>
              <a:pathLst>
                <a:path extrusionOk="0" h="2742133" w="4013331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>
              <a:off x="3566319" y="0"/>
              <a:ext cx="3401415" cy="2440484"/>
            </a:xfrm>
            <a:custGeom>
              <a:rect b="b" l="l" r="r" t="t"/>
              <a:pathLst>
                <a:path extrusionOk="0" h="2440484" w="3401415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C8C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>
              <a:off x="3232490" y="0"/>
              <a:ext cx="4164597" cy="2817185"/>
            </a:xfrm>
            <a:custGeom>
              <a:rect b="b" l="l" r="r" t="t"/>
              <a:pathLst>
                <a:path extrusionOk="0" h="2806419" w="4130517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3124577" y="0"/>
              <a:ext cx="4389519" cy="2916937"/>
            </a:xfrm>
            <a:custGeom>
              <a:rect b="b" l="l" r="r" t="t"/>
              <a:pathLst>
                <a:path extrusionOk="0" h="2916937" w="4389519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34" name="Google Shape;34;p17"/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35" name="Google Shape;35;p17"/>
            <p:cNvSpPr/>
            <p:nvPr/>
          </p:nvSpPr>
          <p:spPr>
            <a:xfrm>
              <a:off x="8122942" y="0"/>
              <a:ext cx="4069058" cy="3547008"/>
            </a:xfrm>
            <a:custGeom>
              <a:rect b="b" l="l" r="r" t="t"/>
              <a:pathLst>
                <a:path extrusionOk="0" h="3547008" w="406905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6" name="Google Shape;36;p17"/>
            <p:cNvSpPr/>
            <p:nvPr/>
          </p:nvSpPr>
          <p:spPr>
            <a:xfrm flipH="1">
              <a:off x="8319994" y="0"/>
              <a:ext cx="3872006" cy="3321595"/>
            </a:xfrm>
            <a:custGeom>
              <a:rect b="b" l="l" r="r" t="t"/>
              <a:pathLst>
                <a:path extrusionOk="0" h="3321595" w="3872006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7" name="Google Shape;37;p17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rect b="b" l="l" r="r" t="t"/>
              <a:pathLst>
                <a:path extrusionOk="0" h="3010961" w="3462454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C8C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rect b="b" l="l" r="r" t="t"/>
              <a:pathLst>
                <a:path extrusionOk="0" h="3411460" w="3904481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39" name="Google Shape;39;p17"/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40" name="Google Shape;40;p17"/>
            <p:cNvSpPr/>
            <p:nvPr/>
          </p:nvSpPr>
          <p:spPr>
            <a:xfrm>
              <a:off x="0" y="1676545"/>
              <a:ext cx="4174269" cy="5181455"/>
            </a:xfrm>
            <a:custGeom>
              <a:rect b="b" l="l" r="r" t="t"/>
              <a:pathLst>
                <a:path extrusionOk="0" h="5181455" w="4174269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1" name="Google Shape;41;p17"/>
            <p:cNvSpPr/>
            <p:nvPr/>
          </p:nvSpPr>
          <p:spPr>
            <a:xfrm>
              <a:off x="0" y="1347287"/>
              <a:ext cx="4259808" cy="5510713"/>
            </a:xfrm>
            <a:custGeom>
              <a:rect b="b" l="l" r="r" t="t"/>
              <a:pathLst>
                <a:path extrusionOk="0" h="5510713" w="4259808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>
              <a:off x="0" y="1592806"/>
              <a:ext cx="4029221" cy="5265194"/>
            </a:xfrm>
            <a:custGeom>
              <a:rect b="b" l="l" r="r" t="t"/>
              <a:pathLst>
                <a:path extrusionOk="0" h="5265194" w="4029221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C8C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3" name="Google Shape;43;p17"/>
            <p:cNvSpPr/>
            <p:nvPr/>
          </p:nvSpPr>
          <p:spPr>
            <a:xfrm>
              <a:off x="0" y="2147333"/>
              <a:ext cx="3702048" cy="4710667"/>
            </a:xfrm>
            <a:custGeom>
              <a:rect b="b" l="l" r="r" t="t"/>
              <a:pathLst>
                <a:path extrusionOk="0" h="4710667" w="3702048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C8C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44" name="Google Shape;44;p17"/>
          <p:cNvSpPr txBox="1"/>
          <p:nvPr>
            <p:ph type="title"/>
          </p:nvPr>
        </p:nvSpPr>
        <p:spPr>
          <a:xfrm>
            <a:off x="4654296" y="3420734"/>
            <a:ext cx="6665976" cy="2129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eiryo"/>
              <a:buNone/>
              <a:defRPr sz="48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654296" y="6170490"/>
            <a:ext cx="571331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4654295" y="5550408"/>
            <a:ext cx="6665975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640080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192024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653029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1920241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1920241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3" type="body"/>
          </p:nvPr>
        </p:nvSpPr>
        <p:spPr>
          <a:xfrm>
            <a:off x="6530290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9"/>
          <p:cNvSpPr txBox="1"/>
          <p:nvPr>
            <p:ph idx="4" type="body"/>
          </p:nvPr>
        </p:nvSpPr>
        <p:spPr>
          <a:xfrm>
            <a:off x="6530290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9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8476488" y="640080"/>
            <a:ext cx="3227715" cy="2551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1280160" y="640080"/>
            <a:ext cx="6949440" cy="5455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indent="-3175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175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400"/>
              <a:buChar char="–"/>
              <a:defRPr sz="1400"/>
            </a:lvl7pPr>
            <a:lvl8pPr indent="-3175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400"/>
              <a:buChar char="–"/>
              <a:defRPr sz="1400"/>
            </a:lvl9pPr>
          </a:lstStyle>
          <a:p/>
        </p:txBody>
      </p:sp>
      <p:sp>
        <p:nvSpPr>
          <p:cNvPr id="77" name="Google Shape;77;p22"/>
          <p:cNvSpPr txBox="1"/>
          <p:nvPr>
            <p:ph idx="2" type="body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1280160" y="6170490"/>
            <a:ext cx="69494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>
            <p:ph idx="2" type="pic"/>
          </p:nvPr>
        </p:nvSpPr>
        <p:spPr>
          <a:xfrm>
            <a:off x="0" y="0"/>
            <a:ext cx="8102651" cy="6857999"/>
          </a:xfrm>
          <a:prstGeom prst="rect">
            <a:avLst/>
          </a:prstGeom>
          <a:solidFill>
            <a:srgbClr val="C8CAD3"/>
          </a:solidFill>
          <a:ln>
            <a:noFill/>
          </a:ln>
        </p:spPr>
      </p:sp>
      <p:sp>
        <p:nvSpPr>
          <p:cNvPr id="83" name="Google Shape;83;p23"/>
          <p:cNvSpPr txBox="1"/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1280160" y="6170490"/>
            <a:ext cx="64644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b="1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b="0" i="0" sz="1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857B5A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857B5A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857B5A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857B5A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4" title="Rule Line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talog.data.gov/dataset/mental-health-care-in-the-last-4-week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1180531" y="1346268"/>
            <a:ext cx="5274860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Meiryo"/>
              <a:buNone/>
            </a:pPr>
            <a:r>
              <a:rPr lang="en-US" sz="5000"/>
              <a:t>Analysis of US Household Pulse Survey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201212" y="4412974"/>
            <a:ext cx="4524024" cy="1576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/>
              <a:t>For Unmet Mental Health Needs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 flipH="1">
            <a:off x="6986049" y="0"/>
            <a:ext cx="5205951" cy="6858000"/>
          </a:xfrm>
          <a:custGeom>
            <a:rect b="b" l="l" r="r" t="t"/>
            <a:pathLst>
              <a:path extrusionOk="0" h="6858000" w="5205951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9" name="Google Shape;109;p1"/>
          <p:cNvSpPr/>
          <p:nvPr/>
        </p:nvSpPr>
        <p:spPr>
          <a:xfrm flipH="1">
            <a:off x="6553480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0" name="Google Shape;110;p1"/>
          <p:cNvSpPr/>
          <p:nvPr/>
        </p:nvSpPr>
        <p:spPr>
          <a:xfrm flipH="1">
            <a:off x="6758825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A picture of an electromagnetic radiation" id="111" name="Google Shape;111;p1"/>
          <p:cNvPicPr preferRelativeResize="0"/>
          <p:nvPr/>
        </p:nvPicPr>
        <p:blipFill rotWithShape="1">
          <a:blip r:embed="rId3">
            <a:alphaModFix/>
          </a:blip>
          <a:srcRect b="2" l="26112" r="25001" t="0"/>
          <a:stretch/>
        </p:blipFill>
        <p:spPr>
          <a:xfrm>
            <a:off x="7187979" y="10"/>
            <a:ext cx="5004021" cy="6857990"/>
          </a:xfrm>
          <a:custGeom>
            <a:rect b="b" l="l" r="r" t="t"/>
            <a:pathLst>
              <a:path extrusionOk="0" h="6858000" w="4901771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Where to direct resources?</a:t>
            </a:r>
            <a:endParaRPr/>
          </a:p>
        </p:txBody>
      </p:sp>
      <p:grpSp>
        <p:nvGrpSpPr>
          <p:cNvPr id="207" name="Google Shape;207;p10"/>
          <p:cNvGrpSpPr/>
          <p:nvPr/>
        </p:nvGrpSpPr>
        <p:grpSpPr>
          <a:xfrm>
            <a:off x="1920240" y="2313922"/>
            <a:ext cx="8770571" cy="3648211"/>
            <a:chOff x="0" y="1646"/>
            <a:chExt cx="8770571" cy="3648211"/>
          </a:xfrm>
        </p:grpSpPr>
        <p:sp>
          <p:nvSpPr>
            <p:cNvPr id="208" name="Google Shape;208;p10"/>
            <p:cNvSpPr/>
            <p:nvPr/>
          </p:nvSpPr>
          <p:spPr>
            <a:xfrm>
              <a:off x="0" y="2203876"/>
              <a:ext cx="8770571" cy="1445981"/>
            </a:xfrm>
            <a:prstGeom prst="rect">
              <a:avLst/>
            </a:prstGeom>
            <a:solidFill>
              <a:srgbClr val="AAA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0"/>
            <p:cNvSpPr txBox="1"/>
            <p:nvPr/>
          </p:nvSpPr>
          <p:spPr>
            <a:xfrm>
              <a:off x="0" y="2203876"/>
              <a:ext cx="8770571" cy="1445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Meiryo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Based on the data, targeting resources towards the younger female (18 – 29 &amp; 30 – 39 years old) population would have the greatest immediate effect.</a:t>
              </a:r>
              <a:endParaRPr b="0" i="0" sz="1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 rot="10800000">
              <a:off x="0" y="1646"/>
              <a:ext cx="8770571" cy="2223919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AAA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 txBox="1"/>
            <p:nvPr/>
          </p:nvSpPr>
          <p:spPr>
            <a:xfrm>
              <a:off x="0" y="1646"/>
              <a:ext cx="8770571" cy="14450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Meiryo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Although Florida was lower than its bordering states it still showed that there’s an unmet need for mental health services in the state.</a:t>
              </a:r>
              <a:endParaRPr b="0" i="0" sz="1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7" name="Google Shape;217;p11"/>
          <p:cNvSpPr txBox="1"/>
          <p:nvPr>
            <p:ph type="title"/>
          </p:nvPr>
        </p:nvSpPr>
        <p:spPr>
          <a:xfrm>
            <a:off x="992518" y="442913"/>
            <a:ext cx="5271804" cy="16398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18" name="Google Shape;218;p11"/>
          <p:cNvSpPr txBox="1"/>
          <p:nvPr>
            <p:ph idx="1" type="body"/>
          </p:nvPr>
        </p:nvSpPr>
        <p:spPr>
          <a:xfrm>
            <a:off x="992519" y="2312988"/>
            <a:ext cx="5271804" cy="3651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857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/>
              <a:t>Any biases in the data that may need further dialogue?</a:t>
            </a:r>
            <a:endParaRPr/>
          </a:p>
          <a:p>
            <a:pPr indent="-285750" lvl="5" marL="220599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400"/>
              <a:buFont typeface="Arial"/>
              <a:buChar char="•"/>
            </a:pPr>
            <a:r>
              <a:rPr lang="en-US"/>
              <a:t>Cultural / societal norms</a:t>
            </a:r>
            <a:endParaRPr/>
          </a:p>
          <a:p>
            <a:pPr indent="-285750" lvl="5" marL="220599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400"/>
              <a:buFont typeface="Arial"/>
              <a:buChar char="•"/>
            </a:pPr>
            <a:r>
              <a:rPr lang="en-US"/>
              <a:t>Age versus sampling methods</a:t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 flipH="1">
            <a:off x="6986049" y="0"/>
            <a:ext cx="5205951" cy="6858000"/>
          </a:xfrm>
          <a:custGeom>
            <a:rect b="b" l="l" r="r" t="t"/>
            <a:pathLst>
              <a:path extrusionOk="0" h="6858000" w="5205951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0" name="Google Shape;220;p11"/>
          <p:cNvSpPr/>
          <p:nvPr/>
        </p:nvSpPr>
        <p:spPr>
          <a:xfrm flipH="1">
            <a:off x="6577485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1" name="Google Shape;221;p11"/>
          <p:cNvSpPr/>
          <p:nvPr/>
        </p:nvSpPr>
        <p:spPr>
          <a:xfrm flipH="1">
            <a:off x="6754925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White bulbs with a yellow one standing out" id="222" name="Google Shape;222;p11"/>
          <p:cNvPicPr preferRelativeResize="0"/>
          <p:nvPr/>
        </p:nvPicPr>
        <p:blipFill rotWithShape="1">
          <a:blip r:embed="rId3">
            <a:alphaModFix/>
          </a:blip>
          <a:srcRect b="-1" l="17790" r="33658" t="0"/>
          <a:stretch/>
        </p:blipFill>
        <p:spPr>
          <a:xfrm>
            <a:off x="7203882" y="10"/>
            <a:ext cx="4988118" cy="6857990"/>
          </a:xfrm>
          <a:custGeom>
            <a:rect b="b" l="l" r="r" t="t"/>
            <a:pathLst>
              <a:path extrusionOk="0" h="6858000" w="4901771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A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1" name="Google Shape;231;p12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3" name="Google Shape;233;p12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A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6" name="Google Shape;236;p12"/>
          <p:cNvSpPr txBox="1"/>
          <p:nvPr>
            <p:ph type="title"/>
          </p:nvPr>
        </p:nvSpPr>
        <p:spPr>
          <a:xfrm>
            <a:off x="1180531" y="1346268"/>
            <a:ext cx="5274860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</a:pPr>
            <a:r>
              <a:rPr lang="en-US" sz="5400">
                <a:solidFill>
                  <a:srgbClr val="262626"/>
                </a:solidFill>
              </a:rPr>
              <a:t>Questions?</a:t>
            </a:r>
            <a:endParaRPr/>
          </a:p>
        </p:txBody>
      </p:sp>
      <p:sp>
        <p:nvSpPr>
          <p:cNvPr id="237" name="Google Shape;237;p12"/>
          <p:cNvSpPr/>
          <p:nvPr/>
        </p:nvSpPr>
        <p:spPr>
          <a:xfrm flipH="1">
            <a:off x="6986049" y="0"/>
            <a:ext cx="5205951" cy="6858000"/>
          </a:xfrm>
          <a:custGeom>
            <a:rect b="b" l="l" r="r" t="t"/>
            <a:pathLst>
              <a:path extrusionOk="0" h="6858000" w="5205951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8" name="Google Shape;238;p12"/>
          <p:cNvSpPr/>
          <p:nvPr/>
        </p:nvSpPr>
        <p:spPr>
          <a:xfrm flipH="1">
            <a:off x="6553480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9" name="Google Shape;239;p12"/>
          <p:cNvSpPr/>
          <p:nvPr/>
        </p:nvSpPr>
        <p:spPr>
          <a:xfrm flipH="1">
            <a:off x="6758825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Yellow question mark" id="240" name="Google Shape;240;p12"/>
          <p:cNvPicPr preferRelativeResize="0"/>
          <p:nvPr/>
        </p:nvPicPr>
        <p:blipFill rotWithShape="1">
          <a:blip r:embed="rId3">
            <a:alphaModFix/>
          </a:blip>
          <a:srcRect b="0" l="45585" r="10635" t="0"/>
          <a:stretch/>
        </p:blipFill>
        <p:spPr>
          <a:xfrm>
            <a:off x="7187979" y="10"/>
            <a:ext cx="5004021" cy="6857990"/>
          </a:xfrm>
          <a:custGeom>
            <a:rect b="b" l="l" r="r" t="t"/>
            <a:pathLst>
              <a:path extrusionOk="0" h="6858000" w="4901771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7" name="Google Shape;247;p13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A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9" name="Google Shape;249;p13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A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4" name="Google Shape;254;p13"/>
          <p:cNvSpPr txBox="1"/>
          <p:nvPr>
            <p:ph type="title"/>
          </p:nvPr>
        </p:nvSpPr>
        <p:spPr>
          <a:xfrm>
            <a:off x="1180531" y="1346268"/>
            <a:ext cx="5274860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</a:pPr>
            <a:r>
              <a:rPr lang="en-US" sz="5400">
                <a:solidFill>
                  <a:srgbClr val="262626"/>
                </a:solidFill>
              </a:rPr>
              <a:t>Thank You</a:t>
            </a:r>
            <a:endParaRPr/>
          </a:p>
        </p:txBody>
      </p:sp>
      <p:sp>
        <p:nvSpPr>
          <p:cNvPr id="255" name="Google Shape;255;p13"/>
          <p:cNvSpPr/>
          <p:nvPr/>
        </p:nvSpPr>
        <p:spPr>
          <a:xfrm flipH="1">
            <a:off x="6986049" y="0"/>
            <a:ext cx="5205951" cy="6858000"/>
          </a:xfrm>
          <a:custGeom>
            <a:rect b="b" l="l" r="r" t="t"/>
            <a:pathLst>
              <a:path extrusionOk="0" h="6858000" w="5205951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6" name="Google Shape;256;p13"/>
          <p:cNvSpPr/>
          <p:nvPr/>
        </p:nvSpPr>
        <p:spPr>
          <a:xfrm flipH="1">
            <a:off x="6553480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7" name="Google Shape;257;p13"/>
          <p:cNvSpPr/>
          <p:nvPr/>
        </p:nvSpPr>
        <p:spPr>
          <a:xfrm flipH="1">
            <a:off x="6758825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Aerial view of a highway near the ocean" id="258" name="Google Shape;258;p13"/>
          <p:cNvPicPr preferRelativeResize="0"/>
          <p:nvPr/>
        </p:nvPicPr>
        <p:blipFill rotWithShape="1">
          <a:blip r:embed="rId3">
            <a:alphaModFix/>
          </a:blip>
          <a:srcRect b="0" l="26185" r="19089" t="0"/>
          <a:stretch/>
        </p:blipFill>
        <p:spPr>
          <a:xfrm>
            <a:off x="7187979" y="10"/>
            <a:ext cx="5004021" cy="6857990"/>
          </a:xfrm>
          <a:custGeom>
            <a:rect b="b" l="l" r="r" t="t"/>
            <a:pathLst>
              <a:path extrusionOk="0" h="6858000" w="4901771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7" name="Google Shape;117;p2"/>
          <p:cNvSpPr txBox="1"/>
          <p:nvPr>
            <p:ph type="title"/>
          </p:nvPr>
        </p:nvSpPr>
        <p:spPr>
          <a:xfrm>
            <a:off x="1188340" y="1105232"/>
            <a:ext cx="3013545" cy="4277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Overview</a:t>
            </a:r>
            <a:endParaRPr/>
          </a:p>
        </p:txBody>
      </p:sp>
      <p:grpSp>
        <p:nvGrpSpPr>
          <p:cNvPr id="118" name="Google Shape;118;p2"/>
          <p:cNvGrpSpPr/>
          <p:nvPr/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9" name="Google Shape;119;p2"/>
            <p:cNvSpPr/>
            <p:nvPr/>
          </p:nvSpPr>
          <p:spPr>
            <a:xfrm>
              <a:off x="0" y="0"/>
              <a:ext cx="7475746" cy="6858000"/>
            </a:xfrm>
            <a:custGeom>
              <a:rect b="b" l="l" r="r" t="t"/>
              <a:pathLst>
                <a:path extrusionOk="0" h="6858000" w="7475746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35374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13373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5220393" y="216131"/>
            <a:ext cx="6683432" cy="6267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-2857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/>
              <a:t>Determine if there’s unmet mental health needs in American households and which factors may contribute to those needs.</a:t>
            </a:r>
            <a:endParaRPr/>
          </a:p>
          <a:p>
            <a:pPr indent="-285750" lvl="5" marL="220599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400"/>
              <a:buFont typeface="Arial"/>
              <a:buChar char="•"/>
            </a:pPr>
            <a:r>
              <a:rPr lang="en-US"/>
              <a:t>Location ( FL &amp; its bordering states AL &amp; GA)</a:t>
            </a:r>
            <a:endParaRPr/>
          </a:p>
          <a:p>
            <a:pPr indent="-285750" lvl="5" marL="220599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400"/>
              <a:buFont typeface="Arial"/>
              <a:buChar char="•"/>
            </a:pPr>
            <a:r>
              <a:rPr lang="en-US"/>
              <a:t>Sex</a:t>
            </a:r>
            <a:endParaRPr/>
          </a:p>
          <a:p>
            <a:pPr indent="-285750" lvl="5" marL="220599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57B5A"/>
              </a:buClr>
              <a:buSzPts val="1400"/>
              <a:buFont typeface="Arial"/>
              <a:buChar char="•"/>
            </a:pPr>
            <a:r>
              <a:rPr lang="en-US"/>
              <a:t>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857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/>
              <a:t>The Household Pulse Survey conducted by the US Census Bureau in collaboration with five federal agencies which began on April 23, 2020.</a:t>
            </a:r>
            <a:endParaRPr/>
          </a:p>
          <a:p>
            <a:pPr indent="-2857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/>
              <a:t>Focus on responses to the question “At any time in the last 4 weeks, did you need counseling or therapy from a mental health professional, but did not get it for any reason?”.</a:t>
            </a:r>
            <a:endParaRPr/>
          </a:p>
          <a:p>
            <a:pPr indent="-2857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Raw Data available here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A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A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2" name="Google Shape;142;p4"/>
          <p:cNvSpPr/>
          <p:nvPr/>
        </p:nvSpPr>
        <p:spPr>
          <a:xfrm flipH="1">
            <a:off x="6902296" y="1287887"/>
            <a:ext cx="4523890" cy="4187191"/>
          </a:xfrm>
          <a:custGeom>
            <a:rect b="b" l="l" r="r" t="t"/>
            <a:pathLst>
              <a:path extrusionOk="0" h="3634591" w="3810827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3" name="Google Shape;143;p4"/>
          <p:cNvSpPr/>
          <p:nvPr/>
        </p:nvSpPr>
        <p:spPr>
          <a:xfrm flipH="1">
            <a:off x="7051182" y="1382922"/>
            <a:ext cx="4174735" cy="3941951"/>
          </a:xfrm>
          <a:custGeom>
            <a:rect b="b" l="l" r="r" t="t"/>
            <a:pathLst>
              <a:path extrusionOk="0" h="3634591" w="3810827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4" name="Google Shape;144;p4"/>
          <p:cNvSpPr/>
          <p:nvPr/>
        </p:nvSpPr>
        <p:spPr>
          <a:xfrm flipH="1" rot="-300000">
            <a:off x="6733248" y="1097468"/>
            <a:ext cx="4908132" cy="4613915"/>
          </a:xfrm>
          <a:custGeom>
            <a:rect b="b" l="l" r="r" t="t"/>
            <a:pathLst>
              <a:path extrusionOk="0" h="3634591" w="3810827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5" name="Google Shape;145;p4"/>
          <p:cNvSpPr txBox="1"/>
          <p:nvPr>
            <p:ph type="title"/>
          </p:nvPr>
        </p:nvSpPr>
        <p:spPr>
          <a:xfrm>
            <a:off x="7430501" y="1847596"/>
            <a:ext cx="3459760" cy="21863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eiryo"/>
              <a:buNone/>
            </a:pPr>
            <a:r>
              <a:rPr lang="en-US" sz="3600"/>
              <a:t>Location, Location, Location</a:t>
            </a:r>
            <a:endParaRPr/>
          </a:p>
        </p:txBody>
      </p:sp>
      <p:pic>
        <p:nvPicPr>
          <p:cNvPr id="146" name="Google Shape;14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684" y="957869"/>
            <a:ext cx="4943233" cy="494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2" name="Google Shape;152;p5"/>
          <p:cNvSpPr/>
          <p:nvPr/>
        </p:nvSpPr>
        <p:spPr>
          <a:xfrm flipH="1">
            <a:off x="6736139" y="0"/>
            <a:ext cx="5455860" cy="6858000"/>
          </a:xfrm>
          <a:custGeom>
            <a:rect b="b" l="l" r="r" t="t"/>
            <a:pathLst>
              <a:path extrusionOk="0" h="6858000" w="545586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3" name="Google Shape;153;p5"/>
          <p:cNvSpPr/>
          <p:nvPr/>
        </p:nvSpPr>
        <p:spPr>
          <a:xfrm flipH="1">
            <a:off x="625586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4" name="Google Shape;154;p5"/>
          <p:cNvSpPr/>
          <p:nvPr/>
        </p:nvSpPr>
        <p:spPr>
          <a:xfrm flipH="1">
            <a:off x="6469160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5" name="Google Shape;155;p5"/>
          <p:cNvSpPr txBox="1"/>
          <p:nvPr>
            <p:ph type="title"/>
          </p:nvPr>
        </p:nvSpPr>
        <p:spPr>
          <a:xfrm>
            <a:off x="7860917" y="481487"/>
            <a:ext cx="4148511" cy="19443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Meiryo"/>
              <a:buNone/>
            </a:pPr>
            <a:r>
              <a:rPr lang="en-US" sz="2200"/>
              <a:t>Percentages of households </a:t>
            </a:r>
            <a:r>
              <a:rPr lang="en-US" sz="2200"/>
              <a:t>indicating</a:t>
            </a:r>
            <a:r>
              <a:rPr lang="en-US" sz="2200"/>
              <a:t> an unmet need in FL and its bordering states AL &amp; GA</a:t>
            </a:r>
            <a:endParaRPr/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199" y="1453673"/>
            <a:ext cx="4788670" cy="395065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7657106" y="3220279"/>
            <a:ext cx="4023361" cy="2385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92500" lnSpcReduction="10000"/>
          </a:bodyPr>
          <a:lstStyle/>
          <a:p>
            <a:pPr indent="-2857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/>
              <a:t>Households in FL did indicate an unmet need for mental health services. </a:t>
            </a:r>
            <a:endParaRPr/>
          </a:p>
          <a:p>
            <a:pPr indent="-2857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/>
              <a:t>That need was at a lower percentage than its bordering states.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3" name="Google Shape;163;p6"/>
          <p:cNvSpPr/>
          <p:nvPr/>
        </p:nvSpPr>
        <p:spPr>
          <a:xfrm flipH="1">
            <a:off x="6736139" y="0"/>
            <a:ext cx="5455860" cy="6858000"/>
          </a:xfrm>
          <a:custGeom>
            <a:rect b="b" l="l" r="r" t="t"/>
            <a:pathLst>
              <a:path extrusionOk="0" h="6858000" w="545586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4" name="Google Shape;164;p6"/>
          <p:cNvSpPr/>
          <p:nvPr/>
        </p:nvSpPr>
        <p:spPr>
          <a:xfrm flipH="1">
            <a:off x="625586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5" name="Google Shape;165;p6"/>
          <p:cNvSpPr/>
          <p:nvPr/>
        </p:nvSpPr>
        <p:spPr>
          <a:xfrm flipH="1">
            <a:off x="6469160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6" name="Google Shape;166;p6"/>
          <p:cNvSpPr txBox="1"/>
          <p:nvPr>
            <p:ph type="title"/>
          </p:nvPr>
        </p:nvSpPr>
        <p:spPr>
          <a:xfrm>
            <a:off x="7587615" y="1045596"/>
            <a:ext cx="4148511" cy="32603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eiryo"/>
              <a:buNone/>
            </a:pPr>
            <a:r>
              <a:rPr lang="en-US" sz="2200"/>
              <a:t>Percentage of people having an unmet mental health need by sex.</a:t>
            </a:r>
            <a:endParaRPr/>
          </a:p>
        </p:txBody>
      </p:sp>
      <p:pic>
        <p:nvPicPr>
          <p:cNvPr descr="Boy Vs Girl - ClipArt Best" id="167" name="Google Shape;1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461" y="965200"/>
            <a:ext cx="4054145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3" name="Google Shape;173;p7"/>
          <p:cNvSpPr/>
          <p:nvPr/>
        </p:nvSpPr>
        <p:spPr>
          <a:xfrm flipH="1">
            <a:off x="6736139" y="0"/>
            <a:ext cx="5455860" cy="6858000"/>
          </a:xfrm>
          <a:custGeom>
            <a:rect b="b" l="l" r="r" t="t"/>
            <a:pathLst>
              <a:path extrusionOk="0" h="6858000" w="545586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4" name="Google Shape;174;p7"/>
          <p:cNvSpPr/>
          <p:nvPr/>
        </p:nvSpPr>
        <p:spPr>
          <a:xfrm flipH="1">
            <a:off x="625586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5" name="Google Shape;175;p7"/>
          <p:cNvSpPr/>
          <p:nvPr/>
        </p:nvSpPr>
        <p:spPr>
          <a:xfrm flipH="1">
            <a:off x="6469160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76" name="Google Shape;1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199" y="1577202"/>
            <a:ext cx="4788670" cy="370359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7099070" y="1577202"/>
            <a:ext cx="4910358" cy="40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There appears to be a significant difference in the number of females versus males of the population who feel they have an unmet mental health need.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A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A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1" name="Google Shape;191;p8"/>
          <p:cNvSpPr/>
          <p:nvPr/>
        </p:nvSpPr>
        <p:spPr>
          <a:xfrm flipH="1">
            <a:off x="6902296" y="1287887"/>
            <a:ext cx="4523890" cy="4187191"/>
          </a:xfrm>
          <a:custGeom>
            <a:rect b="b" l="l" r="r" t="t"/>
            <a:pathLst>
              <a:path extrusionOk="0" h="3634591" w="3810827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2" name="Google Shape;192;p8"/>
          <p:cNvSpPr/>
          <p:nvPr/>
        </p:nvSpPr>
        <p:spPr>
          <a:xfrm flipH="1">
            <a:off x="7051182" y="1382922"/>
            <a:ext cx="4174735" cy="3941951"/>
          </a:xfrm>
          <a:custGeom>
            <a:rect b="b" l="l" r="r" t="t"/>
            <a:pathLst>
              <a:path extrusionOk="0" h="3634591" w="3810827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3" name="Google Shape;193;p8"/>
          <p:cNvSpPr/>
          <p:nvPr/>
        </p:nvSpPr>
        <p:spPr>
          <a:xfrm flipH="1" rot="-300000">
            <a:off x="6733248" y="1097468"/>
            <a:ext cx="4908132" cy="4613915"/>
          </a:xfrm>
          <a:custGeom>
            <a:rect b="b" l="l" r="r" t="t"/>
            <a:pathLst>
              <a:path extrusionOk="0" h="3634591" w="3810827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4" name="Google Shape;194;p8"/>
          <p:cNvSpPr txBox="1"/>
          <p:nvPr>
            <p:ph type="title"/>
          </p:nvPr>
        </p:nvSpPr>
        <p:spPr>
          <a:xfrm>
            <a:off x="7430501" y="1847596"/>
            <a:ext cx="3459760" cy="21863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Meiryo"/>
              <a:buNone/>
            </a:pPr>
            <a:r>
              <a:rPr lang="en-US" sz="2300"/>
              <a:t>Percentages of those with unmet mental health needs by age group.</a:t>
            </a:r>
            <a:endParaRPr/>
          </a:p>
        </p:txBody>
      </p:sp>
      <p:pic>
        <p:nvPicPr>
          <p:cNvPr id="195" name="Google Shape;19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684" y="951675"/>
            <a:ext cx="4943233" cy="4955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With age comes happiness?</a:t>
            </a:r>
            <a:endParaRPr/>
          </a:p>
        </p:txBody>
      </p:sp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857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/>
              <a:t>It appears the largest percentage of the population with an unmet mental health need are those aged 18 -29.</a:t>
            </a:r>
            <a:endParaRPr/>
          </a:p>
          <a:p>
            <a:pPr indent="-2857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/>
              <a:t>A steady decline in unmet mental health needs was shown for each age group of the population as it aged.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Lines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3E8"/>
      </a:lt2>
      <a:accent1>
        <a:srgbClr val="AAA081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979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2023-05-10T18:42:06Z</dcterms:created>
  <dc:creator>John Hopkins</dc:creator>
</cp:coreProperties>
</file>