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222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5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51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11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0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83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7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73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56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6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12/29/2021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827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2" r:id="rId6"/>
    <p:sldLayoutId id="2147483858" r:id="rId7"/>
    <p:sldLayoutId id="2147483859" r:id="rId8"/>
    <p:sldLayoutId id="2147483860" r:id="rId9"/>
    <p:sldLayoutId id="2147483861" r:id="rId10"/>
    <p:sldLayoutId id="2147483863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4FF77E-8951-4B91-9543-56BC622DA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AE4F11-32FD-44B1-BEC4-F9C653127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8" y="1597961"/>
            <a:ext cx="3153043" cy="3162300"/>
          </a:xfrm>
        </p:spPr>
        <p:txBody>
          <a:bodyPr>
            <a:normAutofit/>
          </a:bodyPr>
          <a:lstStyle/>
          <a:p>
            <a:r>
              <a:rPr lang="en-US" dirty="0"/>
              <a:t>Tic-Tac-Toe</a:t>
            </a:r>
            <a:br>
              <a:rPr lang="en-US" dirty="0"/>
            </a:br>
            <a:r>
              <a:rPr lang="en-US" dirty="0"/>
              <a:t>using minimax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DC54ECD-DD7C-4B44-997C-483D88FE1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8040" y="-2529"/>
            <a:ext cx="3482163" cy="3426894"/>
          </a:xfrm>
          <a:custGeom>
            <a:avLst/>
            <a:gdLst>
              <a:gd name="connsiteX0" fmla="*/ 0 w 3482163"/>
              <a:gd name="connsiteY0" fmla="*/ 0 h 3426894"/>
              <a:gd name="connsiteX1" fmla="*/ 3482163 w 3482163"/>
              <a:gd name="connsiteY1" fmla="*/ 0 h 3426894"/>
              <a:gd name="connsiteX2" fmla="*/ 3482163 w 3482163"/>
              <a:gd name="connsiteY2" fmla="*/ 2529 h 3426894"/>
              <a:gd name="connsiteX3" fmla="*/ 3418142 w 3482163"/>
              <a:gd name="connsiteY3" fmla="*/ 2529 h 3426894"/>
              <a:gd name="connsiteX4" fmla="*/ 0 w 3482163"/>
              <a:gd name="connsiteY4" fmla="*/ 3426894 h 3426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2163" h="3426894">
                <a:moveTo>
                  <a:pt x="0" y="0"/>
                </a:moveTo>
                <a:lnTo>
                  <a:pt x="3482163" y="0"/>
                </a:lnTo>
                <a:lnTo>
                  <a:pt x="3482163" y="2529"/>
                </a:lnTo>
                <a:lnTo>
                  <a:pt x="3418142" y="2529"/>
                </a:lnTo>
                <a:lnTo>
                  <a:pt x="0" y="3426894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79A868-152F-4392-8D0D-C56B1C229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8040" y="3427486"/>
            <a:ext cx="3483870" cy="34328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etal tic-tac-toe game pieces">
            <a:extLst>
              <a:ext uri="{FF2B5EF4-FFF2-40B4-BE49-F238E27FC236}">
                <a16:creationId xmlns:a16="http://schemas.microsoft.com/office/drawing/2014/main" id="{C6617CE7-EA06-4DA8-9272-ECF5A919EF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933" r="-1" b="10454"/>
          <a:stretch/>
        </p:blipFill>
        <p:spPr>
          <a:xfrm>
            <a:off x="5211216" y="10"/>
            <a:ext cx="6980887" cy="3435230"/>
          </a:xfrm>
          <a:custGeom>
            <a:avLst/>
            <a:gdLst/>
            <a:ahLst/>
            <a:cxnLst/>
            <a:rect l="l" t="t" r="r" b="b"/>
            <a:pathLst>
              <a:path w="6980887" h="3435240">
                <a:moveTo>
                  <a:pt x="3425069" y="0"/>
                </a:moveTo>
                <a:lnTo>
                  <a:pt x="6980887" y="0"/>
                </a:lnTo>
                <a:lnTo>
                  <a:pt x="6980887" y="3435240"/>
                </a:lnTo>
                <a:lnTo>
                  <a:pt x="0" y="3435240"/>
                </a:lnTo>
                <a:lnTo>
                  <a:pt x="0" y="3431304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DE0C15E-B6BE-4D7A-86FE-9076B268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9837" y="3431305"/>
            <a:ext cx="3482163" cy="34302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3063C24-C163-4A04-8D0B-40A52400D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8731258" y="3396388"/>
            <a:ext cx="3432752" cy="3502586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07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D904-F81D-4AFF-9A98-E500A0642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Minimax algorithm: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8A306-2130-4221-9517-0F7C0651C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Minimax is a decision-making algorithm, </a:t>
            </a:r>
            <a:r>
              <a:rPr lang="en-US" b="1" i="0" dirty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typically used in a turn-based, two player games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. The goal of the algorithm is to find the optimal next move.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In the algorithm, one player is called the maximizer, and the other player is a minimizer. If we assign an evaluation score to the game board, one player tries to choose a game state with the maximum score, while the other chooses a state with the minimum score.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In other words, </a:t>
            </a:r>
            <a:r>
              <a:rPr lang="en-US" b="1" i="0" dirty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the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 </a:t>
            </a:r>
            <a:r>
              <a:rPr lang="en-US" b="1" i="0" dirty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maximizer works to get the highest score, while the minimizer tries get the lowest score by trying to counter moves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974658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B58CC-CFBA-4E85-8ADB-7131030E9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 Next LT Pro (Headings)"/>
              </a:rPr>
              <a:t>The returnNextMove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44ED7-2935-4B0D-83D4-A968A8816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Raleway" pitchFamily="2" charset="0"/>
              </a:rPr>
              <a:t>This function is called when the player’s play his turn.</a:t>
            </a:r>
          </a:p>
          <a:p>
            <a:r>
              <a:rPr lang="en-US" dirty="0">
                <a:latin typeface="Raleway" pitchFamily="2" charset="0"/>
              </a:rPr>
              <a:t>If the game is over, it returns -1 (X won or O won or Tie)</a:t>
            </a:r>
          </a:p>
          <a:p>
            <a:r>
              <a:rPr lang="en-US" dirty="0">
                <a:latin typeface="Raleway" pitchFamily="2" charset="0"/>
              </a:rPr>
              <a:t>Then it calls the </a:t>
            </a:r>
            <a:r>
              <a:rPr lang="en-US" b="1" dirty="0">
                <a:latin typeface="Raleway" pitchFamily="2" charset="0"/>
              </a:rPr>
              <a:t>minimax function </a:t>
            </a:r>
            <a:r>
              <a:rPr lang="en-US" dirty="0">
                <a:latin typeface="Raleway" pitchFamily="2" charset="0"/>
              </a:rPr>
              <a:t>with depth equals 0 and the Ai turn.</a:t>
            </a:r>
          </a:p>
          <a:p>
            <a:r>
              <a:rPr lang="en-US" dirty="0">
                <a:latin typeface="Raleway" pitchFamily="2" charset="0"/>
              </a:rPr>
              <a:t>Then it returns </a:t>
            </a:r>
            <a:r>
              <a:rPr lang="nl-NL" dirty="0">
                <a:latin typeface="Raleway" pitchFamily="2" charset="0"/>
              </a:rPr>
              <a:t>computersMove.x * 3 + computersMove.y (to get the value of </a:t>
            </a:r>
            <a:r>
              <a:rPr lang="nl-NL" b="1" dirty="0">
                <a:latin typeface="Raleway" pitchFamily="2" charset="0"/>
              </a:rPr>
              <a:t>X</a:t>
            </a:r>
            <a:r>
              <a:rPr lang="nl-NL" dirty="0">
                <a:latin typeface="Raleway" pitchFamily="2" charset="0"/>
              </a:rPr>
              <a:t>  we will divide the value by 3 , and to get the value of </a:t>
            </a:r>
            <a:r>
              <a:rPr lang="nl-NL" b="1" dirty="0">
                <a:latin typeface="Raleway" pitchFamily="2" charset="0"/>
              </a:rPr>
              <a:t>Y</a:t>
            </a:r>
            <a:r>
              <a:rPr lang="nl-NL" dirty="0">
                <a:latin typeface="Raleway" pitchFamily="2" charset="0"/>
              </a:rPr>
              <a:t> we will get the remainder of the division by 3).</a:t>
            </a:r>
            <a:endParaRPr lang="en-US" dirty="0">
              <a:latin typeface="Raleway" pitchFamily="2" charset="0"/>
            </a:endParaRPr>
          </a:p>
          <a:p>
            <a:endParaRPr lang="en-US" dirty="0"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119966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159E2-F3D3-435F-ACEE-38D3E7B91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 Next LT Pro (Headings)"/>
              </a:rPr>
              <a:t>The Minimax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C246D-5767-4015-B362-BA5E2B9C6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Raleway" pitchFamily="2" charset="0"/>
              </a:rPr>
              <a:t>The function checks if X or O won and returns +1, -1 respectively. </a:t>
            </a:r>
          </a:p>
          <a:p>
            <a:r>
              <a:rPr lang="en-US" dirty="0">
                <a:latin typeface="Raleway" pitchFamily="2" charset="0"/>
              </a:rPr>
              <a:t>Then it gets all the available moves using </a:t>
            </a:r>
            <a:r>
              <a:rPr lang="en-US" b="1" dirty="0">
                <a:latin typeface="Raleway" pitchFamily="2" charset="0"/>
              </a:rPr>
              <a:t>getAvailableStates() </a:t>
            </a:r>
            <a:r>
              <a:rPr lang="en-US" dirty="0">
                <a:latin typeface="Raleway" pitchFamily="2" charset="0"/>
              </a:rPr>
              <a:t>, </a:t>
            </a:r>
            <a:r>
              <a:rPr lang="en-US" b="1" dirty="0">
                <a:latin typeface="Raleway" pitchFamily="2" charset="0"/>
              </a:rPr>
              <a:t> </a:t>
            </a:r>
            <a:r>
              <a:rPr lang="en-US" dirty="0">
                <a:latin typeface="Raleway" pitchFamily="2" charset="0"/>
              </a:rPr>
              <a:t>if there aren’t available moves it returns 0. (draw)</a:t>
            </a:r>
          </a:p>
          <a:p>
            <a:r>
              <a:rPr lang="en-US" dirty="0">
                <a:latin typeface="Raleway" pitchFamily="2" charset="0"/>
              </a:rPr>
              <a:t>Then it loops through the available moves and checks whose turn is it: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>
                <a:latin typeface="Raleway" pitchFamily="2" charset="0"/>
              </a:rPr>
              <a:t>If it’s the Ai’s turn (turn == 1): 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dirty="0">
                <a:latin typeface="Raleway" pitchFamily="2" charset="0"/>
              </a:rPr>
              <a:t>it place a move in the current available move.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dirty="0">
                <a:latin typeface="Raleway" pitchFamily="2" charset="0"/>
              </a:rPr>
              <a:t>It calls itself recursively with depth+1 and it flips the turn then it saves the value in a variable called </a:t>
            </a:r>
            <a:r>
              <a:rPr lang="en-US" b="1" dirty="0">
                <a:latin typeface="Raleway" pitchFamily="2" charset="0"/>
              </a:rPr>
              <a:t>currentScore.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dirty="0">
                <a:latin typeface="Raleway" pitchFamily="2" charset="0"/>
              </a:rPr>
              <a:t>it compares the </a:t>
            </a:r>
            <a:r>
              <a:rPr lang="en-US" b="1" dirty="0">
                <a:latin typeface="Raleway" pitchFamily="2" charset="0"/>
              </a:rPr>
              <a:t>currentScore </a:t>
            </a:r>
            <a:r>
              <a:rPr lang="en-US" dirty="0">
                <a:latin typeface="Raleway" pitchFamily="2" charset="0"/>
              </a:rPr>
              <a:t>with </a:t>
            </a:r>
            <a:r>
              <a:rPr lang="en-US" b="1" dirty="0">
                <a:latin typeface="Raleway" pitchFamily="2" charset="0"/>
              </a:rPr>
              <a:t>max </a:t>
            </a:r>
            <a:r>
              <a:rPr lang="en-US" dirty="0">
                <a:latin typeface="Raleway" pitchFamily="2" charset="0"/>
              </a:rPr>
              <a:t>which is initially set with a very small number.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dirty="0">
                <a:latin typeface="Raleway" pitchFamily="2" charset="0"/>
              </a:rPr>
              <a:t>if the </a:t>
            </a:r>
            <a:r>
              <a:rPr lang="en-US" b="1" dirty="0">
                <a:latin typeface="Raleway" pitchFamily="2" charset="0"/>
              </a:rPr>
              <a:t>currentScore </a:t>
            </a:r>
            <a:r>
              <a:rPr lang="en-US" dirty="0">
                <a:latin typeface="Raleway" pitchFamily="2" charset="0"/>
              </a:rPr>
              <a:t>is equal or larger then 0 , and the depth is equal zero it will choose this point for the next computer move.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dirty="0">
                <a:latin typeface="Raleway" pitchFamily="2" charset="0"/>
              </a:rPr>
              <a:t>If the </a:t>
            </a:r>
            <a:r>
              <a:rPr lang="en-US" b="1" dirty="0">
                <a:latin typeface="Raleway" pitchFamily="2" charset="0"/>
              </a:rPr>
              <a:t>currentScore </a:t>
            </a:r>
            <a:r>
              <a:rPr lang="en-US" dirty="0">
                <a:latin typeface="Raleway" pitchFamily="2" charset="0"/>
              </a:rPr>
              <a:t>equals 1 it will reset the value on this point and breaks the loop.</a:t>
            </a:r>
          </a:p>
          <a:p>
            <a:pPr lvl="4">
              <a:buFont typeface="Wingdings" panose="05000000000000000000" pitchFamily="2" charset="2"/>
              <a:buChar char="Ø"/>
            </a:pPr>
            <a:endParaRPr lang="en-US" b="1" dirty="0">
              <a:latin typeface="Raleway" pitchFamily="2" charset="0"/>
            </a:endParaRPr>
          </a:p>
          <a:p>
            <a:endParaRPr lang="en-US" dirty="0">
              <a:latin typeface="Raleway" pitchFamily="2" charset="0"/>
            </a:endParaRPr>
          </a:p>
          <a:p>
            <a:pPr marL="0" indent="0">
              <a:buNone/>
            </a:pPr>
            <a:endParaRPr lang="en-US" dirty="0"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320879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C63B6-FF1B-40E3-95F5-AE3CFD9A2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 Next LT Pro (Headings)"/>
              </a:rPr>
              <a:t>The Minimax function(Cont.)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FE7E3-8BEB-4B14-B215-EF914E938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>
              <a:buFont typeface="Wingdings" panose="05000000000000000000" pitchFamily="2" charset="2"/>
              <a:buChar char="v"/>
            </a:pPr>
            <a:r>
              <a:rPr lang="en-US" sz="1800" dirty="0">
                <a:latin typeface="Raleway" pitchFamily="2" charset="0"/>
              </a:rPr>
              <a:t>If it’s the player’s turn (turn == 2): 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1400" dirty="0">
                <a:latin typeface="Raleway" pitchFamily="2" charset="0"/>
              </a:rPr>
              <a:t>it place a move in the current available move.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1400" dirty="0">
                <a:latin typeface="Raleway" pitchFamily="2" charset="0"/>
              </a:rPr>
              <a:t>It calls itself recursively with depth+1 and it flips the turn then it saves the value in a variable called </a:t>
            </a:r>
            <a:r>
              <a:rPr lang="en-US" sz="1400" b="1" dirty="0">
                <a:latin typeface="Raleway" pitchFamily="2" charset="0"/>
              </a:rPr>
              <a:t>currentScore.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1400" dirty="0">
                <a:latin typeface="Raleway" pitchFamily="2" charset="0"/>
              </a:rPr>
              <a:t>it compares the </a:t>
            </a:r>
            <a:r>
              <a:rPr lang="en-US" sz="1400" b="1" dirty="0">
                <a:latin typeface="Raleway" pitchFamily="2" charset="0"/>
              </a:rPr>
              <a:t>currentScore </a:t>
            </a:r>
            <a:r>
              <a:rPr lang="en-US" sz="1400" dirty="0">
                <a:latin typeface="Raleway" pitchFamily="2" charset="0"/>
              </a:rPr>
              <a:t>with </a:t>
            </a:r>
            <a:r>
              <a:rPr lang="en-US" sz="1400" b="1" dirty="0">
                <a:latin typeface="Raleway" pitchFamily="2" charset="0"/>
              </a:rPr>
              <a:t>min </a:t>
            </a:r>
            <a:r>
              <a:rPr lang="en-US" sz="1400" dirty="0">
                <a:latin typeface="Raleway" pitchFamily="2" charset="0"/>
              </a:rPr>
              <a:t>which is initially set with a very large number.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1400" dirty="0">
                <a:latin typeface="Raleway" pitchFamily="2" charset="0"/>
              </a:rPr>
              <a:t>If the </a:t>
            </a:r>
            <a:r>
              <a:rPr lang="en-US" sz="1400" b="1" dirty="0">
                <a:latin typeface="Raleway" pitchFamily="2" charset="0"/>
              </a:rPr>
              <a:t>currentScore </a:t>
            </a:r>
            <a:r>
              <a:rPr lang="en-US" sz="1400" dirty="0">
                <a:latin typeface="Raleway" pitchFamily="2" charset="0"/>
              </a:rPr>
              <a:t>equals -1 it will reset the value on this point and breaks the loop.</a:t>
            </a:r>
          </a:p>
          <a:p>
            <a:pPr marL="560070" lvl="1" indent="-285750">
              <a:buFont typeface="Wingdings" panose="05000000000000000000" pitchFamily="2" charset="2"/>
              <a:buChar char="v"/>
            </a:pPr>
            <a:r>
              <a:rPr lang="en-US" sz="1800" b="0" dirty="0">
                <a:latin typeface="Raleway" pitchFamily="2" charset="0"/>
              </a:rPr>
              <a:t>Then it resets the current point.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21496704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4D5C-7CB8-474A-9ABE-D593034FC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2117512"/>
          </a:xfrm>
        </p:spPr>
        <p:txBody>
          <a:bodyPr/>
          <a:lstStyle/>
          <a:p>
            <a:pPr algn="ctr"/>
            <a:r>
              <a:rPr lang="en-US" dirty="0"/>
              <a:t>Thank </a:t>
            </a:r>
            <a:r>
              <a:rPr lang="en-US"/>
              <a:t>You !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6BE5EF4-900E-423C-8B08-06FDDF63D7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71082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BlocksVTI">
  <a:themeElements>
    <a:clrScheme name="AnalogousFromLightSeedLeftStep">
      <a:dk1>
        <a:srgbClr val="000000"/>
      </a:dk1>
      <a:lt1>
        <a:srgbClr val="FFFFFF"/>
      </a:lt1>
      <a:dk2>
        <a:srgbClr val="243741"/>
      </a:dk2>
      <a:lt2>
        <a:srgbClr val="E8E7E2"/>
      </a:lt2>
      <a:accent1>
        <a:srgbClr val="8995D3"/>
      </a:accent1>
      <a:accent2>
        <a:srgbClr val="6FA3C9"/>
      </a:accent2>
      <a:accent3>
        <a:srgbClr val="71ADAD"/>
      </a:accent3>
      <a:accent4>
        <a:srgbClr val="63B493"/>
      </a:accent4>
      <a:accent5>
        <a:srgbClr val="6EB37A"/>
      </a:accent5>
      <a:accent6>
        <a:srgbClr val="76B363"/>
      </a:accent6>
      <a:hlink>
        <a:srgbClr val="8C8355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170</TotalTime>
  <Words>467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Avenir Next LT Pro</vt:lpstr>
      <vt:lpstr>Avenir Next LT Pro (Headings)</vt:lpstr>
      <vt:lpstr>Avenir Next LT Pro Light</vt:lpstr>
      <vt:lpstr>Raleway</vt:lpstr>
      <vt:lpstr>Wingdings</vt:lpstr>
      <vt:lpstr>BlocksVTI</vt:lpstr>
      <vt:lpstr>Tic-Tac-Toe using minimax</vt:lpstr>
      <vt:lpstr>Minimax algorithm:</vt:lpstr>
      <vt:lpstr>The returnNextMove function</vt:lpstr>
      <vt:lpstr>The Minimax function</vt:lpstr>
      <vt:lpstr>The Minimax function(Cont.)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 tac toe  using minimax</dc:title>
  <dc:creator>hussein medhat</dc:creator>
  <cp:lastModifiedBy>John Salama Beshay Ebaid</cp:lastModifiedBy>
  <cp:revision>26</cp:revision>
  <dcterms:created xsi:type="dcterms:W3CDTF">2021-12-27T20:13:09Z</dcterms:created>
  <dcterms:modified xsi:type="dcterms:W3CDTF">2021-12-29T08:18:01Z</dcterms:modified>
</cp:coreProperties>
</file>