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556" autoAdjust="0"/>
  </p:normalViewPr>
  <p:slideViewPr>
    <p:cSldViewPr snapToGrid="0">
      <p:cViewPr varScale="1">
        <p:scale>
          <a:sx n="85" d="100"/>
          <a:sy n="85" d="100"/>
        </p:scale>
        <p:origin x="15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A7C8EA-2A4D-4373-BF33-F57C0AFD6B8D}"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75B9AB03-F697-48C8-AE36-D16001257743}">
      <dgm:prSet/>
      <dgm:spPr/>
      <dgm:t>
        <a:bodyPr/>
        <a:lstStyle/>
        <a:p>
          <a:r>
            <a:rPr lang="en-US"/>
            <a:t>How Economic Freedom impacts citizens</a:t>
          </a:r>
        </a:p>
      </dgm:t>
    </dgm:pt>
    <dgm:pt modelId="{F2F5642B-5E74-435C-8E2D-2A22B70E47C0}" type="parTrans" cxnId="{BEDC8A42-D4AF-4849-AF81-C60A451E41E0}">
      <dgm:prSet/>
      <dgm:spPr/>
      <dgm:t>
        <a:bodyPr/>
        <a:lstStyle/>
        <a:p>
          <a:endParaRPr lang="en-US"/>
        </a:p>
      </dgm:t>
    </dgm:pt>
    <dgm:pt modelId="{37C76E0C-4A90-43A1-8460-0270F896956E}" type="sibTrans" cxnId="{BEDC8A42-D4AF-4849-AF81-C60A451E41E0}">
      <dgm:prSet/>
      <dgm:spPr/>
      <dgm:t>
        <a:bodyPr/>
        <a:lstStyle/>
        <a:p>
          <a:endParaRPr lang="en-US"/>
        </a:p>
      </dgm:t>
    </dgm:pt>
    <dgm:pt modelId="{86E83D98-ED06-4183-BC81-1DCA5CFA3851}">
      <dgm:prSet/>
      <dgm:spPr/>
      <dgm:t>
        <a:bodyPr/>
        <a:lstStyle/>
        <a:p>
          <a:r>
            <a:rPr lang="en-US"/>
            <a:t>How Economic Freedom impacts consumers</a:t>
          </a:r>
        </a:p>
      </dgm:t>
    </dgm:pt>
    <dgm:pt modelId="{281FCB33-2B30-41AF-97F3-510499E8DAB2}" type="parTrans" cxnId="{CA6B8AC0-516E-4AC9-B771-81F634957188}">
      <dgm:prSet/>
      <dgm:spPr/>
      <dgm:t>
        <a:bodyPr/>
        <a:lstStyle/>
        <a:p>
          <a:endParaRPr lang="en-US"/>
        </a:p>
      </dgm:t>
    </dgm:pt>
    <dgm:pt modelId="{339FF061-13F2-4241-B317-945CE4EDBC55}" type="sibTrans" cxnId="{CA6B8AC0-516E-4AC9-B771-81F634957188}">
      <dgm:prSet/>
      <dgm:spPr/>
      <dgm:t>
        <a:bodyPr/>
        <a:lstStyle/>
        <a:p>
          <a:endParaRPr lang="en-US"/>
        </a:p>
      </dgm:t>
    </dgm:pt>
    <dgm:pt modelId="{7B347C0B-589B-4A53-AC06-E230337FF5C9}" type="pres">
      <dgm:prSet presAssocID="{00A7C8EA-2A4D-4373-BF33-F57C0AFD6B8D}" presName="diagram" presStyleCnt="0">
        <dgm:presLayoutVars>
          <dgm:chPref val="1"/>
          <dgm:dir/>
          <dgm:animOne val="branch"/>
          <dgm:animLvl val="lvl"/>
          <dgm:resizeHandles/>
        </dgm:presLayoutVars>
      </dgm:prSet>
      <dgm:spPr/>
    </dgm:pt>
    <dgm:pt modelId="{005044B8-9077-4657-88E8-39AA7E6279DF}" type="pres">
      <dgm:prSet presAssocID="{75B9AB03-F697-48C8-AE36-D16001257743}" presName="root" presStyleCnt="0"/>
      <dgm:spPr/>
    </dgm:pt>
    <dgm:pt modelId="{DFF5F4F2-52F9-4146-A05D-84E729895395}" type="pres">
      <dgm:prSet presAssocID="{75B9AB03-F697-48C8-AE36-D16001257743}" presName="rootComposite" presStyleCnt="0"/>
      <dgm:spPr/>
    </dgm:pt>
    <dgm:pt modelId="{AF5123AE-F74F-432E-BE9B-B04B54994128}" type="pres">
      <dgm:prSet presAssocID="{75B9AB03-F697-48C8-AE36-D16001257743}" presName="rootText" presStyleLbl="node1" presStyleIdx="0" presStyleCnt="2"/>
      <dgm:spPr/>
    </dgm:pt>
    <dgm:pt modelId="{243C07FB-9462-42A8-B043-AD1525CC2E8B}" type="pres">
      <dgm:prSet presAssocID="{75B9AB03-F697-48C8-AE36-D16001257743}" presName="rootConnector" presStyleLbl="node1" presStyleIdx="0" presStyleCnt="2"/>
      <dgm:spPr/>
    </dgm:pt>
    <dgm:pt modelId="{D1983B7E-B15C-4A60-BD9A-C4B1A9A3D794}" type="pres">
      <dgm:prSet presAssocID="{75B9AB03-F697-48C8-AE36-D16001257743}" presName="childShape" presStyleCnt="0"/>
      <dgm:spPr/>
    </dgm:pt>
    <dgm:pt modelId="{8A027587-CF66-48CF-85B6-FDFBA2D71AA3}" type="pres">
      <dgm:prSet presAssocID="{86E83D98-ED06-4183-BC81-1DCA5CFA3851}" presName="root" presStyleCnt="0"/>
      <dgm:spPr/>
    </dgm:pt>
    <dgm:pt modelId="{BDB50554-FBAD-4E10-ADFA-DFB2CDB130E4}" type="pres">
      <dgm:prSet presAssocID="{86E83D98-ED06-4183-BC81-1DCA5CFA3851}" presName="rootComposite" presStyleCnt="0"/>
      <dgm:spPr/>
    </dgm:pt>
    <dgm:pt modelId="{97A23FED-27D4-428D-B081-69A87D029150}" type="pres">
      <dgm:prSet presAssocID="{86E83D98-ED06-4183-BC81-1DCA5CFA3851}" presName="rootText" presStyleLbl="node1" presStyleIdx="1" presStyleCnt="2"/>
      <dgm:spPr/>
    </dgm:pt>
    <dgm:pt modelId="{75EBFD13-AEB3-4DC6-8485-EA1DEE6BE55D}" type="pres">
      <dgm:prSet presAssocID="{86E83D98-ED06-4183-BC81-1DCA5CFA3851}" presName="rootConnector" presStyleLbl="node1" presStyleIdx="1" presStyleCnt="2"/>
      <dgm:spPr/>
    </dgm:pt>
    <dgm:pt modelId="{9A5CA631-33B9-4330-A92E-C380D3E67859}" type="pres">
      <dgm:prSet presAssocID="{86E83D98-ED06-4183-BC81-1DCA5CFA3851}" presName="childShape" presStyleCnt="0"/>
      <dgm:spPr/>
    </dgm:pt>
  </dgm:ptLst>
  <dgm:cxnLst>
    <dgm:cxn modelId="{E0B98827-1368-46A2-82B1-60D9F568BD60}" type="presOf" srcId="{00A7C8EA-2A4D-4373-BF33-F57C0AFD6B8D}" destId="{7B347C0B-589B-4A53-AC06-E230337FF5C9}" srcOrd="0" destOrd="0" presId="urn:microsoft.com/office/officeart/2005/8/layout/hierarchy3"/>
    <dgm:cxn modelId="{24A96D31-39C6-4A19-82B2-9350467EA047}" type="presOf" srcId="{86E83D98-ED06-4183-BC81-1DCA5CFA3851}" destId="{75EBFD13-AEB3-4DC6-8485-EA1DEE6BE55D}" srcOrd="1" destOrd="0" presId="urn:microsoft.com/office/officeart/2005/8/layout/hierarchy3"/>
    <dgm:cxn modelId="{BEDC8A42-D4AF-4849-AF81-C60A451E41E0}" srcId="{00A7C8EA-2A4D-4373-BF33-F57C0AFD6B8D}" destId="{75B9AB03-F697-48C8-AE36-D16001257743}" srcOrd="0" destOrd="0" parTransId="{F2F5642B-5E74-435C-8E2D-2A22B70E47C0}" sibTransId="{37C76E0C-4A90-43A1-8460-0270F896956E}"/>
    <dgm:cxn modelId="{00A50668-A9C6-4DC5-B1C9-7B7FF51FC1C3}" type="presOf" srcId="{75B9AB03-F697-48C8-AE36-D16001257743}" destId="{243C07FB-9462-42A8-B043-AD1525CC2E8B}" srcOrd="1" destOrd="0" presId="urn:microsoft.com/office/officeart/2005/8/layout/hierarchy3"/>
    <dgm:cxn modelId="{F3218452-F424-4A9A-9AFB-7BD62A761710}" type="presOf" srcId="{86E83D98-ED06-4183-BC81-1DCA5CFA3851}" destId="{97A23FED-27D4-428D-B081-69A87D029150}" srcOrd="0" destOrd="0" presId="urn:microsoft.com/office/officeart/2005/8/layout/hierarchy3"/>
    <dgm:cxn modelId="{F9BF6D87-249D-4066-A26A-569EA615A6FA}" type="presOf" srcId="{75B9AB03-F697-48C8-AE36-D16001257743}" destId="{AF5123AE-F74F-432E-BE9B-B04B54994128}" srcOrd="0" destOrd="0" presId="urn:microsoft.com/office/officeart/2005/8/layout/hierarchy3"/>
    <dgm:cxn modelId="{CA6B8AC0-516E-4AC9-B771-81F634957188}" srcId="{00A7C8EA-2A4D-4373-BF33-F57C0AFD6B8D}" destId="{86E83D98-ED06-4183-BC81-1DCA5CFA3851}" srcOrd="1" destOrd="0" parTransId="{281FCB33-2B30-41AF-97F3-510499E8DAB2}" sibTransId="{339FF061-13F2-4241-B317-945CE4EDBC55}"/>
    <dgm:cxn modelId="{7F825DE8-5D66-4812-B4AE-AFBB0CDBDAC8}" type="presParOf" srcId="{7B347C0B-589B-4A53-AC06-E230337FF5C9}" destId="{005044B8-9077-4657-88E8-39AA7E6279DF}" srcOrd="0" destOrd="0" presId="urn:microsoft.com/office/officeart/2005/8/layout/hierarchy3"/>
    <dgm:cxn modelId="{426F9A0D-FCA0-4023-BA91-AFABC831A881}" type="presParOf" srcId="{005044B8-9077-4657-88E8-39AA7E6279DF}" destId="{DFF5F4F2-52F9-4146-A05D-84E729895395}" srcOrd="0" destOrd="0" presId="urn:microsoft.com/office/officeart/2005/8/layout/hierarchy3"/>
    <dgm:cxn modelId="{606D2B36-068F-4BAF-9544-76EBEEE1614B}" type="presParOf" srcId="{DFF5F4F2-52F9-4146-A05D-84E729895395}" destId="{AF5123AE-F74F-432E-BE9B-B04B54994128}" srcOrd="0" destOrd="0" presId="urn:microsoft.com/office/officeart/2005/8/layout/hierarchy3"/>
    <dgm:cxn modelId="{BD359DC1-9CC4-409B-A194-566F3168E90E}" type="presParOf" srcId="{DFF5F4F2-52F9-4146-A05D-84E729895395}" destId="{243C07FB-9462-42A8-B043-AD1525CC2E8B}" srcOrd="1" destOrd="0" presId="urn:microsoft.com/office/officeart/2005/8/layout/hierarchy3"/>
    <dgm:cxn modelId="{FDE9F98E-A667-4DF6-A58C-CDAAB29DDAED}" type="presParOf" srcId="{005044B8-9077-4657-88E8-39AA7E6279DF}" destId="{D1983B7E-B15C-4A60-BD9A-C4B1A9A3D794}" srcOrd="1" destOrd="0" presId="urn:microsoft.com/office/officeart/2005/8/layout/hierarchy3"/>
    <dgm:cxn modelId="{A13C9A2D-EBC1-42CB-9CE8-6846CF282F19}" type="presParOf" srcId="{7B347C0B-589B-4A53-AC06-E230337FF5C9}" destId="{8A027587-CF66-48CF-85B6-FDFBA2D71AA3}" srcOrd="1" destOrd="0" presId="urn:microsoft.com/office/officeart/2005/8/layout/hierarchy3"/>
    <dgm:cxn modelId="{875F8484-3649-487D-8FD8-D072B345C0A4}" type="presParOf" srcId="{8A027587-CF66-48CF-85B6-FDFBA2D71AA3}" destId="{BDB50554-FBAD-4E10-ADFA-DFB2CDB130E4}" srcOrd="0" destOrd="0" presId="urn:microsoft.com/office/officeart/2005/8/layout/hierarchy3"/>
    <dgm:cxn modelId="{B0CF6601-450D-4A6B-B614-C424B86CD561}" type="presParOf" srcId="{BDB50554-FBAD-4E10-ADFA-DFB2CDB130E4}" destId="{97A23FED-27D4-428D-B081-69A87D029150}" srcOrd="0" destOrd="0" presId="urn:microsoft.com/office/officeart/2005/8/layout/hierarchy3"/>
    <dgm:cxn modelId="{21A0015D-FA29-4BE6-BF2B-D3642E8A9AE9}" type="presParOf" srcId="{BDB50554-FBAD-4E10-ADFA-DFB2CDB130E4}" destId="{75EBFD13-AEB3-4DC6-8485-EA1DEE6BE55D}" srcOrd="1" destOrd="0" presId="urn:microsoft.com/office/officeart/2005/8/layout/hierarchy3"/>
    <dgm:cxn modelId="{B473B367-E3D2-458A-B4B2-1E9E47BB0620}" type="presParOf" srcId="{8A027587-CF66-48CF-85B6-FDFBA2D71AA3}" destId="{9A5CA631-33B9-4330-A92E-C380D3E67859}"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6D8C5D-FEB9-495B-8E0A-57D64E2EEA3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5AD11913-C119-4589-B4DE-2B8C9D6652C6}">
      <dgm:prSet/>
      <dgm:spPr/>
      <dgm:t>
        <a:bodyPr/>
        <a:lstStyle/>
        <a:p>
          <a:r>
            <a:rPr lang="en-US" dirty="0"/>
            <a:t>Fraser Institute</a:t>
          </a:r>
        </a:p>
      </dgm:t>
    </dgm:pt>
    <dgm:pt modelId="{E70D012E-3548-417B-BB92-5AD81C2D26D1}" type="parTrans" cxnId="{574AC853-2C15-4E46-A320-0A65BB21C2F6}">
      <dgm:prSet/>
      <dgm:spPr/>
      <dgm:t>
        <a:bodyPr/>
        <a:lstStyle/>
        <a:p>
          <a:endParaRPr lang="en-US"/>
        </a:p>
      </dgm:t>
    </dgm:pt>
    <dgm:pt modelId="{0E72A784-7E7A-4F04-9BB0-AD37027A26B5}" type="sibTrans" cxnId="{574AC853-2C15-4E46-A320-0A65BB21C2F6}">
      <dgm:prSet/>
      <dgm:spPr/>
      <dgm:t>
        <a:bodyPr/>
        <a:lstStyle/>
        <a:p>
          <a:endParaRPr lang="en-US"/>
        </a:p>
      </dgm:t>
    </dgm:pt>
    <dgm:pt modelId="{8FA06051-27FD-4513-9D01-FA73718E8F09}">
      <dgm:prSet/>
      <dgm:spPr/>
      <dgm:t>
        <a:bodyPr/>
        <a:lstStyle/>
        <a:p>
          <a:r>
            <a:rPr lang="en-US" dirty="0"/>
            <a:t>University of Ottawa</a:t>
          </a:r>
        </a:p>
      </dgm:t>
    </dgm:pt>
    <dgm:pt modelId="{D9747D8A-BBFD-4C50-8533-AD4568B85F87}" type="parTrans" cxnId="{095C5046-DAB6-49CC-A7B6-24148F0848AA}">
      <dgm:prSet/>
      <dgm:spPr/>
      <dgm:t>
        <a:bodyPr/>
        <a:lstStyle/>
        <a:p>
          <a:endParaRPr lang="en-US"/>
        </a:p>
      </dgm:t>
    </dgm:pt>
    <dgm:pt modelId="{18B681DB-81F7-4BC4-8E5B-784D3EE9CDA5}" type="sibTrans" cxnId="{095C5046-DAB6-49CC-A7B6-24148F0848AA}">
      <dgm:prSet/>
      <dgm:spPr/>
      <dgm:t>
        <a:bodyPr/>
        <a:lstStyle/>
        <a:p>
          <a:endParaRPr lang="en-US"/>
        </a:p>
      </dgm:t>
    </dgm:pt>
    <dgm:pt modelId="{7CC41AF7-F8D3-43A5-A69A-43CD4833802A}">
      <dgm:prSet/>
      <dgm:spPr/>
      <dgm:t>
        <a:bodyPr/>
        <a:lstStyle/>
        <a:p>
          <a:r>
            <a:rPr lang="en-US" dirty="0"/>
            <a:t>Wikipedia</a:t>
          </a:r>
        </a:p>
      </dgm:t>
    </dgm:pt>
    <dgm:pt modelId="{008CDF1E-46AA-46F9-9A47-BD51E2916ABE}" type="parTrans" cxnId="{05130780-03EC-4CBC-BD28-DF4F96F6678C}">
      <dgm:prSet/>
      <dgm:spPr/>
      <dgm:t>
        <a:bodyPr/>
        <a:lstStyle/>
        <a:p>
          <a:endParaRPr lang="en-US"/>
        </a:p>
      </dgm:t>
    </dgm:pt>
    <dgm:pt modelId="{7B153A0E-08C1-4D20-A069-C5CCF1198DFB}" type="sibTrans" cxnId="{05130780-03EC-4CBC-BD28-DF4F96F6678C}">
      <dgm:prSet/>
      <dgm:spPr/>
      <dgm:t>
        <a:bodyPr/>
        <a:lstStyle/>
        <a:p>
          <a:endParaRPr lang="en-US"/>
        </a:p>
      </dgm:t>
    </dgm:pt>
    <dgm:pt modelId="{CDBF1173-FF3A-49D6-B76F-C537186813E4}" type="pres">
      <dgm:prSet presAssocID="{046D8C5D-FEB9-495B-8E0A-57D64E2EEA32}" presName="linear" presStyleCnt="0">
        <dgm:presLayoutVars>
          <dgm:dir/>
          <dgm:animLvl val="lvl"/>
          <dgm:resizeHandles val="exact"/>
        </dgm:presLayoutVars>
      </dgm:prSet>
      <dgm:spPr/>
    </dgm:pt>
    <dgm:pt modelId="{92690D77-E333-4289-AD19-1C5CCFB11664}" type="pres">
      <dgm:prSet presAssocID="{5AD11913-C119-4589-B4DE-2B8C9D6652C6}" presName="parentLin" presStyleCnt="0"/>
      <dgm:spPr/>
    </dgm:pt>
    <dgm:pt modelId="{6B241967-663E-4C3D-9A29-899F9871982A}" type="pres">
      <dgm:prSet presAssocID="{5AD11913-C119-4589-B4DE-2B8C9D6652C6}" presName="parentLeftMargin" presStyleLbl="node1" presStyleIdx="0" presStyleCnt="3"/>
      <dgm:spPr/>
    </dgm:pt>
    <dgm:pt modelId="{1EF971B0-3557-4339-99A5-D45B65358374}" type="pres">
      <dgm:prSet presAssocID="{5AD11913-C119-4589-B4DE-2B8C9D6652C6}" presName="parentText" presStyleLbl="node1" presStyleIdx="0" presStyleCnt="3">
        <dgm:presLayoutVars>
          <dgm:chMax val="0"/>
          <dgm:bulletEnabled val="1"/>
        </dgm:presLayoutVars>
      </dgm:prSet>
      <dgm:spPr/>
    </dgm:pt>
    <dgm:pt modelId="{588F2CCA-8E1B-4FF0-955D-4F365650FBDE}" type="pres">
      <dgm:prSet presAssocID="{5AD11913-C119-4589-B4DE-2B8C9D6652C6}" presName="negativeSpace" presStyleCnt="0"/>
      <dgm:spPr/>
    </dgm:pt>
    <dgm:pt modelId="{590E6960-D473-42A7-80CC-AEE7CE27343D}" type="pres">
      <dgm:prSet presAssocID="{5AD11913-C119-4589-B4DE-2B8C9D6652C6}" presName="childText" presStyleLbl="conFgAcc1" presStyleIdx="0" presStyleCnt="3">
        <dgm:presLayoutVars>
          <dgm:bulletEnabled val="1"/>
        </dgm:presLayoutVars>
      </dgm:prSet>
      <dgm:spPr/>
    </dgm:pt>
    <dgm:pt modelId="{9735C05E-BD7C-4F86-9EFB-FCC87DF5D254}" type="pres">
      <dgm:prSet presAssocID="{0E72A784-7E7A-4F04-9BB0-AD37027A26B5}" presName="spaceBetweenRectangles" presStyleCnt="0"/>
      <dgm:spPr/>
    </dgm:pt>
    <dgm:pt modelId="{7B1C78F2-9CFF-43DC-8466-C0965C3F8AFC}" type="pres">
      <dgm:prSet presAssocID="{8FA06051-27FD-4513-9D01-FA73718E8F09}" presName="parentLin" presStyleCnt="0"/>
      <dgm:spPr/>
    </dgm:pt>
    <dgm:pt modelId="{F32C2F4F-E29A-4C9C-A571-A3EB650E7A6D}" type="pres">
      <dgm:prSet presAssocID="{8FA06051-27FD-4513-9D01-FA73718E8F09}" presName="parentLeftMargin" presStyleLbl="node1" presStyleIdx="0" presStyleCnt="3"/>
      <dgm:spPr/>
    </dgm:pt>
    <dgm:pt modelId="{F3D73E17-A1EF-48F8-A381-7DD52BCE44E3}" type="pres">
      <dgm:prSet presAssocID="{8FA06051-27FD-4513-9D01-FA73718E8F09}" presName="parentText" presStyleLbl="node1" presStyleIdx="1" presStyleCnt="3">
        <dgm:presLayoutVars>
          <dgm:chMax val="0"/>
          <dgm:bulletEnabled val="1"/>
        </dgm:presLayoutVars>
      </dgm:prSet>
      <dgm:spPr/>
    </dgm:pt>
    <dgm:pt modelId="{0867EB34-4C49-45BF-8A40-0F6E918CFB50}" type="pres">
      <dgm:prSet presAssocID="{8FA06051-27FD-4513-9D01-FA73718E8F09}" presName="negativeSpace" presStyleCnt="0"/>
      <dgm:spPr/>
    </dgm:pt>
    <dgm:pt modelId="{BAEA9100-2D63-4974-A9CC-015CD6511A02}" type="pres">
      <dgm:prSet presAssocID="{8FA06051-27FD-4513-9D01-FA73718E8F09}" presName="childText" presStyleLbl="conFgAcc1" presStyleIdx="1" presStyleCnt="3">
        <dgm:presLayoutVars>
          <dgm:bulletEnabled val="1"/>
        </dgm:presLayoutVars>
      </dgm:prSet>
      <dgm:spPr/>
    </dgm:pt>
    <dgm:pt modelId="{D31808A0-058A-4B1F-B4E4-F4C654C65AE8}" type="pres">
      <dgm:prSet presAssocID="{18B681DB-81F7-4BC4-8E5B-784D3EE9CDA5}" presName="spaceBetweenRectangles" presStyleCnt="0"/>
      <dgm:spPr/>
    </dgm:pt>
    <dgm:pt modelId="{2C48B01C-5A70-49CC-99D7-BEFF3146A11E}" type="pres">
      <dgm:prSet presAssocID="{7CC41AF7-F8D3-43A5-A69A-43CD4833802A}" presName="parentLin" presStyleCnt="0"/>
      <dgm:spPr/>
    </dgm:pt>
    <dgm:pt modelId="{337049DB-F04F-4272-9A5F-362F605B99C7}" type="pres">
      <dgm:prSet presAssocID="{7CC41AF7-F8D3-43A5-A69A-43CD4833802A}" presName="parentLeftMargin" presStyleLbl="node1" presStyleIdx="1" presStyleCnt="3"/>
      <dgm:spPr/>
    </dgm:pt>
    <dgm:pt modelId="{7F0F8657-69A4-4D5B-AFAC-805F03C0EE55}" type="pres">
      <dgm:prSet presAssocID="{7CC41AF7-F8D3-43A5-A69A-43CD4833802A}" presName="parentText" presStyleLbl="node1" presStyleIdx="2" presStyleCnt="3">
        <dgm:presLayoutVars>
          <dgm:chMax val="0"/>
          <dgm:bulletEnabled val="1"/>
        </dgm:presLayoutVars>
      </dgm:prSet>
      <dgm:spPr/>
    </dgm:pt>
    <dgm:pt modelId="{2A4EB7ED-CFFA-4CFA-A0A9-06CCA2D5CADE}" type="pres">
      <dgm:prSet presAssocID="{7CC41AF7-F8D3-43A5-A69A-43CD4833802A}" presName="negativeSpace" presStyleCnt="0"/>
      <dgm:spPr/>
    </dgm:pt>
    <dgm:pt modelId="{FB846D5B-E269-4AF8-B3AB-6C0BA987A555}" type="pres">
      <dgm:prSet presAssocID="{7CC41AF7-F8D3-43A5-A69A-43CD4833802A}" presName="childText" presStyleLbl="conFgAcc1" presStyleIdx="2" presStyleCnt="3">
        <dgm:presLayoutVars>
          <dgm:bulletEnabled val="1"/>
        </dgm:presLayoutVars>
      </dgm:prSet>
      <dgm:spPr/>
    </dgm:pt>
  </dgm:ptLst>
  <dgm:cxnLst>
    <dgm:cxn modelId="{F8AFD211-1057-43D2-9FBD-08666ACC2496}" type="presOf" srcId="{7CC41AF7-F8D3-43A5-A69A-43CD4833802A}" destId="{7F0F8657-69A4-4D5B-AFAC-805F03C0EE55}" srcOrd="1" destOrd="0" presId="urn:microsoft.com/office/officeart/2005/8/layout/list1"/>
    <dgm:cxn modelId="{5A7DEC14-90D1-4EE9-82C7-93A60E7E9CB7}" type="presOf" srcId="{046D8C5D-FEB9-495B-8E0A-57D64E2EEA32}" destId="{CDBF1173-FF3A-49D6-B76F-C537186813E4}" srcOrd="0" destOrd="0" presId="urn:microsoft.com/office/officeart/2005/8/layout/list1"/>
    <dgm:cxn modelId="{5EAC9C24-52B6-4D07-AF1F-8F3A0065924F}" type="presOf" srcId="{5AD11913-C119-4589-B4DE-2B8C9D6652C6}" destId="{6B241967-663E-4C3D-9A29-899F9871982A}" srcOrd="0" destOrd="0" presId="urn:microsoft.com/office/officeart/2005/8/layout/list1"/>
    <dgm:cxn modelId="{AD0AB62E-DA1D-45EF-B8C9-81E08EAED740}" type="presOf" srcId="{8FA06051-27FD-4513-9D01-FA73718E8F09}" destId="{F32C2F4F-E29A-4C9C-A571-A3EB650E7A6D}" srcOrd="0" destOrd="0" presId="urn:microsoft.com/office/officeart/2005/8/layout/list1"/>
    <dgm:cxn modelId="{095C5046-DAB6-49CC-A7B6-24148F0848AA}" srcId="{046D8C5D-FEB9-495B-8E0A-57D64E2EEA32}" destId="{8FA06051-27FD-4513-9D01-FA73718E8F09}" srcOrd="1" destOrd="0" parTransId="{D9747D8A-BBFD-4C50-8533-AD4568B85F87}" sibTransId="{18B681DB-81F7-4BC4-8E5B-784D3EE9CDA5}"/>
    <dgm:cxn modelId="{62329751-68E8-4956-AADD-C06CA41217FA}" type="presOf" srcId="{5AD11913-C119-4589-B4DE-2B8C9D6652C6}" destId="{1EF971B0-3557-4339-99A5-D45B65358374}" srcOrd="1" destOrd="0" presId="urn:microsoft.com/office/officeart/2005/8/layout/list1"/>
    <dgm:cxn modelId="{574AC853-2C15-4E46-A320-0A65BB21C2F6}" srcId="{046D8C5D-FEB9-495B-8E0A-57D64E2EEA32}" destId="{5AD11913-C119-4589-B4DE-2B8C9D6652C6}" srcOrd="0" destOrd="0" parTransId="{E70D012E-3548-417B-BB92-5AD81C2D26D1}" sibTransId="{0E72A784-7E7A-4F04-9BB0-AD37027A26B5}"/>
    <dgm:cxn modelId="{05130780-03EC-4CBC-BD28-DF4F96F6678C}" srcId="{046D8C5D-FEB9-495B-8E0A-57D64E2EEA32}" destId="{7CC41AF7-F8D3-43A5-A69A-43CD4833802A}" srcOrd="2" destOrd="0" parTransId="{008CDF1E-46AA-46F9-9A47-BD51E2916ABE}" sibTransId="{7B153A0E-08C1-4D20-A069-C5CCF1198DFB}"/>
    <dgm:cxn modelId="{A52A259F-CADE-4F3A-ABA6-04583C7E7B70}" type="presOf" srcId="{7CC41AF7-F8D3-43A5-A69A-43CD4833802A}" destId="{337049DB-F04F-4272-9A5F-362F605B99C7}" srcOrd="0" destOrd="0" presId="urn:microsoft.com/office/officeart/2005/8/layout/list1"/>
    <dgm:cxn modelId="{00D556C8-135F-47E8-9D8D-A97E99BF5EC8}" type="presOf" srcId="{8FA06051-27FD-4513-9D01-FA73718E8F09}" destId="{F3D73E17-A1EF-48F8-A381-7DD52BCE44E3}" srcOrd="1" destOrd="0" presId="urn:microsoft.com/office/officeart/2005/8/layout/list1"/>
    <dgm:cxn modelId="{1B535CBA-7A17-4A3C-A995-147915ABC5A3}" type="presParOf" srcId="{CDBF1173-FF3A-49D6-B76F-C537186813E4}" destId="{92690D77-E333-4289-AD19-1C5CCFB11664}" srcOrd="0" destOrd="0" presId="urn:microsoft.com/office/officeart/2005/8/layout/list1"/>
    <dgm:cxn modelId="{DFA3F52D-EFBD-44BF-87FB-DA8CE5EFB3C7}" type="presParOf" srcId="{92690D77-E333-4289-AD19-1C5CCFB11664}" destId="{6B241967-663E-4C3D-9A29-899F9871982A}" srcOrd="0" destOrd="0" presId="urn:microsoft.com/office/officeart/2005/8/layout/list1"/>
    <dgm:cxn modelId="{6D24D56C-07F8-4571-9E82-6342697BE58C}" type="presParOf" srcId="{92690D77-E333-4289-AD19-1C5CCFB11664}" destId="{1EF971B0-3557-4339-99A5-D45B65358374}" srcOrd="1" destOrd="0" presId="urn:microsoft.com/office/officeart/2005/8/layout/list1"/>
    <dgm:cxn modelId="{FC776B8E-5FAB-4837-B8BD-42E087F13842}" type="presParOf" srcId="{CDBF1173-FF3A-49D6-B76F-C537186813E4}" destId="{588F2CCA-8E1B-4FF0-955D-4F365650FBDE}" srcOrd="1" destOrd="0" presId="urn:microsoft.com/office/officeart/2005/8/layout/list1"/>
    <dgm:cxn modelId="{E75CCFD6-D76F-4B6C-9E84-2032E16E12C5}" type="presParOf" srcId="{CDBF1173-FF3A-49D6-B76F-C537186813E4}" destId="{590E6960-D473-42A7-80CC-AEE7CE27343D}" srcOrd="2" destOrd="0" presId="urn:microsoft.com/office/officeart/2005/8/layout/list1"/>
    <dgm:cxn modelId="{53144D51-E9AA-42AB-9E6F-FA10D59AE4E2}" type="presParOf" srcId="{CDBF1173-FF3A-49D6-B76F-C537186813E4}" destId="{9735C05E-BD7C-4F86-9EFB-FCC87DF5D254}" srcOrd="3" destOrd="0" presId="urn:microsoft.com/office/officeart/2005/8/layout/list1"/>
    <dgm:cxn modelId="{26664760-7123-48E1-82B6-F52F3DF90D87}" type="presParOf" srcId="{CDBF1173-FF3A-49D6-B76F-C537186813E4}" destId="{7B1C78F2-9CFF-43DC-8466-C0965C3F8AFC}" srcOrd="4" destOrd="0" presId="urn:microsoft.com/office/officeart/2005/8/layout/list1"/>
    <dgm:cxn modelId="{E6A435EA-96DA-48C1-8927-F8385E237D99}" type="presParOf" srcId="{7B1C78F2-9CFF-43DC-8466-C0965C3F8AFC}" destId="{F32C2F4F-E29A-4C9C-A571-A3EB650E7A6D}" srcOrd="0" destOrd="0" presId="urn:microsoft.com/office/officeart/2005/8/layout/list1"/>
    <dgm:cxn modelId="{498CEAA3-5F63-4473-84C5-6B05447ADD40}" type="presParOf" srcId="{7B1C78F2-9CFF-43DC-8466-C0965C3F8AFC}" destId="{F3D73E17-A1EF-48F8-A381-7DD52BCE44E3}" srcOrd="1" destOrd="0" presId="urn:microsoft.com/office/officeart/2005/8/layout/list1"/>
    <dgm:cxn modelId="{A8DF6967-D534-4574-A83B-65CC86752504}" type="presParOf" srcId="{CDBF1173-FF3A-49D6-B76F-C537186813E4}" destId="{0867EB34-4C49-45BF-8A40-0F6E918CFB50}" srcOrd="5" destOrd="0" presId="urn:microsoft.com/office/officeart/2005/8/layout/list1"/>
    <dgm:cxn modelId="{DC62FA40-EB9C-490D-8345-33561D62429F}" type="presParOf" srcId="{CDBF1173-FF3A-49D6-B76F-C537186813E4}" destId="{BAEA9100-2D63-4974-A9CC-015CD6511A02}" srcOrd="6" destOrd="0" presId="urn:microsoft.com/office/officeart/2005/8/layout/list1"/>
    <dgm:cxn modelId="{2D932AA8-8253-46CF-B5A7-CFE79AC62994}" type="presParOf" srcId="{CDBF1173-FF3A-49D6-B76F-C537186813E4}" destId="{D31808A0-058A-4B1F-B4E4-F4C654C65AE8}" srcOrd="7" destOrd="0" presId="urn:microsoft.com/office/officeart/2005/8/layout/list1"/>
    <dgm:cxn modelId="{AABBFAD6-46D9-4EA4-8C92-60F4E65AA10C}" type="presParOf" srcId="{CDBF1173-FF3A-49D6-B76F-C537186813E4}" destId="{2C48B01C-5A70-49CC-99D7-BEFF3146A11E}" srcOrd="8" destOrd="0" presId="urn:microsoft.com/office/officeart/2005/8/layout/list1"/>
    <dgm:cxn modelId="{2EDE2D8C-F4F4-4A4B-A4E9-7549C40B8B12}" type="presParOf" srcId="{2C48B01C-5A70-49CC-99D7-BEFF3146A11E}" destId="{337049DB-F04F-4272-9A5F-362F605B99C7}" srcOrd="0" destOrd="0" presId="urn:microsoft.com/office/officeart/2005/8/layout/list1"/>
    <dgm:cxn modelId="{3B4B63BD-1C8C-4ADB-91E4-7628B038BD96}" type="presParOf" srcId="{2C48B01C-5A70-49CC-99D7-BEFF3146A11E}" destId="{7F0F8657-69A4-4D5B-AFAC-805F03C0EE55}" srcOrd="1" destOrd="0" presId="urn:microsoft.com/office/officeart/2005/8/layout/list1"/>
    <dgm:cxn modelId="{99D7C4D3-D3D1-4004-B24B-1635530F26C4}" type="presParOf" srcId="{CDBF1173-FF3A-49D6-B76F-C537186813E4}" destId="{2A4EB7ED-CFFA-4CFA-A0A9-06CCA2D5CADE}" srcOrd="9" destOrd="0" presId="urn:microsoft.com/office/officeart/2005/8/layout/list1"/>
    <dgm:cxn modelId="{2B962E67-2FF1-40AB-B674-8D5B65233445}" type="presParOf" srcId="{CDBF1173-FF3A-49D6-B76F-C537186813E4}" destId="{FB846D5B-E269-4AF8-B3AB-6C0BA987A55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B03868-D498-41E1-B9DF-ABCF39A75B50}"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CAE991F0-AB8C-4522-9D5F-DDD8AEDF903C}">
      <dgm:prSet/>
      <dgm:spPr/>
      <dgm:t>
        <a:bodyPr/>
        <a:lstStyle/>
        <a:p>
          <a:r>
            <a:rPr lang="en-US"/>
            <a:t>Multiple Languages shows a relationship of lower economic freedom being experienced. </a:t>
          </a:r>
        </a:p>
      </dgm:t>
    </dgm:pt>
    <dgm:pt modelId="{EFDDE0F2-ECA8-4A4E-BC20-F0EC3A6D78D4}" type="parTrans" cxnId="{8920FD93-FEBB-4E90-A775-2BDBDD073559}">
      <dgm:prSet/>
      <dgm:spPr/>
      <dgm:t>
        <a:bodyPr/>
        <a:lstStyle/>
        <a:p>
          <a:endParaRPr lang="en-US"/>
        </a:p>
      </dgm:t>
    </dgm:pt>
    <dgm:pt modelId="{D170FB7E-53FB-4140-875A-4D52B14E9CC2}" type="sibTrans" cxnId="{8920FD93-FEBB-4E90-A775-2BDBDD073559}">
      <dgm:prSet/>
      <dgm:spPr/>
      <dgm:t>
        <a:bodyPr/>
        <a:lstStyle/>
        <a:p>
          <a:endParaRPr lang="en-US"/>
        </a:p>
      </dgm:t>
    </dgm:pt>
    <dgm:pt modelId="{28F14A39-325F-48B9-8EB6-E365D19A3552}">
      <dgm:prSet/>
      <dgm:spPr/>
      <dgm:t>
        <a:bodyPr/>
        <a:lstStyle/>
        <a:p>
          <a:r>
            <a:rPr lang="en-US" dirty="0"/>
            <a:t>Linear Regression Formula= 1.40451 + (language count) * 0.05363</a:t>
          </a:r>
        </a:p>
      </dgm:t>
    </dgm:pt>
    <dgm:pt modelId="{AAADA4C8-D7A4-4708-845B-479CCB81BB80}" type="parTrans" cxnId="{B37710B0-4A37-4D1F-8044-E198D17EBF5C}">
      <dgm:prSet/>
      <dgm:spPr/>
      <dgm:t>
        <a:bodyPr/>
        <a:lstStyle/>
        <a:p>
          <a:endParaRPr lang="en-US"/>
        </a:p>
      </dgm:t>
    </dgm:pt>
    <dgm:pt modelId="{A17E4909-7723-4380-8186-C59929077335}" type="sibTrans" cxnId="{B37710B0-4A37-4D1F-8044-E198D17EBF5C}">
      <dgm:prSet/>
      <dgm:spPr/>
      <dgm:t>
        <a:bodyPr/>
        <a:lstStyle/>
        <a:p>
          <a:endParaRPr lang="en-US"/>
        </a:p>
      </dgm:t>
    </dgm:pt>
    <dgm:pt modelId="{81D87EAF-1321-4F5C-A125-9CBB50C94E5F}" type="pres">
      <dgm:prSet presAssocID="{DDB03868-D498-41E1-B9DF-ABCF39A75B50}" presName="hierChild1" presStyleCnt="0">
        <dgm:presLayoutVars>
          <dgm:chPref val="1"/>
          <dgm:dir/>
          <dgm:animOne val="branch"/>
          <dgm:animLvl val="lvl"/>
          <dgm:resizeHandles/>
        </dgm:presLayoutVars>
      </dgm:prSet>
      <dgm:spPr/>
    </dgm:pt>
    <dgm:pt modelId="{008321B6-C28A-4E73-9F11-8F52FE60C3E3}" type="pres">
      <dgm:prSet presAssocID="{CAE991F0-AB8C-4522-9D5F-DDD8AEDF903C}" presName="hierRoot1" presStyleCnt="0"/>
      <dgm:spPr/>
    </dgm:pt>
    <dgm:pt modelId="{3D5A6187-D90B-4EFC-A491-B3C070F50F83}" type="pres">
      <dgm:prSet presAssocID="{CAE991F0-AB8C-4522-9D5F-DDD8AEDF903C}" presName="composite" presStyleCnt="0"/>
      <dgm:spPr/>
    </dgm:pt>
    <dgm:pt modelId="{7CCF32DD-E2A2-4530-A037-E42CDC84792F}" type="pres">
      <dgm:prSet presAssocID="{CAE991F0-AB8C-4522-9D5F-DDD8AEDF903C}" presName="background" presStyleLbl="node0" presStyleIdx="0" presStyleCnt="2"/>
      <dgm:spPr/>
    </dgm:pt>
    <dgm:pt modelId="{3867399B-6289-4CAE-92B9-7509BB8E00AE}" type="pres">
      <dgm:prSet presAssocID="{CAE991F0-AB8C-4522-9D5F-DDD8AEDF903C}" presName="text" presStyleLbl="fgAcc0" presStyleIdx="0" presStyleCnt="2">
        <dgm:presLayoutVars>
          <dgm:chPref val="3"/>
        </dgm:presLayoutVars>
      </dgm:prSet>
      <dgm:spPr/>
    </dgm:pt>
    <dgm:pt modelId="{80A7E140-6789-4992-8455-30893E9C4286}" type="pres">
      <dgm:prSet presAssocID="{CAE991F0-AB8C-4522-9D5F-DDD8AEDF903C}" presName="hierChild2" presStyleCnt="0"/>
      <dgm:spPr/>
    </dgm:pt>
    <dgm:pt modelId="{65DA647E-F77B-45B5-83FE-4DF3284B7589}" type="pres">
      <dgm:prSet presAssocID="{28F14A39-325F-48B9-8EB6-E365D19A3552}" presName="hierRoot1" presStyleCnt="0"/>
      <dgm:spPr/>
    </dgm:pt>
    <dgm:pt modelId="{93352989-B152-4CE3-9728-CE11252DA2B5}" type="pres">
      <dgm:prSet presAssocID="{28F14A39-325F-48B9-8EB6-E365D19A3552}" presName="composite" presStyleCnt="0"/>
      <dgm:spPr/>
    </dgm:pt>
    <dgm:pt modelId="{CCFA9E2D-1540-46DE-971F-F3AC0C4F8FFD}" type="pres">
      <dgm:prSet presAssocID="{28F14A39-325F-48B9-8EB6-E365D19A3552}" presName="background" presStyleLbl="node0" presStyleIdx="1" presStyleCnt="2"/>
      <dgm:spPr/>
    </dgm:pt>
    <dgm:pt modelId="{E409A1C7-628C-428C-8938-086A2C9A67BB}" type="pres">
      <dgm:prSet presAssocID="{28F14A39-325F-48B9-8EB6-E365D19A3552}" presName="text" presStyleLbl="fgAcc0" presStyleIdx="1" presStyleCnt="2">
        <dgm:presLayoutVars>
          <dgm:chPref val="3"/>
        </dgm:presLayoutVars>
      </dgm:prSet>
      <dgm:spPr/>
    </dgm:pt>
    <dgm:pt modelId="{CFA35423-D44E-4F8C-9398-DA137BE85ACE}" type="pres">
      <dgm:prSet presAssocID="{28F14A39-325F-48B9-8EB6-E365D19A3552}" presName="hierChild2" presStyleCnt="0"/>
      <dgm:spPr/>
    </dgm:pt>
  </dgm:ptLst>
  <dgm:cxnLst>
    <dgm:cxn modelId="{1E688604-9BB8-41E6-8DF4-AE1E316CF729}" type="presOf" srcId="{28F14A39-325F-48B9-8EB6-E365D19A3552}" destId="{E409A1C7-628C-428C-8938-086A2C9A67BB}" srcOrd="0" destOrd="0" presId="urn:microsoft.com/office/officeart/2005/8/layout/hierarchy1"/>
    <dgm:cxn modelId="{F0B9921C-67E6-4634-96FD-FCCCB3C14FB9}" type="presOf" srcId="{CAE991F0-AB8C-4522-9D5F-DDD8AEDF903C}" destId="{3867399B-6289-4CAE-92B9-7509BB8E00AE}" srcOrd="0" destOrd="0" presId="urn:microsoft.com/office/officeart/2005/8/layout/hierarchy1"/>
    <dgm:cxn modelId="{8920FD93-FEBB-4E90-A775-2BDBDD073559}" srcId="{DDB03868-D498-41E1-B9DF-ABCF39A75B50}" destId="{CAE991F0-AB8C-4522-9D5F-DDD8AEDF903C}" srcOrd="0" destOrd="0" parTransId="{EFDDE0F2-ECA8-4A4E-BC20-F0EC3A6D78D4}" sibTransId="{D170FB7E-53FB-4140-875A-4D52B14E9CC2}"/>
    <dgm:cxn modelId="{939CCCAA-D062-414D-B12D-DFF3339FAD6C}" type="presOf" srcId="{DDB03868-D498-41E1-B9DF-ABCF39A75B50}" destId="{81D87EAF-1321-4F5C-A125-9CBB50C94E5F}" srcOrd="0" destOrd="0" presId="urn:microsoft.com/office/officeart/2005/8/layout/hierarchy1"/>
    <dgm:cxn modelId="{B37710B0-4A37-4D1F-8044-E198D17EBF5C}" srcId="{DDB03868-D498-41E1-B9DF-ABCF39A75B50}" destId="{28F14A39-325F-48B9-8EB6-E365D19A3552}" srcOrd="1" destOrd="0" parTransId="{AAADA4C8-D7A4-4708-845B-479CCB81BB80}" sibTransId="{A17E4909-7723-4380-8186-C59929077335}"/>
    <dgm:cxn modelId="{8A92FA3F-2054-42EF-BA45-A37D3B3D5E8F}" type="presParOf" srcId="{81D87EAF-1321-4F5C-A125-9CBB50C94E5F}" destId="{008321B6-C28A-4E73-9F11-8F52FE60C3E3}" srcOrd="0" destOrd="0" presId="urn:microsoft.com/office/officeart/2005/8/layout/hierarchy1"/>
    <dgm:cxn modelId="{8C200DBF-EEE2-4472-9696-82C645754204}" type="presParOf" srcId="{008321B6-C28A-4E73-9F11-8F52FE60C3E3}" destId="{3D5A6187-D90B-4EFC-A491-B3C070F50F83}" srcOrd="0" destOrd="0" presId="urn:microsoft.com/office/officeart/2005/8/layout/hierarchy1"/>
    <dgm:cxn modelId="{6D442AAF-2CA3-4E19-A572-A266477C702A}" type="presParOf" srcId="{3D5A6187-D90B-4EFC-A491-B3C070F50F83}" destId="{7CCF32DD-E2A2-4530-A037-E42CDC84792F}" srcOrd="0" destOrd="0" presId="urn:microsoft.com/office/officeart/2005/8/layout/hierarchy1"/>
    <dgm:cxn modelId="{E491B631-B7A0-4BB3-A319-9FBE277CB2D9}" type="presParOf" srcId="{3D5A6187-D90B-4EFC-A491-B3C070F50F83}" destId="{3867399B-6289-4CAE-92B9-7509BB8E00AE}" srcOrd="1" destOrd="0" presId="urn:microsoft.com/office/officeart/2005/8/layout/hierarchy1"/>
    <dgm:cxn modelId="{2AF5CD01-4293-43A1-8C1D-F521D9F76536}" type="presParOf" srcId="{008321B6-C28A-4E73-9F11-8F52FE60C3E3}" destId="{80A7E140-6789-4992-8455-30893E9C4286}" srcOrd="1" destOrd="0" presId="urn:microsoft.com/office/officeart/2005/8/layout/hierarchy1"/>
    <dgm:cxn modelId="{2BD81C03-8EDF-4055-A86D-E7C697F44E54}" type="presParOf" srcId="{81D87EAF-1321-4F5C-A125-9CBB50C94E5F}" destId="{65DA647E-F77B-45B5-83FE-4DF3284B7589}" srcOrd="1" destOrd="0" presId="urn:microsoft.com/office/officeart/2005/8/layout/hierarchy1"/>
    <dgm:cxn modelId="{088B5997-FD66-4B4D-AE5A-42C738D48524}" type="presParOf" srcId="{65DA647E-F77B-45B5-83FE-4DF3284B7589}" destId="{93352989-B152-4CE3-9728-CE11252DA2B5}" srcOrd="0" destOrd="0" presId="urn:microsoft.com/office/officeart/2005/8/layout/hierarchy1"/>
    <dgm:cxn modelId="{D2D2D5C6-6404-4755-95A1-6B663B2898A4}" type="presParOf" srcId="{93352989-B152-4CE3-9728-CE11252DA2B5}" destId="{CCFA9E2D-1540-46DE-971F-F3AC0C4F8FFD}" srcOrd="0" destOrd="0" presId="urn:microsoft.com/office/officeart/2005/8/layout/hierarchy1"/>
    <dgm:cxn modelId="{48A7706A-CD34-4146-81D5-DDC075D9B440}" type="presParOf" srcId="{93352989-B152-4CE3-9728-CE11252DA2B5}" destId="{E409A1C7-628C-428C-8938-086A2C9A67BB}" srcOrd="1" destOrd="0" presId="urn:microsoft.com/office/officeart/2005/8/layout/hierarchy1"/>
    <dgm:cxn modelId="{6852E68A-419D-49E7-BC03-A6EDF121F476}" type="presParOf" srcId="{65DA647E-F77B-45B5-83FE-4DF3284B7589}" destId="{CFA35423-D44E-4F8C-9398-DA137BE85AC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12A518-E8FB-4698-B75D-F8433E170F95}"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ABE4FCD7-E778-41EE-88C3-8536B6313B16}">
      <dgm:prSet/>
      <dgm:spPr/>
      <dgm:t>
        <a:bodyPr/>
        <a:lstStyle/>
        <a:p>
          <a:r>
            <a:rPr lang="en-US"/>
            <a:t>Inherent limitations of data availability</a:t>
          </a:r>
        </a:p>
      </dgm:t>
    </dgm:pt>
    <dgm:pt modelId="{62090125-308E-4B5D-8B81-F30E6CD05DFC}" type="parTrans" cxnId="{B72C38D4-8AC9-433A-8C99-AFC64A1971EA}">
      <dgm:prSet/>
      <dgm:spPr/>
      <dgm:t>
        <a:bodyPr/>
        <a:lstStyle/>
        <a:p>
          <a:endParaRPr lang="en-US"/>
        </a:p>
      </dgm:t>
    </dgm:pt>
    <dgm:pt modelId="{E1A0DA39-61D3-4803-ACA3-3DC3E5481C1C}" type="sibTrans" cxnId="{B72C38D4-8AC9-433A-8C99-AFC64A1971EA}">
      <dgm:prSet/>
      <dgm:spPr/>
      <dgm:t>
        <a:bodyPr/>
        <a:lstStyle/>
        <a:p>
          <a:endParaRPr lang="en-US"/>
        </a:p>
      </dgm:t>
    </dgm:pt>
    <dgm:pt modelId="{3EE8487D-D838-4F85-89D7-2990FDCEA4CF}">
      <dgm:prSet/>
      <dgm:spPr/>
      <dgm:t>
        <a:bodyPr/>
        <a:lstStyle/>
        <a:p>
          <a:r>
            <a:rPr lang="en-US"/>
            <a:t>Scale and scope of analysis leading to incorrect outcome</a:t>
          </a:r>
        </a:p>
      </dgm:t>
    </dgm:pt>
    <dgm:pt modelId="{762D9356-25DA-4DA5-AA70-B710764AD76C}" type="parTrans" cxnId="{CBE703C6-2EC7-43F3-B85B-E1AEB25CD392}">
      <dgm:prSet/>
      <dgm:spPr/>
      <dgm:t>
        <a:bodyPr/>
        <a:lstStyle/>
        <a:p>
          <a:endParaRPr lang="en-US"/>
        </a:p>
      </dgm:t>
    </dgm:pt>
    <dgm:pt modelId="{2FA8FFA5-5D0A-4D0A-A06B-CD61E800373F}" type="sibTrans" cxnId="{CBE703C6-2EC7-43F3-B85B-E1AEB25CD392}">
      <dgm:prSet/>
      <dgm:spPr/>
      <dgm:t>
        <a:bodyPr/>
        <a:lstStyle/>
        <a:p>
          <a:endParaRPr lang="en-US"/>
        </a:p>
      </dgm:t>
    </dgm:pt>
    <dgm:pt modelId="{7779CCF2-1358-432D-9E36-D1F5E54CFC3A}">
      <dgm:prSet/>
      <dgm:spPr/>
      <dgm:t>
        <a:bodyPr/>
        <a:lstStyle/>
        <a:p>
          <a:r>
            <a:rPr lang="en-US"/>
            <a:t>Failure in current analysis provides a route to conduct the analysis better in the future</a:t>
          </a:r>
        </a:p>
      </dgm:t>
    </dgm:pt>
    <dgm:pt modelId="{D9E4077B-5816-4A64-A837-45A4B801E00F}" type="parTrans" cxnId="{A5E587E8-CEC3-440D-8A00-70E062B880D2}">
      <dgm:prSet/>
      <dgm:spPr/>
      <dgm:t>
        <a:bodyPr/>
        <a:lstStyle/>
        <a:p>
          <a:endParaRPr lang="en-US"/>
        </a:p>
      </dgm:t>
    </dgm:pt>
    <dgm:pt modelId="{99573874-BE35-4AF1-B62C-5182686E8A36}" type="sibTrans" cxnId="{A5E587E8-CEC3-440D-8A00-70E062B880D2}">
      <dgm:prSet/>
      <dgm:spPr/>
      <dgm:t>
        <a:bodyPr/>
        <a:lstStyle/>
        <a:p>
          <a:endParaRPr lang="en-US"/>
        </a:p>
      </dgm:t>
    </dgm:pt>
    <dgm:pt modelId="{CA34E679-0CF7-4482-AA43-442CE642D160}" type="pres">
      <dgm:prSet presAssocID="{D912A518-E8FB-4698-B75D-F8433E170F95}" presName="hierChild1" presStyleCnt="0">
        <dgm:presLayoutVars>
          <dgm:chPref val="1"/>
          <dgm:dir/>
          <dgm:animOne val="branch"/>
          <dgm:animLvl val="lvl"/>
          <dgm:resizeHandles/>
        </dgm:presLayoutVars>
      </dgm:prSet>
      <dgm:spPr/>
    </dgm:pt>
    <dgm:pt modelId="{3C6E1C1C-703F-4FBC-9C9A-31372CB8367E}" type="pres">
      <dgm:prSet presAssocID="{ABE4FCD7-E778-41EE-88C3-8536B6313B16}" presName="hierRoot1" presStyleCnt="0"/>
      <dgm:spPr/>
    </dgm:pt>
    <dgm:pt modelId="{8C9CE5ED-79E5-4973-9BC4-F7E820378422}" type="pres">
      <dgm:prSet presAssocID="{ABE4FCD7-E778-41EE-88C3-8536B6313B16}" presName="composite" presStyleCnt="0"/>
      <dgm:spPr/>
    </dgm:pt>
    <dgm:pt modelId="{246A05DB-2EF2-4AA1-A05A-537B01137A54}" type="pres">
      <dgm:prSet presAssocID="{ABE4FCD7-E778-41EE-88C3-8536B6313B16}" presName="background" presStyleLbl="node0" presStyleIdx="0" presStyleCnt="3"/>
      <dgm:spPr/>
    </dgm:pt>
    <dgm:pt modelId="{6B8A23B0-A415-4C97-8B23-3E3ABA010E0C}" type="pres">
      <dgm:prSet presAssocID="{ABE4FCD7-E778-41EE-88C3-8536B6313B16}" presName="text" presStyleLbl="fgAcc0" presStyleIdx="0" presStyleCnt="3">
        <dgm:presLayoutVars>
          <dgm:chPref val="3"/>
        </dgm:presLayoutVars>
      </dgm:prSet>
      <dgm:spPr/>
    </dgm:pt>
    <dgm:pt modelId="{25ECA920-196C-4A52-BDD8-F86F45ECC085}" type="pres">
      <dgm:prSet presAssocID="{ABE4FCD7-E778-41EE-88C3-8536B6313B16}" presName="hierChild2" presStyleCnt="0"/>
      <dgm:spPr/>
    </dgm:pt>
    <dgm:pt modelId="{F8122967-1877-4F90-9265-25F0FF995BF7}" type="pres">
      <dgm:prSet presAssocID="{3EE8487D-D838-4F85-89D7-2990FDCEA4CF}" presName="hierRoot1" presStyleCnt="0"/>
      <dgm:spPr/>
    </dgm:pt>
    <dgm:pt modelId="{068D39A8-C2E7-4283-9E22-30DEF2F5E498}" type="pres">
      <dgm:prSet presAssocID="{3EE8487D-D838-4F85-89D7-2990FDCEA4CF}" presName="composite" presStyleCnt="0"/>
      <dgm:spPr/>
    </dgm:pt>
    <dgm:pt modelId="{85D0D1D2-0742-41AD-8DEB-1A62EE1A290C}" type="pres">
      <dgm:prSet presAssocID="{3EE8487D-D838-4F85-89D7-2990FDCEA4CF}" presName="background" presStyleLbl="node0" presStyleIdx="1" presStyleCnt="3"/>
      <dgm:spPr/>
    </dgm:pt>
    <dgm:pt modelId="{47D32E36-A817-4283-A78D-5E2015030435}" type="pres">
      <dgm:prSet presAssocID="{3EE8487D-D838-4F85-89D7-2990FDCEA4CF}" presName="text" presStyleLbl="fgAcc0" presStyleIdx="1" presStyleCnt="3">
        <dgm:presLayoutVars>
          <dgm:chPref val="3"/>
        </dgm:presLayoutVars>
      </dgm:prSet>
      <dgm:spPr/>
    </dgm:pt>
    <dgm:pt modelId="{7D7D4918-A1E2-4EA4-9A4B-3D65F04A10D1}" type="pres">
      <dgm:prSet presAssocID="{3EE8487D-D838-4F85-89D7-2990FDCEA4CF}" presName="hierChild2" presStyleCnt="0"/>
      <dgm:spPr/>
    </dgm:pt>
    <dgm:pt modelId="{54FD8339-B8ED-465D-86B8-C1B2A6ECDD2A}" type="pres">
      <dgm:prSet presAssocID="{7779CCF2-1358-432D-9E36-D1F5E54CFC3A}" presName="hierRoot1" presStyleCnt="0"/>
      <dgm:spPr/>
    </dgm:pt>
    <dgm:pt modelId="{44A5389D-9922-476C-8820-14ED31D0745F}" type="pres">
      <dgm:prSet presAssocID="{7779CCF2-1358-432D-9E36-D1F5E54CFC3A}" presName="composite" presStyleCnt="0"/>
      <dgm:spPr/>
    </dgm:pt>
    <dgm:pt modelId="{55167A67-11D6-47A2-9A94-1A0468AD6E3F}" type="pres">
      <dgm:prSet presAssocID="{7779CCF2-1358-432D-9E36-D1F5E54CFC3A}" presName="background" presStyleLbl="node0" presStyleIdx="2" presStyleCnt="3"/>
      <dgm:spPr/>
    </dgm:pt>
    <dgm:pt modelId="{A87AE778-E03B-489D-9595-D0DE12891ED8}" type="pres">
      <dgm:prSet presAssocID="{7779CCF2-1358-432D-9E36-D1F5E54CFC3A}" presName="text" presStyleLbl="fgAcc0" presStyleIdx="2" presStyleCnt="3">
        <dgm:presLayoutVars>
          <dgm:chPref val="3"/>
        </dgm:presLayoutVars>
      </dgm:prSet>
      <dgm:spPr/>
    </dgm:pt>
    <dgm:pt modelId="{B0C1ED5D-CA86-4BF7-A967-1BF451242DA8}" type="pres">
      <dgm:prSet presAssocID="{7779CCF2-1358-432D-9E36-D1F5E54CFC3A}" presName="hierChild2" presStyleCnt="0"/>
      <dgm:spPr/>
    </dgm:pt>
  </dgm:ptLst>
  <dgm:cxnLst>
    <dgm:cxn modelId="{D19CD209-A003-4055-8F48-F7292E653C7E}" type="presOf" srcId="{3EE8487D-D838-4F85-89D7-2990FDCEA4CF}" destId="{47D32E36-A817-4283-A78D-5E2015030435}" srcOrd="0" destOrd="0" presId="urn:microsoft.com/office/officeart/2005/8/layout/hierarchy1"/>
    <dgm:cxn modelId="{1775ED37-95A0-4FAB-864B-F4817FC66A6F}" type="presOf" srcId="{ABE4FCD7-E778-41EE-88C3-8536B6313B16}" destId="{6B8A23B0-A415-4C97-8B23-3E3ABA010E0C}" srcOrd="0" destOrd="0" presId="urn:microsoft.com/office/officeart/2005/8/layout/hierarchy1"/>
    <dgm:cxn modelId="{913CCC8B-F645-45A2-85FA-C3917EC58BFD}" type="presOf" srcId="{7779CCF2-1358-432D-9E36-D1F5E54CFC3A}" destId="{A87AE778-E03B-489D-9595-D0DE12891ED8}" srcOrd="0" destOrd="0" presId="urn:microsoft.com/office/officeart/2005/8/layout/hierarchy1"/>
    <dgm:cxn modelId="{B9DC5AC1-662E-4619-9811-B43439CFBE6D}" type="presOf" srcId="{D912A518-E8FB-4698-B75D-F8433E170F95}" destId="{CA34E679-0CF7-4482-AA43-442CE642D160}" srcOrd="0" destOrd="0" presId="urn:microsoft.com/office/officeart/2005/8/layout/hierarchy1"/>
    <dgm:cxn modelId="{CBE703C6-2EC7-43F3-B85B-E1AEB25CD392}" srcId="{D912A518-E8FB-4698-B75D-F8433E170F95}" destId="{3EE8487D-D838-4F85-89D7-2990FDCEA4CF}" srcOrd="1" destOrd="0" parTransId="{762D9356-25DA-4DA5-AA70-B710764AD76C}" sibTransId="{2FA8FFA5-5D0A-4D0A-A06B-CD61E800373F}"/>
    <dgm:cxn modelId="{B72C38D4-8AC9-433A-8C99-AFC64A1971EA}" srcId="{D912A518-E8FB-4698-B75D-F8433E170F95}" destId="{ABE4FCD7-E778-41EE-88C3-8536B6313B16}" srcOrd="0" destOrd="0" parTransId="{62090125-308E-4B5D-8B81-F30E6CD05DFC}" sibTransId="{E1A0DA39-61D3-4803-ACA3-3DC3E5481C1C}"/>
    <dgm:cxn modelId="{A5E587E8-CEC3-440D-8A00-70E062B880D2}" srcId="{D912A518-E8FB-4698-B75D-F8433E170F95}" destId="{7779CCF2-1358-432D-9E36-D1F5E54CFC3A}" srcOrd="2" destOrd="0" parTransId="{D9E4077B-5816-4A64-A837-45A4B801E00F}" sibTransId="{99573874-BE35-4AF1-B62C-5182686E8A36}"/>
    <dgm:cxn modelId="{282A3908-AA58-4663-8F6A-9FB95EE49128}" type="presParOf" srcId="{CA34E679-0CF7-4482-AA43-442CE642D160}" destId="{3C6E1C1C-703F-4FBC-9C9A-31372CB8367E}" srcOrd="0" destOrd="0" presId="urn:microsoft.com/office/officeart/2005/8/layout/hierarchy1"/>
    <dgm:cxn modelId="{1A012A6C-3854-4F84-9A2E-A864988D1EBA}" type="presParOf" srcId="{3C6E1C1C-703F-4FBC-9C9A-31372CB8367E}" destId="{8C9CE5ED-79E5-4973-9BC4-F7E820378422}" srcOrd="0" destOrd="0" presId="urn:microsoft.com/office/officeart/2005/8/layout/hierarchy1"/>
    <dgm:cxn modelId="{A7975227-AEC1-45CE-BAAF-2228CF8F7CB7}" type="presParOf" srcId="{8C9CE5ED-79E5-4973-9BC4-F7E820378422}" destId="{246A05DB-2EF2-4AA1-A05A-537B01137A54}" srcOrd="0" destOrd="0" presId="urn:microsoft.com/office/officeart/2005/8/layout/hierarchy1"/>
    <dgm:cxn modelId="{4F19E31D-2283-4601-8ECC-4119474C2C6B}" type="presParOf" srcId="{8C9CE5ED-79E5-4973-9BC4-F7E820378422}" destId="{6B8A23B0-A415-4C97-8B23-3E3ABA010E0C}" srcOrd="1" destOrd="0" presId="urn:microsoft.com/office/officeart/2005/8/layout/hierarchy1"/>
    <dgm:cxn modelId="{05A4F688-47F5-4F3A-A412-309D48774B1E}" type="presParOf" srcId="{3C6E1C1C-703F-4FBC-9C9A-31372CB8367E}" destId="{25ECA920-196C-4A52-BDD8-F86F45ECC085}" srcOrd="1" destOrd="0" presId="urn:microsoft.com/office/officeart/2005/8/layout/hierarchy1"/>
    <dgm:cxn modelId="{F49B8EE2-EE81-4803-B7A7-D552334CAF7D}" type="presParOf" srcId="{CA34E679-0CF7-4482-AA43-442CE642D160}" destId="{F8122967-1877-4F90-9265-25F0FF995BF7}" srcOrd="1" destOrd="0" presId="urn:microsoft.com/office/officeart/2005/8/layout/hierarchy1"/>
    <dgm:cxn modelId="{8925D16D-D9D9-4BB0-B833-98B14C4E183D}" type="presParOf" srcId="{F8122967-1877-4F90-9265-25F0FF995BF7}" destId="{068D39A8-C2E7-4283-9E22-30DEF2F5E498}" srcOrd="0" destOrd="0" presId="urn:microsoft.com/office/officeart/2005/8/layout/hierarchy1"/>
    <dgm:cxn modelId="{77FF1B1B-3FA8-4C4E-9F03-A42A02D82310}" type="presParOf" srcId="{068D39A8-C2E7-4283-9E22-30DEF2F5E498}" destId="{85D0D1D2-0742-41AD-8DEB-1A62EE1A290C}" srcOrd="0" destOrd="0" presId="urn:microsoft.com/office/officeart/2005/8/layout/hierarchy1"/>
    <dgm:cxn modelId="{5458598B-BD5C-405A-8B27-69A0539CDEC3}" type="presParOf" srcId="{068D39A8-C2E7-4283-9E22-30DEF2F5E498}" destId="{47D32E36-A817-4283-A78D-5E2015030435}" srcOrd="1" destOrd="0" presId="urn:microsoft.com/office/officeart/2005/8/layout/hierarchy1"/>
    <dgm:cxn modelId="{0D7A044F-DC5B-48BF-B2E5-3104817C63CF}" type="presParOf" srcId="{F8122967-1877-4F90-9265-25F0FF995BF7}" destId="{7D7D4918-A1E2-4EA4-9A4B-3D65F04A10D1}" srcOrd="1" destOrd="0" presId="urn:microsoft.com/office/officeart/2005/8/layout/hierarchy1"/>
    <dgm:cxn modelId="{FFC00815-CD44-481F-9B4A-87AF01B7EADF}" type="presParOf" srcId="{CA34E679-0CF7-4482-AA43-442CE642D160}" destId="{54FD8339-B8ED-465D-86B8-C1B2A6ECDD2A}" srcOrd="2" destOrd="0" presId="urn:microsoft.com/office/officeart/2005/8/layout/hierarchy1"/>
    <dgm:cxn modelId="{E0B9D347-3F85-4E83-8538-7FE77397034C}" type="presParOf" srcId="{54FD8339-B8ED-465D-86B8-C1B2A6ECDD2A}" destId="{44A5389D-9922-476C-8820-14ED31D0745F}" srcOrd="0" destOrd="0" presId="urn:microsoft.com/office/officeart/2005/8/layout/hierarchy1"/>
    <dgm:cxn modelId="{F95E9CE5-9477-45C7-B4B2-E172104C2342}" type="presParOf" srcId="{44A5389D-9922-476C-8820-14ED31D0745F}" destId="{55167A67-11D6-47A2-9A94-1A0468AD6E3F}" srcOrd="0" destOrd="0" presId="urn:microsoft.com/office/officeart/2005/8/layout/hierarchy1"/>
    <dgm:cxn modelId="{28D6325D-BB68-48AB-ACA3-D51F7341A783}" type="presParOf" srcId="{44A5389D-9922-476C-8820-14ED31D0745F}" destId="{A87AE778-E03B-489D-9595-D0DE12891ED8}" srcOrd="1" destOrd="0" presId="urn:microsoft.com/office/officeart/2005/8/layout/hierarchy1"/>
    <dgm:cxn modelId="{AFA069A9-DFEA-45B6-973A-23052A947D62}" type="presParOf" srcId="{54FD8339-B8ED-465D-86B8-C1B2A6ECDD2A}" destId="{B0C1ED5D-CA86-4BF7-A967-1BF451242DA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123AE-F74F-432E-BE9B-B04B54994128}">
      <dsp:nvSpPr>
        <dsp:cNvPr id="0" name=""/>
        <dsp:cNvSpPr/>
      </dsp:nvSpPr>
      <dsp:spPr>
        <a:xfrm>
          <a:off x="985" y="374894"/>
          <a:ext cx="3587930" cy="179396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t>How Economic Freedom impacts citizens</a:t>
          </a:r>
        </a:p>
      </dsp:txBody>
      <dsp:txXfrm>
        <a:off x="53528" y="427437"/>
        <a:ext cx="3482844" cy="1688879"/>
      </dsp:txXfrm>
    </dsp:sp>
    <dsp:sp modelId="{97A23FED-27D4-428D-B081-69A87D029150}">
      <dsp:nvSpPr>
        <dsp:cNvPr id="0" name=""/>
        <dsp:cNvSpPr/>
      </dsp:nvSpPr>
      <dsp:spPr>
        <a:xfrm>
          <a:off x="4485898" y="374894"/>
          <a:ext cx="3587930" cy="179396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t>How Economic Freedom impacts consumers</a:t>
          </a:r>
        </a:p>
      </dsp:txBody>
      <dsp:txXfrm>
        <a:off x="4538441" y="427437"/>
        <a:ext cx="3482844" cy="16888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E6960-D473-42A7-80CC-AEE7CE27343D}">
      <dsp:nvSpPr>
        <dsp:cNvPr id="0" name=""/>
        <dsp:cNvSpPr/>
      </dsp:nvSpPr>
      <dsp:spPr>
        <a:xfrm>
          <a:off x="0" y="310856"/>
          <a:ext cx="8074815"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F971B0-3557-4339-99A5-D45B65358374}">
      <dsp:nvSpPr>
        <dsp:cNvPr id="0" name=""/>
        <dsp:cNvSpPr/>
      </dsp:nvSpPr>
      <dsp:spPr>
        <a:xfrm>
          <a:off x="403740" y="30416"/>
          <a:ext cx="5652370"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646" tIns="0" rIns="213646" bIns="0" numCol="1" spcCol="1270" anchor="ctr" anchorCtr="0">
          <a:noAutofit/>
        </a:bodyPr>
        <a:lstStyle/>
        <a:p>
          <a:pPr marL="0" lvl="0" indent="0" algn="l" defTabSz="844550">
            <a:lnSpc>
              <a:spcPct val="90000"/>
            </a:lnSpc>
            <a:spcBef>
              <a:spcPct val="0"/>
            </a:spcBef>
            <a:spcAft>
              <a:spcPct val="35000"/>
            </a:spcAft>
            <a:buNone/>
          </a:pPr>
          <a:r>
            <a:rPr lang="en-US" sz="1900" kern="1200" dirty="0"/>
            <a:t>Fraser Institute</a:t>
          </a:r>
        </a:p>
      </dsp:txBody>
      <dsp:txXfrm>
        <a:off x="431120" y="57796"/>
        <a:ext cx="5597610" cy="506120"/>
      </dsp:txXfrm>
    </dsp:sp>
    <dsp:sp modelId="{BAEA9100-2D63-4974-A9CC-015CD6511A02}">
      <dsp:nvSpPr>
        <dsp:cNvPr id="0" name=""/>
        <dsp:cNvSpPr/>
      </dsp:nvSpPr>
      <dsp:spPr>
        <a:xfrm>
          <a:off x="0" y="1172697"/>
          <a:ext cx="8074815" cy="478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D73E17-A1EF-48F8-A381-7DD52BCE44E3}">
      <dsp:nvSpPr>
        <dsp:cNvPr id="0" name=""/>
        <dsp:cNvSpPr/>
      </dsp:nvSpPr>
      <dsp:spPr>
        <a:xfrm>
          <a:off x="403740" y="892256"/>
          <a:ext cx="5652370" cy="5608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646" tIns="0" rIns="213646" bIns="0" numCol="1" spcCol="1270" anchor="ctr" anchorCtr="0">
          <a:noAutofit/>
        </a:bodyPr>
        <a:lstStyle/>
        <a:p>
          <a:pPr marL="0" lvl="0" indent="0" algn="l" defTabSz="844550">
            <a:lnSpc>
              <a:spcPct val="90000"/>
            </a:lnSpc>
            <a:spcBef>
              <a:spcPct val="0"/>
            </a:spcBef>
            <a:spcAft>
              <a:spcPct val="35000"/>
            </a:spcAft>
            <a:buNone/>
          </a:pPr>
          <a:r>
            <a:rPr lang="en-US" sz="1900" kern="1200" dirty="0"/>
            <a:t>University of Ottawa</a:t>
          </a:r>
        </a:p>
      </dsp:txBody>
      <dsp:txXfrm>
        <a:off x="431120" y="919636"/>
        <a:ext cx="5597610" cy="506120"/>
      </dsp:txXfrm>
    </dsp:sp>
    <dsp:sp modelId="{FB846D5B-E269-4AF8-B3AB-6C0BA987A555}">
      <dsp:nvSpPr>
        <dsp:cNvPr id="0" name=""/>
        <dsp:cNvSpPr/>
      </dsp:nvSpPr>
      <dsp:spPr>
        <a:xfrm>
          <a:off x="0" y="2034537"/>
          <a:ext cx="8074815" cy="4788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0F8657-69A4-4D5B-AFAC-805F03C0EE55}">
      <dsp:nvSpPr>
        <dsp:cNvPr id="0" name=""/>
        <dsp:cNvSpPr/>
      </dsp:nvSpPr>
      <dsp:spPr>
        <a:xfrm>
          <a:off x="403740" y="1754097"/>
          <a:ext cx="5652370" cy="5608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646" tIns="0" rIns="213646" bIns="0" numCol="1" spcCol="1270" anchor="ctr" anchorCtr="0">
          <a:noAutofit/>
        </a:bodyPr>
        <a:lstStyle/>
        <a:p>
          <a:pPr marL="0" lvl="0" indent="0" algn="l" defTabSz="844550">
            <a:lnSpc>
              <a:spcPct val="90000"/>
            </a:lnSpc>
            <a:spcBef>
              <a:spcPct val="0"/>
            </a:spcBef>
            <a:spcAft>
              <a:spcPct val="35000"/>
            </a:spcAft>
            <a:buNone/>
          </a:pPr>
          <a:r>
            <a:rPr lang="en-US" sz="1900" kern="1200" dirty="0"/>
            <a:t>Wikipedia</a:t>
          </a:r>
        </a:p>
      </dsp:txBody>
      <dsp:txXfrm>
        <a:off x="431120" y="1781477"/>
        <a:ext cx="5597610"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F32DD-E2A2-4530-A037-E42CDC84792F}">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67399B-6289-4CAE-92B9-7509BB8E00AE}">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Multiple Languages shows a relationship of lower economic freedom being experienced. </a:t>
          </a:r>
        </a:p>
      </dsp:txBody>
      <dsp:txXfrm>
        <a:off x="696297" y="538547"/>
        <a:ext cx="4171627" cy="2590157"/>
      </dsp:txXfrm>
    </dsp:sp>
    <dsp:sp modelId="{CCFA9E2D-1540-46DE-971F-F3AC0C4F8FFD}">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09A1C7-628C-428C-8938-086A2C9A67BB}">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Linear Regression Formula= 1.40451 + (language count) * 0.05363</a:t>
          </a:r>
        </a:p>
      </dsp:txBody>
      <dsp:txXfrm>
        <a:off x="5991936" y="538547"/>
        <a:ext cx="4171627" cy="2590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A05DB-2EF2-4AA1-A05A-537B01137A54}">
      <dsp:nvSpPr>
        <dsp:cNvPr id="0" name=""/>
        <dsp:cNvSpPr/>
      </dsp:nvSpPr>
      <dsp:spPr>
        <a:xfrm>
          <a:off x="0" y="524133"/>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8A23B0-A415-4C97-8B23-3E3ABA010E0C}">
      <dsp:nvSpPr>
        <dsp:cNvPr id="0" name=""/>
        <dsp:cNvSpPr/>
      </dsp:nvSpPr>
      <dsp:spPr>
        <a:xfrm>
          <a:off x="324326" y="832243"/>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Inherent limitations of data availability</a:t>
          </a:r>
        </a:p>
      </dsp:txBody>
      <dsp:txXfrm>
        <a:off x="378614" y="886531"/>
        <a:ext cx="2810360" cy="1744948"/>
      </dsp:txXfrm>
    </dsp:sp>
    <dsp:sp modelId="{85D0D1D2-0742-41AD-8DEB-1A62EE1A290C}">
      <dsp:nvSpPr>
        <dsp:cNvPr id="0" name=""/>
        <dsp:cNvSpPr/>
      </dsp:nvSpPr>
      <dsp:spPr>
        <a:xfrm>
          <a:off x="3567588" y="524133"/>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D32E36-A817-4283-A78D-5E2015030435}">
      <dsp:nvSpPr>
        <dsp:cNvPr id="0" name=""/>
        <dsp:cNvSpPr/>
      </dsp:nvSpPr>
      <dsp:spPr>
        <a:xfrm>
          <a:off x="3891915" y="832243"/>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Scale and scope of analysis leading to incorrect outcome</a:t>
          </a:r>
        </a:p>
      </dsp:txBody>
      <dsp:txXfrm>
        <a:off x="3946203" y="886531"/>
        <a:ext cx="2810360" cy="1744948"/>
      </dsp:txXfrm>
    </dsp:sp>
    <dsp:sp modelId="{55167A67-11D6-47A2-9A94-1A0468AD6E3F}">
      <dsp:nvSpPr>
        <dsp:cNvPr id="0" name=""/>
        <dsp:cNvSpPr/>
      </dsp:nvSpPr>
      <dsp:spPr>
        <a:xfrm>
          <a:off x="7135177" y="524133"/>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7AE778-E03B-489D-9595-D0DE12891ED8}">
      <dsp:nvSpPr>
        <dsp:cNvPr id="0" name=""/>
        <dsp:cNvSpPr/>
      </dsp:nvSpPr>
      <dsp:spPr>
        <a:xfrm>
          <a:off x="7459503" y="832243"/>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Failure in current analysis provides a route to conduct the analysis better in the future</a:t>
          </a:r>
        </a:p>
      </dsp:txBody>
      <dsp:txXfrm>
        <a:off x="7513791" y="886531"/>
        <a:ext cx="2810360" cy="174494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85137-068A-46A7-9F77-A2B8620B130B}" type="datetimeFigureOut">
              <a:rPr lang="en-US" smtClean="0"/>
              <a:t>5/7/2023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1E410-F246-47BA-B994-5EA3EE355123}" type="slidenum">
              <a:rPr lang="en-US" smtClean="0"/>
              <a:t>‹#›</a:t>
            </a:fld>
            <a:endParaRPr lang="en-US"/>
          </a:p>
        </p:txBody>
      </p:sp>
    </p:spTree>
    <p:extLst>
      <p:ext uri="{BB962C8B-B14F-4D97-AF65-F5344CB8AC3E}">
        <p14:creationId xmlns:p14="http://schemas.microsoft.com/office/powerpoint/2010/main" val="88342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I will discuss the results of my research while taking the capstone class with CSU-Global – Business Intelligence and Data Analytics.</a:t>
            </a:r>
          </a:p>
        </p:txBody>
      </p:sp>
      <p:sp>
        <p:nvSpPr>
          <p:cNvPr id="4" name="Slide Number Placeholder 3"/>
          <p:cNvSpPr>
            <a:spLocks noGrp="1"/>
          </p:cNvSpPr>
          <p:nvPr>
            <p:ph type="sldNum" sz="quarter" idx="5"/>
          </p:nvPr>
        </p:nvSpPr>
        <p:spPr/>
        <p:txBody>
          <a:bodyPr/>
          <a:lstStyle/>
          <a:p>
            <a:fld id="{1421E410-F246-47BA-B994-5EA3EE355123}" type="slidenum">
              <a:rPr lang="en-US" smtClean="0"/>
              <a:t>1</a:t>
            </a:fld>
            <a:endParaRPr lang="en-US"/>
          </a:p>
        </p:txBody>
      </p:sp>
    </p:spTree>
    <p:extLst>
      <p:ext uri="{BB962C8B-B14F-4D97-AF65-F5344CB8AC3E}">
        <p14:creationId xmlns:p14="http://schemas.microsoft.com/office/powerpoint/2010/main" val="1942500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Ultimately , the study does show evidence that language does impact economic freedom, but the results are inconclusive. This study provides a framework to analyze how language impacts economic freedom while drawing attention to the need to look at economies differently and group them, thoughtfully to pull out the correct conclusion. </a:t>
            </a:r>
          </a:p>
          <a:p>
            <a:r>
              <a:rPr lang="en-US" dirty="0"/>
              <a:t>After considering how the findings might be most impactful, we realize that business owners and local policy makers might not actually find much value. International help organizations could in part use this data/research to start further investigations into how language impacts economies and the individuals within them. Additionally, this research add more material to the conversation that properly considering the underlying data is important when analyzing data, and that drawing conclusions too quickly might lead to bad recommendations from said studies. </a:t>
            </a:r>
          </a:p>
        </p:txBody>
      </p:sp>
      <p:sp>
        <p:nvSpPr>
          <p:cNvPr id="4" name="Slide Number Placeholder 3"/>
          <p:cNvSpPr>
            <a:spLocks noGrp="1"/>
          </p:cNvSpPr>
          <p:nvPr>
            <p:ph type="sldNum" sz="quarter" idx="5"/>
          </p:nvPr>
        </p:nvSpPr>
        <p:spPr/>
        <p:txBody>
          <a:bodyPr/>
          <a:lstStyle/>
          <a:p>
            <a:fld id="{1421E410-F246-47BA-B994-5EA3EE355123}" type="slidenum">
              <a:rPr lang="en-US" smtClean="0"/>
              <a:t>10</a:t>
            </a:fld>
            <a:endParaRPr lang="en-US"/>
          </a:p>
        </p:txBody>
      </p:sp>
    </p:spTree>
    <p:extLst>
      <p:ext uri="{BB962C8B-B14F-4D97-AF65-F5344CB8AC3E}">
        <p14:creationId xmlns:p14="http://schemas.microsoft.com/office/powerpoint/2010/main" val="1986604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p:txBody>
      </p:sp>
      <p:sp>
        <p:nvSpPr>
          <p:cNvPr id="4" name="Slide Number Placeholder 3"/>
          <p:cNvSpPr>
            <a:spLocks noGrp="1"/>
          </p:cNvSpPr>
          <p:nvPr>
            <p:ph type="sldNum" sz="quarter" idx="5"/>
          </p:nvPr>
        </p:nvSpPr>
        <p:spPr/>
        <p:txBody>
          <a:bodyPr/>
          <a:lstStyle/>
          <a:p>
            <a:fld id="{1421E410-F246-47BA-B994-5EA3EE355123}" type="slidenum">
              <a:rPr lang="en-US" smtClean="0"/>
              <a:t>11</a:t>
            </a:fld>
            <a:endParaRPr lang="en-US"/>
          </a:p>
        </p:txBody>
      </p:sp>
    </p:spTree>
    <p:extLst>
      <p:ext uri="{BB962C8B-B14F-4D97-AF65-F5344CB8AC3E}">
        <p14:creationId xmlns:p14="http://schemas.microsoft.com/office/powerpoint/2010/main" val="1592368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research intended to analyze the effect of a country being officially multilingual on its economic freedom score. </a:t>
            </a:r>
          </a:p>
          <a:p>
            <a:r>
              <a:rPr lang="en-US" dirty="0"/>
              <a:t>This thought process was started after considering that in pop culture we are taught that being multi-lingual is very beneficial for individuals. </a:t>
            </a:r>
          </a:p>
          <a:p>
            <a:r>
              <a:rPr lang="en-US" dirty="0"/>
              <a:t>Since economic growth relates to the wellbeing of a people, this research is targeting increasing our knowledge of how to positively impact economic growth.</a:t>
            </a:r>
          </a:p>
          <a:p>
            <a:r>
              <a:rPr lang="en-US" dirty="0"/>
              <a:t>We feel that prior studies on multilingualism were underserving the impact that language has on economies as a whole. This research is set to fill a part of that gap.</a:t>
            </a:r>
          </a:p>
          <a:p>
            <a:r>
              <a:rPr lang="en-US" dirty="0"/>
              <a:t>What is economic freedom and why are we using it as a basis for measuring economic strength.</a:t>
            </a:r>
          </a:p>
          <a:p>
            <a:r>
              <a:rPr lang="en-US" dirty="0"/>
              <a:t>Economic freedom is described by the Fraser Institute such. </a:t>
            </a:r>
            <a:br>
              <a:rPr lang="en-US" dirty="0"/>
            </a:br>
            <a:r>
              <a:rPr lang="en-US" b="0" i="0" dirty="0">
                <a:solidFill>
                  <a:srgbClr val="202124"/>
                </a:solidFill>
                <a:effectLst/>
                <a:latin typeface="Google Sans"/>
              </a:rPr>
              <a:t>Individuals have economic freedom when property they acquire without the use of force, fraud, or theft is protected from physical invasions by others and they are free to use, exchange, or give their property as long as their actions do not violate the identical rights of others. (Fraser Institute, 2023). </a:t>
            </a:r>
            <a:r>
              <a:rPr lang="en-US" dirty="0"/>
              <a:t> </a:t>
            </a:r>
          </a:p>
          <a:p>
            <a:r>
              <a:rPr lang="en-US" dirty="0"/>
              <a:t>We believe that this value which Fraser has been recording for years will provide some semblance of representation of economic strength. </a:t>
            </a:r>
          </a:p>
        </p:txBody>
      </p:sp>
      <p:sp>
        <p:nvSpPr>
          <p:cNvPr id="4" name="Slide Number Placeholder 3"/>
          <p:cNvSpPr>
            <a:spLocks noGrp="1"/>
          </p:cNvSpPr>
          <p:nvPr>
            <p:ph type="sldNum" sz="quarter" idx="5"/>
          </p:nvPr>
        </p:nvSpPr>
        <p:spPr/>
        <p:txBody>
          <a:bodyPr/>
          <a:lstStyle/>
          <a:p>
            <a:fld id="{1421E410-F246-47BA-B994-5EA3EE355123}" type="slidenum">
              <a:rPr lang="en-US" smtClean="0"/>
              <a:t>2</a:t>
            </a:fld>
            <a:endParaRPr lang="en-US"/>
          </a:p>
        </p:txBody>
      </p:sp>
    </p:spTree>
    <p:extLst>
      <p:ext uri="{BB962C8B-B14F-4D97-AF65-F5344CB8AC3E}">
        <p14:creationId xmlns:p14="http://schemas.microsoft.com/office/powerpoint/2010/main" val="3207805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what we just learned about economic freedom let us consider how it impacts two interchangeable groups, citizens and consumers. IF a country has strong justice systems, government institutions, and property laws but is not overly controlling it will most likely have a good rating on the economic freedom index. What goes hand in hand with these things is typically a country  being stronger economically than others without these things. Knowing that economic freedom and economic growth are related the findings of this research can impact how policy makers and business owners make strategic decision regarding future courses of action. (</a:t>
            </a:r>
            <a:r>
              <a:rPr lang="en-US" dirty="0" err="1"/>
              <a:t>Brkic</a:t>
            </a:r>
            <a:r>
              <a:rPr lang="en-US" dirty="0"/>
              <a:t>, 2020).</a:t>
            </a:r>
          </a:p>
        </p:txBody>
      </p:sp>
      <p:sp>
        <p:nvSpPr>
          <p:cNvPr id="4" name="Slide Number Placeholder 3"/>
          <p:cNvSpPr>
            <a:spLocks noGrp="1"/>
          </p:cNvSpPr>
          <p:nvPr>
            <p:ph type="sldNum" sz="quarter" idx="5"/>
          </p:nvPr>
        </p:nvSpPr>
        <p:spPr/>
        <p:txBody>
          <a:bodyPr/>
          <a:lstStyle/>
          <a:p>
            <a:fld id="{1421E410-F246-47BA-B994-5EA3EE355123}" type="slidenum">
              <a:rPr lang="en-US" smtClean="0"/>
              <a:t>3</a:t>
            </a:fld>
            <a:endParaRPr lang="en-US"/>
          </a:p>
        </p:txBody>
      </p:sp>
    </p:spTree>
    <p:extLst>
      <p:ext uri="{BB962C8B-B14F-4D97-AF65-F5344CB8AC3E}">
        <p14:creationId xmlns:p14="http://schemas.microsoft.com/office/powerpoint/2010/main" val="197116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data sources were:</a:t>
            </a:r>
          </a:p>
          <a:p>
            <a:r>
              <a:rPr lang="en-US" dirty="0"/>
              <a:t>The World Economic Freedom Index by Fraser Institute which goes back to 1970 for 165 countries.</a:t>
            </a:r>
          </a:p>
          <a:p>
            <a:r>
              <a:rPr lang="en-US" dirty="0"/>
              <a:t>Wikipedia Individual Country pages to determine how many languages are officially recognized</a:t>
            </a:r>
          </a:p>
          <a:p>
            <a:r>
              <a:rPr lang="en-US" dirty="0"/>
              <a:t>University of Ottawa’s List of 55 Bilingual Countries in the world. </a:t>
            </a:r>
          </a:p>
          <a:p>
            <a:endParaRPr lang="en-US" dirty="0"/>
          </a:p>
          <a:p>
            <a:r>
              <a:rPr lang="en-US" dirty="0"/>
              <a:t>Multiple sources were used when researching the number of languages each country in the Fraser Institutes dataset had. This was done to reduce the number of error a single dataset might have. Sources for both language searches have been provided in the references and are font color red.</a:t>
            </a:r>
          </a:p>
        </p:txBody>
      </p:sp>
      <p:sp>
        <p:nvSpPr>
          <p:cNvPr id="4" name="Slide Number Placeholder 3"/>
          <p:cNvSpPr>
            <a:spLocks noGrp="1"/>
          </p:cNvSpPr>
          <p:nvPr>
            <p:ph type="sldNum" sz="quarter" idx="5"/>
          </p:nvPr>
        </p:nvSpPr>
        <p:spPr/>
        <p:txBody>
          <a:bodyPr/>
          <a:lstStyle/>
          <a:p>
            <a:fld id="{1421E410-F246-47BA-B994-5EA3EE355123}" type="slidenum">
              <a:rPr lang="en-US" smtClean="0"/>
              <a:t>4</a:t>
            </a:fld>
            <a:endParaRPr lang="en-US"/>
          </a:p>
        </p:txBody>
      </p:sp>
    </p:spTree>
    <p:extLst>
      <p:ext uri="{BB962C8B-B14F-4D97-AF65-F5344CB8AC3E}">
        <p14:creationId xmlns:p14="http://schemas.microsoft.com/office/powerpoint/2010/main" val="2331046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itself was required being reworked after its initial collection. To help simplify the analysis and reading it results, work was done to codify everything as binary values. If a country has one official language it has 1 in the language variable. If it has two or more official languages it has 2 in the language variable. For Economic Freedom values, the average for each year was found. Then if the country for that particular year had a value greater than the average it was given a 1 and if it was less it was given a 2. Missing values (of which there were 85 in the first year of data) were left blank so as not to skew the data. On the slide you can see a simply example of how the economic freedom index was transferred to average values. The use of averages was decided upon to help reduce outliers and make the data easier to read and handle (</a:t>
            </a:r>
            <a:r>
              <a:rPr lang="en-US" dirty="0" err="1"/>
              <a:t>Overbay</a:t>
            </a:r>
            <a:r>
              <a:rPr lang="en-US" dirty="0"/>
              <a:t>, 2004).</a:t>
            </a:r>
          </a:p>
        </p:txBody>
      </p:sp>
      <p:sp>
        <p:nvSpPr>
          <p:cNvPr id="4" name="Slide Number Placeholder 3"/>
          <p:cNvSpPr>
            <a:spLocks noGrp="1"/>
          </p:cNvSpPr>
          <p:nvPr>
            <p:ph type="sldNum" sz="quarter" idx="5"/>
          </p:nvPr>
        </p:nvSpPr>
        <p:spPr/>
        <p:txBody>
          <a:bodyPr/>
          <a:lstStyle/>
          <a:p>
            <a:fld id="{1421E410-F246-47BA-B994-5EA3EE355123}" type="slidenum">
              <a:rPr lang="en-US" smtClean="0"/>
              <a:t>5</a:t>
            </a:fld>
            <a:endParaRPr lang="en-US"/>
          </a:p>
        </p:txBody>
      </p:sp>
    </p:spTree>
    <p:extLst>
      <p:ext uri="{BB962C8B-B14F-4D97-AF65-F5344CB8AC3E}">
        <p14:creationId xmlns:p14="http://schemas.microsoft.com/office/powerpoint/2010/main" val="2098388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software used in this analysis was primary SAS for Academics, Excel, and Python. SAS was selected as the primary due to its ready use library of statistical test that we were already familiar with. Excel was used to house the data and for easy data manipulation during the data reworking stage. Finally, Python was uses lightly to rework some visuals.  All images taken form Google Images with sourcing from Wikipedia. </a:t>
            </a:r>
          </a:p>
        </p:txBody>
      </p:sp>
      <p:sp>
        <p:nvSpPr>
          <p:cNvPr id="4" name="Slide Number Placeholder 3"/>
          <p:cNvSpPr>
            <a:spLocks noGrp="1"/>
          </p:cNvSpPr>
          <p:nvPr>
            <p:ph type="sldNum" sz="quarter" idx="5"/>
          </p:nvPr>
        </p:nvSpPr>
        <p:spPr/>
        <p:txBody>
          <a:bodyPr/>
          <a:lstStyle/>
          <a:p>
            <a:fld id="{1421E410-F246-47BA-B994-5EA3EE355123}" type="slidenum">
              <a:rPr lang="en-US" smtClean="0"/>
              <a:t>6</a:t>
            </a:fld>
            <a:endParaRPr lang="en-US"/>
          </a:p>
        </p:txBody>
      </p:sp>
    </p:spTree>
    <p:extLst>
      <p:ext uri="{BB962C8B-B14F-4D97-AF65-F5344CB8AC3E}">
        <p14:creationId xmlns:p14="http://schemas.microsoft.com/office/powerpoint/2010/main" val="673450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Regression was selected as the means for testing the hypotheses due to its commonplaceness in statistical analysis. Linear Regression for anyone who doesn’t know is a, “</a:t>
            </a:r>
            <a:r>
              <a:rPr lang="en-US" b="0" i="0" dirty="0">
                <a:solidFill>
                  <a:srgbClr val="161616"/>
                </a:solidFill>
                <a:effectLst/>
                <a:latin typeface="IBM Plex Sans" panose="020B0604020202020204" pitchFamily="34" charset="0"/>
              </a:rPr>
              <a:t>form of analysis (that) estimates the coefficients of the linear equation, involving one or more independent variables that best predict the value of the dependent variable. Linear regression fits a straight line or surface that minimizes the discrepancies between predicted and actual output values.” (IBM, 2023). Using linear regression within </a:t>
            </a:r>
            <a:r>
              <a:rPr lang="en-US" b="0" i="0">
                <a:solidFill>
                  <a:srgbClr val="161616"/>
                </a:solidFill>
                <a:effectLst/>
                <a:latin typeface="IBM Plex Sans" panose="020B0604020202020204" pitchFamily="34" charset="0"/>
              </a:rPr>
              <a:t>SAS allows </a:t>
            </a:r>
            <a:r>
              <a:rPr lang="en-US" b="0" i="0" dirty="0">
                <a:solidFill>
                  <a:srgbClr val="161616"/>
                </a:solidFill>
                <a:effectLst/>
                <a:latin typeface="IBM Plex Sans" panose="020B0604020202020204" pitchFamily="34" charset="0"/>
              </a:rPr>
              <a:t>for rapid iterations of the analysis to be conducted and for newly reworked data to be quickly analyzed for flaws.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61616"/>
              </a:solidFill>
              <a:effectLst/>
              <a:latin typeface="IBM Plex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IBM Plex Sans" panose="020B0604020202020204" pitchFamily="34" charset="0"/>
              </a:rPr>
              <a:t>Picture source (Mali, 2021). </a:t>
            </a:r>
            <a:endParaRPr lang="en-US" dirty="0"/>
          </a:p>
          <a:p>
            <a:endParaRPr lang="en-US" dirty="0"/>
          </a:p>
        </p:txBody>
      </p:sp>
      <p:sp>
        <p:nvSpPr>
          <p:cNvPr id="4" name="Slide Number Placeholder 3"/>
          <p:cNvSpPr>
            <a:spLocks noGrp="1"/>
          </p:cNvSpPr>
          <p:nvPr>
            <p:ph type="sldNum" sz="quarter" idx="5"/>
          </p:nvPr>
        </p:nvSpPr>
        <p:spPr/>
        <p:txBody>
          <a:bodyPr/>
          <a:lstStyle/>
          <a:p>
            <a:fld id="{1421E410-F246-47BA-B994-5EA3EE355123}" type="slidenum">
              <a:rPr lang="en-US" smtClean="0"/>
              <a:t>7</a:t>
            </a:fld>
            <a:endParaRPr lang="en-US"/>
          </a:p>
        </p:txBody>
      </p:sp>
    </p:spTree>
    <p:extLst>
      <p:ext uri="{BB962C8B-B14F-4D97-AF65-F5344CB8AC3E}">
        <p14:creationId xmlns:p14="http://schemas.microsoft.com/office/powerpoint/2010/main" val="1011406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findings from the linear regression as shown as the formula. As can be seen on the slide the impact of a multiple official languages negatively impacts the average economic freedom index value to the point that it rounds to 2 (or lesser than average). This finding confused the researchers as their internally held beliefs disagreed with the findings. After due consideration we discovered that there was serious flaws in our approach that could have led to this development which were. </a:t>
            </a:r>
          </a:p>
        </p:txBody>
      </p:sp>
      <p:sp>
        <p:nvSpPr>
          <p:cNvPr id="4" name="Slide Number Placeholder 3"/>
          <p:cNvSpPr>
            <a:spLocks noGrp="1"/>
          </p:cNvSpPr>
          <p:nvPr>
            <p:ph type="sldNum" sz="quarter" idx="5"/>
          </p:nvPr>
        </p:nvSpPr>
        <p:spPr/>
        <p:txBody>
          <a:bodyPr/>
          <a:lstStyle/>
          <a:p>
            <a:fld id="{1421E410-F246-47BA-B994-5EA3EE355123}" type="slidenum">
              <a:rPr lang="en-US" smtClean="0"/>
              <a:t>8</a:t>
            </a:fld>
            <a:endParaRPr lang="en-US"/>
          </a:p>
        </p:txBody>
      </p:sp>
    </p:spTree>
    <p:extLst>
      <p:ext uri="{BB962C8B-B14F-4D97-AF65-F5344CB8AC3E}">
        <p14:creationId xmlns:p14="http://schemas.microsoft.com/office/powerpoint/2010/main" val="3857089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place the data itself was limited to only 165 countries. Of those countries not all had values going throughout the entire dataset. Some countries only started reporting after several years of data were present for others. This limited the impact that their language count would have on the overall study.</a:t>
            </a:r>
          </a:p>
          <a:p>
            <a:r>
              <a:rPr lang="en-US" dirty="0"/>
              <a:t>Secondly after considering where the analysis could have gone wrong, we realized that by not breaking the represented countries into groups based on the general size of each economy we were comparing different situations. IT is bast to face the reality of our world and then conduct research that deal with that reality as opposed to ignoring it. Certain countries that have to deal with post colonialism borders dictating which groups of people were within their borders have had a harder time stabilizing and growing their economies. The relative impacts of multi-languages might be lesser for these types of situations as opposed to more mature countries that have naturally combined several diverse groups of people over a very long timer period.(Acemoglu, 2014). This study failed to address these topics. </a:t>
            </a:r>
          </a:p>
        </p:txBody>
      </p:sp>
      <p:sp>
        <p:nvSpPr>
          <p:cNvPr id="4" name="Slide Number Placeholder 3"/>
          <p:cNvSpPr>
            <a:spLocks noGrp="1"/>
          </p:cNvSpPr>
          <p:nvPr>
            <p:ph type="sldNum" sz="quarter" idx="5"/>
          </p:nvPr>
        </p:nvSpPr>
        <p:spPr/>
        <p:txBody>
          <a:bodyPr/>
          <a:lstStyle/>
          <a:p>
            <a:fld id="{1421E410-F246-47BA-B994-5EA3EE355123}" type="slidenum">
              <a:rPr lang="en-US" smtClean="0"/>
              <a:t>9</a:t>
            </a:fld>
            <a:endParaRPr lang="en-US"/>
          </a:p>
        </p:txBody>
      </p:sp>
    </p:spTree>
    <p:extLst>
      <p:ext uri="{BB962C8B-B14F-4D97-AF65-F5344CB8AC3E}">
        <p14:creationId xmlns:p14="http://schemas.microsoft.com/office/powerpoint/2010/main" val="3053467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319E-26BE-C439-7DB3-7694D0B18A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4BE160-7F35-5D6C-21C3-A27F8CE8B8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E44C33-D5BA-5733-3981-5FF6CEBB8E0C}"/>
              </a:ext>
            </a:extLst>
          </p:cNvPr>
          <p:cNvSpPr>
            <a:spLocks noGrp="1"/>
          </p:cNvSpPr>
          <p:nvPr>
            <p:ph type="dt" sz="half" idx="10"/>
          </p:nvPr>
        </p:nvSpPr>
        <p:spPr/>
        <p:txBody>
          <a:bodyPr/>
          <a:lstStyle/>
          <a:p>
            <a:fld id="{A2C21BFC-F148-41E8-9443-6EA44B486058}" type="datetimeFigureOut">
              <a:rPr lang="en-US" smtClean="0"/>
              <a:t>5/7/2023</a:t>
            </a:fld>
            <a:endParaRPr lang="en-US"/>
          </a:p>
        </p:txBody>
      </p:sp>
      <p:sp>
        <p:nvSpPr>
          <p:cNvPr id="5" name="Footer Placeholder 4">
            <a:extLst>
              <a:ext uri="{FF2B5EF4-FFF2-40B4-BE49-F238E27FC236}">
                <a16:creationId xmlns:a16="http://schemas.microsoft.com/office/drawing/2014/main" id="{F31042F6-6021-7A46-4F86-2DCA76D74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08DEC-6073-F7FB-073C-88571DA90F64}"/>
              </a:ext>
            </a:extLst>
          </p:cNvPr>
          <p:cNvSpPr>
            <a:spLocks noGrp="1"/>
          </p:cNvSpPr>
          <p:nvPr>
            <p:ph type="sldNum" sz="quarter" idx="12"/>
          </p:nvPr>
        </p:nvSpPr>
        <p:spPr/>
        <p:txBody>
          <a:bodyPr/>
          <a:lstStyle/>
          <a:p>
            <a:fld id="{0A8861FB-8037-4D7C-B69B-1F677489A586}" type="slidenum">
              <a:rPr lang="en-US" smtClean="0"/>
              <a:t>‹#›</a:t>
            </a:fld>
            <a:endParaRPr lang="en-US"/>
          </a:p>
        </p:txBody>
      </p:sp>
    </p:spTree>
    <p:extLst>
      <p:ext uri="{BB962C8B-B14F-4D97-AF65-F5344CB8AC3E}">
        <p14:creationId xmlns:p14="http://schemas.microsoft.com/office/powerpoint/2010/main" val="2360282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CB8E-8A4D-109E-FDFC-D9682979C1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9F5BA4-E83D-5CD9-D7A8-11120600C0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C819CA-81D6-4487-3AF4-ADDD1A515742}"/>
              </a:ext>
            </a:extLst>
          </p:cNvPr>
          <p:cNvSpPr>
            <a:spLocks noGrp="1"/>
          </p:cNvSpPr>
          <p:nvPr>
            <p:ph type="dt" sz="half" idx="10"/>
          </p:nvPr>
        </p:nvSpPr>
        <p:spPr/>
        <p:txBody>
          <a:bodyPr/>
          <a:lstStyle/>
          <a:p>
            <a:fld id="{A2C21BFC-F148-41E8-9443-6EA44B486058}" type="datetimeFigureOut">
              <a:rPr lang="en-US" smtClean="0"/>
              <a:t>5/7/2023</a:t>
            </a:fld>
            <a:endParaRPr lang="en-US"/>
          </a:p>
        </p:txBody>
      </p:sp>
      <p:sp>
        <p:nvSpPr>
          <p:cNvPr id="5" name="Footer Placeholder 4">
            <a:extLst>
              <a:ext uri="{FF2B5EF4-FFF2-40B4-BE49-F238E27FC236}">
                <a16:creationId xmlns:a16="http://schemas.microsoft.com/office/drawing/2014/main" id="{5F8DBAC0-D25A-4C91-8324-D26931352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32E78-26DB-48BB-2062-917A72D92F25}"/>
              </a:ext>
            </a:extLst>
          </p:cNvPr>
          <p:cNvSpPr>
            <a:spLocks noGrp="1"/>
          </p:cNvSpPr>
          <p:nvPr>
            <p:ph type="sldNum" sz="quarter" idx="12"/>
          </p:nvPr>
        </p:nvSpPr>
        <p:spPr/>
        <p:txBody>
          <a:bodyPr/>
          <a:lstStyle/>
          <a:p>
            <a:fld id="{0A8861FB-8037-4D7C-B69B-1F677489A586}" type="slidenum">
              <a:rPr lang="en-US" smtClean="0"/>
              <a:t>‹#›</a:t>
            </a:fld>
            <a:endParaRPr lang="en-US"/>
          </a:p>
        </p:txBody>
      </p:sp>
    </p:spTree>
    <p:extLst>
      <p:ext uri="{BB962C8B-B14F-4D97-AF65-F5344CB8AC3E}">
        <p14:creationId xmlns:p14="http://schemas.microsoft.com/office/powerpoint/2010/main" val="260633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E8289C-65DC-70C0-B8CF-573948CCCC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3EE3E4-FD67-D850-586B-230D08470C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6FB2C-7D06-F2AE-D01F-38869F1D323F}"/>
              </a:ext>
            </a:extLst>
          </p:cNvPr>
          <p:cNvSpPr>
            <a:spLocks noGrp="1"/>
          </p:cNvSpPr>
          <p:nvPr>
            <p:ph type="dt" sz="half" idx="10"/>
          </p:nvPr>
        </p:nvSpPr>
        <p:spPr/>
        <p:txBody>
          <a:bodyPr/>
          <a:lstStyle/>
          <a:p>
            <a:fld id="{A2C21BFC-F148-41E8-9443-6EA44B486058}" type="datetimeFigureOut">
              <a:rPr lang="en-US" smtClean="0"/>
              <a:t>5/7/2023</a:t>
            </a:fld>
            <a:endParaRPr lang="en-US"/>
          </a:p>
        </p:txBody>
      </p:sp>
      <p:sp>
        <p:nvSpPr>
          <p:cNvPr id="5" name="Footer Placeholder 4">
            <a:extLst>
              <a:ext uri="{FF2B5EF4-FFF2-40B4-BE49-F238E27FC236}">
                <a16:creationId xmlns:a16="http://schemas.microsoft.com/office/drawing/2014/main" id="{9F628701-D5C2-C5E3-84AA-CC9128F43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F244D-24DE-EBEA-5CAB-EB2AEB883BC6}"/>
              </a:ext>
            </a:extLst>
          </p:cNvPr>
          <p:cNvSpPr>
            <a:spLocks noGrp="1"/>
          </p:cNvSpPr>
          <p:nvPr>
            <p:ph type="sldNum" sz="quarter" idx="12"/>
          </p:nvPr>
        </p:nvSpPr>
        <p:spPr/>
        <p:txBody>
          <a:bodyPr/>
          <a:lstStyle/>
          <a:p>
            <a:fld id="{0A8861FB-8037-4D7C-B69B-1F677489A586}" type="slidenum">
              <a:rPr lang="en-US" smtClean="0"/>
              <a:t>‹#›</a:t>
            </a:fld>
            <a:endParaRPr lang="en-US"/>
          </a:p>
        </p:txBody>
      </p:sp>
    </p:spTree>
    <p:extLst>
      <p:ext uri="{BB962C8B-B14F-4D97-AF65-F5344CB8AC3E}">
        <p14:creationId xmlns:p14="http://schemas.microsoft.com/office/powerpoint/2010/main" val="409503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4AF43-FB9F-9893-E019-4FD5735A91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8E2E2F-0FBF-64F7-D433-4FE5EDD70C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4DFED-D32A-AD0C-2258-7D8DD86A485A}"/>
              </a:ext>
            </a:extLst>
          </p:cNvPr>
          <p:cNvSpPr>
            <a:spLocks noGrp="1"/>
          </p:cNvSpPr>
          <p:nvPr>
            <p:ph type="dt" sz="half" idx="10"/>
          </p:nvPr>
        </p:nvSpPr>
        <p:spPr/>
        <p:txBody>
          <a:bodyPr/>
          <a:lstStyle/>
          <a:p>
            <a:fld id="{A2C21BFC-F148-41E8-9443-6EA44B486058}" type="datetimeFigureOut">
              <a:rPr lang="en-US" smtClean="0"/>
              <a:t>5/7/2023</a:t>
            </a:fld>
            <a:endParaRPr lang="en-US"/>
          </a:p>
        </p:txBody>
      </p:sp>
      <p:sp>
        <p:nvSpPr>
          <p:cNvPr id="5" name="Footer Placeholder 4">
            <a:extLst>
              <a:ext uri="{FF2B5EF4-FFF2-40B4-BE49-F238E27FC236}">
                <a16:creationId xmlns:a16="http://schemas.microsoft.com/office/drawing/2014/main" id="{D3998B08-F659-8E5E-62B8-EFF445C43D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A4855F-4CDC-778C-1F5B-D660B16CBFEC}"/>
              </a:ext>
            </a:extLst>
          </p:cNvPr>
          <p:cNvSpPr>
            <a:spLocks noGrp="1"/>
          </p:cNvSpPr>
          <p:nvPr>
            <p:ph type="sldNum" sz="quarter" idx="12"/>
          </p:nvPr>
        </p:nvSpPr>
        <p:spPr/>
        <p:txBody>
          <a:bodyPr/>
          <a:lstStyle/>
          <a:p>
            <a:fld id="{0A8861FB-8037-4D7C-B69B-1F677489A586}" type="slidenum">
              <a:rPr lang="en-US" smtClean="0"/>
              <a:t>‹#›</a:t>
            </a:fld>
            <a:endParaRPr lang="en-US"/>
          </a:p>
        </p:txBody>
      </p:sp>
    </p:spTree>
    <p:extLst>
      <p:ext uri="{BB962C8B-B14F-4D97-AF65-F5344CB8AC3E}">
        <p14:creationId xmlns:p14="http://schemas.microsoft.com/office/powerpoint/2010/main" val="1877509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C8E8-AB23-ACA9-1441-35133E094B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AE2B61-99AE-B747-04A8-7DB3DCA3A5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AF53DF-B6A8-8A0E-1F54-04BD6A663910}"/>
              </a:ext>
            </a:extLst>
          </p:cNvPr>
          <p:cNvSpPr>
            <a:spLocks noGrp="1"/>
          </p:cNvSpPr>
          <p:nvPr>
            <p:ph type="dt" sz="half" idx="10"/>
          </p:nvPr>
        </p:nvSpPr>
        <p:spPr/>
        <p:txBody>
          <a:bodyPr/>
          <a:lstStyle/>
          <a:p>
            <a:fld id="{A2C21BFC-F148-41E8-9443-6EA44B486058}" type="datetimeFigureOut">
              <a:rPr lang="en-US" smtClean="0"/>
              <a:t>5/7/2023</a:t>
            </a:fld>
            <a:endParaRPr lang="en-US"/>
          </a:p>
        </p:txBody>
      </p:sp>
      <p:sp>
        <p:nvSpPr>
          <p:cNvPr id="5" name="Footer Placeholder 4">
            <a:extLst>
              <a:ext uri="{FF2B5EF4-FFF2-40B4-BE49-F238E27FC236}">
                <a16:creationId xmlns:a16="http://schemas.microsoft.com/office/drawing/2014/main" id="{65D63ACA-91CB-F58D-4B66-F89E93E34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8EA65-F4F5-AD65-C515-EFA02D908B93}"/>
              </a:ext>
            </a:extLst>
          </p:cNvPr>
          <p:cNvSpPr>
            <a:spLocks noGrp="1"/>
          </p:cNvSpPr>
          <p:nvPr>
            <p:ph type="sldNum" sz="quarter" idx="12"/>
          </p:nvPr>
        </p:nvSpPr>
        <p:spPr/>
        <p:txBody>
          <a:bodyPr/>
          <a:lstStyle/>
          <a:p>
            <a:fld id="{0A8861FB-8037-4D7C-B69B-1F677489A586}" type="slidenum">
              <a:rPr lang="en-US" smtClean="0"/>
              <a:t>‹#›</a:t>
            </a:fld>
            <a:endParaRPr lang="en-US"/>
          </a:p>
        </p:txBody>
      </p:sp>
    </p:spTree>
    <p:extLst>
      <p:ext uri="{BB962C8B-B14F-4D97-AF65-F5344CB8AC3E}">
        <p14:creationId xmlns:p14="http://schemas.microsoft.com/office/powerpoint/2010/main" val="244415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BB4A-90EB-496C-62EF-543F2B85E4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E3AA97-BD7D-B79E-8CEB-8DCEF0B610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FBB4E4-9067-BAFF-0D35-317F80872E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DC1729-997C-D579-88CC-1D700810F79D}"/>
              </a:ext>
            </a:extLst>
          </p:cNvPr>
          <p:cNvSpPr>
            <a:spLocks noGrp="1"/>
          </p:cNvSpPr>
          <p:nvPr>
            <p:ph type="dt" sz="half" idx="10"/>
          </p:nvPr>
        </p:nvSpPr>
        <p:spPr/>
        <p:txBody>
          <a:bodyPr/>
          <a:lstStyle/>
          <a:p>
            <a:fld id="{A2C21BFC-F148-41E8-9443-6EA44B486058}" type="datetimeFigureOut">
              <a:rPr lang="en-US" smtClean="0"/>
              <a:t>5/7/2023</a:t>
            </a:fld>
            <a:endParaRPr lang="en-US"/>
          </a:p>
        </p:txBody>
      </p:sp>
      <p:sp>
        <p:nvSpPr>
          <p:cNvPr id="6" name="Footer Placeholder 5">
            <a:extLst>
              <a:ext uri="{FF2B5EF4-FFF2-40B4-BE49-F238E27FC236}">
                <a16:creationId xmlns:a16="http://schemas.microsoft.com/office/drawing/2014/main" id="{3F2F8C46-B5F0-5061-5F75-995AE45AD7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15CABE-569D-8BA0-FC68-BDC7D827DE9E}"/>
              </a:ext>
            </a:extLst>
          </p:cNvPr>
          <p:cNvSpPr>
            <a:spLocks noGrp="1"/>
          </p:cNvSpPr>
          <p:nvPr>
            <p:ph type="sldNum" sz="quarter" idx="12"/>
          </p:nvPr>
        </p:nvSpPr>
        <p:spPr/>
        <p:txBody>
          <a:bodyPr/>
          <a:lstStyle/>
          <a:p>
            <a:fld id="{0A8861FB-8037-4D7C-B69B-1F677489A586}" type="slidenum">
              <a:rPr lang="en-US" smtClean="0"/>
              <a:t>‹#›</a:t>
            </a:fld>
            <a:endParaRPr lang="en-US"/>
          </a:p>
        </p:txBody>
      </p:sp>
    </p:spTree>
    <p:extLst>
      <p:ext uri="{BB962C8B-B14F-4D97-AF65-F5344CB8AC3E}">
        <p14:creationId xmlns:p14="http://schemas.microsoft.com/office/powerpoint/2010/main" val="143031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9A18-FD52-5B30-F549-E4A8A427EB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3C2109-D434-B918-7939-1825CA2CBD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FCF398-BAC5-9FE0-E7BB-F7BD99FAE9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65733A-22A5-B7B0-EC2B-33AA2051A9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66858F-0E7E-F4E9-D52D-F614766136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44B71F-4FB6-9BBD-2798-4FF841769CC6}"/>
              </a:ext>
            </a:extLst>
          </p:cNvPr>
          <p:cNvSpPr>
            <a:spLocks noGrp="1"/>
          </p:cNvSpPr>
          <p:nvPr>
            <p:ph type="dt" sz="half" idx="10"/>
          </p:nvPr>
        </p:nvSpPr>
        <p:spPr/>
        <p:txBody>
          <a:bodyPr/>
          <a:lstStyle/>
          <a:p>
            <a:fld id="{A2C21BFC-F148-41E8-9443-6EA44B486058}" type="datetimeFigureOut">
              <a:rPr lang="en-US" smtClean="0"/>
              <a:t>5/7/2023</a:t>
            </a:fld>
            <a:endParaRPr lang="en-US"/>
          </a:p>
        </p:txBody>
      </p:sp>
      <p:sp>
        <p:nvSpPr>
          <p:cNvPr id="8" name="Footer Placeholder 7">
            <a:extLst>
              <a:ext uri="{FF2B5EF4-FFF2-40B4-BE49-F238E27FC236}">
                <a16:creationId xmlns:a16="http://schemas.microsoft.com/office/drawing/2014/main" id="{244CEE10-2D9F-9FBE-667A-5DB8EDB51B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AD90A2-65AC-7F36-DE06-2050BA1395F0}"/>
              </a:ext>
            </a:extLst>
          </p:cNvPr>
          <p:cNvSpPr>
            <a:spLocks noGrp="1"/>
          </p:cNvSpPr>
          <p:nvPr>
            <p:ph type="sldNum" sz="quarter" idx="12"/>
          </p:nvPr>
        </p:nvSpPr>
        <p:spPr/>
        <p:txBody>
          <a:bodyPr/>
          <a:lstStyle/>
          <a:p>
            <a:fld id="{0A8861FB-8037-4D7C-B69B-1F677489A586}" type="slidenum">
              <a:rPr lang="en-US" smtClean="0"/>
              <a:t>‹#›</a:t>
            </a:fld>
            <a:endParaRPr lang="en-US"/>
          </a:p>
        </p:txBody>
      </p:sp>
    </p:spTree>
    <p:extLst>
      <p:ext uri="{BB962C8B-B14F-4D97-AF65-F5344CB8AC3E}">
        <p14:creationId xmlns:p14="http://schemas.microsoft.com/office/powerpoint/2010/main" val="381633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6F63-B518-0C56-FC2E-E1F4BCA113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B19C71-B584-7F3C-5663-8B29489DD921}"/>
              </a:ext>
            </a:extLst>
          </p:cNvPr>
          <p:cNvSpPr>
            <a:spLocks noGrp="1"/>
          </p:cNvSpPr>
          <p:nvPr>
            <p:ph type="dt" sz="half" idx="10"/>
          </p:nvPr>
        </p:nvSpPr>
        <p:spPr/>
        <p:txBody>
          <a:bodyPr/>
          <a:lstStyle/>
          <a:p>
            <a:fld id="{A2C21BFC-F148-41E8-9443-6EA44B486058}" type="datetimeFigureOut">
              <a:rPr lang="en-US" smtClean="0"/>
              <a:t>5/7/2023</a:t>
            </a:fld>
            <a:endParaRPr lang="en-US"/>
          </a:p>
        </p:txBody>
      </p:sp>
      <p:sp>
        <p:nvSpPr>
          <p:cNvPr id="4" name="Footer Placeholder 3">
            <a:extLst>
              <a:ext uri="{FF2B5EF4-FFF2-40B4-BE49-F238E27FC236}">
                <a16:creationId xmlns:a16="http://schemas.microsoft.com/office/drawing/2014/main" id="{EB0FE750-0211-F77E-422C-DAE835A149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ED9DCF-62F4-6B17-167F-E0F26003BEF4}"/>
              </a:ext>
            </a:extLst>
          </p:cNvPr>
          <p:cNvSpPr>
            <a:spLocks noGrp="1"/>
          </p:cNvSpPr>
          <p:nvPr>
            <p:ph type="sldNum" sz="quarter" idx="12"/>
          </p:nvPr>
        </p:nvSpPr>
        <p:spPr/>
        <p:txBody>
          <a:bodyPr/>
          <a:lstStyle/>
          <a:p>
            <a:fld id="{0A8861FB-8037-4D7C-B69B-1F677489A586}" type="slidenum">
              <a:rPr lang="en-US" smtClean="0"/>
              <a:t>‹#›</a:t>
            </a:fld>
            <a:endParaRPr lang="en-US"/>
          </a:p>
        </p:txBody>
      </p:sp>
    </p:spTree>
    <p:extLst>
      <p:ext uri="{BB962C8B-B14F-4D97-AF65-F5344CB8AC3E}">
        <p14:creationId xmlns:p14="http://schemas.microsoft.com/office/powerpoint/2010/main" val="57747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23CC51-AD0A-8A23-BE9A-562E4F6B35DA}"/>
              </a:ext>
            </a:extLst>
          </p:cNvPr>
          <p:cNvSpPr>
            <a:spLocks noGrp="1"/>
          </p:cNvSpPr>
          <p:nvPr>
            <p:ph type="dt" sz="half" idx="10"/>
          </p:nvPr>
        </p:nvSpPr>
        <p:spPr/>
        <p:txBody>
          <a:bodyPr/>
          <a:lstStyle/>
          <a:p>
            <a:fld id="{A2C21BFC-F148-41E8-9443-6EA44B486058}" type="datetimeFigureOut">
              <a:rPr lang="en-US" smtClean="0"/>
              <a:t>5/7/2023</a:t>
            </a:fld>
            <a:endParaRPr lang="en-US"/>
          </a:p>
        </p:txBody>
      </p:sp>
      <p:sp>
        <p:nvSpPr>
          <p:cNvPr id="3" name="Footer Placeholder 2">
            <a:extLst>
              <a:ext uri="{FF2B5EF4-FFF2-40B4-BE49-F238E27FC236}">
                <a16:creationId xmlns:a16="http://schemas.microsoft.com/office/drawing/2014/main" id="{D6979170-F633-44FA-C5A4-33BCB98255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C13AEA-858D-A9BC-536E-85120C3ED03D}"/>
              </a:ext>
            </a:extLst>
          </p:cNvPr>
          <p:cNvSpPr>
            <a:spLocks noGrp="1"/>
          </p:cNvSpPr>
          <p:nvPr>
            <p:ph type="sldNum" sz="quarter" idx="12"/>
          </p:nvPr>
        </p:nvSpPr>
        <p:spPr/>
        <p:txBody>
          <a:bodyPr/>
          <a:lstStyle/>
          <a:p>
            <a:fld id="{0A8861FB-8037-4D7C-B69B-1F677489A586}" type="slidenum">
              <a:rPr lang="en-US" smtClean="0"/>
              <a:t>‹#›</a:t>
            </a:fld>
            <a:endParaRPr lang="en-US"/>
          </a:p>
        </p:txBody>
      </p:sp>
    </p:spTree>
    <p:extLst>
      <p:ext uri="{BB962C8B-B14F-4D97-AF65-F5344CB8AC3E}">
        <p14:creationId xmlns:p14="http://schemas.microsoft.com/office/powerpoint/2010/main" val="900461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7761B-5D27-72F5-0FFD-BD439EBA0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3B77BE-061C-82ED-78B3-525D79EC47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80530D-AC88-EA78-DEDD-F9E0BEAB8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5920A-FCC3-1EBB-7955-7C8D28D7CC1E}"/>
              </a:ext>
            </a:extLst>
          </p:cNvPr>
          <p:cNvSpPr>
            <a:spLocks noGrp="1"/>
          </p:cNvSpPr>
          <p:nvPr>
            <p:ph type="dt" sz="half" idx="10"/>
          </p:nvPr>
        </p:nvSpPr>
        <p:spPr/>
        <p:txBody>
          <a:bodyPr/>
          <a:lstStyle/>
          <a:p>
            <a:fld id="{A2C21BFC-F148-41E8-9443-6EA44B486058}" type="datetimeFigureOut">
              <a:rPr lang="en-US" smtClean="0"/>
              <a:t>5/7/2023</a:t>
            </a:fld>
            <a:endParaRPr lang="en-US"/>
          </a:p>
        </p:txBody>
      </p:sp>
      <p:sp>
        <p:nvSpPr>
          <p:cNvPr id="6" name="Footer Placeholder 5">
            <a:extLst>
              <a:ext uri="{FF2B5EF4-FFF2-40B4-BE49-F238E27FC236}">
                <a16:creationId xmlns:a16="http://schemas.microsoft.com/office/drawing/2014/main" id="{088A9F32-E6FB-A08F-91F0-02CA31689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70522-BDFC-3217-41AF-DEA6D5F06AEA}"/>
              </a:ext>
            </a:extLst>
          </p:cNvPr>
          <p:cNvSpPr>
            <a:spLocks noGrp="1"/>
          </p:cNvSpPr>
          <p:nvPr>
            <p:ph type="sldNum" sz="quarter" idx="12"/>
          </p:nvPr>
        </p:nvSpPr>
        <p:spPr/>
        <p:txBody>
          <a:bodyPr/>
          <a:lstStyle/>
          <a:p>
            <a:fld id="{0A8861FB-8037-4D7C-B69B-1F677489A586}" type="slidenum">
              <a:rPr lang="en-US" smtClean="0"/>
              <a:t>‹#›</a:t>
            </a:fld>
            <a:endParaRPr lang="en-US"/>
          </a:p>
        </p:txBody>
      </p:sp>
    </p:spTree>
    <p:extLst>
      <p:ext uri="{BB962C8B-B14F-4D97-AF65-F5344CB8AC3E}">
        <p14:creationId xmlns:p14="http://schemas.microsoft.com/office/powerpoint/2010/main" val="1299201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4DD7-0D80-C152-040E-AA617DD9EA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FA1022-9D0B-6DA5-6391-B495E20AFB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23F79F-B083-AD8C-149F-4595704B8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CACA6A-90F8-8BEB-27BD-64B07D3D6465}"/>
              </a:ext>
            </a:extLst>
          </p:cNvPr>
          <p:cNvSpPr>
            <a:spLocks noGrp="1"/>
          </p:cNvSpPr>
          <p:nvPr>
            <p:ph type="dt" sz="half" idx="10"/>
          </p:nvPr>
        </p:nvSpPr>
        <p:spPr/>
        <p:txBody>
          <a:bodyPr/>
          <a:lstStyle/>
          <a:p>
            <a:fld id="{A2C21BFC-F148-41E8-9443-6EA44B486058}" type="datetimeFigureOut">
              <a:rPr lang="en-US" smtClean="0"/>
              <a:t>5/7/2023</a:t>
            </a:fld>
            <a:endParaRPr lang="en-US"/>
          </a:p>
        </p:txBody>
      </p:sp>
      <p:sp>
        <p:nvSpPr>
          <p:cNvPr id="6" name="Footer Placeholder 5">
            <a:extLst>
              <a:ext uri="{FF2B5EF4-FFF2-40B4-BE49-F238E27FC236}">
                <a16:creationId xmlns:a16="http://schemas.microsoft.com/office/drawing/2014/main" id="{F3CC47AB-E6F4-F5A5-848B-BCFC4751AB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333F1E-D06F-C72F-5065-6DC102647F90}"/>
              </a:ext>
            </a:extLst>
          </p:cNvPr>
          <p:cNvSpPr>
            <a:spLocks noGrp="1"/>
          </p:cNvSpPr>
          <p:nvPr>
            <p:ph type="sldNum" sz="quarter" idx="12"/>
          </p:nvPr>
        </p:nvSpPr>
        <p:spPr/>
        <p:txBody>
          <a:bodyPr/>
          <a:lstStyle/>
          <a:p>
            <a:fld id="{0A8861FB-8037-4D7C-B69B-1F677489A586}" type="slidenum">
              <a:rPr lang="en-US" smtClean="0"/>
              <a:t>‹#›</a:t>
            </a:fld>
            <a:endParaRPr lang="en-US"/>
          </a:p>
        </p:txBody>
      </p:sp>
    </p:spTree>
    <p:extLst>
      <p:ext uri="{BB962C8B-B14F-4D97-AF65-F5344CB8AC3E}">
        <p14:creationId xmlns:p14="http://schemas.microsoft.com/office/powerpoint/2010/main" val="392688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DFF146-9759-472E-973D-4D13DDC6B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472B18-9CA2-4D43-FE4D-144802E0C6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487B63-04BF-5215-99A4-332249DB6E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C21BFC-F148-41E8-9443-6EA44B486058}" type="datetimeFigureOut">
              <a:rPr lang="en-US" smtClean="0"/>
              <a:t>5/7/2023</a:t>
            </a:fld>
            <a:endParaRPr lang="en-US"/>
          </a:p>
        </p:txBody>
      </p:sp>
      <p:sp>
        <p:nvSpPr>
          <p:cNvPr id="5" name="Footer Placeholder 4">
            <a:extLst>
              <a:ext uri="{FF2B5EF4-FFF2-40B4-BE49-F238E27FC236}">
                <a16:creationId xmlns:a16="http://schemas.microsoft.com/office/drawing/2014/main" id="{8B85480F-B84E-4220-F4FE-960669ACF8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00C107-D8FD-A4C0-1516-93F63F3A4E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8861FB-8037-4D7C-B69B-1F677489A586}" type="slidenum">
              <a:rPr lang="en-US" smtClean="0"/>
              <a:t>‹#›</a:t>
            </a:fld>
            <a:endParaRPr lang="en-US"/>
          </a:p>
        </p:txBody>
      </p:sp>
    </p:spTree>
    <p:extLst>
      <p:ext uri="{BB962C8B-B14F-4D97-AF65-F5344CB8AC3E}">
        <p14:creationId xmlns:p14="http://schemas.microsoft.com/office/powerpoint/2010/main" val="4124122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analyticsvidhya.com/blog/2021/10/everything-you-need-to-know-about-linear-regression/" TargetMode="External"/><Relationship Id="rId3" Type="http://schemas.openxmlformats.org/officeDocument/2006/relationships/hyperlink" Target="https://www.fraserinstitute.org/economic-freedom/economic-freedom-basics#:~:text=Individuals%20have%20economic%20freedom%20when,the%20identical%20rights%20of%20others" TargetMode="External"/><Relationship Id="rId7" Type="http://schemas.openxmlformats.org/officeDocument/2006/relationships/hyperlink" Target="https://scholarworks.umass.edu/cgi/viewcontent.cgi?article=1139&amp;context=par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scholar.harvard.edu/files/jrobinson/files/indirect_rule_nber_4_0.pdf" TargetMode="External"/><Relationship Id="rId5" Type="http://schemas.openxmlformats.org/officeDocument/2006/relationships/hyperlink" Target="https://www.ibm.com/topics/linear-regression#:~:text=Resources-,What%20is%20linear%20regression%3F,is%20called%20the%20independent%20variable" TargetMode="External"/><Relationship Id="rId10" Type="http://schemas.openxmlformats.org/officeDocument/2006/relationships/hyperlink" Target="https://en.wikipedia.org/wiki/List_of_multilingual_countries_and_regions" TargetMode="External"/><Relationship Id="rId4" Type="http://schemas.openxmlformats.org/officeDocument/2006/relationships/hyperlink" Target="https://www.tdx.cat/bitstream/handle/10803/669302/2020_Tesis_%20Brkic_Ivana.pdf?sequence=1" TargetMode="External"/><Relationship Id="rId9" Type="http://schemas.openxmlformats.org/officeDocument/2006/relationships/hyperlink" Target="https://www.uottawa.ca/clmc/55-bilingual-countries-worl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ACF602-5E9A-CC16-E6E9-E6A1E85C194A}"/>
              </a:ext>
            </a:extLst>
          </p:cNvPr>
          <p:cNvSpPr>
            <a:spLocks noGrp="1"/>
          </p:cNvSpPr>
          <p:nvPr>
            <p:ph type="ctrTitle"/>
          </p:nvPr>
        </p:nvSpPr>
        <p:spPr>
          <a:xfrm>
            <a:off x="1285241" y="1008993"/>
            <a:ext cx="9231410" cy="3542045"/>
          </a:xfrm>
        </p:spPr>
        <p:txBody>
          <a:bodyPr anchor="b">
            <a:normAutofit/>
          </a:bodyPr>
          <a:lstStyle/>
          <a:p>
            <a:pPr algn="l"/>
            <a:r>
              <a:rPr lang="en-US" sz="8100" dirty="0"/>
              <a:t>How Multilingualism Affects Economic Freedom</a:t>
            </a:r>
          </a:p>
        </p:txBody>
      </p:sp>
      <p:sp>
        <p:nvSpPr>
          <p:cNvPr id="3" name="Subtitle 2">
            <a:extLst>
              <a:ext uri="{FF2B5EF4-FFF2-40B4-BE49-F238E27FC236}">
                <a16:creationId xmlns:a16="http://schemas.microsoft.com/office/drawing/2014/main" id="{70760E8C-1588-8D88-05EB-3F7125125F1E}"/>
              </a:ext>
            </a:extLst>
          </p:cNvPr>
          <p:cNvSpPr>
            <a:spLocks noGrp="1"/>
          </p:cNvSpPr>
          <p:nvPr>
            <p:ph type="subTitle" idx="1"/>
          </p:nvPr>
        </p:nvSpPr>
        <p:spPr>
          <a:xfrm>
            <a:off x="1285241" y="4582814"/>
            <a:ext cx="7132335" cy="1312657"/>
          </a:xfrm>
        </p:spPr>
        <p:txBody>
          <a:bodyPr anchor="t">
            <a:normAutofit/>
          </a:bodyPr>
          <a:lstStyle/>
          <a:p>
            <a:pPr algn="l"/>
            <a:r>
              <a:rPr lang="en-US" sz="2200"/>
              <a:t>Witt Shoaf</a:t>
            </a:r>
          </a:p>
          <a:p>
            <a:pPr algn="l"/>
            <a:r>
              <a:rPr lang="en-US" sz="2200"/>
              <a:t>CSU-Global</a:t>
            </a:r>
          </a:p>
          <a:p>
            <a:pPr algn="l"/>
            <a:r>
              <a:rPr lang="en-US" sz="2200"/>
              <a:t>Dr. Steve Chung</a:t>
            </a:r>
          </a:p>
        </p:txBody>
      </p:sp>
    </p:spTree>
    <p:extLst>
      <p:ext uri="{BB962C8B-B14F-4D97-AF65-F5344CB8AC3E}">
        <p14:creationId xmlns:p14="http://schemas.microsoft.com/office/powerpoint/2010/main" val="416626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7E73AD-4FFC-3D79-707C-AF378ACA7CB7}"/>
              </a:ext>
            </a:extLst>
          </p:cNvPr>
          <p:cNvSpPr>
            <a:spLocks noGrp="1"/>
          </p:cNvSpPr>
          <p:nvPr>
            <p:ph type="title"/>
          </p:nvPr>
        </p:nvSpPr>
        <p:spPr>
          <a:xfrm>
            <a:off x="1043631" y="809898"/>
            <a:ext cx="9942716" cy="1554480"/>
          </a:xfrm>
        </p:spPr>
        <p:txBody>
          <a:bodyPr anchor="ctr">
            <a:normAutofit/>
          </a:bodyPr>
          <a:lstStyle/>
          <a:p>
            <a:r>
              <a:rPr lang="en-US" sz="4800"/>
              <a:t>Recommendations</a:t>
            </a:r>
          </a:p>
        </p:txBody>
      </p:sp>
      <p:sp>
        <p:nvSpPr>
          <p:cNvPr id="3" name="Content Placeholder 2">
            <a:extLst>
              <a:ext uri="{FF2B5EF4-FFF2-40B4-BE49-F238E27FC236}">
                <a16:creationId xmlns:a16="http://schemas.microsoft.com/office/drawing/2014/main" id="{C966AD2A-2EBE-4344-B5D3-E74920F56639}"/>
              </a:ext>
            </a:extLst>
          </p:cNvPr>
          <p:cNvSpPr>
            <a:spLocks noGrp="1"/>
          </p:cNvSpPr>
          <p:nvPr>
            <p:ph idx="1"/>
          </p:nvPr>
        </p:nvSpPr>
        <p:spPr>
          <a:xfrm>
            <a:off x="1045028" y="3017522"/>
            <a:ext cx="9941319" cy="3124658"/>
          </a:xfrm>
        </p:spPr>
        <p:txBody>
          <a:bodyPr anchor="ctr">
            <a:normAutofit/>
          </a:bodyPr>
          <a:lstStyle/>
          <a:p>
            <a:r>
              <a:rPr lang="en-US" sz="2400"/>
              <a:t>Understanding the limitations of the data still tell a story</a:t>
            </a:r>
          </a:p>
          <a:p>
            <a:r>
              <a:rPr lang="en-US" sz="2400"/>
              <a:t>World Leaders might find the data more useful than business owners.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325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055ACA-0F84-4639-77B4-C484098E8C91}"/>
              </a:ext>
            </a:extLst>
          </p:cNvPr>
          <p:cNvSpPr>
            <a:spLocks noGrp="1"/>
          </p:cNvSpPr>
          <p:nvPr>
            <p:ph type="title"/>
          </p:nvPr>
        </p:nvSpPr>
        <p:spPr>
          <a:xfrm>
            <a:off x="808638" y="386930"/>
            <a:ext cx="9236700" cy="1188950"/>
          </a:xfrm>
        </p:spPr>
        <p:txBody>
          <a:bodyPr anchor="b">
            <a:normAutofit/>
          </a:bodyPr>
          <a:lstStyle/>
          <a:p>
            <a:r>
              <a:rPr lang="en-US" sz="5400"/>
              <a:t>References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B516FD-7A07-17E7-7308-F28FCE17615B}"/>
              </a:ext>
            </a:extLst>
          </p:cNvPr>
          <p:cNvSpPr>
            <a:spLocks noGrp="1"/>
          </p:cNvSpPr>
          <p:nvPr>
            <p:ph idx="1"/>
          </p:nvPr>
        </p:nvSpPr>
        <p:spPr>
          <a:xfrm>
            <a:off x="793660" y="2599509"/>
            <a:ext cx="10022386" cy="3435531"/>
          </a:xfrm>
        </p:spPr>
        <p:txBody>
          <a:bodyPr anchor="ctr">
            <a:normAutofit/>
          </a:bodyPr>
          <a:lstStyle/>
          <a:p>
            <a:pPr marL="0" indent="-457200">
              <a:lnSpc>
                <a:spcPct val="100000"/>
              </a:lnSpc>
              <a:spcBef>
                <a:spcPts val="0"/>
              </a:spcBef>
              <a:buNone/>
            </a:pPr>
            <a:r>
              <a:rPr lang="en-US" sz="1000" dirty="0"/>
              <a:t>Fraser Institute. (2023). Economic Freedom Basics. Fraser Institute. Retrieved from </a:t>
            </a:r>
            <a:r>
              <a:rPr lang="en-US" sz="1000" dirty="0">
                <a:hlinkClick r:id="rId3"/>
              </a:rPr>
              <a:t>https://www.fraserinstitute.org/economic-freedom/economic-freedom-basics#:~:text=Individuals%20have%20economic%20freedom%20when,the%20identical%20rights%20of%20others</a:t>
            </a:r>
            <a:r>
              <a:rPr lang="en-US" sz="1000" dirty="0"/>
              <a:t>. </a:t>
            </a:r>
          </a:p>
          <a:p>
            <a:pPr marL="0" indent="-457200">
              <a:lnSpc>
                <a:spcPct val="100000"/>
              </a:lnSpc>
              <a:spcBef>
                <a:spcPts val="0"/>
              </a:spcBef>
              <a:buNone/>
            </a:pPr>
            <a:endParaRPr lang="en-US" sz="1000" dirty="0"/>
          </a:p>
          <a:p>
            <a:pPr marL="0" indent="-457200">
              <a:lnSpc>
                <a:spcPct val="100000"/>
              </a:lnSpc>
              <a:spcBef>
                <a:spcPts val="0"/>
              </a:spcBef>
              <a:buNone/>
            </a:pPr>
            <a:r>
              <a:rPr lang="en-US" sz="1000" dirty="0" err="1"/>
              <a:t>Brkic</a:t>
            </a:r>
            <a:r>
              <a:rPr lang="en-US" sz="1000" dirty="0"/>
              <a:t>, I. (2020). The relationship between economic freedom and economic growth in EU countries. </a:t>
            </a:r>
            <a:r>
              <a:rPr lang="en-US" sz="1000" dirty="0" err="1"/>
              <a:t>Jaume</a:t>
            </a:r>
            <a:r>
              <a:rPr lang="en-US" sz="1000" dirty="0"/>
              <a:t> I University. Retrieved from </a:t>
            </a:r>
            <a:r>
              <a:rPr lang="en-US" sz="1000" dirty="0">
                <a:hlinkClick r:id="rId4"/>
              </a:rPr>
              <a:t>https://www.tdx.cat/bitstream/handle/10803/669302/2020_Tesis_%20Brkic_Ivana.pdf?sequence=1</a:t>
            </a:r>
            <a:r>
              <a:rPr lang="en-US" sz="1000" dirty="0"/>
              <a:t> </a:t>
            </a:r>
          </a:p>
          <a:p>
            <a:pPr marL="0" indent="-457200">
              <a:lnSpc>
                <a:spcPct val="100000"/>
              </a:lnSpc>
              <a:spcBef>
                <a:spcPts val="0"/>
              </a:spcBef>
              <a:buNone/>
            </a:pPr>
            <a:endParaRPr lang="en-US" sz="1000" dirty="0"/>
          </a:p>
          <a:p>
            <a:pPr marL="0" indent="-457200">
              <a:lnSpc>
                <a:spcPct val="100000"/>
              </a:lnSpc>
              <a:spcBef>
                <a:spcPts val="0"/>
              </a:spcBef>
              <a:buNone/>
            </a:pPr>
            <a:r>
              <a:rPr lang="en-US" sz="1000" dirty="0"/>
              <a:t>IBM. (2023). Linear Regression. IBM. Retrieved from </a:t>
            </a:r>
            <a:r>
              <a:rPr lang="en-US" sz="1000" dirty="0">
                <a:hlinkClick r:id="rId5"/>
              </a:rPr>
              <a:t>https://www.ibm.com/topics/linear-regression#:~:text=Resources-,What%20is%20linear%20regression%3F,is%20called%20the%20independent%20variable</a:t>
            </a:r>
            <a:r>
              <a:rPr lang="en-US" sz="1000" dirty="0"/>
              <a:t>. </a:t>
            </a:r>
          </a:p>
          <a:p>
            <a:pPr marL="0" indent="-457200">
              <a:lnSpc>
                <a:spcPct val="100000"/>
              </a:lnSpc>
              <a:spcBef>
                <a:spcPts val="0"/>
              </a:spcBef>
              <a:buNone/>
            </a:pPr>
            <a:endParaRPr lang="en-US" sz="1000" dirty="0"/>
          </a:p>
          <a:p>
            <a:pPr marL="0" indent="-457200">
              <a:lnSpc>
                <a:spcPct val="100000"/>
              </a:lnSpc>
              <a:spcBef>
                <a:spcPts val="0"/>
              </a:spcBef>
              <a:buNone/>
            </a:pPr>
            <a:r>
              <a:rPr lang="en-US" sz="1000" dirty="0"/>
              <a:t>Acemoglu, D. (2014). Indirect Rule and State Weakness in Africa: Sierra Leon in Comparative Perspective. Harvard University. Retrieved from </a:t>
            </a:r>
            <a:r>
              <a:rPr lang="en-US" sz="1000" dirty="0">
                <a:hlinkClick r:id="rId6"/>
              </a:rPr>
              <a:t>https://scholar.harvard.edu/files/jrobinson/files/indirect_rule_nber_4_0.pdf</a:t>
            </a:r>
            <a:r>
              <a:rPr lang="en-US" sz="1000" dirty="0"/>
              <a:t>. </a:t>
            </a:r>
          </a:p>
          <a:p>
            <a:pPr marL="0" indent="-457200">
              <a:lnSpc>
                <a:spcPct val="100000"/>
              </a:lnSpc>
              <a:spcBef>
                <a:spcPts val="0"/>
              </a:spcBef>
              <a:buNone/>
            </a:pPr>
            <a:endParaRPr lang="en-US" sz="1000" dirty="0"/>
          </a:p>
          <a:p>
            <a:pPr marL="0" indent="-457200">
              <a:lnSpc>
                <a:spcPct val="100000"/>
              </a:lnSpc>
              <a:spcBef>
                <a:spcPts val="0"/>
              </a:spcBef>
              <a:buNone/>
            </a:pPr>
            <a:r>
              <a:rPr lang="en-US" sz="1000" dirty="0"/>
              <a:t>Osborne, J. (2004). The power of outliers. University of Massachusetts. Retrieved from </a:t>
            </a:r>
            <a:r>
              <a:rPr lang="en-US" sz="1000" dirty="0">
                <a:hlinkClick r:id="rId7"/>
              </a:rPr>
              <a:t>https://scholarworks.umass.edu/cgi/viewcontent.cgi?article=1139&amp;context=pare</a:t>
            </a:r>
            <a:r>
              <a:rPr lang="en-US" sz="1000" dirty="0"/>
              <a:t> </a:t>
            </a:r>
          </a:p>
          <a:p>
            <a:pPr marL="0" indent="-457200">
              <a:lnSpc>
                <a:spcPct val="100000"/>
              </a:lnSpc>
              <a:spcBef>
                <a:spcPts val="0"/>
              </a:spcBef>
              <a:buNone/>
            </a:pPr>
            <a:r>
              <a:rPr lang="en-US" sz="1000" dirty="0"/>
              <a:t> </a:t>
            </a:r>
          </a:p>
          <a:p>
            <a:pPr marL="0" indent="-457200">
              <a:lnSpc>
                <a:spcPct val="100000"/>
              </a:lnSpc>
              <a:spcBef>
                <a:spcPts val="0"/>
              </a:spcBef>
              <a:buNone/>
            </a:pPr>
            <a:r>
              <a:rPr lang="en-US" sz="1000" dirty="0"/>
              <a:t>Mali, K. (2021). Everything you need to know about linear regression!. Analytics Vidhya. Retrieved from </a:t>
            </a:r>
            <a:r>
              <a:rPr lang="en-US" sz="1000" dirty="0">
                <a:hlinkClick r:id="rId8"/>
              </a:rPr>
              <a:t>https://www.analyticsvidhya.com/blog/2021/10/everything-you-need-to-know-about-linear-regression/</a:t>
            </a:r>
            <a:r>
              <a:rPr lang="en-US" sz="1000" dirty="0"/>
              <a:t> </a:t>
            </a:r>
          </a:p>
          <a:p>
            <a:pPr marL="0" indent="-457200">
              <a:lnSpc>
                <a:spcPct val="100000"/>
              </a:lnSpc>
              <a:spcBef>
                <a:spcPts val="0"/>
              </a:spcBef>
              <a:buNone/>
            </a:pPr>
            <a:endParaRPr lang="en-US" sz="1000" dirty="0"/>
          </a:p>
          <a:p>
            <a:pPr marL="0" indent="-457200">
              <a:lnSpc>
                <a:spcPct val="100000"/>
              </a:lnSpc>
              <a:spcBef>
                <a:spcPts val="0"/>
              </a:spcBef>
              <a:buNone/>
            </a:pPr>
            <a:r>
              <a:rPr lang="en-US" sz="1000" dirty="0"/>
              <a:t>Data Validation Sources: </a:t>
            </a:r>
          </a:p>
          <a:p>
            <a:pPr marL="0" indent="-457200">
              <a:lnSpc>
                <a:spcPct val="100000"/>
              </a:lnSpc>
              <a:spcBef>
                <a:spcPts val="0"/>
              </a:spcBef>
              <a:buNone/>
            </a:pPr>
            <a:r>
              <a:rPr lang="en-US" sz="1000" dirty="0" err="1">
                <a:solidFill>
                  <a:srgbClr val="FF0000"/>
                </a:solidFill>
              </a:rPr>
              <a:t>UOttawa</a:t>
            </a:r>
            <a:r>
              <a:rPr lang="en-US" sz="1000" dirty="0">
                <a:solidFill>
                  <a:srgbClr val="FF0000"/>
                </a:solidFill>
              </a:rPr>
              <a:t>. (2023). The 55 Bilingual countries in the world. University of Ottawa. Retrieved from </a:t>
            </a:r>
            <a:r>
              <a:rPr lang="en-US" sz="1000" dirty="0">
                <a:solidFill>
                  <a:srgbClr val="FF0000"/>
                </a:solidFill>
                <a:hlinkClick r:id="rId9">
                  <a:extLst>
                    <a:ext uri="{A12FA001-AC4F-418D-AE19-62706E023703}">
                      <ahyp:hlinkClr xmlns:ahyp="http://schemas.microsoft.com/office/drawing/2018/hyperlinkcolor" val="tx"/>
                    </a:ext>
                  </a:extLst>
                </a:hlinkClick>
              </a:rPr>
              <a:t>https://www.uottawa.ca/clmc/55-bilingual-countries-world</a:t>
            </a:r>
            <a:r>
              <a:rPr lang="en-US" sz="1000" dirty="0">
                <a:solidFill>
                  <a:srgbClr val="FF0000"/>
                </a:solidFill>
              </a:rPr>
              <a:t> </a:t>
            </a:r>
          </a:p>
          <a:p>
            <a:pPr marL="0" indent="-457200">
              <a:lnSpc>
                <a:spcPct val="100000"/>
              </a:lnSpc>
              <a:spcBef>
                <a:spcPts val="0"/>
              </a:spcBef>
              <a:buNone/>
            </a:pPr>
            <a:endParaRPr lang="en-US" sz="1000" dirty="0">
              <a:solidFill>
                <a:srgbClr val="FF0000"/>
              </a:solidFill>
            </a:endParaRPr>
          </a:p>
          <a:p>
            <a:pPr marL="0" indent="-457200">
              <a:lnSpc>
                <a:spcPct val="100000"/>
              </a:lnSpc>
              <a:spcBef>
                <a:spcPts val="0"/>
              </a:spcBef>
              <a:buNone/>
            </a:pPr>
            <a:r>
              <a:rPr lang="en-US" sz="1000" dirty="0">
                <a:solidFill>
                  <a:srgbClr val="FF0000"/>
                </a:solidFill>
              </a:rPr>
              <a:t>Wikipedia. (2023). Wikipedia (Individual Country Searches). Wikipedia. Retrieved from </a:t>
            </a:r>
            <a:r>
              <a:rPr lang="en-US" sz="1000" dirty="0">
                <a:solidFill>
                  <a:srgbClr val="FF0000"/>
                </a:solidFill>
                <a:hlinkClick r:id="rId10">
                  <a:extLst>
                    <a:ext uri="{A12FA001-AC4F-418D-AE19-62706E023703}">
                      <ahyp:hlinkClr xmlns:ahyp="http://schemas.microsoft.com/office/drawing/2018/hyperlinkcolor" val="tx"/>
                    </a:ext>
                  </a:extLst>
                </a:hlinkClick>
              </a:rPr>
              <a:t>https://en.wikipedia.org/wiki/List_of_multilingual_countries_and_regions</a:t>
            </a:r>
            <a:r>
              <a:rPr lang="en-US" sz="1000" dirty="0">
                <a:solidFill>
                  <a:srgbClr val="FF0000"/>
                </a:solidFill>
              </a:rPr>
              <a:t> </a:t>
            </a:r>
          </a:p>
        </p:txBody>
      </p:sp>
    </p:spTree>
    <p:extLst>
      <p:ext uri="{BB962C8B-B14F-4D97-AF65-F5344CB8AC3E}">
        <p14:creationId xmlns:p14="http://schemas.microsoft.com/office/powerpoint/2010/main" val="4233092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DE25E-C173-AD13-0AA8-8A519F224DBA}"/>
              </a:ext>
            </a:extLst>
          </p:cNvPr>
          <p:cNvSpPr>
            <a:spLocks noGrp="1"/>
          </p:cNvSpPr>
          <p:nvPr>
            <p:ph type="title"/>
          </p:nvPr>
        </p:nvSpPr>
        <p:spPr>
          <a:xfrm>
            <a:off x="808638" y="386930"/>
            <a:ext cx="9236700" cy="1188950"/>
          </a:xfrm>
        </p:spPr>
        <p:txBody>
          <a:bodyPr anchor="b">
            <a:normAutofit/>
          </a:bodyPr>
          <a:lstStyle/>
          <a:p>
            <a:r>
              <a:rPr lang="en-US" sz="5400"/>
              <a:t>Understanding the Question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122FFD-2066-1FD0-B286-DEB1AB67749D}"/>
              </a:ext>
            </a:extLst>
          </p:cNvPr>
          <p:cNvSpPr>
            <a:spLocks noGrp="1"/>
          </p:cNvSpPr>
          <p:nvPr>
            <p:ph idx="1"/>
          </p:nvPr>
        </p:nvSpPr>
        <p:spPr>
          <a:xfrm>
            <a:off x="793660" y="2599509"/>
            <a:ext cx="10143668" cy="3435531"/>
          </a:xfrm>
        </p:spPr>
        <p:txBody>
          <a:bodyPr anchor="ctr">
            <a:normAutofit/>
          </a:bodyPr>
          <a:lstStyle/>
          <a:p>
            <a:r>
              <a:rPr lang="en-US" sz="2400"/>
              <a:t>Prior analysis on effects of being multilingual</a:t>
            </a:r>
          </a:p>
          <a:p>
            <a:r>
              <a:rPr lang="en-US" sz="2400"/>
              <a:t>Holistic analysis of larger impact that being multilingual has</a:t>
            </a:r>
          </a:p>
          <a:p>
            <a:r>
              <a:rPr lang="en-US" sz="2400"/>
              <a:t>What is economic freedom</a:t>
            </a:r>
          </a:p>
        </p:txBody>
      </p:sp>
    </p:spTree>
    <p:extLst>
      <p:ext uri="{BB962C8B-B14F-4D97-AF65-F5344CB8AC3E}">
        <p14:creationId xmlns:p14="http://schemas.microsoft.com/office/powerpoint/2010/main" val="75389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59EBF4-0D8C-96B5-651D-010C193CEDFD}"/>
              </a:ext>
            </a:extLst>
          </p:cNvPr>
          <p:cNvSpPr>
            <a:spLocks noGrp="1"/>
          </p:cNvSpPr>
          <p:nvPr>
            <p:ph type="title"/>
          </p:nvPr>
        </p:nvSpPr>
        <p:spPr>
          <a:xfrm>
            <a:off x="1285240" y="1050595"/>
            <a:ext cx="8074815" cy="1618489"/>
          </a:xfrm>
        </p:spPr>
        <p:txBody>
          <a:bodyPr anchor="ctr">
            <a:normAutofit/>
          </a:bodyPr>
          <a:lstStyle/>
          <a:p>
            <a:r>
              <a:rPr lang="en-US" sz="7200" dirty="0"/>
              <a:t>Impact of Findings</a:t>
            </a:r>
          </a:p>
        </p:txBody>
      </p:sp>
      <p:graphicFrame>
        <p:nvGraphicFramePr>
          <p:cNvPr id="5" name="Content Placeholder 2">
            <a:extLst>
              <a:ext uri="{FF2B5EF4-FFF2-40B4-BE49-F238E27FC236}">
                <a16:creationId xmlns:a16="http://schemas.microsoft.com/office/drawing/2014/main" id="{70B0DD25-A713-0BEC-BEA3-A75D302A00BF}"/>
              </a:ext>
            </a:extLst>
          </p:cNvPr>
          <p:cNvGraphicFramePr>
            <a:graphicFrameLocks noGrp="1"/>
          </p:cNvGraphicFramePr>
          <p:nvPr>
            <p:ph idx="1"/>
            <p:extLst>
              <p:ext uri="{D42A27DB-BD31-4B8C-83A1-F6EECF244321}">
                <p14:modId xmlns:p14="http://schemas.microsoft.com/office/powerpoint/2010/main" val="2567510295"/>
              </p:ext>
            </p:extLst>
          </p:nvPr>
        </p:nvGraphicFramePr>
        <p:xfrm>
          <a:off x="1285240" y="2921000"/>
          <a:ext cx="8074815" cy="25437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691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940A6-7FB1-7CCF-75A3-EE484E45984E}"/>
              </a:ext>
            </a:extLst>
          </p:cNvPr>
          <p:cNvSpPr>
            <a:spLocks noGrp="1"/>
          </p:cNvSpPr>
          <p:nvPr>
            <p:ph type="title"/>
          </p:nvPr>
        </p:nvSpPr>
        <p:spPr>
          <a:xfrm>
            <a:off x="1285240" y="1050595"/>
            <a:ext cx="8074815" cy="1618489"/>
          </a:xfrm>
        </p:spPr>
        <p:txBody>
          <a:bodyPr anchor="ctr">
            <a:normAutofit/>
          </a:bodyPr>
          <a:lstStyle/>
          <a:p>
            <a:r>
              <a:rPr lang="en-US" sz="7200"/>
              <a:t>Data Sources</a:t>
            </a:r>
          </a:p>
        </p:txBody>
      </p:sp>
      <p:graphicFrame>
        <p:nvGraphicFramePr>
          <p:cNvPr id="5" name="Content Placeholder 2">
            <a:extLst>
              <a:ext uri="{FF2B5EF4-FFF2-40B4-BE49-F238E27FC236}">
                <a16:creationId xmlns:a16="http://schemas.microsoft.com/office/drawing/2014/main" id="{D932AFDB-C629-7D32-740A-DDC30C09DA14}"/>
              </a:ext>
            </a:extLst>
          </p:cNvPr>
          <p:cNvGraphicFramePr>
            <a:graphicFrameLocks noGrp="1"/>
          </p:cNvGraphicFramePr>
          <p:nvPr>
            <p:ph idx="1"/>
            <p:extLst>
              <p:ext uri="{D42A27DB-BD31-4B8C-83A1-F6EECF244321}">
                <p14:modId xmlns:p14="http://schemas.microsoft.com/office/powerpoint/2010/main" val="2705209431"/>
              </p:ext>
            </p:extLst>
          </p:nvPr>
        </p:nvGraphicFramePr>
        <p:xfrm>
          <a:off x="1285240" y="2921000"/>
          <a:ext cx="8074815" cy="25437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9798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2E2C7A-33A0-DB66-8F05-B6134B19BFC4}"/>
              </a:ext>
            </a:extLst>
          </p:cNvPr>
          <p:cNvSpPr>
            <a:spLocks noGrp="1"/>
          </p:cNvSpPr>
          <p:nvPr>
            <p:ph type="title"/>
          </p:nvPr>
        </p:nvSpPr>
        <p:spPr>
          <a:xfrm>
            <a:off x="795528" y="386930"/>
            <a:ext cx="10141799" cy="1300554"/>
          </a:xfrm>
        </p:spPr>
        <p:txBody>
          <a:bodyPr anchor="b">
            <a:normAutofit/>
          </a:bodyPr>
          <a:lstStyle/>
          <a:p>
            <a:r>
              <a:rPr lang="en-US" sz="4800"/>
              <a:t>Data Rework</a:t>
            </a:r>
          </a:p>
        </p:txBody>
      </p:sp>
      <p:sp>
        <p:nvSpPr>
          <p:cNvPr id="42" name="Rectangle 41">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4A03B0-CA3D-047D-B096-8548E075A893}"/>
              </a:ext>
            </a:extLst>
          </p:cNvPr>
          <p:cNvSpPr>
            <a:spLocks noGrp="1"/>
          </p:cNvSpPr>
          <p:nvPr>
            <p:ph idx="1"/>
          </p:nvPr>
        </p:nvSpPr>
        <p:spPr>
          <a:xfrm>
            <a:off x="6406429" y="2599509"/>
            <a:ext cx="4530898" cy="3639450"/>
          </a:xfrm>
        </p:spPr>
        <p:txBody>
          <a:bodyPr anchor="ctr">
            <a:normAutofit/>
          </a:bodyPr>
          <a:lstStyle/>
          <a:p>
            <a:r>
              <a:rPr lang="en-US" sz="2000"/>
              <a:t>Using averages for Economic Freedom</a:t>
            </a:r>
          </a:p>
          <a:p>
            <a:r>
              <a:rPr lang="en-US" sz="2000"/>
              <a:t>Assumptions around language adoption</a:t>
            </a:r>
          </a:p>
          <a:p>
            <a:endParaRPr lang="en-US" sz="2000"/>
          </a:p>
        </p:txBody>
      </p:sp>
      <p:sp>
        <p:nvSpPr>
          <p:cNvPr id="46" name="Rectangle 45">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5733404-5FC7-C1CF-60DC-951CA16FF0A1}"/>
              </a:ext>
            </a:extLst>
          </p:cNvPr>
          <p:cNvPicPr>
            <a:picLocks noChangeAspect="1"/>
          </p:cNvPicPr>
          <p:nvPr/>
        </p:nvPicPr>
        <p:blipFill>
          <a:blip r:embed="rId3"/>
          <a:stretch>
            <a:fillRect/>
          </a:stretch>
        </p:blipFill>
        <p:spPr>
          <a:xfrm>
            <a:off x="680820" y="2984778"/>
            <a:ext cx="4790059" cy="2057036"/>
          </a:xfrm>
          <a:prstGeom prst="rect">
            <a:avLst/>
          </a:prstGeom>
        </p:spPr>
      </p:pic>
      <p:sp>
        <p:nvSpPr>
          <p:cNvPr id="10" name="TextBox 9">
            <a:extLst>
              <a:ext uri="{FF2B5EF4-FFF2-40B4-BE49-F238E27FC236}">
                <a16:creationId xmlns:a16="http://schemas.microsoft.com/office/drawing/2014/main" id="{0D77D909-A1C9-5E52-EB5E-D39123B66D38}"/>
              </a:ext>
            </a:extLst>
          </p:cNvPr>
          <p:cNvSpPr txBox="1"/>
          <p:nvPr/>
        </p:nvSpPr>
        <p:spPr>
          <a:xfrm>
            <a:off x="609589" y="2570125"/>
            <a:ext cx="2393246" cy="461665"/>
          </a:xfrm>
          <a:prstGeom prst="rect">
            <a:avLst/>
          </a:prstGeom>
          <a:noFill/>
        </p:spPr>
        <p:txBody>
          <a:bodyPr wrap="square" rtlCol="0">
            <a:spAutoFit/>
          </a:bodyPr>
          <a:lstStyle/>
          <a:p>
            <a:r>
              <a:rPr lang="en-US" sz="1200" dirty="0"/>
              <a:t>Figure #1</a:t>
            </a:r>
          </a:p>
          <a:p>
            <a:r>
              <a:rPr lang="en-US" sz="1200" dirty="0"/>
              <a:t>Example of Average Data Rework</a:t>
            </a:r>
          </a:p>
        </p:txBody>
      </p:sp>
      <p:sp>
        <p:nvSpPr>
          <p:cNvPr id="11" name="TextBox 10">
            <a:extLst>
              <a:ext uri="{FF2B5EF4-FFF2-40B4-BE49-F238E27FC236}">
                <a16:creationId xmlns:a16="http://schemas.microsoft.com/office/drawing/2014/main" id="{2695838E-0F94-395F-C11F-CEBD8FD73134}"/>
              </a:ext>
            </a:extLst>
          </p:cNvPr>
          <p:cNvSpPr txBox="1"/>
          <p:nvPr/>
        </p:nvSpPr>
        <p:spPr>
          <a:xfrm>
            <a:off x="609589" y="4995564"/>
            <a:ext cx="4861290" cy="276999"/>
          </a:xfrm>
          <a:prstGeom prst="rect">
            <a:avLst/>
          </a:prstGeom>
          <a:noFill/>
        </p:spPr>
        <p:txBody>
          <a:bodyPr wrap="square" rtlCol="0">
            <a:spAutoFit/>
          </a:bodyPr>
          <a:lstStyle/>
          <a:p>
            <a:r>
              <a:rPr lang="en-US" sz="1200" dirty="0"/>
              <a:t>Note. Produced within excel for purposes of this presentation.</a:t>
            </a:r>
          </a:p>
        </p:txBody>
      </p:sp>
    </p:spTree>
    <p:extLst>
      <p:ext uri="{BB962C8B-B14F-4D97-AF65-F5344CB8AC3E}">
        <p14:creationId xmlns:p14="http://schemas.microsoft.com/office/powerpoint/2010/main" val="794417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93772-84C2-33A8-CDDA-19D69653C15A}"/>
              </a:ext>
            </a:extLst>
          </p:cNvPr>
          <p:cNvSpPr>
            <a:spLocks noGrp="1"/>
          </p:cNvSpPr>
          <p:nvPr>
            <p:ph type="title"/>
          </p:nvPr>
        </p:nvSpPr>
        <p:spPr>
          <a:xfrm>
            <a:off x="1285240" y="1050595"/>
            <a:ext cx="8074815" cy="1618489"/>
          </a:xfrm>
        </p:spPr>
        <p:txBody>
          <a:bodyPr anchor="ctr">
            <a:normAutofit/>
          </a:bodyPr>
          <a:lstStyle/>
          <a:p>
            <a:r>
              <a:rPr lang="en-US" sz="7200"/>
              <a:t>Analytical Software</a:t>
            </a:r>
          </a:p>
        </p:txBody>
      </p:sp>
      <p:sp>
        <p:nvSpPr>
          <p:cNvPr id="3" name="Content Placeholder 2">
            <a:extLst>
              <a:ext uri="{FF2B5EF4-FFF2-40B4-BE49-F238E27FC236}">
                <a16:creationId xmlns:a16="http://schemas.microsoft.com/office/drawing/2014/main" id="{720B6B35-1908-6485-22C6-D33C573B21BF}"/>
              </a:ext>
            </a:extLst>
          </p:cNvPr>
          <p:cNvSpPr>
            <a:spLocks noGrp="1"/>
          </p:cNvSpPr>
          <p:nvPr>
            <p:ph idx="1"/>
          </p:nvPr>
        </p:nvSpPr>
        <p:spPr>
          <a:xfrm>
            <a:off x="1285240" y="3007010"/>
            <a:ext cx="8074815" cy="2800395"/>
          </a:xfrm>
        </p:spPr>
        <p:txBody>
          <a:bodyPr anchor="t">
            <a:normAutofit/>
          </a:bodyPr>
          <a:lstStyle/>
          <a:p>
            <a:r>
              <a:rPr lang="en-US" sz="4800" dirty="0"/>
              <a:t>SAS</a:t>
            </a:r>
          </a:p>
          <a:p>
            <a:r>
              <a:rPr lang="en-US" sz="4800" dirty="0"/>
              <a:t>Python</a:t>
            </a:r>
          </a:p>
          <a:p>
            <a:r>
              <a:rPr lang="en-US" sz="4800" dirty="0"/>
              <a:t>Excel</a:t>
            </a:r>
          </a:p>
        </p:txBody>
      </p:sp>
      <p:pic>
        <p:nvPicPr>
          <p:cNvPr id="1026" name="Picture 2" descr="Python (programming language) - Wikipedia">
            <a:extLst>
              <a:ext uri="{FF2B5EF4-FFF2-40B4-BE49-F238E27FC236}">
                <a16:creationId xmlns:a16="http://schemas.microsoft.com/office/drawing/2014/main" id="{E3A178D7-26AA-EC0F-DA6A-25E0A3B68F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6302" y="3678588"/>
            <a:ext cx="1020773" cy="11186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Excel - Wikipedia">
            <a:extLst>
              <a:ext uri="{FF2B5EF4-FFF2-40B4-BE49-F238E27FC236}">
                <a16:creationId xmlns:a16="http://schemas.microsoft.com/office/drawing/2014/main" id="{6DFC3C2C-C142-6F4A-6055-F253DFFAE2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3398" y="4527549"/>
            <a:ext cx="878502" cy="81703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366C2B4E-A2A0-8DE2-2617-3924F97E4EF5}"/>
              </a:ext>
            </a:extLst>
          </p:cNvPr>
          <p:cNvPicPr>
            <a:picLocks noChangeAspect="1"/>
          </p:cNvPicPr>
          <p:nvPr/>
        </p:nvPicPr>
        <p:blipFill>
          <a:blip r:embed="rId5"/>
          <a:stretch>
            <a:fillRect/>
          </a:stretch>
        </p:blipFill>
        <p:spPr>
          <a:xfrm>
            <a:off x="2618395" y="3007010"/>
            <a:ext cx="1614444" cy="698138"/>
          </a:xfrm>
          <a:prstGeom prst="rect">
            <a:avLst/>
          </a:prstGeom>
        </p:spPr>
      </p:pic>
    </p:spTree>
    <p:extLst>
      <p:ext uri="{BB962C8B-B14F-4D97-AF65-F5344CB8AC3E}">
        <p14:creationId xmlns:p14="http://schemas.microsoft.com/office/powerpoint/2010/main" val="360829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41468C-8281-B6F5-D45F-13B1A253B88F}"/>
              </a:ext>
            </a:extLst>
          </p:cNvPr>
          <p:cNvSpPr>
            <a:spLocks noGrp="1"/>
          </p:cNvSpPr>
          <p:nvPr>
            <p:ph type="title"/>
          </p:nvPr>
        </p:nvSpPr>
        <p:spPr>
          <a:xfrm>
            <a:off x="1285240" y="1050595"/>
            <a:ext cx="8074815" cy="1618489"/>
          </a:xfrm>
        </p:spPr>
        <p:txBody>
          <a:bodyPr anchor="ctr">
            <a:normAutofit/>
          </a:bodyPr>
          <a:lstStyle/>
          <a:p>
            <a:r>
              <a:rPr lang="en-US" sz="7200" dirty="0"/>
              <a:t>Analysis Method</a:t>
            </a:r>
          </a:p>
        </p:txBody>
      </p:sp>
      <p:sp>
        <p:nvSpPr>
          <p:cNvPr id="3" name="Content Placeholder 2">
            <a:extLst>
              <a:ext uri="{FF2B5EF4-FFF2-40B4-BE49-F238E27FC236}">
                <a16:creationId xmlns:a16="http://schemas.microsoft.com/office/drawing/2014/main" id="{8570A455-4430-DD15-2930-EC5524B5BE0E}"/>
              </a:ext>
            </a:extLst>
          </p:cNvPr>
          <p:cNvSpPr>
            <a:spLocks noGrp="1"/>
          </p:cNvSpPr>
          <p:nvPr>
            <p:ph idx="1"/>
          </p:nvPr>
        </p:nvSpPr>
        <p:spPr>
          <a:xfrm>
            <a:off x="1285240" y="2969469"/>
            <a:ext cx="8074815" cy="2800395"/>
          </a:xfrm>
        </p:spPr>
        <p:txBody>
          <a:bodyPr anchor="t">
            <a:normAutofit/>
          </a:bodyPr>
          <a:lstStyle/>
          <a:p>
            <a:r>
              <a:rPr lang="en-US" sz="2400"/>
              <a:t>Linear Regression</a:t>
            </a:r>
          </a:p>
        </p:txBody>
      </p:sp>
      <p:pic>
        <p:nvPicPr>
          <p:cNvPr id="2050" name="Picture 2" descr="Linear Regression | Everything you need to Know about Linear Regression">
            <a:extLst>
              <a:ext uri="{FF2B5EF4-FFF2-40B4-BE49-F238E27FC236}">
                <a16:creationId xmlns:a16="http://schemas.microsoft.com/office/drawing/2014/main" id="{D4B2547C-500C-3203-3CD3-A6FF4F4D7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502" y="2342626"/>
            <a:ext cx="5343592" cy="2918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6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D17CB-F9B8-D304-535D-6FAB2DBE48CF}"/>
              </a:ext>
            </a:extLst>
          </p:cNvPr>
          <p:cNvSpPr>
            <a:spLocks noGrp="1"/>
          </p:cNvSpPr>
          <p:nvPr>
            <p:ph type="title"/>
          </p:nvPr>
        </p:nvSpPr>
        <p:spPr>
          <a:xfrm>
            <a:off x="1043631" y="809898"/>
            <a:ext cx="10173010" cy="1554480"/>
          </a:xfrm>
        </p:spPr>
        <p:txBody>
          <a:bodyPr anchor="ctr">
            <a:normAutofit/>
          </a:bodyPr>
          <a:lstStyle/>
          <a:p>
            <a:r>
              <a:rPr lang="en-US" sz="4800"/>
              <a:t>Findings</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6E92421-04E3-AD73-9A23-8D41FB58E319}"/>
              </a:ext>
            </a:extLst>
          </p:cNvPr>
          <p:cNvGraphicFramePr>
            <a:graphicFrameLocks noGrp="1"/>
          </p:cNvGraphicFramePr>
          <p:nvPr>
            <p:ph idx="1"/>
            <p:extLst>
              <p:ext uri="{D42A27DB-BD31-4B8C-83A1-F6EECF244321}">
                <p14:modId xmlns:p14="http://schemas.microsoft.com/office/powerpoint/2010/main" val="1534861863"/>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2200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C627B7-FEBD-6164-955F-B188DF335C7E}"/>
              </a:ext>
            </a:extLst>
          </p:cNvPr>
          <p:cNvSpPr>
            <a:spLocks noGrp="1"/>
          </p:cNvSpPr>
          <p:nvPr>
            <p:ph type="title"/>
          </p:nvPr>
        </p:nvSpPr>
        <p:spPr>
          <a:xfrm>
            <a:off x="1043631" y="809898"/>
            <a:ext cx="10173010" cy="1554480"/>
          </a:xfrm>
        </p:spPr>
        <p:txBody>
          <a:bodyPr anchor="ctr">
            <a:normAutofit/>
          </a:bodyPr>
          <a:lstStyle/>
          <a:p>
            <a:r>
              <a:rPr lang="en-US" sz="4800"/>
              <a:t>Findings Limitations </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1A09CDF-A7E9-DF24-562F-CE960C2734E2}"/>
              </a:ext>
            </a:extLst>
          </p:cNvPr>
          <p:cNvGraphicFramePr>
            <a:graphicFrameLocks noGrp="1"/>
          </p:cNvGraphicFramePr>
          <p:nvPr>
            <p:ph idx="1"/>
            <p:extLst>
              <p:ext uri="{D42A27DB-BD31-4B8C-83A1-F6EECF244321}">
                <p14:modId xmlns:p14="http://schemas.microsoft.com/office/powerpoint/2010/main" val="331658118"/>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8777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TotalTime>
  <Words>1772</Words>
  <Application>Microsoft Office PowerPoint</Application>
  <PresentationFormat>Widescreen</PresentationFormat>
  <Paragraphs>91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Google Sans</vt:lpstr>
      <vt:lpstr>Arial</vt:lpstr>
      <vt:lpstr>Calibri</vt:lpstr>
      <vt:lpstr>Calibri Light</vt:lpstr>
      <vt:lpstr>IBM Plex Sans</vt:lpstr>
      <vt:lpstr>Office Theme</vt:lpstr>
      <vt:lpstr>How Multilingualism Affects Economic Freedom</vt:lpstr>
      <vt:lpstr>Understanding the Question</vt:lpstr>
      <vt:lpstr>Impact of Findings</vt:lpstr>
      <vt:lpstr>Data Sources</vt:lpstr>
      <vt:lpstr>Data Rework</vt:lpstr>
      <vt:lpstr>Analytical Software</vt:lpstr>
      <vt:lpstr>Analysis Method</vt:lpstr>
      <vt:lpstr>Findings</vt:lpstr>
      <vt:lpstr>Findings Limitations </vt:lpstr>
      <vt:lpstr>Recommendations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Multilingualism Affects Economic Freedom</dc:title>
  <dc:creator>John Witt Shoaf</dc:creator>
  <cp:lastModifiedBy>John Witt Shoaf</cp:lastModifiedBy>
  <cp:revision>6</cp:revision>
  <dcterms:created xsi:type="dcterms:W3CDTF">2023-05-07T01:37:00Z</dcterms:created>
  <dcterms:modified xsi:type="dcterms:W3CDTF">2023-05-07T21:50:33Z</dcterms:modified>
</cp:coreProperties>
</file>