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89" r:id="rId2"/>
    <p:sldId id="291" r:id="rId3"/>
    <p:sldId id="292" r:id="rId4"/>
    <p:sldId id="293" r:id="rId5"/>
    <p:sldId id="294" r:id="rId6"/>
    <p:sldId id="258" r:id="rId7"/>
    <p:sldId id="290" r:id="rId8"/>
    <p:sldId id="270" r:id="rId9"/>
    <p:sldId id="271" r:id="rId10"/>
    <p:sldId id="264" r:id="rId11"/>
    <p:sldId id="272" r:id="rId12"/>
    <p:sldId id="273" r:id="rId13"/>
    <p:sldId id="275" r:id="rId14"/>
    <p:sldId id="276" r:id="rId15"/>
    <p:sldId id="277" r:id="rId16"/>
    <p:sldId id="274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95" r:id="rId29"/>
    <p:sldId id="29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6617" autoAdjust="0"/>
  </p:normalViewPr>
  <p:slideViewPr>
    <p:cSldViewPr snapToGrid="0">
      <p:cViewPr varScale="1">
        <p:scale>
          <a:sx n="66" d="100"/>
          <a:sy n="66" d="100"/>
        </p:scale>
        <p:origin x="13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BB00D-C08C-411E-B79A-4EE8EDB1C8B8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3DF58-6108-470A-A006-CADBC27BB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3DF58-6108-470A-A006-CADBC27BB7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19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can observe, this is another clear differential; the employees with the highest amount of cube picked, on average, tend to have a riskier survival odd.</a:t>
            </a:r>
          </a:p>
          <a:p>
            <a:r>
              <a:rPr lang="en-US" dirty="0"/>
              <a:t>In contrast, those with the lowest cube are the safest.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[2.193333333, 26.22038251] [26.36649038, 34.71294964] 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55                         55 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[34.83225352, 41.63819672]   [41.728125, 87.06277778] 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55                         55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3DF58-6108-470A-A006-CADBC27BB7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85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Interestingly, we cannot observe the same relationship for weight picked in the last 30 days. Although higher weight decreases survival odds, it is not on the same level as cube.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3DF58-6108-470A-A006-CADBC27BB7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58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Although the total average weight carried in the last 30 days is not very relevant, the total weight carried per day is actually a pretty relevant factor to predict injury risk. However, this is only the case after the first 18 months of the job. (wear and tear)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3DF58-6108-470A-A006-CADBC27BB7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8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contrast, cube carried that day is not as relevant.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3DF58-6108-470A-A006-CADBC27BB7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864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it can be observed Mt Sterling has a worse survival probability, which means that in fact, there is evidence that suggests that Mt. Sterling increases the likelihood of injuries.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3DF58-6108-470A-A006-CADBC27BB7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108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According to our analysis, after the first 6 months of the job, there is a substantially higher risk for females to incur in a shoulder injury than men.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3DF58-6108-470A-A006-CADBC27BB7C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6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of my R projects:</a:t>
            </a:r>
          </a:p>
          <a:p>
            <a:r>
              <a:rPr lang="en-US" dirty="0"/>
              <a:t>ML on survival</a:t>
            </a:r>
          </a:p>
          <a:p>
            <a:r>
              <a:rPr lang="en-US" dirty="0"/>
              <a:t>Data Exploration</a:t>
            </a:r>
          </a:p>
          <a:p>
            <a:r>
              <a:rPr lang="en-US" dirty="0"/>
              <a:t>Data Binning</a:t>
            </a:r>
          </a:p>
          <a:p>
            <a:r>
              <a:rPr lang="en-US" dirty="0"/>
              <a:t>Predictive Analytics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3DF58-6108-470A-A006-CADBC27BB7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32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Bill Gates average millionaire in the room.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3DF58-6108-470A-A006-CADBC27BB7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4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Unfortunately survival datasets are hard to obtain (harder), we’ll start by reviewing the results of a survival analysis and then work using R studio on a survival analysis from scratch.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3DF58-6108-470A-A006-CADBC27BB7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3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Survival is the probability of an event NOT happening within a specific amount of time. In this case, the probability of an employee working in the warehouse for 60 months without suffering a shoulder injury.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3DF58-6108-470A-A006-CADBC27BB7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08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can observe here, the pattern from the previous slide is repeated.</a:t>
            </a:r>
          </a:p>
          <a:p>
            <a:endParaRPr lang="en-US" dirty="0"/>
          </a:p>
          <a:p>
            <a:r>
              <a:rPr lang="en-US" dirty="0"/>
              <a:t>Our biggest slope (change in risk) is from month 12-25; which means that this is when warehouse employees have the highest risk change in being involved in a shoulder injury.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3DF58-6108-470A-A006-CADBC27BB7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49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3DF58-6108-470A-A006-CADBC27BB7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55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commuting categories are included below. As it can be observed there is a clear difference in injury risk for the “highest commute” categories, beginning approximately in month 12.  The highest category is people that commute 52 miles or higher to work; which means that they are the riskiest group of employees.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[0, 12.51393906] [13.44028941, 27.26495024] 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55                         56 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[27.97382924, 51.61041155] [51.83728303&gt;] 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65                         44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3DF58-6108-470A-A006-CADBC27BB7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87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As a comparison, there is not a clear concise difference between the same differential with age. In fact, the lower aged employees tend to show a higher risk.</a:t>
            </a:r>
          </a:p>
          <a:p>
            <a:r>
              <a:rPr lang="en-US" dirty="0">
                <a:effectLst/>
              </a:rPr>
              <a:t>[19, 24] [25, 30] [31, 39] [40, 57]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3DF58-6108-470A-A006-CADBC27BB7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27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ebfocusinfocenter.informationbuilders.com/wfappent/TLs/TL_rstat/source/Survival45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q-UFJUZK0g" TargetMode="External"/><Relationship Id="rId2" Type="http://schemas.openxmlformats.org/officeDocument/2006/relationships/hyperlink" Target="https://amunategui.github.io/survival-ensembl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hda.com/english/wiki/survminer-r-package-survival-data-analysis-and-visualizatio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2A50-F55F-414E-8FD3-102E6DBDE5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Survival Analysis in 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996B9-A58F-4540-A362-DB085F188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Roland Vazquez-Molina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1380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F1747-53D7-45A8-8E71-EFA127DF2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039" y="0"/>
            <a:ext cx="9905998" cy="1478570"/>
          </a:xfrm>
        </p:spPr>
        <p:txBody>
          <a:bodyPr/>
          <a:lstStyle/>
          <a:p>
            <a:r>
              <a:rPr lang="en-US" dirty="0"/>
              <a:t>Survival Odds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1687B-C6CD-41BB-90B5-3EC374808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34" y="1119151"/>
            <a:ext cx="11290536" cy="18964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we graph the survival odds for two random employees in the warehouse we can observe that they have a very distinct pattern.</a:t>
            </a:r>
          </a:p>
          <a:p>
            <a:r>
              <a:rPr lang="en-US" dirty="0"/>
              <a:t>We must note that for this analysis we are focusing on the survival odds for an employee’s first 60 months in the company</a:t>
            </a:r>
          </a:p>
          <a:p>
            <a:endParaRPr lang="en-US" dirty="0"/>
          </a:p>
        </p:txBody>
      </p:sp>
      <p:pic>
        <p:nvPicPr>
          <p:cNvPr id="2050" name="Picture 2" descr="Machine generated alternative text:&#10;10 &#10;survival_model$unique_death_times ">
            <a:extLst>
              <a:ext uri="{FF2B5EF4-FFF2-40B4-BE49-F238E27FC236}">
                <a16:creationId xmlns:a16="http://schemas.microsoft.com/office/drawing/2014/main" id="{0F8F92DF-EC5D-4511-8E8F-9F44D092E8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" b="9528"/>
          <a:stretch/>
        </p:blipFill>
        <p:spPr bwMode="auto">
          <a:xfrm>
            <a:off x="1176236" y="3015574"/>
            <a:ext cx="10462132" cy="371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027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E06A4-A799-4903-9316-BC32B85B2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Survival Odds: Random 100 Employees</a:t>
            </a:r>
          </a:p>
        </p:txBody>
      </p:sp>
      <p:pic>
        <p:nvPicPr>
          <p:cNvPr id="4098" name="Picture 2" descr="Machine generated alternative text:&#10;10 &#10;survival_model$unique_death_times ">
            <a:extLst>
              <a:ext uri="{FF2B5EF4-FFF2-40B4-BE49-F238E27FC236}">
                <a16:creationId xmlns:a16="http://schemas.microsoft.com/office/drawing/2014/main" id="{F17A0D91-B76F-4CEF-9A55-2C8B11BA4A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4" t="11700" r="2433" b="11184"/>
          <a:stretch/>
        </p:blipFill>
        <p:spPr bwMode="auto">
          <a:xfrm>
            <a:off x="232787" y="2823586"/>
            <a:ext cx="11726426" cy="363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258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93354-B0D7-4B0F-9503-60DFC269C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Survival Rate</a:t>
            </a:r>
          </a:p>
        </p:txBody>
      </p:sp>
      <p:pic>
        <p:nvPicPr>
          <p:cNvPr id="5122" name="Picture 2" descr="Machine generated alternative text:&#10;Strata &#10;All &#10;100 &#10;Q0_50 &#10;U) 025 &#10;o oo &#10;o &#10;6 &#10;12 &#10;18 &#10;24 &#10;30 &#10;36 &#10;42 &#10;48 &#10;54 &#10;60 &#10;Time &#10;66 &#10;72 &#10;78 &#10;84 &#10;go &#10;96 &#10;102 &#10;108 &#10;114 &#10;120 ">
            <a:extLst>
              <a:ext uri="{FF2B5EF4-FFF2-40B4-BE49-F238E27FC236}">
                <a16:creationId xmlns:a16="http://schemas.microsoft.com/office/drawing/2014/main" id="{AC406B65-3C7A-4680-9F0E-1DA2D8AD4C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35" y="2097088"/>
            <a:ext cx="11956329" cy="456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421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1874D-B3C6-4305-BB5B-B7E39F91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091618"/>
          </a:xfrm>
        </p:spPr>
        <p:txBody>
          <a:bodyPr>
            <a:normAutofit/>
          </a:bodyPr>
          <a:lstStyle/>
          <a:p>
            <a:r>
              <a:rPr lang="en-US" sz="5400" dirty="0"/>
              <a:t>OK, We have Established the survival Model’s definition and the Odds… </a:t>
            </a: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Now let’s ask the data some questions:</a:t>
            </a:r>
          </a:p>
        </p:txBody>
      </p:sp>
    </p:spTree>
    <p:extLst>
      <p:ext uri="{BB962C8B-B14F-4D97-AF65-F5344CB8AC3E}">
        <p14:creationId xmlns:p14="http://schemas.microsoft.com/office/powerpoint/2010/main" val="4278731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1874D-B3C6-4305-BB5B-B7E39F91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091618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As We remember the #1 motive for risk was commute… </a:t>
            </a: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How does the risk changes for different commuting distances?</a:t>
            </a:r>
          </a:p>
        </p:txBody>
      </p:sp>
    </p:spTree>
    <p:extLst>
      <p:ext uri="{BB962C8B-B14F-4D97-AF65-F5344CB8AC3E}">
        <p14:creationId xmlns:p14="http://schemas.microsoft.com/office/powerpoint/2010/main" val="657789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8C248-31F5-4979-869D-36116EEF6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FB844-90DF-4383-A348-A4294BD93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Machine generated alternative text:&#10;commute level—lowest commute level—low * commute level—high &#10;100 &#10;0.75 &#10;Q0_50 &#10;0.25 &#10;o oo &#10;o &#10;6 &#10;12 &#10;Strata &#10;24 &#10;commute level—highest &#10;18 &#10;30 &#10;36 &#10;42 &#10;48 &#10;54 &#10;60 &#10;Time &#10;66 &#10;72 &#10;78 &#10;84 &#10;go &#10;96 &#10;102 &#10;108 &#10;114 &#10;120 ">
            <a:extLst>
              <a:ext uri="{FF2B5EF4-FFF2-40B4-BE49-F238E27FC236}">
                <a16:creationId xmlns:a16="http://schemas.microsoft.com/office/drawing/2014/main" id="{453AB968-41E3-495D-83FC-9974F20B0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81000"/>
            <a:ext cx="11725275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235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53952-FDDC-4837-AE3F-CB245F5B8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3B9BD-1840-474F-A666-E38121F99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0EC19D-E18A-4768-82E0-684B2E723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60" y="320096"/>
            <a:ext cx="11969280" cy="621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739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1874D-B3C6-4305-BB5B-B7E39F91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091618"/>
          </a:xfrm>
        </p:spPr>
        <p:txBody>
          <a:bodyPr>
            <a:normAutofit/>
          </a:bodyPr>
          <a:lstStyle/>
          <a:p>
            <a:r>
              <a:rPr lang="en-US" sz="5400" dirty="0"/>
              <a:t>We saw commute made a splash, but what about cube?</a:t>
            </a: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How does the risk changes for Cube picked in the last 30 days?</a:t>
            </a:r>
          </a:p>
        </p:txBody>
      </p:sp>
    </p:spTree>
    <p:extLst>
      <p:ext uri="{BB962C8B-B14F-4D97-AF65-F5344CB8AC3E}">
        <p14:creationId xmlns:p14="http://schemas.microsoft.com/office/powerpoint/2010/main" val="3023766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C44A2-455C-4313-84F0-7728B594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3F448-F68F-44E9-ADB7-7F702FCF0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Machine generated alternative text:&#10;Strata &#10;cube30day_level=lowest_c cube30day_level &#10;ow_c * cube30day level=high_c &#10;100 &#10;0.75 &#10;Q0_50 &#10;0.25 &#10;o oo &#10;o &#10;6 &#10;12 &#10;18 &#10;24 &#10;30 &#10;36 &#10;42 &#10;48 &#10;54 &#10;cube30day &#10;go &#10;60 &#10;Time &#10;66 &#10;72 &#10;78 &#10;84 &#10;96 &#10;102 &#10;108 &#10;114 &#10;120 ">
            <a:extLst>
              <a:ext uri="{FF2B5EF4-FFF2-40B4-BE49-F238E27FC236}">
                <a16:creationId xmlns:a16="http://schemas.microsoft.com/office/drawing/2014/main" id="{9D72F843-642F-43B2-931B-382AE6AF3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81000"/>
            <a:ext cx="11725275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044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E918-C2C1-4304-8C2B-17197CDA0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89492-2310-4BEF-B64C-BA27DC2EC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Machine generated alternative text:&#10;weight30day level=lowest_c weight30day level &#10;100 &#10;0.75 &#10;Q0_50 &#10;0.25 &#10;o oo &#10;o &#10;6 &#10;Strata &#10;18 &#10;ow_c * weight30day level=high_c &#10;weight30day &#10;12 &#10;24 &#10;30 &#10;36 &#10;42 &#10;48 &#10;54 &#10;60 &#10;Time &#10;66 &#10;72 &#10;78 &#10;84 &#10;go &#10;96 &#10;102 &#10;108 &#10;114 &#10;120 ">
            <a:extLst>
              <a:ext uri="{FF2B5EF4-FFF2-40B4-BE49-F238E27FC236}">
                <a16:creationId xmlns:a16="http://schemas.microsoft.com/office/drawing/2014/main" id="{86DD28BB-EC83-418F-BD06-A63EAECB5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81000"/>
            <a:ext cx="11725275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18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47B8-01D3-46DB-8F55-1F468999E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Mandatory slide: who’s this guy/bloke?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98176-660A-41BF-BF79-3D5D31280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917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Roland Vazquez-Molina</a:t>
            </a:r>
          </a:p>
          <a:p>
            <a:r>
              <a:rPr lang="en-US" dirty="0"/>
              <a:t>Universidad </a:t>
            </a:r>
            <a:r>
              <a:rPr lang="en-US" dirty="0" err="1"/>
              <a:t>Panamericana</a:t>
            </a:r>
            <a:r>
              <a:rPr lang="en-US" dirty="0"/>
              <a:t> - Mexico City, Mexico</a:t>
            </a:r>
          </a:p>
          <a:p>
            <a:pPr lvl="1"/>
            <a:r>
              <a:rPr lang="en-US" dirty="0"/>
              <a:t>B. </a:t>
            </a:r>
            <a:r>
              <a:rPr lang="en-US" dirty="0" err="1"/>
              <a:t>Eng</a:t>
            </a:r>
            <a:r>
              <a:rPr lang="en-US" dirty="0"/>
              <a:t>, PE: Industrial Engineering.</a:t>
            </a:r>
          </a:p>
          <a:p>
            <a:pPr lvl="1"/>
            <a:r>
              <a:rPr lang="en-US" dirty="0"/>
              <a:t>Specialist’s Degree: Operations Management/Engineering Management</a:t>
            </a:r>
          </a:p>
          <a:p>
            <a:r>
              <a:rPr lang="en-US" dirty="0"/>
              <a:t>Southeast Missouri State University – Cape Girardeau, MO</a:t>
            </a:r>
          </a:p>
          <a:p>
            <a:pPr lvl="1"/>
            <a:r>
              <a:rPr lang="en-US" dirty="0"/>
              <a:t>MBA International Business</a:t>
            </a:r>
          </a:p>
          <a:p>
            <a:r>
              <a:rPr lang="en-US" dirty="0"/>
              <a:t>Current Role: Data Scientist @ Dot Foods, Inc.</a:t>
            </a:r>
          </a:p>
          <a:p>
            <a:r>
              <a:rPr lang="en-US" dirty="0"/>
              <a:t>Previous Roles:</a:t>
            </a:r>
          </a:p>
          <a:p>
            <a:pPr lvl="1"/>
            <a:r>
              <a:rPr lang="en-US" dirty="0"/>
              <a:t>Engineering Intern @Sanofi S.A.</a:t>
            </a:r>
          </a:p>
          <a:p>
            <a:pPr lvl="1"/>
            <a:r>
              <a:rPr lang="en-US" dirty="0"/>
              <a:t>Research Assistant @ SEMO</a:t>
            </a:r>
          </a:p>
          <a:p>
            <a:pPr lvl="1"/>
            <a:r>
              <a:rPr lang="en-US" dirty="0"/>
              <a:t>Engineering Consultant @UP</a:t>
            </a:r>
          </a:p>
          <a:p>
            <a:pPr lvl="1"/>
            <a:endParaRPr lang="en-US" dirty="0"/>
          </a:p>
          <a:p>
            <a:endParaRPr lang="en-GB" dirty="0"/>
          </a:p>
        </p:txBody>
      </p:sp>
      <p:pic>
        <p:nvPicPr>
          <p:cNvPr id="2050" name="Picture 2" descr="Image result for IPADE">
            <a:extLst>
              <a:ext uri="{FF2B5EF4-FFF2-40B4-BE49-F238E27FC236}">
                <a16:creationId xmlns:a16="http://schemas.microsoft.com/office/drawing/2014/main" id="{6F27614C-EF7A-4CE9-A66E-990A2097F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61" y="1845824"/>
            <a:ext cx="24765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SEMO">
            <a:extLst>
              <a:ext uri="{FF2B5EF4-FFF2-40B4-BE49-F238E27FC236}">
                <a16:creationId xmlns:a16="http://schemas.microsoft.com/office/drawing/2014/main" id="{32BCB045-ADEC-41E3-BAC9-87510508C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973" y="4959484"/>
            <a:ext cx="341947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368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1874D-B3C6-4305-BB5B-B7E39F91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091618"/>
          </a:xfrm>
        </p:spPr>
        <p:txBody>
          <a:bodyPr>
            <a:normAutofit/>
          </a:bodyPr>
          <a:lstStyle/>
          <a:p>
            <a:r>
              <a:rPr lang="en-US" sz="5400" dirty="0"/>
              <a:t>So Weight DOES not matter?</a:t>
            </a: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Not so quick…</a:t>
            </a:r>
          </a:p>
        </p:txBody>
      </p:sp>
    </p:spTree>
    <p:extLst>
      <p:ext uri="{BB962C8B-B14F-4D97-AF65-F5344CB8AC3E}">
        <p14:creationId xmlns:p14="http://schemas.microsoft.com/office/powerpoint/2010/main" val="220382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26CD9-141C-4432-BDA8-A39823D1A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FFC76-5582-4920-A01D-EC96F0EB7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Machine generated alternative text:&#10;Strata &#10;weight_carried_that day level—lowest weight_carried_that day_level &#10;low * weight_carned that day_level=high &#10;weight_carned that day_level=highest &#10;100 &#10;0.75 &#10;Q0_50 &#10;0.25 &#10;o oo &#10;o &#10;6 &#10;12 &#10;18 &#10;24 &#10;30 &#10;36 &#10;42 &#10;48 &#10;54 &#10;60 &#10;Time &#10;66 &#10;72 &#10;78 &#10;84 &#10;go &#10;96 &#10;102 &#10;108 &#10;114 &#10;120 ">
            <a:extLst>
              <a:ext uri="{FF2B5EF4-FFF2-40B4-BE49-F238E27FC236}">
                <a16:creationId xmlns:a16="http://schemas.microsoft.com/office/drawing/2014/main" id="{076471B1-F910-4C08-A5CF-EC37C7BA2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81000"/>
            <a:ext cx="11725275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347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12348-26AA-43EC-99B8-B71242A66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B48A2-CBCF-4CB8-9773-209415CF7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Machine generated alternative text:&#10;Strata &#10;cube_carned that day level—lowest cube_carried_that day_leve &#10;low * cube_carned_that day_level=high &#10;cube_carried_that day level—highest &#10;100 &#10;0.75 &#10;Q0_50 &#10;0.25 &#10;o oo &#10;o &#10;6 &#10;12 &#10;18 &#10;24 &#10;30 &#10;36 &#10;42 &#10;48 &#10;54 &#10;60 &#10;Time &#10;66 &#10;72 &#10;78 &#10;84 &#10;go &#10;96 &#10;102 &#10;108 &#10;114 &#10;120 ">
            <a:extLst>
              <a:ext uri="{FF2B5EF4-FFF2-40B4-BE49-F238E27FC236}">
                <a16:creationId xmlns:a16="http://schemas.microsoft.com/office/drawing/2014/main" id="{3B505AF0-940F-4569-A92F-A83F754EB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81000"/>
            <a:ext cx="11725275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513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1874D-B3C6-4305-BB5B-B7E39F91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34084"/>
            <a:ext cx="9905998" cy="5091618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This means that…</a:t>
            </a: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 higher cube carried in the last 30 days + higher weight carried today = highest injury risk</a:t>
            </a: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…Plus Long commuters adds another red flag!</a:t>
            </a:r>
            <a:br>
              <a:rPr lang="en-US" sz="5400" dirty="0"/>
            </a:b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57122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1874D-B3C6-4305-BB5B-B7E39F91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091618"/>
          </a:xfrm>
        </p:spPr>
        <p:txBody>
          <a:bodyPr>
            <a:normAutofit/>
          </a:bodyPr>
          <a:lstStyle/>
          <a:p>
            <a:r>
              <a:rPr lang="en-US" sz="5400" dirty="0"/>
              <a:t>Does Another location behave differently?</a:t>
            </a:r>
          </a:p>
        </p:txBody>
      </p:sp>
    </p:spTree>
    <p:extLst>
      <p:ext uri="{BB962C8B-B14F-4D97-AF65-F5344CB8AC3E}">
        <p14:creationId xmlns:p14="http://schemas.microsoft.com/office/powerpoint/2010/main" val="768881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162D5-0ED3-4C54-A47A-C7228D868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1CA76-2A25-4387-9098-54E3C4BEB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Machine generated alternative text:&#10;100 &#10;Q0_50 &#10;U) 025 &#10;o oo &#10;o &#10;6 &#10;12 &#10;18 &#10;24 &#10;30 &#10;36 &#10;42 &#10;Strata &#10;48 &#10;54 &#10;MTS-I &#10;66 &#10;60 &#10;Time &#10;72 &#10;78 &#10;84 &#10;go &#10;96 &#10;102 &#10;108 &#10;114 &#10;120 ">
            <a:extLst>
              <a:ext uri="{FF2B5EF4-FFF2-40B4-BE49-F238E27FC236}">
                <a16:creationId xmlns:a16="http://schemas.microsoft.com/office/drawing/2014/main" id="{B798FCE4-F45A-431E-83AE-178B932ED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2" y="1157675"/>
            <a:ext cx="11902137" cy="454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102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1874D-B3C6-4305-BB5B-B7E39F91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091618"/>
          </a:xfrm>
        </p:spPr>
        <p:txBody>
          <a:bodyPr>
            <a:normAutofit/>
          </a:bodyPr>
          <a:lstStyle/>
          <a:p>
            <a:r>
              <a:rPr lang="en-US" sz="5400" dirty="0"/>
              <a:t>What about the ladies?</a:t>
            </a:r>
          </a:p>
        </p:txBody>
      </p:sp>
    </p:spTree>
    <p:extLst>
      <p:ext uri="{BB962C8B-B14F-4D97-AF65-F5344CB8AC3E}">
        <p14:creationId xmlns:p14="http://schemas.microsoft.com/office/powerpoint/2010/main" val="4037377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AF4E3-5925-4FBD-88DF-2789D996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54F3D-7BBD-404B-AAB8-D0145D05B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Machine generated alternative text:&#10;female=O * female—I &#10;100 &#10;Q0_50 &#10;U) 025 &#10;o oo &#10;o &#10;6 &#10;12 &#10;18 &#10;24 &#10;30 &#10;36 &#10;42 &#10;Strata &#10;48 &#10;54 &#10;60 &#10;Time &#10;66 &#10;72 &#10;78 &#10;84 &#10;go &#10;96 &#10;102 &#10;108 &#10;114 &#10;120 ">
            <a:extLst>
              <a:ext uri="{FF2B5EF4-FFF2-40B4-BE49-F238E27FC236}">
                <a16:creationId xmlns:a16="http://schemas.microsoft.com/office/drawing/2014/main" id="{1D5C7F2A-A526-491E-8545-2B98881A5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9" y="1139453"/>
            <a:ext cx="11997624" cy="457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80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9E0E8-1211-46EB-95AA-31F64AA07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36032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en-US" dirty="0"/>
              <a:t>Let’s look at some code…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(attrition rates)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5528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D474B-8750-42F9-98F0-064CFFC1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for images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D519A-38E4-4CD1-BE58-1E3AA99A2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webfocusinfocenter.informationbuilders.com</a:t>
            </a:r>
            <a:endParaRPr lang="en-GB" dirty="0"/>
          </a:p>
          <a:p>
            <a:r>
              <a:rPr lang="en-US" dirty="0"/>
              <a:t>D</a:t>
            </a:r>
            <a:r>
              <a:rPr lang="en-GB" dirty="0" err="1"/>
              <a:t>anzinger</a:t>
            </a:r>
            <a:r>
              <a:rPr lang="en-GB" dirty="0"/>
              <a:t>, Flaw of Averages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3970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E45C8-93D8-43FC-A404-CAA5ADAD1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Experience (3 years)</a:t>
            </a:r>
            <a:endParaRPr lang="en-GB" dirty="0"/>
          </a:p>
        </p:txBody>
      </p:sp>
      <p:pic>
        <p:nvPicPr>
          <p:cNvPr id="1028" name="Picture 4" descr="Image result for R logo">
            <a:extLst>
              <a:ext uri="{FF2B5EF4-FFF2-40B4-BE49-F238E27FC236}">
                <a16:creationId xmlns:a16="http://schemas.microsoft.com/office/drawing/2014/main" id="{BAFCE933-0F1E-47C7-B5CF-6E88E4F36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069" y="230961"/>
            <a:ext cx="2202189" cy="170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okemon linkedin">
            <a:extLst>
              <a:ext uri="{FF2B5EF4-FFF2-40B4-BE49-F238E27FC236}">
                <a16:creationId xmlns:a16="http://schemas.microsoft.com/office/drawing/2014/main" id="{F5F38B9A-5B98-4AAE-BAB1-4D45C079B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356" y="2083877"/>
            <a:ext cx="8085288" cy="454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18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B5BB1-A9EF-49D3-95AD-DC32ECCC6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Survival Analysis</a:t>
            </a:r>
            <a:endParaRPr lang="en-GB" dirty="0"/>
          </a:p>
        </p:txBody>
      </p:sp>
      <p:pic>
        <p:nvPicPr>
          <p:cNvPr id="3074" name="Picture 2" descr="Image result for flaw of averages">
            <a:extLst>
              <a:ext uri="{FF2B5EF4-FFF2-40B4-BE49-F238E27FC236}">
                <a16:creationId xmlns:a16="http://schemas.microsoft.com/office/drawing/2014/main" id="{F682BE5F-80F0-4661-B6EB-5A3C03789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710" y="1952017"/>
            <a:ext cx="7938579" cy="453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255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881C1-D9B0-4413-9DBC-CC290C1F7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Survival Analysis</a:t>
            </a:r>
            <a:endParaRPr lang="en-GB" dirty="0"/>
          </a:p>
        </p:txBody>
      </p:sp>
      <p:pic>
        <p:nvPicPr>
          <p:cNvPr id="4098" name="Picture 2" descr="Image result for survival analysis">
            <a:extLst>
              <a:ext uri="{FF2B5EF4-FFF2-40B4-BE49-F238E27FC236}">
                <a16:creationId xmlns:a16="http://schemas.microsoft.com/office/drawing/2014/main" id="{ED6C33E7-5DEF-4259-B15A-9B9BB9407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385" y="1673060"/>
            <a:ext cx="6737721" cy="518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430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DF9F-E4AC-4B8E-8390-61B58C441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/>
              <a:t>Survival Analysis</a:t>
            </a:r>
            <a:endParaRPr lang="en-US" dirty="0"/>
          </a:p>
        </p:txBody>
      </p:sp>
      <p:pic>
        <p:nvPicPr>
          <p:cNvPr id="1026" name="Picture 2" descr="Image result for survival analysis">
            <a:extLst>
              <a:ext uri="{FF2B5EF4-FFF2-40B4-BE49-F238E27FC236}">
                <a16:creationId xmlns:a16="http://schemas.microsoft.com/office/drawing/2014/main" id="{D244B9C1-3CBC-47E0-98CA-654A8EBE8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61" y="1175908"/>
            <a:ext cx="6517065" cy="418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0D061-845F-4805-90AC-51B41C3AC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 lnSpcReduction="10000"/>
          </a:bodyPr>
          <a:lstStyle/>
          <a:p>
            <a:r>
              <a:rPr lang="en-US" sz="1700" dirty="0"/>
              <a:t>In survival analysis, we measure the odds of an event not happening.</a:t>
            </a:r>
          </a:p>
          <a:p>
            <a:r>
              <a:rPr lang="en-US" sz="1700" dirty="0"/>
              <a:t>It is named “survival” because it was devised to test the effects of drugs on patients and whether their survival odds were enhanced.</a:t>
            </a:r>
          </a:p>
          <a:p>
            <a:r>
              <a:rPr lang="en-US" sz="1700" dirty="0"/>
              <a:t>In the following example we can see the “survival rates” for baseball players in MLB. Survival here meaning the longevity of their careers.</a:t>
            </a:r>
          </a:p>
        </p:txBody>
      </p:sp>
    </p:spTree>
    <p:extLst>
      <p:ext uri="{BB962C8B-B14F-4D97-AF65-F5344CB8AC3E}">
        <p14:creationId xmlns:p14="http://schemas.microsoft.com/office/powerpoint/2010/main" val="58048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692EC-CCA1-4399-A32F-D6D149602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A5053-DF50-4C24-8BAE-5D4A1E42A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Manuel </a:t>
            </a:r>
            <a:r>
              <a:rPr lang="en-US" dirty="0" err="1"/>
              <a:t>Amunategui</a:t>
            </a:r>
            <a:endParaRPr lang="en-US" dirty="0"/>
          </a:p>
          <a:p>
            <a:pPr lvl="1"/>
            <a:r>
              <a:rPr lang="en-GB" dirty="0">
                <a:hlinkClick r:id="rId2"/>
              </a:rPr>
              <a:t>https://amunategui.github.io/survival-ensembles/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https://www.youtube.com/watch?v=6q-UFJUZK0g</a:t>
            </a:r>
            <a:endParaRPr lang="en-US" dirty="0"/>
          </a:p>
          <a:p>
            <a:r>
              <a:rPr lang="en-US" dirty="0"/>
              <a:t>STHDA</a:t>
            </a:r>
          </a:p>
          <a:p>
            <a:pPr lvl="1"/>
            <a:r>
              <a:rPr lang="en-GB" dirty="0">
                <a:hlinkClick r:id="rId4"/>
              </a:rPr>
              <a:t>http://www.sthda.com/english/wiki/survminer-r-package-survival-data-analysis-and-visualization</a:t>
            </a:r>
            <a:endParaRPr lang="en-GB" dirty="0"/>
          </a:p>
          <a:p>
            <a:r>
              <a:rPr lang="en-US" dirty="0"/>
              <a:t>Establishing the Discrete-Time Survival Analysis Model (ALDA, Ch. 11) John Willett &amp; Judy Singer Harvard University Graduate School of Education May, 2003</a:t>
            </a:r>
          </a:p>
          <a:p>
            <a:r>
              <a:rPr lang="en-US" dirty="0"/>
              <a:t>Joshua Ulrich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5113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9" name="Group 208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210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1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4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9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1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8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9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0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2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3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AC7171C6-EA46-47D6-AAE3-DD4CA039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66" name="Rectangle 265">
              <a:extLst>
                <a:ext uri="{FF2B5EF4-FFF2-40B4-BE49-F238E27FC236}">
                  <a16:creationId xmlns:a16="http://schemas.microsoft.com/office/drawing/2014/main" id="{56099417-50E6-4D31-B3BC-8ECCF737F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7" name="Picture 2">
              <a:extLst>
                <a:ext uri="{FF2B5EF4-FFF2-40B4-BE49-F238E27FC236}">
                  <a16:creationId xmlns:a16="http://schemas.microsoft.com/office/drawing/2014/main" id="{5641C704-94B4-4083-8565-C79289F6F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3E06DB7-38AF-46BD-A136-89374CFC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4894" y="1122362"/>
            <a:ext cx="3548443" cy="48228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Survival Analysis: 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Warehouse Injuries</a:t>
            </a:r>
            <a:br>
              <a:rPr lang="en-US" sz="4800" dirty="0"/>
            </a:br>
            <a:endParaRPr lang="en-US" sz="4800" dirty="0"/>
          </a:p>
        </p:txBody>
      </p:sp>
      <p:pic>
        <p:nvPicPr>
          <p:cNvPr id="1026" name="Picture 2" descr="Image result for warehouse pick">
            <a:extLst>
              <a:ext uri="{FF2B5EF4-FFF2-40B4-BE49-F238E27FC236}">
                <a16:creationId xmlns:a16="http://schemas.microsoft.com/office/drawing/2014/main" id="{8898D145-2127-4D08-89C1-4A4FC99DFF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40" r="2140"/>
          <a:stretch/>
        </p:blipFill>
        <p:spPr bwMode="auto">
          <a:xfrm>
            <a:off x="-5597" y="10"/>
            <a:ext cx="755854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9" name="Group 268">
            <a:extLst>
              <a:ext uri="{FF2B5EF4-FFF2-40B4-BE49-F238E27FC236}">
                <a16:creationId xmlns:a16="http://schemas.microsoft.com/office/drawing/2014/main" id="{1A7C43DF-6C62-45B8-95AA-FD5810A86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70" name="Rectangle 5">
              <a:extLst>
                <a:ext uri="{FF2B5EF4-FFF2-40B4-BE49-F238E27FC236}">
                  <a16:creationId xmlns:a16="http://schemas.microsoft.com/office/drawing/2014/main" id="{BDEB9B3F-C225-43E6-9726-04AF9C1A5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71" name="Freeform 6">
              <a:extLst>
                <a:ext uri="{FF2B5EF4-FFF2-40B4-BE49-F238E27FC236}">
                  <a16:creationId xmlns:a16="http://schemas.microsoft.com/office/drawing/2014/main" id="{4E61800F-DF6F-43CD-8C12-45DB0ED56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Freeform 7">
              <a:extLst>
                <a:ext uri="{FF2B5EF4-FFF2-40B4-BE49-F238E27FC236}">
                  <a16:creationId xmlns:a16="http://schemas.microsoft.com/office/drawing/2014/main" id="{D183EED0-F5DA-44B0-9457-5D40010DA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3" name="Rectangle 8">
              <a:extLst>
                <a:ext uri="{FF2B5EF4-FFF2-40B4-BE49-F238E27FC236}">
                  <a16:creationId xmlns:a16="http://schemas.microsoft.com/office/drawing/2014/main" id="{FDC5A0D4-B99A-485A-89FF-8449745683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74" name="Freeform 9">
              <a:extLst>
                <a:ext uri="{FF2B5EF4-FFF2-40B4-BE49-F238E27FC236}">
                  <a16:creationId xmlns:a16="http://schemas.microsoft.com/office/drawing/2014/main" id="{0FE319C8-F4B9-4442-BD90-0519E429A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5" name="Freeform 10">
              <a:extLst>
                <a:ext uri="{FF2B5EF4-FFF2-40B4-BE49-F238E27FC236}">
                  <a16:creationId xmlns:a16="http://schemas.microsoft.com/office/drawing/2014/main" id="{3BB8B11B-3B31-4AFA-8E9F-1A34B6D09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6" name="Freeform 11">
              <a:extLst>
                <a:ext uri="{FF2B5EF4-FFF2-40B4-BE49-F238E27FC236}">
                  <a16:creationId xmlns:a16="http://schemas.microsoft.com/office/drawing/2014/main" id="{539DB9EB-8B31-4642-A442-7EDEF64FD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7" name="Freeform 12">
              <a:extLst>
                <a:ext uri="{FF2B5EF4-FFF2-40B4-BE49-F238E27FC236}">
                  <a16:creationId xmlns:a16="http://schemas.microsoft.com/office/drawing/2014/main" id="{F39533B1-CCEC-4EF1-829E-718CC4E93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8" name="Freeform 13">
              <a:extLst>
                <a:ext uri="{FF2B5EF4-FFF2-40B4-BE49-F238E27FC236}">
                  <a16:creationId xmlns:a16="http://schemas.microsoft.com/office/drawing/2014/main" id="{48712762-A8E5-45A2-B60F-3DA82DFC9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9" name="Freeform 14">
              <a:extLst>
                <a:ext uri="{FF2B5EF4-FFF2-40B4-BE49-F238E27FC236}">
                  <a16:creationId xmlns:a16="http://schemas.microsoft.com/office/drawing/2014/main" id="{94B12164-83B1-49AC-9C1F-340008C18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0" name="Freeform 15">
              <a:extLst>
                <a:ext uri="{FF2B5EF4-FFF2-40B4-BE49-F238E27FC236}">
                  <a16:creationId xmlns:a16="http://schemas.microsoft.com/office/drawing/2014/main" id="{C7DFAE75-1B9F-4753-8FA6-2B5ABD5E9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1" name="Freeform 16">
              <a:extLst>
                <a:ext uri="{FF2B5EF4-FFF2-40B4-BE49-F238E27FC236}">
                  <a16:creationId xmlns:a16="http://schemas.microsoft.com/office/drawing/2014/main" id="{49E7D20F-0504-4E85-8FD8-691101FDC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2" name="Freeform 17">
              <a:extLst>
                <a:ext uri="{FF2B5EF4-FFF2-40B4-BE49-F238E27FC236}">
                  <a16:creationId xmlns:a16="http://schemas.microsoft.com/office/drawing/2014/main" id="{B14F755D-AF63-4D99-8291-03149E5FE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3" name="Freeform 18">
              <a:extLst>
                <a:ext uri="{FF2B5EF4-FFF2-40B4-BE49-F238E27FC236}">
                  <a16:creationId xmlns:a16="http://schemas.microsoft.com/office/drawing/2014/main" id="{33C0DFAF-5A4B-420B-95DE-0D2C04AA3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4" name="Freeform 19">
              <a:extLst>
                <a:ext uri="{FF2B5EF4-FFF2-40B4-BE49-F238E27FC236}">
                  <a16:creationId xmlns:a16="http://schemas.microsoft.com/office/drawing/2014/main" id="{96F54509-CFB7-4AF8-A899-904CC72CCE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5" name="Freeform 20">
              <a:extLst>
                <a:ext uri="{FF2B5EF4-FFF2-40B4-BE49-F238E27FC236}">
                  <a16:creationId xmlns:a16="http://schemas.microsoft.com/office/drawing/2014/main" id="{384A2F41-8978-49E0-A927-D58750662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6" name="Freeform 21">
              <a:extLst>
                <a:ext uri="{FF2B5EF4-FFF2-40B4-BE49-F238E27FC236}">
                  <a16:creationId xmlns:a16="http://schemas.microsoft.com/office/drawing/2014/main" id="{07930ABC-E4F5-4079-A7FF-76DE9E787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22">
              <a:extLst>
                <a:ext uri="{FF2B5EF4-FFF2-40B4-BE49-F238E27FC236}">
                  <a16:creationId xmlns:a16="http://schemas.microsoft.com/office/drawing/2014/main" id="{FCD3C4A5-587C-432B-8F18-FA9EBEAF8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Freeform 23">
              <a:extLst>
                <a:ext uri="{FF2B5EF4-FFF2-40B4-BE49-F238E27FC236}">
                  <a16:creationId xmlns:a16="http://schemas.microsoft.com/office/drawing/2014/main" id="{5F2BDFA3-A67E-4401-AA87-900456BFA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9" name="Freeform 24">
              <a:extLst>
                <a:ext uri="{FF2B5EF4-FFF2-40B4-BE49-F238E27FC236}">
                  <a16:creationId xmlns:a16="http://schemas.microsoft.com/office/drawing/2014/main" id="{DFC87E89-90EB-42B2-BA68-CFC0EDA9B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25">
              <a:extLst>
                <a:ext uri="{FF2B5EF4-FFF2-40B4-BE49-F238E27FC236}">
                  <a16:creationId xmlns:a16="http://schemas.microsoft.com/office/drawing/2014/main" id="{826316A2-CD38-417D-9E5D-7E2C4E46E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26">
              <a:extLst>
                <a:ext uri="{FF2B5EF4-FFF2-40B4-BE49-F238E27FC236}">
                  <a16:creationId xmlns:a16="http://schemas.microsoft.com/office/drawing/2014/main" id="{20EA31E1-79BA-4721-9993-BB4313D3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27">
              <a:extLst>
                <a:ext uri="{FF2B5EF4-FFF2-40B4-BE49-F238E27FC236}">
                  <a16:creationId xmlns:a16="http://schemas.microsoft.com/office/drawing/2014/main" id="{33BAEAF8-89EF-47F7-9AF4-42BF388D5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28">
              <a:extLst>
                <a:ext uri="{FF2B5EF4-FFF2-40B4-BE49-F238E27FC236}">
                  <a16:creationId xmlns:a16="http://schemas.microsoft.com/office/drawing/2014/main" id="{89190398-1BB4-4DF2-ACA4-34008058F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29">
              <a:extLst>
                <a:ext uri="{FF2B5EF4-FFF2-40B4-BE49-F238E27FC236}">
                  <a16:creationId xmlns:a16="http://schemas.microsoft.com/office/drawing/2014/main" id="{B6D40144-76DD-412F-87BD-7FB91D6F4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Freeform 30">
              <a:extLst>
                <a:ext uri="{FF2B5EF4-FFF2-40B4-BE49-F238E27FC236}">
                  <a16:creationId xmlns:a16="http://schemas.microsoft.com/office/drawing/2014/main" id="{F97B6EF2-BF6F-4EF1-8E14-6EFDDAF9D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Freeform 31">
              <a:extLst>
                <a:ext uri="{FF2B5EF4-FFF2-40B4-BE49-F238E27FC236}">
                  <a16:creationId xmlns:a16="http://schemas.microsoft.com/office/drawing/2014/main" id="{0CEBC145-3BEC-40B8-9019-B499D5CA4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32">
              <a:extLst>
                <a:ext uri="{FF2B5EF4-FFF2-40B4-BE49-F238E27FC236}">
                  <a16:creationId xmlns:a16="http://schemas.microsoft.com/office/drawing/2014/main" id="{C005CE09-5CB1-4149-930C-0D4EEA9A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Rectangle 33">
              <a:extLst>
                <a:ext uri="{FF2B5EF4-FFF2-40B4-BE49-F238E27FC236}">
                  <a16:creationId xmlns:a16="http://schemas.microsoft.com/office/drawing/2014/main" id="{F08D8FC9-82D6-4D11-AB57-BF732BA2E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9" name="Freeform 34">
              <a:extLst>
                <a:ext uri="{FF2B5EF4-FFF2-40B4-BE49-F238E27FC236}">
                  <a16:creationId xmlns:a16="http://schemas.microsoft.com/office/drawing/2014/main" id="{D3850C8D-959A-46CA-9EDA-4950BAF2D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Freeform 35">
              <a:extLst>
                <a:ext uri="{FF2B5EF4-FFF2-40B4-BE49-F238E27FC236}">
                  <a16:creationId xmlns:a16="http://schemas.microsoft.com/office/drawing/2014/main" id="{824AD5DC-310B-45F8-B702-5D73B04DC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1" name="Freeform 36">
              <a:extLst>
                <a:ext uri="{FF2B5EF4-FFF2-40B4-BE49-F238E27FC236}">
                  <a16:creationId xmlns:a16="http://schemas.microsoft.com/office/drawing/2014/main" id="{B03C1129-4F01-49CF-A5D4-DCFE93B8B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2" name="Freeform 37">
              <a:extLst>
                <a:ext uri="{FF2B5EF4-FFF2-40B4-BE49-F238E27FC236}">
                  <a16:creationId xmlns:a16="http://schemas.microsoft.com/office/drawing/2014/main" id="{E6C5106F-7014-4FF8-B0FC-8DD63E2A5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3" name="Freeform 38">
              <a:extLst>
                <a:ext uri="{FF2B5EF4-FFF2-40B4-BE49-F238E27FC236}">
                  <a16:creationId xmlns:a16="http://schemas.microsoft.com/office/drawing/2014/main" id="{4BCE0F7C-0E64-458B-9353-848556B20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4" name="Freeform 39">
              <a:extLst>
                <a:ext uri="{FF2B5EF4-FFF2-40B4-BE49-F238E27FC236}">
                  <a16:creationId xmlns:a16="http://schemas.microsoft.com/office/drawing/2014/main" id="{58D5D6FC-E890-4423-BB31-81F3D444E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5" name="Freeform 40">
              <a:extLst>
                <a:ext uri="{FF2B5EF4-FFF2-40B4-BE49-F238E27FC236}">
                  <a16:creationId xmlns:a16="http://schemas.microsoft.com/office/drawing/2014/main" id="{347E3C13-5CA8-4EE5-BB16-81C50F72D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6" name="Freeform 41">
              <a:extLst>
                <a:ext uri="{FF2B5EF4-FFF2-40B4-BE49-F238E27FC236}">
                  <a16:creationId xmlns:a16="http://schemas.microsoft.com/office/drawing/2014/main" id="{9037BA39-8C16-4305-9205-874625968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7" name="Freeform 42">
              <a:extLst>
                <a:ext uri="{FF2B5EF4-FFF2-40B4-BE49-F238E27FC236}">
                  <a16:creationId xmlns:a16="http://schemas.microsoft.com/office/drawing/2014/main" id="{02601F0F-E0E0-4A6F-9487-9B5DC0FC6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" name="Freeform 43">
              <a:extLst>
                <a:ext uri="{FF2B5EF4-FFF2-40B4-BE49-F238E27FC236}">
                  <a16:creationId xmlns:a16="http://schemas.microsoft.com/office/drawing/2014/main" id="{8F0015F8-47CE-4D19-8F29-525DE7CEC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" name="Freeform 44">
              <a:extLst>
                <a:ext uri="{FF2B5EF4-FFF2-40B4-BE49-F238E27FC236}">
                  <a16:creationId xmlns:a16="http://schemas.microsoft.com/office/drawing/2014/main" id="{461CFAD1-B826-42C6-9A20-77DA27D04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" name="Rectangle 45">
              <a:extLst>
                <a:ext uri="{FF2B5EF4-FFF2-40B4-BE49-F238E27FC236}">
                  <a16:creationId xmlns:a16="http://schemas.microsoft.com/office/drawing/2014/main" id="{5C0DBEF4-5974-4FF8-8043-517C2178F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1" name="Freeform 46">
              <a:extLst>
                <a:ext uri="{FF2B5EF4-FFF2-40B4-BE49-F238E27FC236}">
                  <a16:creationId xmlns:a16="http://schemas.microsoft.com/office/drawing/2014/main" id="{C44AD8A0-5AAD-40E0-9382-4BB7CD3C5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" name="Freeform 47">
              <a:extLst>
                <a:ext uri="{FF2B5EF4-FFF2-40B4-BE49-F238E27FC236}">
                  <a16:creationId xmlns:a16="http://schemas.microsoft.com/office/drawing/2014/main" id="{E69E7E91-7D80-4053-B776-390644F6A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" name="Freeform 48">
              <a:extLst>
                <a:ext uri="{FF2B5EF4-FFF2-40B4-BE49-F238E27FC236}">
                  <a16:creationId xmlns:a16="http://schemas.microsoft.com/office/drawing/2014/main" id="{9DCDCA0D-7DF0-458A-9F44-E279F8E4D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4" name="Freeform 49">
              <a:extLst>
                <a:ext uri="{FF2B5EF4-FFF2-40B4-BE49-F238E27FC236}">
                  <a16:creationId xmlns:a16="http://schemas.microsoft.com/office/drawing/2014/main" id="{F5915D4C-1A03-4B6E-A0B7-F37365BDC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5" name="Freeform 50">
              <a:extLst>
                <a:ext uri="{FF2B5EF4-FFF2-40B4-BE49-F238E27FC236}">
                  <a16:creationId xmlns:a16="http://schemas.microsoft.com/office/drawing/2014/main" id="{6014BA40-1928-40CA-9AF1-66DC3D8D4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6" name="Freeform 51">
              <a:extLst>
                <a:ext uri="{FF2B5EF4-FFF2-40B4-BE49-F238E27FC236}">
                  <a16:creationId xmlns:a16="http://schemas.microsoft.com/office/drawing/2014/main" id="{13C62284-3A4A-4D9B-A961-560CEEC69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7" name="Freeform 52">
              <a:extLst>
                <a:ext uri="{FF2B5EF4-FFF2-40B4-BE49-F238E27FC236}">
                  <a16:creationId xmlns:a16="http://schemas.microsoft.com/office/drawing/2014/main" id="{455348FF-DF1A-4EEC-ADF1-6902F64B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8" name="Freeform 53">
              <a:extLst>
                <a:ext uri="{FF2B5EF4-FFF2-40B4-BE49-F238E27FC236}">
                  <a16:creationId xmlns:a16="http://schemas.microsoft.com/office/drawing/2014/main" id="{4ABA1C18-42D0-449B-9906-A9CADF63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9" name="Freeform 54">
              <a:extLst>
                <a:ext uri="{FF2B5EF4-FFF2-40B4-BE49-F238E27FC236}">
                  <a16:creationId xmlns:a16="http://schemas.microsoft.com/office/drawing/2014/main" id="{96A7F1AE-6B77-4E76-96FB-0E77DD668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0" name="Freeform 55">
              <a:extLst>
                <a:ext uri="{FF2B5EF4-FFF2-40B4-BE49-F238E27FC236}">
                  <a16:creationId xmlns:a16="http://schemas.microsoft.com/office/drawing/2014/main" id="{88F9C65E-66A1-4E52-BB44-725429B73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1" name="Freeform 56">
              <a:extLst>
                <a:ext uri="{FF2B5EF4-FFF2-40B4-BE49-F238E27FC236}">
                  <a16:creationId xmlns:a16="http://schemas.microsoft.com/office/drawing/2014/main" id="{903B539B-47B8-404F-B2D8-440E7A63C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2" name="Freeform 57">
              <a:extLst>
                <a:ext uri="{FF2B5EF4-FFF2-40B4-BE49-F238E27FC236}">
                  <a16:creationId xmlns:a16="http://schemas.microsoft.com/office/drawing/2014/main" id="{E307E88A-4532-4AF5-9DD7-AC651A023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3" name="Freeform 58">
              <a:extLst>
                <a:ext uri="{FF2B5EF4-FFF2-40B4-BE49-F238E27FC236}">
                  <a16:creationId xmlns:a16="http://schemas.microsoft.com/office/drawing/2014/main" id="{FBBB7833-3456-45AD-ADCE-FE8DA8773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D0D26923-EE65-4E57-B679-61B80FBCA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326" name="Freeform 32">
              <a:extLst>
                <a:ext uri="{FF2B5EF4-FFF2-40B4-BE49-F238E27FC236}">
                  <a16:creationId xmlns:a16="http://schemas.microsoft.com/office/drawing/2014/main" id="{CCFEB195-EB36-44FF-8797-E3560DB15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7" name="Freeform 33">
              <a:extLst>
                <a:ext uri="{FF2B5EF4-FFF2-40B4-BE49-F238E27FC236}">
                  <a16:creationId xmlns:a16="http://schemas.microsoft.com/office/drawing/2014/main" id="{F9DFB3B4-CAB4-464D-B98E-B1D631F83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8" name="Freeform 34">
              <a:extLst>
                <a:ext uri="{FF2B5EF4-FFF2-40B4-BE49-F238E27FC236}">
                  <a16:creationId xmlns:a16="http://schemas.microsoft.com/office/drawing/2014/main" id="{AF9C413E-250B-480A-95EF-7530544E1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9" name="Freeform 35">
              <a:extLst>
                <a:ext uri="{FF2B5EF4-FFF2-40B4-BE49-F238E27FC236}">
                  <a16:creationId xmlns:a16="http://schemas.microsoft.com/office/drawing/2014/main" id="{835624A6-4E96-4687-BA1D-79877D44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0" name="Freeform 36">
              <a:extLst>
                <a:ext uri="{FF2B5EF4-FFF2-40B4-BE49-F238E27FC236}">
                  <a16:creationId xmlns:a16="http://schemas.microsoft.com/office/drawing/2014/main" id="{9FDC4B4C-B72D-4BF9-802F-8936D2BA3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1" name="Freeform 37">
              <a:extLst>
                <a:ext uri="{FF2B5EF4-FFF2-40B4-BE49-F238E27FC236}">
                  <a16:creationId xmlns:a16="http://schemas.microsoft.com/office/drawing/2014/main" id="{EA39328B-6796-4B68-AC37-D15A58FD2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2" name="Freeform 38">
              <a:extLst>
                <a:ext uri="{FF2B5EF4-FFF2-40B4-BE49-F238E27FC236}">
                  <a16:creationId xmlns:a16="http://schemas.microsoft.com/office/drawing/2014/main" id="{E183C829-3FB7-4A3A-BA25-480853995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3" name="Freeform 39">
              <a:extLst>
                <a:ext uri="{FF2B5EF4-FFF2-40B4-BE49-F238E27FC236}">
                  <a16:creationId xmlns:a16="http://schemas.microsoft.com/office/drawing/2014/main" id="{3432DC05-0F64-445E-9A04-28F38C318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" name="Freeform 40">
              <a:extLst>
                <a:ext uri="{FF2B5EF4-FFF2-40B4-BE49-F238E27FC236}">
                  <a16:creationId xmlns:a16="http://schemas.microsoft.com/office/drawing/2014/main" id="{84B73A47-61BF-41AA-88B2-8E886FE76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" name="Rectangle 41">
              <a:extLst>
                <a:ext uri="{FF2B5EF4-FFF2-40B4-BE49-F238E27FC236}">
                  <a16:creationId xmlns:a16="http://schemas.microsoft.com/office/drawing/2014/main" id="{1598D14B-84D4-4984-9F52-076847DF3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188097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CA33D-50F0-4388-8D9D-F54FFC66B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Survival Model</a:t>
            </a:r>
          </a:p>
        </p:txBody>
      </p:sp>
      <p:pic>
        <p:nvPicPr>
          <p:cNvPr id="3074" name="Picture 2" descr="Machine generated alternative text:&#10;0 &#10;commute &#10;diverse &#10;avg_cu b &#10;avg_cu be &#10;cube_carried_that_day &#10;weight_carried_that_day &#10;density &#10;WEEKENDS &#10;female &#10;avg_weight - &#10;age &#10;cooler - &#10;dry &#10;approx_hrs_worked &#10;avg_weight_30_days &#10;DAYS &#10;cube &#10;freezer - &#10;weight - &#10;0005 &#10;variable importance &#10;0010 ">
            <a:extLst>
              <a:ext uri="{FF2B5EF4-FFF2-40B4-BE49-F238E27FC236}">
                <a16:creationId xmlns:a16="http://schemas.microsoft.com/office/drawing/2014/main" id="{295F83F0-75C4-41CE-A97D-D4065C0533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"/>
          <a:stretch/>
        </p:blipFill>
        <p:spPr bwMode="auto">
          <a:xfrm>
            <a:off x="1332382" y="3006036"/>
            <a:ext cx="9773699" cy="3738440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8C35E-1C32-43FA-A3F5-8F1D68A68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949" y="1021627"/>
            <a:ext cx="10609665" cy="3184188"/>
          </a:xfrm>
        </p:spPr>
        <p:txBody>
          <a:bodyPr>
            <a:normAutofit/>
          </a:bodyPr>
          <a:lstStyle/>
          <a:p>
            <a:r>
              <a:rPr lang="en-US" dirty="0"/>
              <a:t>A survival model “grabs” a multiple set of variables and assigns an importance factor for each in predicting an event.</a:t>
            </a:r>
          </a:p>
          <a:p>
            <a:r>
              <a:rPr lang="en-US" dirty="0"/>
              <a:t>According to these results the most important variables in predicting shoulder injuries are the following.</a:t>
            </a:r>
          </a:p>
        </p:txBody>
      </p:sp>
    </p:spTree>
    <p:extLst>
      <p:ext uri="{BB962C8B-B14F-4D97-AF65-F5344CB8AC3E}">
        <p14:creationId xmlns:p14="http://schemas.microsoft.com/office/powerpoint/2010/main" val="35354239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901</Words>
  <Application>Microsoft Office PowerPoint</Application>
  <PresentationFormat>Widescreen</PresentationFormat>
  <Paragraphs>89</Paragraphs>
  <Slides>29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Trebuchet MS</vt:lpstr>
      <vt:lpstr>Tw Cen MT</vt:lpstr>
      <vt:lpstr>Circuit</vt:lpstr>
      <vt:lpstr>Survival Analysis in R</vt:lpstr>
      <vt:lpstr>Mandatory slide: who’s this guy/bloke?</vt:lpstr>
      <vt:lpstr>R Experience (3 years)</vt:lpstr>
      <vt:lpstr>Survival Analysis</vt:lpstr>
      <vt:lpstr>Types of Survival Analysis</vt:lpstr>
      <vt:lpstr>Survival Analysis</vt:lpstr>
      <vt:lpstr>References</vt:lpstr>
      <vt:lpstr>Survival Analysis:   Warehouse Injuries </vt:lpstr>
      <vt:lpstr>Survival Model</vt:lpstr>
      <vt:lpstr>Survival Odds</vt:lpstr>
      <vt:lpstr>Survival Odds: Random 100 Employees</vt:lpstr>
      <vt:lpstr>Overall Survival Rate</vt:lpstr>
      <vt:lpstr>OK, We have Established the survival Model’s definition and the Odds…   Now let’s ask the data some questions:</vt:lpstr>
      <vt:lpstr>As We remember the #1 motive for risk was commute…   How does the risk changes for different commuting distances?</vt:lpstr>
      <vt:lpstr>PowerPoint Presentation</vt:lpstr>
      <vt:lpstr>PowerPoint Presentation</vt:lpstr>
      <vt:lpstr>We saw commute made a splash, but what about cube?  How does the risk changes for Cube picked in the last 30 days?</vt:lpstr>
      <vt:lpstr>PowerPoint Presentation</vt:lpstr>
      <vt:lpstr>PowerPoint Presentation</vt:lpstr>
      <vt:lpstr>So Weight DOES not matter?  Not so quick…</vt:lpstr>
      <vt:lpstr>PowerPoint Presentation</vt:lpstr>
      <vt:lpstr>PowerPoint Presentation</vt:lpstr>
      <vt:lpstr>This means that…   higher cube carried in the last 30 days + higher weight carried today = highest injury risk  …Plus Long commuters adds another red flag! </vt:lpstr>
      <vt:lpstr>Does Another location behave differently?</vt:lpstr>
      <vt:lpstr>PowerPoint Presentation</vt:lpstr>
      <vt:lpstr>What about the ladies?</vt:lpstr>
      <vt:lpstr>PowerPoint Presentation</vt:lpstr>
      <vt:lpstr>Let’s look at some code…  (attrition rates)</vt:lpstr>
      <vt:lpstr>Sources for images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Shoulder Injuries</dc:title>
  <dc:creator>Roland Vazquez</dc:creator>
  <cp:lastModifiedBy>Roland Vazquez</cp:lastModifiedBy>
  <cp:revision>15</cp:revision>
  <dcterms:created xsi:type="dcterms:W3CDTF">2018-08-15T20:51:23Z</dcterms:created>
  <dcterms:modified xsi:type="dcterms:W3CDTF">2018-09-04T18:46:58Z</dcterms:modified>
</cp:coreProperties>
</file>