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87" r:id="rId4"/>
    <p:sldId id="269" r:id="rId5"/>
    <p:sldId id="288" r:id="rId6"/>
    <p:sldId id="289" r:id="rId7"/>
    <p:sldId id="278" r:id="rId8"/>
    <p:sldId id="279" r:id="rId9"/>
    <p:sldId id="284" r:id="rId10"/>
    <p:sldId id="290" r:id="rId11"/>
    <p:sldId id="281" r:id="rId12"/>
    <p:sldId id="276" r:id="rId13"/>
    <p:sldId id="275" r:id="rId14"/>
    <p:sldId id="291" r:id="rId15"/>
    <p:sldId id="270" r:id="rId16"/>
    <p:sldId id="283" r:id="rId17"/>
    <p:sldId id="285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96C74-2357-4783-94D9-3EDD48AC6B7E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A515B-1F5F-4514-9A00-153A0BF3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1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 – portable, applicable. </a:t>
            </a:r>
            <a:r>
              <a:rPr lang="en-US" dirty="0" err="1" smtClean="0"/>
              <a:t>Whats</a:t>
            </a:r>
            <a:r>
              <a:rPr lang="en-US" dirty="0" smtClean="0"/>
              <a:t> in it for them?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A515B-1F5F-4514-9A00-153A0BF3CF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2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 – portable, applicable. </a:t>
            </a:r>
            <a:r>
              <a:rPr lang="en-US" dirty="0" err="1" smtClean="0"/>
              <a:t>Whats</a:t>
            </a:r>
            <a:r>
              <a:rPr lang="en-US" dirty="0" smtClean="0"/>
              <a:t> in it for them?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A515B-1F5F-4514-9A00-153A0BF3CF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22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Parsing and fragmenting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A515B-1F5F-4514-9A00-153A0BF3CF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4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CE3236-7D42-4E85-9A2C-7D099572CF5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EED878-7832-40B1-B8CD-69A069365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E3236-7D42-4E85-9A2C-7D099572CF5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EED878-7832-40B1-B8CD-69A069365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E3236-7D42-4E85-9A2C-7D099572CF5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EED878-7832-40B1-B8CD-69A069365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E3236-7D42-4E85-9A2C-7D099572CF5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EED878-7832-40B1-B8CD-69A069365B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E3236-7D42-4E85-9A2C-7D099572CF5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EED878-7832-40B1-B8CD-69A069365B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E3236-7D42-4E85-9A2C-7D099572CF5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EED878-7832-40B1-B8CD-69A069365B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E3236-7D42-4E85-9A2C-7D099572CF5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EED878-7832-40B1-B8CD-69A069365B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E3236-7D42-4E85-9A2C-7D099572CF5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EED878-7832-40B1-B8CD-69A069365B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E3236-7D42-4E85-9A2C-7D099572CF5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EED878-7832-40B1-B8CD-69A069365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1CE3236-7D42-4E85-9A2C-7D099572CF5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EED878-7832-40B1-B8CD-69A069365B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CE3236-7D42-4E85-9A2C-7D099572CF5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EED878-7832-40B1-B8CD-69A069365B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1CE3236-7D42-4E85-9A2C-7D099572CF5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9EED878-7832-40B1-B8CD-69A069365B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Text Analytics with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 Horn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525963"/>
          </a:xfrm>
        </p:spPr>
        <p:txBody>
          <a:bodyPr/>
          <a:lstStyle/>
          <a:p>
            <a:r>
              <a:rPr lang="en-US" altLang="en-US" sz="2800" u="sng" dirty="0" smtClean="0"/>
              <a:t>O</a:t>
            </a:r>
            <a:r>
              <a:rPr lang="en-US" altLang="en-US" sz="2800" dirty="0" smtClean="0"/>
              <a:t>utside </a:t>
            </a:r>
            <a:r>
              <a:rPr lang="en-US" altLang="en-US" sz="2800" u="sng" dirty="0"/>
              <a:t>C</a:t>
            </a:r>
            <a:r>
              <a:rPr lang="en-US" altLang="en-US" sz="2800" dirty="0"/>
              <a:t>ustomer </a:t>
            </a:r>
            <a:r>
              <a:rPr lang="en-US" altLang="en-US" sz="2800" u="sng" dirty="0"/>
              <a:t>G</a:t>
            </a:r>
            <a:r>
              <a:rPr lang="en-US" altLang="en-US" sz="2800" dirty="0"/>
              <a:t>roup </a:t>
            </a:r>
            <a:r>
              <a:rPr lang="en-US" altLang="en-US" sz="2800" u="sng" dirty="0"/>
              <a:t>(OCG</a:t>
            </a:r>
            <a:r>
              <a:rPr lang="en-US" altLang="en-US" sz="2800" u="sng" dirty="0" smtClean="0"/>
              <a:t>)</a:t>
            </a:r>
            <a:endParaRPr lang="en-US" altLang="en-US" sz="2800" dirty="0" smtClean="0"/>
          </a:p>
          <a:p>
            <a:r>
              <a:rPr lang="en-US" dirty="0" smtClean="0"/>
              <a:t>Point </a:t>
            </a:r>
            <a:r>
              <a:rPr lang="en-US" u="sng" dirty="0" smtClean="0"/>
              <a:t>of</a:t>
            </a:r>
            <a:r>
              <a:rPr lang="en-US" dirty="0" smtClean="0"/>
              <a:t> Sale</a:t>
            </a:r>
          </a:p>
          <a:p>
            <a:r>
              <a:rPr lang="en-US" altLang="en-US" sz="2800" dirty="0"/>
              <a:t>Microsoft Exchange Server (</a:t>
            </a:r>
            <a:r>
              <a:rPr lang="en-US" altLang="en-US" sz="2800" u="sng" dirty="0"/>
              <a:t>1</a:t>
            </a:r>
            <a:r>
              <a:rPr lang="en-US" altLang="en-US" sz="2800" dirty="0"/>
              <a:t>MES</a:t>
            </a:r>
            <a:r>
              <a:rPr lang="en-US" altLang="en-US" sz="2800" dirty="0" smtClean="0"/>
              <a:t>)</a:t>
            </a:r>
          </a:p>
          <a:p>
            <a:r>
              <a:rPr lang="en-US" altLang="en-US" sz="2800" dirty="0"/>
              <a:t>Microsoft </a:t>
            </a:r>
            <a:r>
              <a:rPr lang="en-US" altLang="en-US" sz="2800" u="sng" dirty="0"/>
              <a:t>and</a:t>
            </a:r>
            <a:r>
              <a:rPr lang="en-US" altLang="en-US" sz="2800" dirty="0"/>
              <a:t> Google </a:t>
            </a:r>
            <a:r>
              <a:rPr lang="en-US" altLang="en-US" sz="2800" dirty="0" smtClean="0"/>
              <a:t>Group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the </a:t>
            </a:r>
            <a:r>
              <a:rPr lang="en-US" dirty="0" smtClean="0"/>
              <a:t>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Capitalization, Numbers, Punctuation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01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Sapply</a:t>
            </a:r>
            <a:r>
              <a:rPr lang="en-US" dirty="0" smtClean="0"/>
              <a:t> - </a:t>
            </a:r>
            <a:r>
              <a:rPr lang="en-US" sz="2000" dirty="0"/>
              <a:t>Applies a function to elements in a list and returns the results in a vector, matrix or a list.</a:t>
            </a:r>
            <a:endParaRPr lang="en-US" sz="2000" dirty="0" smtClean="0"/>
          </a:p>
          <a:p>
            <a:r>
              <a:rPr lang="en-US" sz="2800" dirty="0" smtClean="0"/>
              <a:t>Perl Expressions </a:t>
            </a:r>
            <a:r>
              <a:rPr lang="en-US" dirty="0" smtClean="0"/>
              <a:t>- </a:t>
            </a:r>
            <a:r>
              <a:rPr lang="en-US" sz="2000" dirty="0"/>
              <a:t>A </a:t>
            </a:r>
            <a:r>
              <a:rPr lang="en-US" sz="2000" b="1" dirty="0"/>
              <a:t>regular expression</a:t>
            </a:r>
            <a:r>
              <a:rPr lang="en-US" sz="2000" dirty="0"/>
              <a:t> (regex or </a:t>
            </a:r>
            <a:r>
              <a:rPr lang="en-US" sz="2000" dirty="0" err="1"/>
              <a:t>regexp</a:t>
            </a:r>
            <a:r>
              <a:rPr lang="en-US" sz="2000" dirty="0"/>
              <a:t> for short) is a special text string for describing a search </a:t>
            </a:r>
            <a:r>
              <a:rPr lang="en-US" sz="2000" dirty="0" smtClean="0"/>
              <a:t>pattern.</a:t>
            </a:r>
            <a:r>
              <a:rPr lang="en-US" sz="2000" baseline="30000" dirty="0" smtClean="0"/>
              <a:t>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 smtClean="0"/>
              <a:t># Remove </a:t>
            </a:r>
            <a:r>
              <a:rPr lang="en-US" sz="1600" dirty="0"/>
              <a:t>consecutive punctuation. </a:t>
            </a:r>
          </a:p>
          <a:p>
            <a:pPr marL="0" indent="0">
              <a:buNone/>
            </a:pPr>
            <a:r>
              <a:rPr lang="en-US" sz="1600" dirty="0" err="1" smtClean="0"/>
              <a:t>as.data.frame</a:t>
            </a:r>
            <a:r>
              <a:rPr lang="en-US" sz="1600" dirty="0" smtClean="0"/>
              <a:t>(</a:t>
            </a:r>
            <a:r>
              <a:rPr lang="en-US" sz="1600" dirty="0" err="1" smtClean="0"/>
              <a:t>sapply</a:t>
            </a:r>
            <a:r>
              <a:rPr lang="en-US" sz="1600" dirty="0" smtClean="0"/>
              <a:t>(data2,gsub,pattern</a:t>
            </a:r>
            <a:r>
              <a:rPr lang="en-US" sz="1600" dirty="0"/>
              <a:t>="[^/[:^</a:t>
            </a:r>
            <a:r>
              <a:rPr lang="en-US" sz="1600" dirty="0" err="1"/>
              <a:t>punct</a:t>
            </a:r>
            <a:r>
              <a:rPr lang="en-US" sz="1600" dirty="0"/>
              <a:t>:]]{2,}",replacement="",data2,perl = TRUE</a:t>
            </a:r>
            <a:r>
              <a:rPr lang="en-US" sz="1600" dirty="0" smtClean="0"/>
              <a:t>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200" dirty="0" smtClean="0"/>
              <a:t>1. Source: www.</a:t>
            </a:r>
            <a:r>
              <a:rPr lang="en-US" sz="1200" b="1" dirty="0" smtClean="0"/>
              <a:t>regular</a:t>
            </a:r>
            <a:r>
              <a:rPr lang="en-US" sz="1200" dirty="0" smtClean="0"/>
              <a:t>-</a:t>
            </a:r>
            <a:r>
              <a:rPr lang="en-US" sz="1200" b="1" dirty="0" smtClean="0"/>
              <a:t>expressions</a:t>
            </a:r>
            <a:r>
              <a:rPr lang="en-US" sz="1200" dirty="0" smtClean="0"/>
              <a:t>.info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 smtClean="0"/>
          </a:p>
          <a:p>
            <a:r>
              <a:rPr lang="en-US" dirty="0" smtClean="0"/>
              <a:t>Removing words that don’t contain information</a:t>
            </a:r>
            <a:endParaRPr lang="en-US" dirty="0"/>
          </a:p>
          <a:p>
            <a:endParaRPr lang="en-US" sz="1200" dirty="0" smtClean="0"/>
          </a:p>
          <a:p>
            <a:endParaRPr lang="en-US" sz="1200" dirty="0"/>
          </a:p>
          <a:p>
            <a:pPr marL="109728" indent="0">
              <a:buNone/>
            </a:pPr>
            <a:r>
              <a:rPr lang="en-US" sz="1200" dirty="0" err="1" smtClean="0"/>
              <a:t>wordsForRemoving</a:t>
            </a:r>
            <a:r>
              <a:rPr lang="en-US" sz="1200" dirty="0" smtClean="0"/>
              <a:t> &lt;- c("This","The","Some","Monday","Tuesday","Wednesday","Thursday","Friday","Saturday","Sunday","PT","At","Approximately","There","Multiple","Due","Up","A","As","On","All","When","January","February","March","April","May","June","July","August","September","October","November","December","Additionally","Unfortunately","Several","In","After","However","To","It","Impact","No","Once","Completed","These","Additional","An","Issues","Your","During","Based","Errors","Oct","Only","Reason","While","For","Following","Because","End","If","Other","Starting","Although","From","Also","Both","Since","Subsequently","Subsequent","That","Those")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Prepare the </a:t>
            </a:r>
            <a:r>
              <a:rPr lang="en-US" dirty="0" smtClean="0"/>
              <a:t>data:</a:t>
            </a:r>
            <a:r>
              <a:rPr lang="en-US" dirty="0"/>
              <a:t/>
            </a:r>
            <a:br>
              <a:rPr lang="en-US" dirty="0"/>
            </a:br>
            <a:r>
              <a:rPr lang="en-US" sz="3000" dirty="0"/>
              <a:t>Removing </a:t>
            </a:r>
            <a:r>
              <a:rPr lang="en-US" sz="3000" dirty="0" smtClean="0"/>
              <a:t>“</a:t>
            </a:r>
            <a:r>
              <a:rPr lang="en-US" sz="3000" dirty="0" err="1" smtClean="0"/>
              <a:t>StopWords</a:t>
            </a:r>
            <a:r>
              <a:rPr lang="en-US" sz="3000" dirty="0" smtClean="0"/>
              <a:t>”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883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you understand the data, identify the entities, and parse the data, it’s time to extract </a:t>
            </a:r>
          </a:p>
          <a:p>
            <a:endParaRPr lang="en-US" sz="1100" dirty="0" smtClean="0"/>
          </a:p>
          <a:p>
            <a:endParaRPr lang="en-US" sz="1100" dirty="0"/>
          </a:p>
          <a:p>
            <a:pPr marL="109728" indent="0">
              <a:buNone/>
            </a:pPr>
            <a:r>
              <a:rPr lang="en-US" sz="1050" dirty="0" smtClean="0"/>
              <a:t>#Sample Code</a:t>
            </a:r>
            <a:endParaRPr lang="en-US" sz="1050" dirty="0"/>
          </a:p>
          <a:p>
            <a:pPr marL="109728" indent="0">
              <a:buNone/>
            </a:pPr>
            <a:r>
              <a:rPr lang="en-US" sz="1050" dirty="0" err="1" smtClean="0"/>
              <a:t>as.data.frame</a:t>
            </a:r>
            <a:r>
              <a:rPr lang="en-US" sz="1050" dirty="0" smtClean="0"/>
              <a:t>(</a:t>
            </a:r>
            <a:r>
              <a:rPr lang="en-US" sz="1050" dirty="0" err="1" smtClean="0"/>
              <a:t>sapply</a:t>
            </a:r>
            <a:r>
              <a:rPr lang="en-US" sz="1050" dirty="0" smtClean="0"/>
              <a:t>(data2,str_extract_all,"(\\b[A-Z][A-</a:t>
            </a:r>
            <a:r>
              <a:rPr lang="en-US" sz="1050" dirty="0" err="1" smtClean="0"/>
              <a:t>Za</a:t>
            </a:r>
            <a:r>
              <a:rPr lang="en-US" sz="1050" dirty="0" smtClean="0"/>
              <a:t>-z-]+(\\s+|\\b)){1,}(([</a:t>
            </a:r>
            <a:r>
              <a:rPr lang="en-US" sz="1050" dirty="0" err="1" smtClean="0"/>
              <a:t>AaNnDd</a:t>
            </a:r>
            <a:r>
              <a:rPr lang="en-US" sz="1050" dirty="0" smtClean="0"/>
              <a:t>]+|[</a:t>
            </a:r>
            <a:r>
              <a:rPr lang="en-US" sz="1050" dirty="0" err="1" smtClean="0"/>
              <a:t>OoFf</a:t>
            </a:r>
            <a:r>
              <a:rPr lang="en-US" sz="1050" dirty="0" smtClean="0"/>
              <a:t>]+)?(\\s+|\\b))([A-Z][A-</a:t>
            </a:r>
            <a:r>
              <a:rPr lang="en-US" sz="1050" dirty="0" err="1" smtClean="0"/>
              <a:t>Za</a:t>
            </a:r>
            <a:r>
              <a:rPr lang="en-US" sz="1050" dirty="0" smtClean="0"/>
              <a:t>-z-]+(\\s|\\b)){1,}(\\(\\w+\\))?"))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Named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Entities</a:t>
            </a:r>
          </a:p>
          <a:p>
            <a:r>
              <a:rPr lang="en-US" dirty="0" smtClean="0"/>
              <a:t>Relationships</a:t>
            </a:r>
          </a:p>
          <a:p>
            <a:pPr lvl="1"/>
            <a:r>
              <a:rPr lang="en-US" dirty="0"/>
              <a:t>Business Team uses the Citrix </a:t>
            </a:r>
            <a:r>
              <a:rPr lang="en-US" dirty="0" smtClean="0"/>
              <a:t>application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700" dirty="0"/>
              <a:t>Facts</a:t>
            </a:r>
          </a:p>
          <a:p>
            <a:pPr lvl="1"/>
            <a:r>
              <a:rPr lang="en-GB" altLang="en-US" dirty="0" smtClean="0"/>
              <a:t>Time, Location</a:t>
            </a:r>
          </a:p>
          <a:p>
            <a:r>
              <a:rPr lang="en-GB" altLang="en-US" dirty="0" smtClean="0"/>
              <a:t>Events</a:t>
            </a:r>
          </a:p>
          <a:p>
            <a:pPr lvl="1"/>
            <a:r>
              <a:rPr lang="en-US" dirty="0"/>
              <a:t>Users unable to process </a:t>
            </a:r>
            <a:r>
              <a:rPr lang="en-US" dirty="0" smtClean="0"/>
              <a:t>orders</a:t>
            </a:r>
          </a:p>
          <a:p>
            <a:r>
              <a:rPr lang="en-US" dirty="0" smtClean="0"/>
              <a:t>Topics</a:t>
            </a:r>
          </a:p>
          <a:p>
            <a:pPr lvl="1"/>
            <a:r>
              <a:rPr lang="en-US" dirty="0" smtClean="0"/>
              <a:t>Lack </a:t>
            </a:r>
            <a:r>
              <a:rPr lang="en-US" dirty="0"/>
              <a:t>of system capacity</a:t>
            </a:r>
          </a:p>
          <a:p>
            <a:endParaRPr lang="en-GB" altLang="en-US" dirty="0" smtClean="0"/>
          </a:p>
          <a:p>
            <a:pPr lvl="1"/>
            <a:endParaRPr lang="en-GB" alt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next?</a:t>
            </a:r>
            <a:br>
              <a:rPr lang="en-US" dirty="0" smtClean="0"/>
            </a:br>
            <a:r>
              <a:rPr lang="en-US" sz="3000" dirty="0"/>
              <a:t>Topic Modeling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666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/>
              <a:t>library("</a:t>
            </a:r>
            <a:r>
              <a:rPr lang="en-US" b="1" dirty="0" err="1"/>
              <a:t>stringr</a:t>
            </a:r>
            <a:r>
              <a:rPr lang="en-US" b="1" dirty="0"/>
              <a:t>", </a:t>
            </a:r>
            <a:r>
              <a:rPr lang="en-US" b="1" dirty="0" err="1"/>
              <a:t>lib.loc</a:t>
            </a:r>
            <a:r>
              <a:rPr lang="en-US" b="1" dirty="0"/>
              <a:t>="C:/Users/U382970/Desktop/Research/r")</a:t>
            </a:r>
          </a:p>
          <a:p>
            <a:pPr marL="0" indent="0">
              <a:buNone/>
            </a:pPr>
            <a:r>
              <a:rPr lang="en-US" b="1" dirty="0"/>
              <a:t>library("</a:t>
            </a:r>
            <a:r>
              <a:rPr lang="en-US" b="1" dirty="0" err="1"/>
              <a:t>data.table</a:t>
            </a:r>
            <a:r>
              <a:rPr lang="en-US" b="1" dirty="0"/>
              <a:t>", </a:t>
            </a:r>
            <a:r>
              <a:rPr lang="en-US" b="1" dirty="0" err="1"/>
              <a:t>lib.loc</a:t>
            </a:r>
            <a:r>
              <a:rPr lang="en-US" b="1" dirty="0"/>
              <a:t>="C:/Users/U382970/Desktop/Research/r")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&lt;- ".. Approximately five users from the Business Analyst Group (BAG) at Big Fra,,</a:t>
            </a:r>
            <a:r>
              <a:rPr lang="en-US" b="1" dirty="0" err="1"/>
              <a:t>nks</a:t>
            </a:r>
            <a:r>
              <a:rPr lang="en-US" b="1" dirty="0"/>
              <a:t> House at 1000, North ,South Avenue in Sioux Falls, SD, were without email connectivity from 12:00 to 12:00 CT Friday. The root cause was The Microsoft Exchange Email (</a:t>
            </a:r>
            <a:r>
              <a:rPr lang="en-US" b="1" dirty="0" err="1"/>
              <a:t>MEE</a:t>
            </a:r>
            <a:r>
              <a:rPr lang="en-US" b="1" dirty="0"/>
              <a:t>) server was unavailable this morning due to a failed switch (ze0.9sd). The vendor,, Switch Acme Enterprises, </a:t>
            </a:r>
            <a:r>
              <a:rPr lang="en-US" b="1" dirty="0" err="1"/>
              <a:t>wa,s</a:t>
            </a:r>
            <a:r>
              <a:rPr lang="en-US" b="1" dirty="0"/>
              <a:t> dispatched to , the .site and replace a failed network fiber to end the .3,200 event at http://www.Google.com.."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wordsForRemoving</a:t>
            </a:r>
            <a:r>
              <a:rPr lang="en-US" b="1" dirty="0"/>
              <a:t> &lt;- c("</a:t>
            </a:r>
            <a:r>
              <a:rPr lang="en-US" b="1" dirty="0" err="1"/>
              <a:t>The","Approximately","Friday</a:t>
            </a:r>
            <a:r>
              <a:rPr lang="en-US" b="1" dirty="0"/>
              <a:t>")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pattern &lt;- paste0("\\b(?:", paste(</a:t>
            </a:r>
            <a:r>
              <a:rPr lang="en-US" b="1" dirty="0" err="1"/>
              <a:t>wordsForRemoving</a:t>
            </a:r>
            <a:r>
              <a:rPr lang="en-US" b="1" dirty="0"/>
              <a:t>, collapse = "|"), ")\\b ?")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replacePunctuation</a:t>
            </a:r>
            <a:r>
              <a:rPr lang="en-US" b="1" dirty="0"/>
              <a:t> &lt;- function(x) {</a:t>
            </a:r>
          </a:p>
          <a:p>
            <a:pPr marL="0" indent="0">
              <a:buNone/>
            </a:pPr>
            <a:r>
              <a:rPr lang="en-US" b="1" dirty="0"/>
              <a:t>    return (</a:t>
            </a:r>
            <a:r>
              <a:rPr lang="en-US" b="1" dirty="0" err="1"/>
              <a:t>gsub</a:t>
            </a:r>
            <a:r>
              <a:rPr lang="en-US" b="1" dirty="0"/>
              <a:t>("[^[:</a:t>
            </a:r>
            <a:r>
              <a:rPr lang="en-US" b="1" dirty="0" err="1"/>
              <a:t>alnum</a:t>
            </a:r>
            <a:r>
              <a:rPr lang="en-US" b="1" dirty="0"/>
              <a:t>:]/:,\\_\\.\\'\\’\\-]", " ", x, </a:t>
            </a:r>
            <a:r>
              <a:rPr lang="en-US" b="1" dirty="0" err="1"/>
              <a:t>perl</a:t>
            </a:r>
            <a:r>
              <a:rPr lang="en-US" b="1" dirty="0"/>
              <a:t>=TRUE))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data2 &lt;- </a:t>
            </a:r>
            <a:r>
              <a:rPr lang="en-US" b="1" dirty="0" err="1"/>
              <a:t>as.data.frame</a:t>
            </a:r>
            <a:r>
              <a:rPr lang="en-US" b="1" dirty="0"/>
              <a:t>(</a:t>
            </a:r>
            <a:r>
              <a:rPr lang="en-US" b="1" dirty="0" err="1"/>
              <a:t>sapply</a:t>
            </a:r>
            <a:r>
              <a:rPr lang="en-US" b="1" dirty="0"/>
              <a:t>(</a:t>
            </a:r>
            <a:r>
              <a:rPr lang="en-US" b="1" dirty="0" err="1"/>
              <a:t>data,replacePunctuation</a:t>
            </a:r>
            <a:r>
              <a:rPr lang="en-US" b="1" dirty="0"/>
              <a:t>))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#1 - Removes consecutive punctuation. Put anything after the ^ to exclude</a:t>
            </a:r>
          </a:p>
          <a:p>
            <a:pPr marL="0" indent="0">
              <a:buNone/>
            </a:pPr>
            <a:r>
              <a:rPr lang="en-US" b="1" dirty="0"/>
              <a:t>data2 &lt;- </a:t>
            </a:r>
            <a:r>
              <a:rPr lang="en-US" b="1" dirty="0" err="1"/>
              <a:t>as.data.frame</a:t>
            </a:r>
            <a:r>
              <a:rPr lang="en-US" b="1" dirty="0"/>
              <a:t>(</a:t>
            </a:r>
            <a:r>
              <a:rPr lang="en-US" b="1" dirty="0" err="1"/>
              <a:t>sapply</a:t>
            </a:r>
            <a:r>
              <a:rPr lang="en-US" b="1" dirty="0"/>
              <a:t>(data2,gsub,pattern="[^/[:^</a:t>
            </a:r>
            <a:r>
              <a:rPr lang="en-US" b="1" dirty="0" err="1"/>
              <a:t>punct</a:t>
            </a:r>
            <a:r>
              <a:rPr lang="en-US" b="1" dirty="0"/>
              <a:t>:]]{2,}",replacement="",data2,perl = TRUE))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#2. In between non-digit characters</a:t>
            </a:r>
          </a:p>
          <a:p>
            <a:pPr marL="0" indent="0">
              <a:buNone/>
            </a:pPr>
            <a:r>
              <a:rPr lang="en-US" b="1" dirty="0"/>
              <a:t>data2 &lt;- </a:t>
            </a:r>
            <a:r>
              <a:rPr lang="en-US" b="1" dirty="0" err="1"/>
              <a:t>as.data.frame</a:t>
            </a:r>
            <a:r>
              <a:rPr lang="en-US" b="1" dirty="0"/>
              <a:t>(</a:t>
            </a:r>
            <a:r>
              <a:rPr lang="en-US" b="1" dirty="0" err="1"/>
              <a:t>sapply</a:t>
            </a:r>
            <a:r>
              <a:rPr lang="en-US" b="1" dirty="0"/>
              <a:t>(data2,gsub,pattern="(?&lt;=\\D)([^/\\-\\.\\:\\_\\,\\'[:^</a:t>
            </a:r>
            <a:r>
              <a:rPr lang="en-US" b="1" dirty="0" err="1"/>
              <a:t>punct</a:t>
            </a:r>
            <a:r>
              <a:rPr lang="en-US" b="1" dirty="0"/>
              <a:t>:]])(?=\\D)",replacement="",data2,perl = TRUE))</a:t>
            </a:r>
          </a:p>
          <a:p>
            <a:pPr marL="0" indent="0">
              <a:buNone/>
            </a:pPr>
            <a:r>
              <a:rPr lang="en-US" b="1" dirty="0"/>
              <a:t>data2 &lt;- </a:t>
            </a:r>
            <a:r>
              <a:rPr lang="en-US" b="1" dirty="0" err="1"/>
              <a:t>as.data.frame</a:t>
            </a:r>
            <a:r>
              <a:rPr lang="en-US" b="1" dirty="0"/>
              <a:t>(</a:t>
            </a:r>
            <a:r>
              <a:rPr lang="en-US" b="1" dirty="0" err="1"/>
              <a:t>sapply</a:t>
            </a:r>
            <a:r>
              <a:rPr lang="en-US" b="1" dirty="0"/>
              <a:t>(data2,gsub,pattern="'</a:t>
            </a:r>
            <a:r>
              <a:rPr lang="en-US" b="1" dirty="0" err="1"/>
              <a:t>s|’s",replacement</a:t>
            </a:r>
            <a:r>
              <a:rPr lang="en-US" b="1" dirty="0"/>
              <a:t>=" ",data2,perl = TRUE))</a:t>
            </a:r>
          </a:p>
          <a:p>
            <a:pPr marL="0" indent="0">
              <a:buNone/>
            </a:pPr>
            <a:r>
              <a:rPr lang="en-US" b="1" dirty="0"/>
              <a:t>data2 &lt;- </a:t>
            </a:r>
            <a:r>
              <a:rPr lang="en-US" b="1" dirty="0" err="1"/>
              <a:t>as.data.frame</a:t>
            </a:r>
            <a:r>
              <a:rPr lang="en-US" b="1" dirty="0"/>
              <a:t>(</a:t>
            </a:r>
            <a:r>
              <a:rPr lang="en-US" b="1" dirty="0" err="1"/>
              <a:t>sapply</a:t>
            </a:r>
            <a:r>
              <a:rPr lang="en-US" b="1" dirty="0"/>
              <a:t>(data2,gsub,pattern="'\\.(T)",replacement=" \\1",data2,perl = TRUE))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#3. In between digit characters</a:t>
            </a:r>
          </a:p>
          <a:p>
            <a:pPr marL="0" indent="0">
              <a:buNone/>
            </a:pPr>
            <a:r>
              <a:rPr lang="en-US" b="1" dirty="0"/>
              <a:t>data2 &lt;- </a:t>
            </a:r>
            <a:r>
              <a:rPr lang="en-US" b="1" dirty="0" err="1"/>
              <a:t>as.data.frame</a:t>
            </a:r>
            <a:r>
              <a:rPr lang="en-US" b="1" dirty="0"/>
              <a:t>(</a:t>
            </a:r>
            <a:r>
              <a:rPr lang="en-US" b="1" dirty="0" err="1"/>
              <a:t>sapply</a:t>
            </a:r>
            <a:r>
              <a:rPr lang="en-US" b="1" dirty="0"/>
              <a:t>(data2,gsub,pattern="(?&lt;!\\d)(,)(?!\\d)",replacement="",data2,perl = TRUE))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#4. Space Instance any character</a:t>
            </a:r>
          </a:p>
          <a:p>
            <a:pPr marL="0" indent="0">
              <a:buNone/>
            </a:pPr>
            <a:r>
              <a:rPr lang="en-US" b="1" dirty="0"/>
              <a:t>#5. Any character Instance Space</a:t>
            </a:r>
          </a:p>
          <a:p>
            <a:pPr marL="0" indent="0">
              <a:buNone/>
            </a:pPr>
            <a:r>
              <a:rPr lang="en-US" b="1" dirty="0"/>
              <a:t>data2 &lt;- </a:t>
            </a:r>
            <a:r>
              <a:rPr lang="en-US" b="1" dirty="0" err="1"/>
              <a:t>as.data.frame</a:t>
            </a:r>
            <a:r>
              <a:rPr lang="en-US" b="1" dirty="0"/>
              <a:t>(</a:t>
            </a:r>
            <a:r>
              <a:rPr lang="en-US" b="1" dirty="0" err="1"/>
              <a:t>sapply</a:t>
            </a:r>
            <a:r>
              <a:rPr lang="en-US" b="1" dirty="0"/>
              <a:t>(data2,gsub,pattern="([[:</a:t>
            </a:r>
            <a:r>
              <a:rPr lang="en-US" b="1" dirty="0" err="1"/>
              <a:t>punct</a:t>
            </a:r>
            <a:r>
              <a:rPr lang="en-US" b="1" dirty="0"/>
              <a:t>:]]\\s)",replacement=" ",data2,perl = TRUE))</a:t>
            </a:r>
          </a:p>
          <a:p>
            <a:pPr marL="0" indent="0">
              <a:buNone/>
            </a:pPr>
            <a:r>
              <a:rPr lang="en-US" b="1" dirty="0"/>
              <a:t>data2 &lt;- </a:t>
            </a:r>
            <a:r>
              <a:rPr lang="en-US" b="1" dirty="0" err="1"/>
              <a:t>as.data.frame</a:t>
            </a:r>
            <a:r>
              <a:rPr lang="en-US" b="1" dirty="0"/>
              <a:t>(</a:t>
            </a:r>
            <a:r>
              <a:rPr lang="en-US" b="1" dirty="0" err="1"/>
              <a:t>sapply</a:t>
            </a:r>
            <a:r>
              <a:rPr lang="en-US" b="1" dirty="0"/>
              <a:t>(data2,gsub,pattern="(\\s[[:</a:t>
            </a:r>
            <a:r>
              <a:rPr lang="en-US" b="1" dirty="0" err="1"/>
              <a:t>punct</a:t>
            </a:r>
            <a:r>
              <a:rPr lang="en-US" b="1" dirty="0"/>
              <a:t>:]])",replacement=" ",data2,perl = TRUE))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#6. Space Instance Space</a:t>
            </a:r>
          </a:p>
          <a:p>
            <a:pPr marL="0" indent="0">
              <a:buNone/>
            </a:pPr>
            <a:r>
              <a:rPr lang="en-US" b="1" dirty="0"/>
              <a:t>data2 &lt;- </a:t>
            </a:r>
            <a:r>
              <a:rPr lang="en-US" b="1" dirty="0" err="1"/>
              <a:t>as.data.frame</a:t>
            </a:r>
            <a:r>
              <a:rPr lang="en-US" b="1" dirty="0"/>
              <a:t>(</a:t>
            </a:r>
            <a:r>
              <a:rPr lang="en-US" b="1" dirty="0" err="1"/>
              <a:t>sapply</a:t>
            </a:r>
            <a:r>
              <a:rPr lang="en-US" b="1" dirty="0"/>
              <a:t>(data2,gsub,pattern="(\\s[[:</a:t>
            </a:r>
            <a:r>
              <a:rPr lang="en-US" b="1" dirty="0" err="1"/>
              <a:t>punct</a:t>
            </a:r>
            <a:r>
              <a:rPr lang="en-US" b="1" dirty="0"/>
              <a:t>:]]\\s)",replacement=" ",data2,perl = TRUE))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data2[] &lt;- </a:t>
            </a:r>
            <a:r>
              <a:rPr lang="en-US" b="1" dirty="0" err="1"/>
              <a:t>lapply</a:t>
            </a:r>
            <a:r>
              <a:rPr lang="en-US" b="1" dirty="0"/>
              <a:t>(data2, </a:t>
            </a:r>
            <a:r>
              <a:rPr lang="en-US" b="1" dirty="0" err="1"/>
              <a:t>as.character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data3 &lt;- </a:t>
            </a:r>
            <a:r>
              <a:rPr lang="en-US" b="1" dirty="0" err="1"/>
              <a:t>as.data.frame</a:t>
            </a:r>
            <a:r>
              <a:rPr lang="en-US" b="1" dirty="0"/>
              <a:t>(</a:t>
            </a:r>
            <a:r>
              <a:rPr lang="en-US" b="1" dirty="0" err="1"/>
              <a:t>sapply</a:t>
            </a:r>
            <a:r>
              <a:rPr lang="en-US" b="1" dirty="0"/>
              <a:t>(data2,str_extract_all,"(\\b[A-Z][A-</a:t>
            </a:r>
            <a:r>
              <a:rPr lang="en-US" b="1" dirty="0" err="1"/>
              <a:t>Za</a:t>
            </a:r>
            <a:r>
              <a:rPr lang="en-US" b="1" dirty="0"/>
              <a:t>-z-]+(\\s+|\\b)){1,}(([</a:t>
            </a:r>
            <a:r>
              <a:rPr lang="en-US" b="1" dirty="0" err="1"/>
              <a:t>AaNnDd</a:t>
            </a:r>
            <a:r>
              <a:rPr lang="en-US" b="1" dirty="0"/>
              <a:t>]+|[</a:t>
            </a:r>
            <a:r>
              <a:rPr lang="en-US" b="1" dirty="0" err="1"/>
              <a:t>OoFf</a:t>
            </a:r>
            <a:r>
              <a:rPr lang="en-US" b="1" dirty="0"/>
              <a:t>]+)?(\\s+|\\b))([A-Z][A-</a:t>
            </a:r>
            <a:r>
              <a:rPr lang="en-US" b="1" dirty="0" err="1"/>
              <a:t>Za</a:t>
            </a:r>
            <a:r>
              <a:rPr lang="en-US" b="1" dirty="0"/>
              <a:t>-z-]+(\\s|\\b)){1,}(\\(\\w+\\))?"))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data4 &lt;- </a:t>
            </a:r>
            <a:r>
              <a:rPr lang="en-US" b="1" dirty="0" err="1"/>
              <a:t>as.data.frame</a:t>
            </a:r>
            <a:r>
              <a:rPr lang="en-US" b="1" dirty="0"/>
              <a:t>(</a:t>
            </a:r>
            <a:r>
              <a:rPr lang="en-US" b="1" dirty="0" err="1"/>
              <a:t>lapply</a:t>
            </a:r>
            <a:r>
              <a:rPr lang="en-US" b="1" dirty="0"/>
              <a:t>(data3,gsub,pattern=</a:t>
            </a:r>
            <a:r>
              <a:rPr lang="en-US" b="1" dirty="0" err="1"/>
              <a:t>pattern,replacement</a:t>
            </a:r>
            <a:r>
              <a:rPr lang="en-US" b="1" dirty="0"/>
              <a:t>="",data3,perl = TRUE))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data5 &lt;- </a:t>
            </a:r>
            <a:r>
              <a:rPr lang="en-US" b="1" dirty="0" err="1"/>
              <a:t>as.data.frame</a:t>
            </a:r>
            <a:r>
              <a:rPr lang="en-US" b="1" dirty="0"/>
              <a:t>(</a:t>
            </a:r>
            <a:r>
              <a:rPr lang="en-US" b="1" dirty="0" err="1"/>
              <a:t>sapply</a:t>
            </a:r>
            <a:r>
              <a:rPr lang="en-US" b="1" dirty="0"/>
              <a:t>(data4,str_extract_all,"(\\b[A-Z][A-</a:t>
            </a:r>
            <a:r>
              <a:rPr lang="en-US" b="1" dirty="0" err="1"/>
              <a:t>Za</a:t>
            </a:r>
            <a:r>
              <a:rPr lang="en-US" b="1" dirty="0"/>
              <a:t>-z-]+(\\s+|\\b)){1,}(([</a:t>
            </a:r>
            <a:r>
              <a:rPr lang="en-US" b="1" dirty="0" err="1"/>
              <a:t>AaNnDd</a:t>
            </a:r>
            <a:r>
              <a:rPr lang="en-US" b="1" dirty="0"/>
              <a:t>]+|[</a:t>
            </a:r>
            <a:r>
              <a:rPr lang="en-US" b="1" dirty="0" err="1"/>
              <a:t>OoFf</a:t>
            </a:r>
            <a:r>
              <a:rPr lang="en-US" b="1" dirty="0"/>
              <a:t>]+)?(\\s+|\\b))([A-Z][A-</a:t>
            </a:r>
            <a:r>
              <a:rPr lang="en-US" b="1" dirty="0" err="1"/>
              <a:t>Za</a:t>
            </a:r>
            <a:r>
              <a:rPr lang="en-US" b="1" dirty="0"/>
              <a:t>-z-]+(\\s|\\b)){1,}(\\(\\w+\\))?"))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rr</a:t>
            </a:r>
            <a:r>
              <a:rPr lang="en-US" b="1" dirty="0"/>
              <a:t> &lt;- melt(</a:t>
            </a:r>
            <a:r>
              <a:rPr lang="en-US" b="1" dirty="0" err="1"/>
              <a:t>lapply</a:t>
            </a:r>
            <a:r>
              <a:rPr lang="en-US" b="1" dirty="0"/>
              <a:t>(data5,unique),</a:t>
            </a:r>
            <a:r>
              <a:rPr lang="en-US" b="1" dirty="0" err="1"/>
              <a:t>stringsAsFactors</a:t>
            </a:r>
            <a:r>
              <a:rPr lang="en-US" b="1" dirty="0"/>
              <a:t>=FALSE)</a:t>
            </a:r>
          </a:p>
          <a:p>
            <a:pPr marL="0" indent="0">
              <a:buNone/>
            </a:pPr>
            <a:r>
              <a:rPr lang="en-US" b="1" dirty="0" err="1"/>
              <a:t>tt</a:t>
            </a:r>
            <a:r>
              <a:rPr lang="en-US" b="1" dirty="0"/>
              <a:t> &lt;- </a:t>
            </a:r>
            <a:r>
              <a:rPr lang="en-US" b="1" dirty="0" err="1"/>
              <a:t>str_trim</a:t>
            </a:r>
            <a:r>
              <a:rPr lang="en-US" b="1" dirty="0"/>
              <a:t>(</a:t>
            </a:r>
            <a:r>
              <a:rPr lang="en-US" b="1" dirty="0" err="1"/>
              <a:t>rr$value</a:t>
            </a:r>
            <a:r>
              <a:rPr lang="en-US" b="1" dirty="0"/>
              <a:t>, side="both")</a:t>
            </a:r>
          </a:p>
          <a:p>
            <a:pPr marL="0" indent="0">
              <a:buNone/>
            </a:pPr>
            <a:r>
              <a:rPr lang="en-US" b="1" dirty="0" err="1"/>
              <a:t>vv</a:t>
            </a:r>
            <a:r>
              <a:rPr lang="en-US" b="1" dirty="0"/>
              <a:t> &lt;- sort(unique(</a:t>
            </a:r>
            <a:r>
              <a:rPr lang="en-US" b="1" dirty="0" err="1"/>
              <a:t>tt</a:t>
            </a:r>
            <a:r>
              <a:rPr lang="en-US" b="1" dirty="0"/>
              <a:t>))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08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Library(</a:t>
            </a:r>
            <a:r>
              <a:rPr lang="en-US" dirty="0" err="1" smtClean="0"/>
              <a:t>RecordLinkage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kpm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stringdistmatrix</a:t>
            </a:r>
            <a:r>
              <a:rPr lang="en-US" dirty="0"/>
              <a:t>(</a:t>
            </a:r>
            <a:r>
              <a:rPr lang="en-US" dirty="0" err="1"/>
              <a:t>vv,vv,method</a:t>
            </a:r>
            <a:r>
              <a:rPr lang="en-US" dirty="0"/>
              <a:t>="</a:t>
            </a:r>
            <a:r>
              <a:rPr lang="en-US" dirty="0" err="1"/>
              <a:t>lcs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kpm</a:t>
            </a:r>
            <a:r>
              <a:rPr lang="en-US" dirty="0"/>
              <a:t> &lt;-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kpm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kpm</a:t>
            </a:r>
            <a:r>
              <a:rPr lang="en-US" dirty="0"/>
              <a:t>) &lt;- </a:t>
            </a:r>
            <a:r>
              <a:rPr lang="en-US" dirty="0" err="1"/>
              <a:t>vv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kpm</a:t>
            </a:r>
            <a:r>
              <a:rPr lang="en-US" dirty="0"/>
              <a:t>) &lt;- </a:t>
            </a:r>
            <a:r>
              <a:rPr lang="en-US" dirty="0" err="1"/>
              <a:t>vv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idx</a:t>
            </a:r>
            <a:r>
              <a:rPr lang="en-US" dirty="0"/>
              <a:t> &lt;- apply(</a:t>
            </a:r>
            <a:r>
              <a:rPr lang="en-US" dirty="0" err="1"/>
              <a:t>kpm</a:t>
            </a:r>
            <a:r>
              <a:rPr lang="en-US" dirty="0"/>
              <a:t>, 2, function(x) x &gt;0 &amp; x&lt;2)</a:t>
            </a:r>
          </a:p>
          <a:p>
            <a:pPr marL="0" indent="0">
              <a:buNone/>
            </a:pPr>
            <a:r>
              <a:rPr lang="en-US" dirty="0" err="1"/>
              <a:t>idx</a:t>
            </a:r>
            <a:r>
              <a:rPr lang="en-US" dirty="0"/>
              <a:t> &lt;- apply(</a:t>
            </a:r>
            <a:r>
              <a:rPr lang="en-US" dirty="0" err="1"/>
              <a:t>idx</a:t>
            </a:r>
            <a:r>
              <a:rPr lang="en-US" dirty="0"/>
              <a:t>, 1:2, function(x) if(</a:t>
            </a:r>
            <a:r>
              <a:rPr lang="en-US" dirty="0" err="1"/>
              <a:t>isTRUE</a:t>
            </a:r>
            <a:r>
              <a:rPr lang="en-US" dirty="0"/>
              <a:t>(x)) x&lt;-1 else x&lt;-NA)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 &lt;- melt(</a:t>
            </a:r>
            <a:r>
              <a:rPr lang="en-US" dirty="0" err="1"/>
              <a:t>idx</a:t>
            </a:r>
            <a:r>
              <a:rPr lang="en-US" dirty="0"/>
              <a:t>) %&gt;%</a:t>
            </a:r>
          </a:p>
          <a:p>
            <a:pPr marL="0" indent="0">
              <a:buNone/>
            </a:pPr>
            <a:r>
              <a:rPr lang="en-US" dirty="0"/>
              <a:t>    filter(value==1) %&gt;%</a:t>
            </a:r>
          </a:p>
          <a:p>
            <a:pPr marL="0" indent="0">
              <a:buNone/>
            </a:pPr>
            <a:r>
              <a:rPr lang="en-US" dirty="0"/>
              <a:t>    select(everything())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final[] &lt;- </a:t>
            </a:r>
            <a:r>
              <a:rPr lang="en-US" dirty="0" err="1"/>
              <a:t>lapply</a:t>
            </a:r>
            <a:r>
              <a:rPr lang="en-US" dirty="0"/>
              <a:t>(final, </a:t>
            </a:r>
            <a:r>
              <a:rPr lang="en-US" dirty="0" err="1"/>
              <a:t>as.character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 &lt;- final[!duplicated(</a:t>
            </a:r>
            <a:r>
              <a:rPr lang="en-US" dirty="0" err="1"/>
              <a:t>data.frame</a:t>
            </a:r>
            <a:r>
              <a:rPr lang="en-US" dirty="0"/>
              <a:t>(list(</a:t>
            </a:r>
            <a:r>
              <a:rPr lang="en-US" dirty="0" err="1"/>
              <a:t>do.call</a:t>
            </a:r>
            <a:r>
              <a:rPr lang="en-US" dirty="0"/>
              <a:t>(</a:t>
            </a:r>
            <a:r>
              <a:rPr lang="en-US" dirty="0" err="1"/>
              <a:t>pmin,final</a:t>
            </a:r>
            <a:r>
              <a:rPr lang="en-US" dirty="0"/>
              <a:t>),</a:t>
            </a:r>
            <a:r>
              <a:rPr lang="en-US" dirty="0" err="1"/>
              <a:t>do.call</a:t>
            </a:r>
            <a:r>
              <a:rPr lang="en-US" dirty="0"/>
              <a:t>(</a:t>
            </a:r>
            <a:r>
              <a:rPr lang="en-US" dirty="0" err="1"/>
              <a:t>pmax,final</a:t>
            </a:r>
            <a:r>
              <a:rPr lang="en-US" dirty="0"/>
              <a:t>)))),]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names(final) &lt;- c('string 1', 'string 2')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Edit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 science, </a:t>
            </a:r>
            <a:r>
              <a:rPr lang="en-US" b="1" dirty="0"/>
              <a:t>edit distance</a:t>
            </a:r>
            <a:r>
              <a:rPr lang="en-US" dirty="0"/>
              <a:t> is a way of quantifying how dissimilar two strings (e.g., words) are to one another by counting the </a:t>
            </a:r>
            <a:r>
              <a:rPr lang="en-US" b="1" dirty="0"/>
              <a:t>minimum</a:t>
            </a:r>
            <a:r>
              <a:rPr lang="en-US" dirty="0"/>
              <a:t> number of operations required to transform one </a:t>
            </a:r>
            <a:r>
              <a:rPr lang="en-US" dirty="0" smtClean="0"/>
              <a:t>string </a:t>
            </a:r>
            <a:r>
              <a:rPr lang="en-US" dirty="0"/>
              <a:t>into the other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400" dirty="0" smtClean="0"/>
              <a:t>Source: </a:t>
            </a:r>
            <a:r>
              <a:rPr lang="en-US" sz="2400" dirty="0"/>
              <a:t>https://en.wikipedia.org/wiki/</a:t>
            </a:r>
            <a:r>
              <a:rPr lang="en-US" sz="2400" b="1" dirty="0"/>
              <a:t>Edit</a:t>
            </a:r>
            <a:r>
              <a:rPr lang="en-US" sz="2400" dirty="0"/>
              <a:t>_</a:t>
            </a:r>
            <a:r>
              <a:rPr lang="en-US" sz="2400" b="1" dirty="0"/>
              <a:t>distance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Edit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Introduction</a:t>
            </a:r>
          </a:p>
          <a:p>
            <a:pPr>
              <a:defRPr/>
            </a:pPr>
            <a:r>
              <a:rPr lang="en-US" altLang="en-US" dirty="0" smtClean="0"/>
              <a:t>Methodology</a:t>
            </a:r>
            <a:endParaRPr lang="en-US" altLang="en-US" dirty="0"/>
          </a:p>
          <a:p>
            <a:pPr>
              <a:defRPr/>
            </a:pPr>
            <a:r>
              <a:rPr lang="en-US" altLang="en-US" dirty="0" smtClean="0"/>
              <a:t>What’s next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9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Make unstructured text usable by recognizing and extracting Entities.</a:t>
            </a:r>
          </a:p>
          <a:p>
            <a:pPr>
              <a:defRPr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identification of proper nouns in text:</a:t>
            </a:r>
          </a:p>
          <a:p>
            <a:pPr marL="109728" indent="0">
              <a:buNone/>
            </a:pPr>
            <a:endParaRPr lang="en-US" sz="1050" dirty="0" smtClean="0"/>
          </a:p>
          <a:p>
            <a:pPr lvl="1"/>
            <a:r>
              <a:rPr lang="en-US" dirty="0" smtClean="0"/>
              <a:t>People – </a:t>
            </a:r>
            <a:r>
              <a:rPr lang="en-US" i="1" dirty="0" smtClean="0"/>
              <a:t>George Washington</a:t>
            </a:r>
          </a:p>
          <a:p>
            <a:pPr marL="393192" lvl="1" indent="0">
              <a:buNone/>
            </a:pPr>
            <a:endParaRPr lang="en-US" sz="900" i="1" dirty="0" smtClean="0"/>
          </a:p>
          <a:p>
            <a:pPr lvl="1"/>
            <a:r>
              <a:rPr lang="en-US" dirty="0" smtClean="0"/>
              <a:t>Places – </a:t>
            </a:r>
            <a:r>
              <a:rPr lang="en-US" i="1" dirty="0" smtClean="0"/>
              <a:t>O’Fallon, Mo</a:t>
            </a:r>
          </a:p>
          <a:p>
            <a:pPr marL="393192" lvl="1" indent="0">
              <a:buNone/>
            </a:pPr>
            <a:endParaRPr lang="en-US" sz="900" i="1" dirty="0" smtClean="0"/>
          </a:p>
          <a:p>
            <a:pPr lvl="1"/>
            <a:r>
              <a:rPr lang="en-US" dirty="0" smtClean="0"/>
              <a:t>Teams – </a:t>
            </a:r>
            <a:r>
              <a:rPr lang="en-US" i="1" dirty="0" smtClean="0"/>
              <a:t>Business Solutions Group</a:t>
            </a:r>
          </a:p>
          <a:p>
            <a:pPr marL="393192" lvl="1" indent="0">
              <a:buNone/>
            </a:pPr>
            <a:endParaRPr lang="en-US" sz="900" i="1" dirty="0" smtClean="0"/>
          </a:p>
          <a:p>
            <a:pPr lvl="1"/>
            <a:r>
              <a:rPr lang="en-US" dirty="0" smtClean="0"/>
              <a:t>Applications - </a:t>
            </a:r>
            <a:r>
              <a:rPr lang="en-US" i="1" dirty="0" err="1" smtClean="0"/>
              <a:t>RStudio</a:t>
            </a:r>
            <a:r>
              <a:rPr lang="en-US" dirty="0" smtClean="0"/>
              <a:t> </a:t>
            </a:r>
          </a:p>
          <a:p>
            <a:pPr marL="393192" lvl="1" indent="0">
              <a:buNone/>
            </a:pPr>
            <a:endParaRPr lang="en-US" sz="900" dirty="0" smtClean="0"/>
          </a:p>
          <a:p>
            <a:pPr lvl="1"/>
            <a:r>
              <a:rPr lang="en-US" dirty="0" smtClean="0"/>
              <a:t>Etc.</a:t>
            </a:r>
            <a:endParaRPr lang="en-US" baseline="30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Named Entity Recognition?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8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patterns and themes in operational data.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en-US" sz="1800" i="1" dirty="0" smtClean="0"/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altLang="en-US" sz="1800" i="1" dirty="0" smtClean="0"/>
              <a:t>“</a:t>
            </a:r>
            <a:r>
              <a:rPr lang="en-US" altLang="en-US" sz="1800" i="1" dirty="0"/>
              <a:t>In addition, Business Consulting Group (BCG) team members, consisting of  </a:t>
            </a:r>
            <a:r>
              <a:rPr lang="en-US" altLang="en-US" sz="1800" b="1" i="1" dirty="0"/>
              <a:t>Outside Client Group (OCG)</a:t>
            </a:r>
            <a:r>
              <a:rPr lang="en-US" altLang="en-US" sz="1800" b="1" i="1" baseline="30000" dirty="0"/>
              <a:t>1</a:t>
            </a:r>
            <a:r>
              <a:rPr lang="en-US" altLang="en-US" sz="1800" i="1" dirty="0"/>
              <a:t> and </a:t>
            </a:r>
            <a:r>
              <a:rPr lang="en-US" altLang="en-US" sz="1800" b="1" i="1" dirty="0"/>
              <a:t>Internal Reporting Services (IRS) team members</a:t>
            </a:r>
            <a:r>
              <a:rPr lang="en-US" altLang="en-US" sz="1800" b="1" i="1" baseline="30000" dirty="0"/>
              <a:t>1</a:t>
            </a:r>
            <a:r>
              <a:rPr lang="en-US" altLang="en-US" sz="1800" i="1" dirty="0"/>
              <a:t>, were unable to attach documents to Service Requests in the </a:t>
            </a:r>
            <a:r>
              <a:rPr lang="en-US" altLang="en-US" sz="1800" b="1" i="1" dirty="0"/>
              <a:t>Consulting Service Request (1CSR) application</a:t>
            </a:r>
            <a:r>
              <a:rPr lang="en-US" altLang="en-US" sz="1800" b="1" i="1" baseline="30000" dirty="0"/>
              <a:t>2</a:t>
            </a:r>
            <a:r>
              <a:rPr lang="en-US" altLang="en-US" sz="1800" b="1" i="1" dirty="0"/>
              <a:t> </a:t>
            </a:r>
            <a:r>
              <a:rPr lang="en-US" altLang="en-US" sz="1800" i="1" dirty="0"/>
              <a:t>through the </a:t>
            </a:r>
            <a:r>
              <a:rPr lang="en-US" altLang="en-US" sz="1800" b="1" i="1" dirty="0"/>
              <a:t>Citrix Hosted Desktop (C3) application</a:t>
            </a:r>
            <a:r>
              <a:rPr lang="en-US" altLang="en-US" sz="1800" b="1" i="1" baseline="30000" dirty="0"/>
              <a:t>2</a:t>
            </a:r>
            <a:r>
              <a:rPr lang="en-US" altLang="en-US" sz="1800" i="1" dirty="0"/>
              <a:t>. </a:t>
            </a:r>
            <a:r>
              <a:rPr lang="en-US" altLang="en-US" sz="1800" b="1" i="1" dirty="0"/>
              <a:t>C3 Infrastructure support</a:t>
            </a:r>
            <a:r>
              <a:rPr lang="en-US" altLang="en-US" sz="1800" b="1" i="1" baseline="30000" dirty="0"/>
              <a:t>3</a:t>
            </a:r>
            <a:r>
              <a:rPr lang="en-US" altLang="en-US" sz="1800" b="1" i="1" dirty="0"/>
              <a:t> </a:t>
            </a:r>
            <a:r>
              <a:rPr lang="en-US" altLang="en-US" sz="1800" i="1" dirty="0"/>
              <a:t>recycled the primary server and added a secondary server to end impact.”</a:t>
            </a:r>
          </a:p>
          <a:p>
            <a:pPr marL="365760" lvl="1" indent="0">
              <a:buNone/>
            </a:pPr>
            <a:endParaRPr lang="en-US" sz="1600" dirty="0" smtClean="0">
              <a:latin typeface="Calibri"/>
            </a:endParaRPr>
          </a:p>
          <a:p>
            <a:pPr marL="365760" lvl="1" indent="0">
              <a:buNone/>
            </a:pPr>
            <a:r>
              <a:rPr lang="en-US" sz="1600" dirty="0" smtClean="0">
                <a:latin typeface="Calibri"/>
              </a:rPr>
              <a:t>1 - Business teams</a:t>
            </a:r>
          </a:p>
          <a:p>
            <a:pPr marL="365760" lvl="1" indent="0">
              <a:buNone/>
            </a:pPr>
            <a:r>
              <a:rPr lang="en-US" sz="1600" dirty="0" smtClean="0">
                <a:latin typeface="Calibri"/>
              </a:rPr>
              <a:t>2 – Applications</a:t>
            </a:r>
          </a:p>
          <a:p>
            <a:pPr marL="365760" lvl="1" indent="0">
              <a:buNone/>
            </a:pPr>
            <a:r>
              <a:rPr lang="en-US" sz="1600" dirty="0" smtClean="0">
                <a:latin typeface="Calibri"/>
              </a:rPr>
              <a:t>3 – Support team</a:t>
            </a:r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1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data challenges</a:t>
            </a:r>
          </a:p>
          <a:p>
            <a:pPr marL="109728" indent="0">
              <a:buNone/>
            </a:pPr>
            <a:endParaRPr lang="en-US" sz="900" dirty="0" smtClean="0"/>
          </a:p>
          <a:p>
            <a:pPr lvl="1"/>
            <a:r>
              <a:rPr lang="en-US" dirty="0" smtClean="0"/>
              <a:t>Grammar and punctuation</a:t>
            </a:r>
          </a:p>
          <a:p>
            <a:pPr lvl="1"/>
            <a:r>
              <a:rPr lang="en-US" dirty="0" smtClean="0"/>
              <a:t>Manual process (labor hours)</a:t>
            </a:r>
          </a:p>
          <a:p>
            <a:pPr lvl="1"/>
            <a:r>
              <a:rPr lang="en-US" dirty="0" smtClean="0"/>
              <a:t>No existing </a:t>
            </a:r>
            <a:r>
              <a:rPr lang="en-US" dirty="0" smtClean="0"/>
              <a:t>Dictionary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Data – Key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data</a:t>
            </a:r>
          </a:p>
          <a:p>
            <a:r>
              <a:rPr lang="en-US" dirty="0" smtClean="0"/>
              <a:t>Prepare the data</a:t>
            </a:r>
          </a:p>
          <a:p>
            <a:r>
              <a:rPr lang="en-US" dirty="0" smtClean="0"/>
              <a:t>Extract the Entities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NER</a:t>
            </a:r>
            <a:r>
              <a:rPr lang="en-US" dirty="0" smtClean="0"/>
              <a:t>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Consecutive punctuation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Punctuation </a:t>
            </a:r>
            <a:r>
              <a:rPr lang="en-US" dirty="0"/>
              <a:t>between non-digit characters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Punctuation in-between </a:t>
            </a:r>
            <a:r>
              <a:rPr lang="en-US" dirty="0"/>
              <a:t>digit </a:t>
            </a:r>
            <a:r>
              <a:rPr lang="en-US" dirty="0" smtClean="0"/>
              <a:t>characters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Space punctuation character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haracter punctuation space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Space punctuation space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</a:t>
            </a:r>
            <a:r>
              <a:rPr lang="en-US" dirty="0" smtClean="0"/>
              <a:t>data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Punctuation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8966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# Example Code to remove consecutive punctuation</a:t>
            </a:r>
          </a:p>
          <a:p>
            <a:pPr marL="0" indent="0">
              <a:buNone/>
            </a:pPr>
            <a:r>
              <a:rPr lang="en-US" sz="1800" dirty="0" err="1" smtClean="0"/>
              <a:t>as.data.frame</a:t>
            </a:r>
            <a:r>
              <a:rPr lang="en-US" sz="1800" dirty="0" smtClean="0"/>
              <a:t>(</a:t>
            </a:r>
            <a:r>
              <a:rPr lang="en-US" sz="1800" dirty="0" err="1" smtClean="0"/>
              <a:t>sapply</a:t>
            </a:r>
            <a:r>
              <a:rPr lang="en-US" sz="1800" dirty="0" smtClean="0"/>
              <a:t>(data2,gsub,pattern</a:t>
            </a:r>
            <a:r>
              <a:rPr lang="en-US" sz="1800" dirty="0"/>
              <a:t>="[^/[:^</a:t>
            </a:r>
            <a:r>
              <a:rPr lang="en-US" sz="1800" dirty="0" err="1"/>
              <a:t>punct</a:t>
            </a:r>
            <a:r>
              <a:rPr lang="en-US" sz="1800" dirty="0"/>
              <a:t>:]]{2</a:t>
            </a:r>
            <a:r>
              <a:rPr lang="en-US" sz="1800" dirty="0" smtClean="0"/>
              <a:t>,}",replacement</a:t>
            </a:r>
            <a:r>
              <a:rPr lang="en-US" sz="1800" dirty="0"/>
              <a:t>="",data2,perl = </a:t>
            </a:r>
            <a:r>
              <a:rPr lang="en-US" sz="1800" dirty="0" smtClean="0"/>
              <a:t>TRUE))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1800" dirty="0" smtClean="0"/>
              <a:t>Pattern – It’s where the magic happens</a:t>
            </a:r>
          </a:p>
          <a:p>
            <a:pPr marL="0" indent="0">
              <a:buNone/>
            </a:pPr>
            <a:r>
              <a:rPr lang="en-US" sz="1400" dirty="0"/>
              <a:t>pattern="[^/[:^</a:t>
            </a:r>
            <a:r>
              <a:rPr lang="en-US" sz="1400" dirty="0" err="1"/>
              <a:t>punct</a:t>
            </a:r>
            <a:r>
              <a:rPr lang="en-US" sz="1400" dirty="0"/>
              <a:t>:]]{2</a:t>
            </a:r>
            <a:r>
              <a:rPr lang="en-US" sz="1400" dirty="0" smtClean="0"/>
              <a:t>,}",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800" dirty="0" smtClean="0"/>
              <a:t>The carrot before the forward slash excludes it from being removed. This is useful if you want to keep web addresses </a:t>
            </a:r>
            <a:r>
              <a:rPr lang="en-US" sz="1800" dirty="0" smtClean="0"/>
              <a:t>intact.</a:t>
            </a:r>
            <a:endParaRPr lang="en-US" sz="18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>
                <a:solidFill>
                  <a:srgbClr val="FF0000"/>
                </a:solidFill>
              </a:rPr>
              <a:t>^/</a:t>
            </a:r>
            <a:r>
              <a:rPr lang="en-US" sz="1800" dirty="0"/>
              <a:t>[:^</a:t>
            </a:r>
            <a:r>
              <a:rPr lang="en-US" sz="1800" dirty="0" err="1"/>
              <a:t>punct</a:t>
            </a:r>
            <a:r>
              <a:rPr lang="en-US" sz="1800" dirty="0"/>
              <a:t>:]]{2,}",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[^/[:^</a:t>
            </a:r>
            <a:r>
              <a:rPr lang="en-US" sz="1800" dirty="0" err="1" smtClean="0"/>
              <a:t>punct</a:t>
            </a:r>
            <a:r>
              <a:rPr lang="en-US" sz="1800" dirty="0" smtClean="0"/>
              <a:t>:]]{</a:t>
            </a:r>
            <a:r>
              <a:rPr lang="en-US" sz="1800" dirty="0" smtClean="0">
                <a:solidFill>
                  <a:srgbClr val="FF0000"/>
                </a:solidFill>
              </a:rPr>
              <a:t>2,</a:t>
            </a:r>
            <a:r>
              <a:rPr lang="en-US" sz="1800" dirty="0" smtClean="0"/>
              <a:t>}",</a:t>
            </a:r>
          </a:p>
          <a:p>
            <a:pPr marL="0" indent="0">
              <a:buNone/>
            </a:pPr>
            <a:r>
              <a:rPr lang="en-US" sz="1800" dirty="0" smtClean="0"/>
              <a:t>This matches consecutive punctuation that appears two or more </a:t>
            </a:r>
            <a:r>
              <a:rPr lang="en-US" sz="1800" dirty="0" smtClean="0"/>
              <a:t>times.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Consecutive punctuation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1641</TotalTime>
  <Words>1149</Words>
  <Application>Microsoft Office PowerPoint</Application>
  <PresentationFormat>On-screen Show (4:3)</PresentationFormat>
  <Paragraphs>176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Practical Text Analytics with R</vt:lpstr>
      <vt:lpstr>Agenda</vt:lpstr>
      <vt:lpstr>Objective</vt:lpstr>
      <vt:lpstr>What is Named Entity Recognition?</vt:lpstr>
      <vt:lpstr>Example Data</vt:lpstr>
      <vt:lpstr>Existing Data – Key Challenges</vt:lpstr>
      <vt:lpstr>NER Methodology</vt:lpstr>
      <vt:lpstr>Understand the data Punctuation</vt:lpstr>
      <vt:lpstr>Consecutive punctuation </vt:lpstr>
      <vt:lpstr>Understand the data Capitalization, Numbers, Punctuation</vt:lpstr>
      <vt:lpstr>Prepare the data</vt:lpstr>
      <vt:lpstr>Prepare the data: Removing “StopWords”</vt:lpstr>
      <vt:lpstr>Extracting Named Entities</vt:lpstr>
      <vt:lpstr>What’s next? Topic Modeling</vt:lpstr>
      <vt:lpstr>Appendix</vt:lpstr>
      <vt:lpstr>PowerPoint Presentation</vt:lpstr>
      <vt:lpstr>Minimum Edit Distance</vt:lpstr>
      <vt:lpstr>Minimum Edit Distance</vt:lpstr>
    </vt:vector>
  </TitlesOfParts>
  <Company>Wells Fargo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Horn, Jim</dc:creator>
  <cp:lastModifiedBy>Luke J Patterson</cp:lastModifiedBy>
  <cp:revision>67</cp:revision>
  <dcterms:created xsi:type="dcterms:W3CDTF">2016-06-20T18:27:42Z</dcterms:created>
  <dcterms:modified xsi:type="dcterms:W3CDTF">2016-06-21T22:07:59Z</dcterms:modified>
</cp:coreProperties>
</file>