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notesMasterIdLst>
    <p:notesMasterId r:id="rId33"/>
  </p:notesMasterIdLst>
  <p:sldIdLst>
    <p:sldId id="256" r:id="rId2"/>
    <p:sldId id="257" r:id="rId3"/>
    <p:sldId id="279" r:id="rId4"/>
    <p:sldId id="269" r:id="rId5"/>
    <p:sldId id="273" r:id="rId6"/>
    <p:sldId id="274" r:id="rId7"/>
    <p:sldId id="275" r:id="rId8"/>
    <p:sldId id="276" r:id="rId9"/>
    <p:sldId id="277" r:id="rId10"/>
    <p:sldId id="299" r:id="rId11"/>
    <p:sldId id="300" r:id="rId12"/>
    <p:sldId id="301" r:id="rId13"/>
    <p:sldId id="302" r:id="rId14"/>
    <p:sldId id="278" r:id="rId15"/>
    <p:sldId id="280" r:id="rId16"/>
    <p:sldId id="281" r:id="rId17"/>
    <p:sldId id="282" r:id="rId18"/>
    <p:sldId id="283" r:id="rId19"/>
    <p:sldId id="288" r:id="rId20"/>
    <p:sldId id="286" r:id="rId21"/>
    <p:sldId id="289" r:id="rId22"/>
    <p:sldId id="290" r:id="rId23"/>
    <p:sldId id="294" r:id="rId24"/>
    <p:sldId id="296" r:id="rId25"/>
    <p:sldId id="295" r:id="rId26"/>
    <p:sldId id="298" r:id="rId27"/>
    <p:sldId id="291" r:id="rId28"/>
    <p:sldId id="293" r:id="rId29"/>
    <p:sldId id="292" r:id="rId30"/>
    <p:sldId id="297" r:id="rId31"/>
    <p:sldId id="270" r:id="rId3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well, Nick" initials="CN" lastIdx="1" clrIdx="0">
    <p:extLst>
      <p:ext uri="{19B8F6BF-5375-455C-9EA6-DF929625EA0E}">
        <p15:presenceInfo xmlns:p15="http://schemas.microsoft.com/office/powerpoint/2012/main" userId="S-1-5-21-3995192317-36767548-3456902720-17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7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0DCD817-932D-48B7-BEF1-8AF45D8667A7}" type="datetimeFigureOut">
              <a:rPr lang="en-US" smtClean="0"/>
              <a:t>12/20/2016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7597A45-1594-42CC-B9A5-C6B6C56A8238}" type="slidenum">
              <a:rPr lang="en-US" smtClean="0"/>
              <a:t>‹#›</a:t>
            </a:fld>
            <a:endParaRPr lang="en-US"/>
          </a:p>
        </p:txBody>
      </p:sp>
    </p:spTree>
    <p:extLst>
      <p:ext uri="{BB962C8B-B14F-4D97-AF65-F5344CB8AC3E}">
        <p14:creationId xmlns:p14="http://schemas.microsoft.com/office/powerpoint/2010/main" val="167997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4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82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744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5057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8310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814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214672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53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2910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76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9513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37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86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967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9015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12/20/2016</a:t>
            </a:fld>
            <a:endParaRPr lang="en-US" dirty="0"/>
          </a:p>
        </p:txBody>
      </p:sp>
    </p:spTree>
    <p:extLst>
      <p:ext uri="{BB962C8B-B14F-4D97-AF65-F5344CB8AC3E}">
        <p14:creationId xmlns:p14="http://schemas.microsoft.com/office/powerpoint/2010/main" val="427131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31804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0" y="1320800"/>
            <a:ext cx="11303000" cy="2730036"/>
          </a:xfrm>
        </p:spPr>
        <p:txBody>
          <a:bodyPr/>
          <a:lstStyle/>
          <a:p>
            <a:pPr algn="l"/>
            <a:r>
              <a:rPr lang="en-US" sz="4400" dirty="0" smtClean="0"/>
              <a:t>St. Louis R User Group</a:t>
            </a:r>
            <a:endParaRPr lang="en-US" sz="4400" dirty="0"/>
          </a:p>
        </p:txBody>
      </p:sp>
      <p:sp>
        <p:nvSpPr>
          <p:cNvPr id="3" name="Subtitle 2"/>
          <p:cNvSpPr>
            <a:spLocks noGrp="1"/>
          </p:cNvSpPr>
          <p:nvPr>
            <p:ph type="subTitle" idx="1"/>
          </p:nvPr>
        </p:nvSpPr>
        <p:spPr>
          <a:xfrm>
            <a:off x="1507067" y="4050833"/>
            <a:ext cx="7766936" cy="1676867"/>
          </a:xfrm>
        </p:spPr>
        <p:txBody>
          <a:bodyPr>
            <a:normAutofit/>
          </a:bodyPr>
          <a:lstStyle/>
          <a:p>
            <a:r>
              <a:rPr lang="en-US" dirty="0" smtClean="0"/>
              <a:t>December 20, 2016</a:t>
            </a:r>
            <a:endParaRPr lang="en-US" dirty="0"/>
          </a:p>
        </p:txBody>
      </p:sp>
    </p:spTree>
    <p:extLst>
      <p:ext uri="{BB962C8B-B14F-4D97-AF65-F5344CB8AC3E}">
        <p14:creationId xmlns:p14="http://schemas.microsoft.com/office/powerpoint/2010/main" val="1463313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Geocoding API</a:t>
            </a:r>
            <a:endParaRPr lang="en-US" dirty="0"/>
          </a:p>
        </p:txBody>
      </p:sp>
      <p:sp>
        <p:nvSpPr>
          <p:cNvPr id="3" name="Content Placeholder 2"/>
          <p:cNvSpPr>
            <a:spLocks noGrp="1"/>
          </p:cNvSpPr>
          <p:nvPr>
            <p:ph idx="1"/>
          </p:nvPr>
        </p:nvSpPr>
        <p:spPr/>
        <p:txBody>
          <a:bodyPr/>
          <a:lstStyle/>
          <a:p>
            <a:r>
              <a:rPr lang="en-US" dirty="0" smtClean="0"/>
              <a:t>Another API available from Google is a Geocoding API which allows us to provide an address and get the latitude and longitude</a:t>
            </a:r>
          </a:p>
          <a:p>
            <a:r>
              <a:rPr lang="en-US" dirty="0" smtClean="0"/>
              <a:t>This is extremely helpful for map-making which is essentially a scatter plot with x values as longitudes and y values as latitudes</a:t>
            </a:r>
          </a:p>
          <a:p>
            <a:r>
              <a:rPr lang="en-US" dirty="0" smtClean="0"/>
              <a:t>Again, we look to the documentation to find the API base </a:t>
            </a:r>
            <a:r>
              <a:rPr lang="en-US" dirty="0" err="1" smtClean="0"/>
              <a:t>url</a:t>
            </a:r>
            <a:endParaRPr lang="en-US" dirty="0"/>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The Geocoding API provides latitude and longitude based on an input address</a:t>
            </a:r>
            <a:endParaRPr lang="en-US" dirty="0"/>
          </a:p>
        </p:txBody>
      </p:sp>
      <p:pic>
        <p:nvPicPr>
          <p:cNvPr id="5" name="Picture 4"/>
          <p:cNvPicPr>
            <a:picLocks noChangeAspect="1"/>
          </p:cNvPicPr>
          <p:nvPr/>
        </p:nvPicPr>
        <p:blipFill>
          <a:blip r:embed="rId2"/>
          <a:stretch>
            <a:fillRect/>
          </a:stretch>
        </p:blipFill>
        <p:spPr>
          <a:xfrm>
            <a:off x="677334" y="3957682"/>
            <a:ext cx="7448550" cy="419100"/>
          </a:xfrm>
          <a:prstGeom prst="rect">
            <a:avLst/>
          </a:prstGeom>
        </p:spPr>
      </p:pic>
      <p:sp>
        <p:nvSpPr>
          <p:cNvPr id="6" name="Rectangle 5"/>
          <p:cNvSpPr/>
          <p:nvPr/>
        </p:nvSpPr>
        <p:spPr>
          <a:xfrm>
            <a:off x="933973" y="4542659"/>
            <a:ext cx="8011243" cy="1754326"/>
          </a:xfrm>
          <a:prstGeom prst="rect">
            <a:avLst/>
          </a:prstGeom>
        </p:spPr>
        <p:txBody>
          <a:bodyPr wrap="square">
            <a:spAutoFit/>
          </a:bodyPr>
          <a:lstStyle/>
          <a:p>
            <a:r>
              <a:rPr lang="en-US" sz="1200" dirty="0">
                <a:highlight>
                  <a:srgbClr val="FFFFFF"/>
                </a:highlight>
                <a:latin typeface="Courier New" panose="02070309020205020404" pitchFamily="49" charset="0"/>
              </a:rPr>
              <a:t>#get a new base </a:t>
            </a:r>
            <a:r>
              <a:rPr lang="en-US" sz="1200" dirty="0" err="1">
                <a:highlight>
                  <a:srgbClr val="FFFFFF"/>
                </a:highlight>
                <a:latin typeface="Courier New" panose="02070309020205020404" pitchFamily="49" charset="0"/>
              </a:rPr>
              <a:t>url</a:t>
            </a:r>
            <a:r>
              <a:rPr lang="en-US" sz="1200" dirty="0">
                <a:highlight>
                  <a:srgbClr val="FFFFFF"/>
                </a:highlight>
                <a:latin typeface="Courier New" panose="02070309020205020404" pitchFamily="49" charset="0"/>
              </a:rPr>
              <a:t> for the geocoding API</a:t>
            </a:r>
          </a:p>
          <a:p>
            <a:r>
              <a:rPr lang="en-US" sz="1200" dirty="0" err="1">
                <a:highlight>
                  <a:srgbClr val="FFFFFF"/>
                </a:highlight>
                <a:latin typeface="Courier New" panose="02070309020205020404" pitchFamily="49" charset="0"/>
              </a:rPr>
              <a:t>gc_base_url</a:t>
            </a:r>
            <a:r>
              <a:rPr lang="en-US" sz="1200" dirty="0">
                <a:highlight>
                  <a:srgbClr val="FFFFFF"/>
                </a:highlight>
                <a:latin typeface="Courier New" panose="02070309020205020404" pitchFamily="49" charset="0"/>
              </a:rPr>
              <a:t> </a:t>
            </a:r>
            <a:r>
              <a:rPr lang="en-US" sz="1200" b="1" dirty="0">
                <a:highlight>
                  <a:srgbClr val="FFFFFF"/>
                </a:highlight>
                <a:latin typeface="Courier New" panose="02070309020205020404" pitchFamily="49" charset="0"/>
              </a:rPr>
              <a:t>&lt;-</a:t>
            </a:r>
            <a:r>
              <a:rPr lang="en-US" sz="1200" dirty="0">
                <a:highlight>
                  <a:srgbClr val="FFFFFF"/>
                </a:highlight>
                <a:latin typeface="Courier New" panose="02070309020205020404" pitchFamily="49" charset="0"/>
              </a:rPr>
              <a:t> "</a:t>
            </a:r>
            <a:r>
              <a:rPr lang="en-US" sz="1200" u="sng" dirty="0">
                <a:highlight>
                  <a:srgbClr val="FFFFFF"/>
                </a:highlight>
                <a:latin typeface="Courier New" panose="02070309020205020404" pitchFamily="49" charset="0"/>
              </a:rPr>
              <a:t>http://maps.google.com/maps/</a:t>
            </a:r>
            <a:r>
              <a:rPr lang="en-US" sz="1200" u="sng" dirty="0" err="1">
                <a:highlight>
                  <a:srgbClr val="FFFFFF"/>
                </a:highlight>
                <a:latin typeface="Courier New" panose="02070309020205020404" pitchFamily="49" charset="0"/>
              </a:rPr>
              <a:t>api</a:t>
            </a:r>
            <a:r>
              <a:rPr lang="en-US" sz="1200" u="sng" dirty="0">
                <a:highlight>
                  <a:srgbClr val="FFFFFF"/>
                </a:highlight>
                <a:latin typeface="Courier New" panose="02070309020205020404" pitchFamily="49" charset="0"/>
              </a:rPr>
              <a:t>/geocode/</a:t>
            </a:r>
            <a:r>
              <a:rPr lang="en-US" sz="1200" u="sng" dirty="0" err="1">
                <a:highlight>
                  <a:srgbClr val="FFFFFF"/>
                </a:highlight>
                <a:latin typeface="Courier New" panose="02070309020205020404" pitchFamily="49" charset="0"/>
              </a:rPr>
              <a:t>xml?address</a:t>
            </a:r>
            <a:r>
              <a:rPr lang="en-US" sz="1200" u="sng" dirty="0">
                <a:highlight>
                  <a:srgbClr val="FFFFFF"/>
                </a:highlight>
                <a:latin typeface="Courier New" panose="02070309020205020404" pitchFamily="49" charset="0"/>
              </a:rPr>
              <a:t>=</a:t>
            </a:r>
            <a:r>
              <a:rPr lang="en-US" sz="1200" dirty="0">
                <a:highlight>
                  <a:srgbClr val="FFFFFF"/>
                </a:highlight>
                <a:latin typeface="Courier New" panose="02070309020205020404" pitchFamily="49" charset="0"/>
              </a:rPr>
              <a:t>"</a:t>
            </a:r>
          </a:p>
          <a:p>
            <a:endParaRPr lang="en-US" sz="1200" dirty="0">
              <a:highlight>
                <a:srgbClr val="FFFFFF"/>
              </a:highlight>
              <a:latin typeface="Courier New" panose="02070309020205020404" pitchFamily="49" charset="0"/>
            </a:endParaRPr>
          </a:p>
          <a:p>
            <a:r>
              <a:rPr lang="en-US" sz="1200" dirty="0">
                <a:highlight>
                  <a:srgbClr val="FFFFFF"/>
                </a:highlight>
                <a:latin typeface="Courier New" panose="02070309020205020404" pitchFamily="49" charset="0"/>
              </a:rPr>
              <a:t>#use one of our addresses to test the API</a:t>
            </a:r>
          </a:p>
          <a:p>
            <a:r>
              <a:rPr lang="en-US" sz="1200" dirty="0" err="1">
                <a:highlight>
                  <a:srgbClr val="FFFFFF"/>
                </a:highlight>
                <a:latin typeface="Courier New" panose="02070309020205020404" pitchFamily="49" charset="0"/>
              </a:rPr>
              <a:t>gc_test_url</a:t>
            </a:r>
            <a:r>
              <a:rPr lang="en-US" sz="1200" dirty="0">
                <a:highlight>
                  <a:srgbClr val="FFFFFF"/>
                </a:highlight>
                <a:latin typeface="Courier New" panose="02070309020205020404" pitchFamily="49" charset="0"/>
              </a:rPr>
              <a:t> </a:t>
            </a:r>
            <a:r>
              <a:rPr lang="en-US" sz="1200" b="1" dirty="0">
                <a:highlight>
                  <a:srgbClr val="FFFFFF"/>
                </a:highlight>
                <a:latin typeface="Courier New" panose="02070309020205020404" pitchFamily="49" charset="0"/>
              </a:rPr>
              <a:t>&lt;-</a:t>
            </a:r>
            <a:r>
              <a:rPr lang="en-US" sz="1200" dirty="0">
                <a:highlight>
                  <a:srgbClr val="FFFFFF"/>
                </a:highlight>
                <a:latin typeface="Courier New" panose="02070309020205020404" pitchFamily="49" charset="0"/>
              </a:rPr>
              <a:t> paste</a:t>
            </a:r>
            <a:r>
              <a:rPr lang="en-US" sz="1200" b="1" dirty="0">
                <a:highlight>
                  <a:srgbClr val="FFFFFF"/>
                </a:highlight>
                <a:latin typeface="Courier New" panose="02070309020205020404" pitchFamily="49" charset="0"/>
              </a:rPr>
              <a:t>(</a:t>
            </a:r>
            <a:r>
              <a:rPr lang="en-US" sz="1200" dirty="0" err="1">
                <a:highlight>
                  <a:srgbClr val="FFFFFF"/>
                </a:highlight>
                <a:latin typeface="Courier New" panose="02070309020205020404" pitchFamily="49" charset="0"/>
              </a:rPr>
              <a:t>gc_base_url</a:t>
            </a:r>
            <a:r>
              <a:rPr lang="en-US" sz="1200" dirty="0">
                <a:highlight>
                  <a:srgbClr val="FFFFFF"/>
                </a:highlight>
                <a:latin typeface="Courier New" panose="02070309020205020404" pitchFamily="49" charset="0"/>
              </a:rPr>
              <a:t>, </a:t>
            </a:r>
            <a:r>
              <a:rPr lang="en-US" sz="1200" dirty="0" err="1">
                <a:highlight>
                  <a:srgbClr val="FFFFFF"/>
                </a:highlight>
                <a:latin typeface="Courier New" panose="02070309020205020404" pitchFamily="49" charset="0"/>
              </a:rPr>
              <a:t>complete_results</a:t>
            </a:r>
            <a:r>
              <a:rPr lang="en-US" sz="1200" b="1" dirty="0" err="1">
                <a:highlight>
                  <a:srgbClr val="FFFFFF"/>
                </a:highlight>
                <a:latin typeface="Courier New" panose="02070309020205020404" pitchFamily="49" charset="0"/>
              </a:rPr>
              <a:t>$</a:t>
            </a:r>
            <a:r>
              <a:rPr lang="en-US" sz="1200" dirty="0" err="1">
                <a:highlight>
                  <a:srgbClr val="FFFFFF"/>
                </a:highlight>
                <a:latin typeface="Courier New" panose="02070309020205020404" pitchFamily="49" charset="0"/>
              </a:rPr>
              <a:t>dest_adrs</a:t>
            </a:r>
            <a:r>
              <a:rPr lang="en-US" sz="1200" b="1" dirty="0">
                <a:highlight>
                  <a:srgbClr val="FFFFFF"/>
                </a:highlight>
                <a:latin typeface="Courier New" panose="02070309020205020404" pitchFamily="49" charset="0"/>
              </a:rPr>
              <a:t>[</a:t>
            </a:r>
            <a:r>
              <a:rPr lang="en-US" sz="1200" dirty="0">
                <a:highlight>
                  <a:srgbClr val="FFFFFF"/>
                </a:highlight>
                <a:latin typeface="Courier New" panose="02070309020205020404" pitchFamily="49" charset="0"/>
              </a:rPr>
              <a:t>1</a:t>
            </a:r>
            <a:r>
              <a:rPr lang="en-US" sz="1200" b="1" dirty="0">
                <a:highlight>
                  <a:srgbClr val="FFFFFF"/>
                </a:highlight>
                <a:latin typeface="Courier New" panose="02070309020205020404" pitchFamily="49" charset="0"/>
              </a:rPr>
              <a:t>]</a:t>
            </a:r>
            <a:r>
              <a:rPr lang="en-US" sz="1200" dirty="0">
                <a:highlight>
                  <a:srgbClr val="FFFFFF"/>
                </a:highlight>
                <a:latin typeface="Courier New" panose="02070309020205020404" pitchFamily="49" charset="0"/>
              </a:rPr>
              <a:t>, </a:t>
            </a:r>
            <a:r>
              <a:rPr lang="en-US" sz="1200" dirty="0" err="1">
                <a:highlight>
                  <a:srgbClr val="FFFFFF"/>
                </a:highlight>
                <a:latin typeface="Courier New" panose="02070309020205020404" pitchFamily="49" charset="0"/>
              </a:rPr>
              <a:t>sep</a:t>
            </a:r>
            <a:r>
              <a:rPr lang="en-US" sz="1200" dirty="0">
                <a:highlight>
                  <a:srgbClr val="FFFFFF"/>
                </a:highlight>
                <a:latin typeface="Courier New" panose="02070309020205020404" pitchFamily="49" charset="0"/>
              </a:rPr>
              <a:t> </a:t>
            </a:r>
            <a:r>
              <a:rPr lang="en-US" sz="1200" b="1" dirty="0">
                <a:highlight>
                  <a:srgbClr val="FFFFFF"/>
                </a:highlight>
                <a:latin typeface="Courier New" panose="02070309020205020404" pitchFamily="49" charset="0"/>
              </a:rPr>
              <a:t>=</a:t>
            </a:r>
            <a:r>
              <a:rPr lang="en-US" sz="1200" dirty="0">
                <a:highlight>
                  <a:srgbClr val="FFFFFF"/>
                </a:highlight>
                <a:latin typeface="Courier New" panose="02070309020205020404" pitchFamily="49" charset="0"/>
              </a:rPr>
              <a:t> ""</a:t>
            </a:r>
            <a:r>
              <a:rPr lang="en-US" sz="1200" b="1" dirty="0">
                <a:highlight>
                  <a:srgbClr val="FFFFFF"/>
                </a:highlight>
                <a:latin typeface="Courier New" panose="02070309020205020404" pitchFamily="49" charset="0"/>
              </a:rPr>
              <a:t>)</a:t>
            </a:r>
            <a:endParaRPr lang="en-US" sz="1200" dirty="0">
              <a:highlight>
                <a:srgbClr val="FFFFFF"/>
              </a:highlight>
              <a:latin typeface="Courier New" panose="02070309020205020404" pitchFamily="49" charset="0"/>
            </a:endParaRPr>
          </a:p>
          <a:p>
            <a:endParaRPr lang="en-US" sz="1200" dirty="0">
              <a:highlight>
                <a:srgbClr val="FFFFFF"/>
              </a:highlight>
              <a:latin typeface="Courier New" panose="02070309020205020404" pitchFamily="49" charset="0"/>
            </a:endParaRPr>
          </a:p>
          <a:p>
            <a:r>
              <a:rPr lang="en-US" sz="1200" b="1" dirty="0">
                <a:highlight>
                  <a:srgbClr val="FFFFFF"/>
                </a:highlight>
                <a:latin typeface="Courier New" panose="02070309020205020404" pitchFamily="49" charset="0"/>
              </a:rPr>
              <a:t>&gt;</a:t>
            </a:r>
            <a:r>
              <a:rPr lang="en-US" sz="1200" dirty="0">
                <a:highlight>
                  <a:srgbClr val="FFFFFF"/>
                </a:highlight>
                <a:latin typeface="Courier New" panose="02070309020205020404" pitchFamily="49" charset="0"/>
              </a:rPr>
              <a:t> </a:t>
            </a:r>
            <a:r>
              <a:rPr lang="en-US" sz="1200" dirty="0" err="1">
                <a:highlight>
                  <a:srgbClr val="FFFFFF"/>
                </a:highlight>
                <a:latin typeface="Courier New" panose="02070309020205020404" pitchFamily="49" charset="0"/>
              </a:rPr>
              <a:t>gc_test_url</a:t>
            </a:r>
            <a:endParaRPr lang="en-US" sz="1200" dirty="0">
              <a:highlight>
                <a:srgbClr val="FFFFFF"/>
              </a:highlight>
              <a:latin typeface="Courier New" panose="02070309020205020404" pitchFamily="49" charset="0"/>
            </a:endParaRPr>
          </a:p>
          <a:p>
            <a:r>
              <a:rPr lang="en-US" sz="1200" b="1" dirty="0">
                <a:highlight>
                  <a:srgbClr val="FFFFFF"/>
                </a:highlight>
                <a:latin typeface="Courier New" panose="02070309020205020404" pitchFamily="49" charset="0"/>
              </a:rPr>
              <a:t>[</a:t>
            </a:r>
            <a:r>
              <a:rPr lang="en-US" sz="1200" dirty="0">
                <a:highlight>
                  <a:srgbClr val="FFFFFF"/>
                </a:highlight>
                <a:latin typeface="Courier New" panose="02070309020205020404" pitchFamily="49" charset="0"/>
              </a:rPr>
              <a:t>1</a:t>
            </a:r>
            <a:r>
              <a:rPr lang="en-US" sz="1200" b="1" dirty="0">
                <a:highlight>
                  <a:srgbClr val="FFFFFF"/>
                </a:highlight>
                <a:latin typeface="Courier New" panose="02070309020205020404" pitchFamily="49" charset="0"/>
              </a:rPr>
              <a:t>]</a:t>
            </a:r>
            <a:r>
              <a:rPr lang="en-US" sz="1200" dirty="0">
                <a:highlight>
                  <a:srgbClr val="FFFFFF"/>
                </a:highlight>
                <a:latin typeface="Courier New" panose="02070309020205020404" pitchFamily="49" charset="0"/>
              </a:rPr>
              <a:t> "</a:t>
            </a:r>
            <a:r>
              <a:rPr lang="en-US" sz="1200" u="sng" dirty="0">
                <a:highlight>
                  <a:srgbClr val="FFFFFF"/>
                </a:highlight>
                <a:latin typeface="Courier New" panose="02070309020205020404" pitchFamily="49" charset="0"/>
              </a:rPr>
              <a:t>http://maps.google.com/maps/</a:t>
            </a:r>
            <a:r>
              <a:rPr lang="en-US" sz="1200" u="sng" dirty="0" err="1">
                <a:highlight>
                  <a:srgbClr val="FFFFFF"/>
                </a:highlight>
                <a:latin typeface="Courier New" panose="02070309020205020404" pitchFamily="49" charset="0"/>
              </a:rPr>
              <a:t>api</a:t>
            </a:r>
            <a:r>
              <a:rPr lang="en-US" sz="1200" u="sng" dirty="0">
                <a:highlight>
                  <a:srgbClr val="FFFFFF"/>
                </a:highlight>
                <a:latin typeface="Courier New" panose="02070309020205020404" pitchFamily="49" charset="0"/>
              </a:rPr>
              <a:t>/geocode/</a:t>
            </a:r>
            <a:r>
              <a:rPr lang="en-US" sz="1200" u="sng" dirty="0" err="1">
                <a:highlight>
                  <a:srgbClr val="FFFFFF"/>
                </a:highlight>
                <a:latin typeface="Courier New" panose="02070309020205020404" pitchFamily="49" charset="0"/>
              </a:rPr>
              <a:t>xml?address</a:t>
            </a:r>
            <a:r>
              <a:rPr lang="en-US" sz="1200" u="sng" dirty="0">
                <a:highlight>
                  <a:srgbClr val="FFFFFF"/>
                </a:highlight>
                <a:latin typeface="Courier New" panose="02070309020205020404" pitchFamily="49" charset="0"/>
              </a:rPr>
              <a:t>=15025+Manchester+Rd+Ballwin+MO</a:t>
            </a:r>
            <a:r>
              <a:rPr lang="en-US" sz="1200" dirty="0">
                <a:highlight>
                  <a:srgbClr val="FFFFFF"/>
                </a:highlight>
                <a:latin typeface="Courier New" panose="02070309020205020404" pitchFamily="49" charset="0"/>
              </a:rPr>
              <a:t>"</a:t>
            </a:r>
          </a:p>
        </p:txBody>
      </p:sp>
    </p:spTree>
    <p:extLst>
      <p:ext uri="{BB962C8B-B14F-4D97-AF65-F5344CB8AC3E}">
        <p14:creationId xmlns:p14="http://schemas.microsoft.com/office/powerpoint/2010/main" val="773848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95437" y="-176213"/>
            <a:ext cx="9001125" cy="7210425"/>
          </a:xfrm>
          <a:prstGeom prst="rect">
            <a:avLst/>
          </a:prstGeom>
        </p:spPr>
      </p:pic>
      <p:sp>
        <p:nvSpPr>
          <p:cNvPr id="4" name="Rectangle 3"/>
          <p:cNvSpPr/>
          <p:nvPr/>
        </p:nvSpPr>
        <p:spPr>
          <a:xfrm>
            <a:off x="2038526" y="3506598"/>
            <a:ext cx="2541864" cy="5788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372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Geocoding API Function and Results</a:t>
            </a:r>
            <a:endParaRPr lang="en-US" dirty="0"/>
          </a:p>
        </p:txBody>
      </p:sp>
      <p:sp>
        <p:nvSpPr>
          <p:cNvPr id="7" name="Rectangle 6"/>
          <p:cNvSpPr/>
          <p:nvPr/>
        </p:nvSpPr>
        <p:spPr>
          <a:xfrm>
            <a:off x="153189" y="1164134"/>
            <a:ext cx="6941055" cy="5047536"/>
          </a:xfrm>
          <a:prstGeom prst="rect">
            <a:avLst/>
          </a:prstGeom>
        </p:spPr>
        <p:txBody>
          <a:bodyPr wrap="square">
            <a:spAutoFit/>
          </a:bodyPr>
          <a:lstStyle/>
          <a:p>
            <a:r>
              <a:rPr lang="en-US" sz="1400" dirty="0">
                <a:highlight>
                  <a:srgbClr val="FFFFFF"/>
                </a:highlight>
                <a:latin typeface="Courier New" panose="02070309020205020404" pitchFamily="49" charset="0"/>
              </a:rPr>
              <a:t>#function to pull back </a:t>
            </a:r>
            <a:r>
              <a:rPr lang="en-US" sz="1400" dirty="0" err="1">
                <a:highlight>
                  <a:srgbClr val="FFFFFF"/>
                </a:highlight>
                <a:latin typeface="Courier New" panose="02070309020205020404" pitchFamily="49" charset="0"/>
              </a:rPr>
              <a:t>lat</a:t>
            </a:r>
            <a:r>
              <a:rPr lang="en-US" sz="1400" dirty="0">
                <a:highlight>
                  <a:srgbClr val="FFFFFF"/>
                </a:highlight>
                <a:latin typeface="Courier New" panose="02070309020205020404" pitchFamily="49" charset="0"/>
              </a:rPr>
              <a:t> / </a:t>
            </a:r>
            <a:r>
              <a:rPr lang="en-US" sz="1400" dirty="0" err="1">
                <a:highlight>
                  <a:srgbClr val="FFFFFF"/>
                </a:highlight>
                <a:latin typeface="Courier New" panose="02070309020205020404" pitchFamily="49" charset="0"/>
              </a:rPr>
              <a:t>lon</a:t>
            </a:r>
            <a:endParaRPr lang="en-US" sz="1400" dirty="0">
              <a:highlight>
                <a:srgbClr val="FFFFFF"/>
              </a:highlight>
              <a:latin typeface="Courier New" panose="02070309020205020404" pitchFamily="49" charset="0"/>
            </a:endParaRPr>
          </a:p>
          <a:p>
            <a:r>
              <a:rPr lang="en-US" sz="1400" dirty="0" err="1">
                <a:highlight>
                  <a:srgbClr val="FFFFFF"/>
                </a:highlight>
                <a:latin typeface="Courier New" panose="02070309020205020404" pitchFamily="49" charset="0"/>
              </a:rPr>
              <a:t>find_ll</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&lt;-</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function(</a:t>
            </a:r>
            <a:r>
              <a:rPr lang="en-US" sz="1400" dirty="0" err="1">
                <a:highlight>
                  <a:srgbClr val="FFFFFF"/>
                </a:highlight>
                <a:latin typeface="Courier New" panose="02070309020205020404" pitchFamily="49" charset="0"/>
              </a:rPr>
              <a:t>adrs</a:t>
            </a:r>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a:p>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gc_url</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&lt;-</a:t>
            </a:r>
            <a:r>
              <a:rPr lang="en-US" sz="1400" dirty="0">
                <a:highlight>
                  <a:srgbClr val="FFFFFF"/>
                </a:highlight>
                <a:latin typeface="Courier New" panose="02070309020205020404" pitchFamily="49" charset="0"/>
              </a:rPr>
              <a:t> paste</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gc_base_url</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adrs</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sep</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a:p>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gc_xml</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&lt;-</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xmlParse</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GET</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gc_url</a:t>
            </a:r>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a:p>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lat</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&lt;-</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as.numeric</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xmlValue</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xmlChildren</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xpathApply</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gc_xml</a:t>
            </a:r>
            <a:r>
              <a:rPr lang="en-US" sz="1400" dirty="0">
                <a:highlight>
                  <a:srgbClr val="FFFFFF"/>
                </a:highlight>
                <a:latin typeface="Courier New" panose="02070309020205020404" pitchFamily="49" charset="0"/>
              </a:rPr>
              <a:t>, </a:t>
            </a:r>
          </a:p>
          <a:p>
            <a:r>
              <a:rPr lang="en-US" sz="1400" dirty="0">
                <a:highlight>
                  <a:srgbClr val="FFFFFF"/>
                </a:highlight>
                <a:latin typeface="Courier New" panose="02070309020205020404" pitchFamily="49" charset="0"/>
              </a:rPr>
              <a:t>                                                    path </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 "//location/</a:t>
            </a:r>
            <a:r>
              <a:rPr lang="en-US" sz="1400" dirty="0" err="1">
                <a:highlight>
                  <a:srgbClr val="FFFFFF"/>
                </a:highlight>
                <a:latin typeface="Courier New" panose="02070309020205020404" pitchFamily="49" charset="0"/>
              </a:rPr>
              <a:t>lat</a:t>
            </a:r>
            <a:r>
              <a:rPr lang="en-US" sz="1400" dirty="0">
                <a:highlight>
                  <a:srgbClr val="FFFFFF"/>
                </a:highlight>
                <a:latin typeface="Courier New" panose="02070309020205020404" pitchFamily="49" charset="0"/>
              </a:rPr>
              <a:t>"</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1</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1</a:t>
            </a:r>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a:p>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lon</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&lt;-</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as.numeric</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xmlValue</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xmlChildren</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xpathApply</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gc_xml</a:t>
            </a:r>
            <a:r>
              <a:rPr lang="en-US" sz="1400" dirty="0">
                <a:highlight>
                  <a:srgbClr val="FFFFFF"/>
                </a:highlight>
                <a:latin typeface="Courier New" panose="02070309020205020404" pitchFamily="49" charset="0"/>
              </a:rPr>
              <a:t>, </a:t>
            </a:r>
          </a:p>
          <a:p>
            <a:r>
              <a:rPr lang="en-US" sz="1400" dirty="0">
                <a:highlight>
                  <a:srgbClr val="FFFFFF"/>
                </a:highlight>
                <a:latin typeface="Courier New" panose="02070309020205020404" pitchFamily="49" charset="0"/>
              </a:rPr>
              <a:t>                                                    path </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 "//location/</a:t>
            </a:r>
            <a:r>
              <a:rPr lang="en-US" sz="1400" dirty="0" err="1">
                <a:highlight>
                  <a:srgbClr val="FFFFFF"/>
                </a:highlight>
                <a:latin typeface="Courier New" panose="02070309020205020404" pitchFamily="49" charset="0"/>
              </a:rPr>
              <a:t>lng</a:t>
            </a:r>
            <a:r>
              <a:rPr lang="en-US" sz="1400" dirty="0">
                <a:highlight>
                  <a:srgbClr val="FFFFFF"/>
                </a:highlight>
                <a:latin typeface="Courier New" panose="02070309020205020404" pitchFamily="49" charset="0"/>
              </a:rPr>
              <a:t>"</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1</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1</a:t>
            </a:r>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a:p>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Sys.sleep</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0.5</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 </a:t>
            </a:r>
          </a:p>
          <a:p>
            <a:r>
              <a:rPr lang="en-US" sz="1400" dirty="0">
                <a:highlight>
                  <a:srgbClr val="FFFFFF"/>
                </a:highlight>
                <a:latin typeface="Courier New" panose="02070309020205020404" pitchFamily="49" charset="0"/>
              </a:rPr>
              <a:t>  c</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lat</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lon</a:t>
            </a:r>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a:p>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a:p>
            <a:endParaRPr lang="en-US" sz="1400" dirty="0">
              <a:highlight>
                <a:srgbClr val="FFFFFF"/>
              </a:highlight>
              <a:latin typeface="Courier New" panose="02070309020205020404" pitchFamily="49" charset="0"/>
            </a:endParaRPr>
          </a:p>
          <a:p>
            <a:r>
              <a:rPr lang="en-US" sz="1400" dirty="0">
                <a:highlight>
                  <a:srgbClr val="FFFFFF"/>
                </a:highlight>
                <a:latin typeface="Courier New" panose="02070309020205020404" pitchFamily="49" charset="0"/>
              </a:rPr>
              <a:t>#get all </a:t>
            </a:r>
            <a:r>
              <a:rPr lang="en-US" sz="1400" dirty="0" err="1">
                <a:highlight>
                  <a:srgbClr val="FFFFFF"/>
                </a:highlight>
                <a:latin typeface="Courier New" panose="02070309020205020404" pitchFamily="49" charset="0"/>
              </a:rPr>
              <a:t>lat</a:t>
            </a:r>
            <a:r>
              <a:rPr lang="en-US" sz="1400" dirty="0">
                <a:highlight>
                  <a:srgbClr val="FFFFFF"/>
                </a:highlight>
                <a:latin typeface="Courier New" panose="02070309020205020404" pitchFamily="49" charset="0"/>
              </a:rPr>
              <a:t> / </a:t>
            </a:r>
            <a:r>
              <a:rPr lang="en-US" sz="1400" dirty="0" err="1">
                <a:highlight>
                  <a:srgbClr val="FFFFFF"/>
                </a:highlight>
                <a:latin typeface="Courier New" panose="02070309020205020404" pitchFamily="49" charset="0"/>
              </a:rPr>
              <a:t>lon</a:t>
            </a:r>
            <a:r>
              <a:rPr lang="en-US" sz="1400" dirty="0">
                <a:highlight>
                  <a:srgbClr val="FFFFFF"/>
                </a:highlight>
                <a:latin typeface="Courier New" panose="02070309020205020404" pitchFamily="49" charset="0"/>
              </a:rPr>
              <a:t> for unique addresses</a:t>
            </a:r>
          </a:p>
          <a:p>
            <a:r>
              <a:rPr lang="en-US" sz="1400" dirty="0" err="1">
                <a:highlight>
                  <a:srgbClr val="FFFFFF"/>
                </a:highlight>
                <a:latin typeface="Courier New" panose="02070309020205020404" pitchFamily="49" charset="0"/>
              </a:rPr>
              <a:t>unq_adrs</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&lt;-</a:t>
            </a:r>
            <a:r>
              <a:rPr lang="en-US" sz="1400" dirty="0">
                <a:highlight>
                  <a:srgbClr val="FFFFFF"/>
                </a:highlight>
                <a:latin typeface="Courier New" panose="02070309020205020404" pitchFamily="49" charset="0"/>
              </a:rPr>
              <a:t> unique</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complete_results</a:t>
            </a:r>
            <a:r>
              <a:rPr lang="en-US" sz="1400" b="1" dirty="0" err="1">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dest_adrs</a:t>
            </a:r>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a:p>
            <a:r>
              <a:rPr lang="en-US" sz="1400" dirty="0" err="1">
                <a:highlight>
                  <a:srgbClr val="FFFFFF"/>
                </a:highlight>
                <a:latin typeface="Courier New" panose="02070309020205020404" pitchFamily="49" charset="0"/>
              </a:rPr>
              <a:t>all_lat_lon</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&lt;-</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sapply</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unq_adrs</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function(</a:t>
            </a:r>
            <a:r>
              <a:rPr lang="en-US" sz="1400" dirty="0">
                <a:highlight>
                  <a:srgbClr val="FFFFFF"/>
                </a:highlight>
                <a:latin typeface="Courier New" panose="02070309020205020404" pitchFamily="49" charset="0"/>
              </a:rPr>
              <a:t>m</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find_ll</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m</a:t>
            </a:r>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a:p>
            <a:endParaRPr lang="en-US" sz="1400" dirty="0">
              <a:highlight>
                <a:srgbClr val="FFFFFF"/>
              </a:highlight>
              <a:latin typeface="Courier New" panose="02070309020205020404" pitchFamily="49" charset="0"/>
            </a:endParaRPr>
          </a:p>
          <a:p>
            <a:r>
              <a:rPr lang="en-US" sz="1400" dirty="0" err="1">
                <a:highlight>
                  <a:srgbClr val="FFFFFF"/>
                </a:highlight>
                <a:latin typeface="Courier New" panose="02070309020205020404" pitchFamily="49" charset="0"/>
              </a:rPr>
              <a:t>geo_coded_results</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&lt;-</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data.frame</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unq_adrs</a:t>
            </a:r>
            <a:r>
              <a:rPr lang="en-US" sz="1400" dirty="0">
                <a:highlight>
                  <a:srgbClr val="FFFFFF"/>
                </a:highlight>
                <a:latin typeface="Courier New" panose="02070309020205020404" pitchFamily="49" charset="0"/>
              </a:rPr>
              <a:t>, t</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all_lat_lon</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row.names</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NULL</a:t>
            </a:r>
            <a:r>
              <a:rPr lang="en-US" sz="1400" dirty="0">
                <a:highlight>
                  <a:srgbClr val="FFFFFF"/>
                </a:highlight>
                <a:latin typeface="Courier New" panose="02070309020205020404" pitchFamily="49" charset="0"/>
              </a:rPr>
              <a:t>, </a:t>
            </a:r>
          </a:p>
          <a:p>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stringsAsFactors</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FALSE)</a:t>
            </a:r>
            <a:endParaRPr lang="en-US" sz="1400" dirty="0">
              <a:highlight>
                <a:srgbClr val="FFFFFF"/>
              </a:highlight>
              <a:latin typeface="Courier New" panose="02070309020205020404" pitchFamily="49" charset="0"/>
            </a:endParaRPr>
          </a:p>
          <a:p>
            <a:endParaRPr lang="en-US" sz="1400" dirty="0">
              <a:highlight>
                <a:srgbClr val="FFFFFF"/>
              </a:highlight>
              <a:latin typeface="Courier New" panose="02070309020205020404" pitchFamily="49" charset="0"/>
            </a:endParaRPr>
          </a:p>
          <a:p>
            <a:r>
              <a:rPr lang="en-US" sz="1400" dirty="0">
                <a:highlight>
                  <a:srgbClr val="FFFFFF"/>
                </a:highlight>
                <a:latin typeface="Courier New" panose="02070309020205020404" pitchFamily="49" charset="0"/>
              </a:rPr>
              <a:t>names</a:t>
            </a:r>
            <a:r>
              <a:rPr lang="en-US" sz="1400" b="1"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geo_coded_results</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2</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3</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 </a:t>
            </a:r>
            <a:r>
              <a:rPr lang="en-US" sz="1400" b="1" dirty="0">
                <a:highlight>
                  <a:srgbClr val="FFFFFF"/>
                </a:highlight>
                <a:latin typeface="Courier New" panose="02070309020205020404" pitchFamily="49" charset="0"/>
              </a:rPr>
              <a:t>&lt;-</a:t>
            </a:r>
            <a:r>
              <a:rPr lang="en-US" sz="1400" dirty="0">
                <a:highlight>
                  <a:srgbClr val="FFFFFF"/>
                </a:highlight>
                <a:latin typeface="Courier New" panose="02070309020205020404" pitchFamily="49" charset="0"/>
              </a:rPr>
              <a:t> c</a:t>
            </a:r>
            <a:r>
              <a:rPr lang="en-US" sz="1400" b="1" dirty="0">
                <a:highlight>
                  <a:srgbClr val="FFFFFF"/>
                </a:highlight>
                <a:latin typeface="Courier New" panose="02070309020205020404" pitchFamily="49" charset="0"/>
              </a:rPr>
              <a:t>(</a:t>
            </a:r>
            <a:r>
              <a:rPr lang="en-US" sz="1400" dirty="0">
                <a:highlight>
                  <a:srgbClr val="FFFFFF"/>
                </a:highlight>
                <a:latin typeface="Courier New" panose="02070309020205020404" pitchFamily="49" charset="0"/>
              </a:rPr>
              <a:t>"</a:t>
            </a:r>
            <a:r>
              <a:rPr lang="en-US" sz="1400" dirty="0" err="1">
                <a:highlight>
                  <a:srgbClr val="FFFFFF"/>
                </a:highlight>
                <a:latin typeface="Courier New" panose="02070309020205020404" pitchFamily="49" charset="0"/>
              </a:rPr>
              <a:t>lat</a:t>
            </a:r>
            <a:r>
              <a:rPr lang="en-US" sz="1400" dirty="0">
                <a:highlight>
                  <a:srgbClr val="FFFFFF"/>
                </a:highlight>
                <a:latin typeface="Courier New" panose="02070309020205020404" pitchFamily="49" charset="0"/>
              </a:rPr>
              <a:t>", "</a:t>
            </a:r>
            <a:r>
              <a:rPr lang="en-US" sz="1400" dirty="0" err="1">
                <a:highlight>
                  <a:srgbClr val="FFFFFF"/>
                </a:highlight>
                <a:latin typeface="Courier New" panose="02070309020205020404" pitchFamily="49" charset="0"/>
              </a:rPr>
              <a:t>lon</a:t>
            </a:r>
            <a:r>
              <a:rPr lang="en-US" sz="1400" dirty="0">
                <a:highlight>
                  <a:srgbClr val="FFFFFF"/>
                </a:highlight>
                <a:latin typeface="Courier New" panose="02070309020205020404" pitchFamily="49" charset="0"/>
              </a:rPr>
              <a:t>"</a:t>
            </a:r>
            <a:r>
              <a:rPr lang="en-US" sz="1400" b="1" dirty="0">
                <a:highlight>
                  <a:srgbClr val="FFFFFF"/>
                </a:highlight>
                <a:latin typeface="Courier New" panose="02070309020205020404" pitchFamily="49" charset="0"/>
              </a:rPr>
              <a:t>)</a:t>
            </a:r>
            <a:endParaRPr lang="en-US" sz="1400" dirty="0">
              <a:highlight>
                <a:srgbClr val="FFFFFF"/>
              </a:highlight>
              <a:latin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7381460" y="2693728"/>
            <a:ext cx="4438427" cy="1813324"/>
          </a:xfrm>
          <a:prstGeom prst="rect">
            <a:avLst/>
          </a:prstGeom>
        </p:spPr>
      </p:pic>
    </p:spTree>
    <p:extLst>
      <p:ext uri="{BB962C8B-B14F-4D97-AF65-F5344CB8AC3E}">
        <p14:creationId xmlns:p14="http://schemas.microsoft.com/office/powerpoint/2010/main" val="33214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Places API</a:t>
            </a:r>
            <a:endParaRPr lang="en-US" dirty="0"/>
          </a:p>
        </p:txBody>
      </p:sp>
      <p:sp>
        <p:nvSpPr>
          <p:cNvPr id="3" name="Content Placeholder 2"/>
          <p:cNvSpPr>
            <a:spLocks noGrp="1"/>
          </p:cNvSpPr>
          <p:nvPr>
            <p:ph idx="1"/>
          </p:nvPr>
        </p:nvSpPr>
        <p:spPr>
          <a:xfrm>
            <a:off x="677334" y="1776275"/>
            <a:ext cx="8596668" cy="3880773"/>
          </a:xfrm>
        </p:spPr>
        <p:txBody>
          <a:bodyPr>
            <a:noAutofit/>
          </a:bodyPr>
          <a:lstStyle/>
          <a:p>
            <a:r>
              <a:rPr lang="en-US" sz="2000" dirty="0" smtClean="0"/>
              <a:t>This API allows for a “look around” type search </a:t>
            </a:r>
          </a:p>
          <a:p>
            <a:r>
              <a:rPr lang="en-US" sz="2000" dirty="0" smtClean="0"/>
              <a:t>Parameters include</a:t>
            </a:r>
          </a:p>
          <a:p>
            <a:pPr lvl="1"/>
            <a:r>
              <a:rPr lang="en-US" sz="1800" dirty="0" smtClean="0"/>
              <a:t>Latitude and Longitude of </a:t>
            </a:r>
            <a:r>
              <a:rPr lang="en-US" sz="1800" dirty="0" err="1" smtClean="0"/>
              <a:t>lookaround</a:t>
            </a:r>
            <a:r>
              <a:rPr lang="en-US" sz="1800" dirty="0" smtClean="0"/>
              <a:t> origin</a:t>
            </a:r>
          </a:p>
          <a:p>
            <a:pPr lvl="1"/>
            <a:r>
              <a:rPr lang="en-US" sz="1800" dirty="0" smtClean="0"/>
              <a:t>Type (bank, bar, library, pharmacy, …)</a:t>
            </a:r>
          </a:p>
          <a:p>
            <a:pPr lvl="1"/>
            <a:r>
              <a:rPr lang="en-US" sz="1800" dirty="0" smtClean="0"/>
              <a:t>Keyword</a:t>
            </a:r>
          </a:p>
          <a:p>
            <a:pPr lvl="1"/>
            <a:r>
              <a:rPr lang="en-US" sz="1800" dirty="0" smtClean="0"/>
              <a:t>Radius</a:t>
            </a:r>
          </a:p>
          <a:p>
            <a:r>
              <a:rPr lang="en-US" sz="2000" dirty="0" smtClean="0"/>
              <a:t>Requires an API key </a:t>
            </a:r>
            <a:r>
              <a:rPr lang="en-US" sz="2000" dirty="0" smtClean="0">
                <a:sym typeface="Wingdings" panose="05000000000000000000" pitchFamily="2" charset="2"/>
              </a:rPr>
              <a:t> these are free as long but require registering with Google</a:t>
            </a:r>
          </a:p>
          <a:p>
            <a:r>
              <a:rPr lang="en-US" sz="2000" dirty="0" smtClean="0">
                <a:sym typeface="Wingdings" panose="05000000000000000000" pitchFamily="2" charset="2"/>
              </a:rPr>
              <a:t>JSON, rather than XML is recommended as the return type</a:t>
            </a:r>
            <a:endParaRPr lang="en-US" sz="2000" dirty="0" smtClean="0"/>
          </a:p>
          <a:p>
            <a:r>
              <a:rPr lang="en-US" sz="2000" dirty="0" smtClean="0"/>
              <a:t>This can be used with the prior two APIs to find the nearest location of interest to a given address</a:t>
            </a:r>
          </a:p>
          <a:p>
            <a:pPr lvl="1"/>
            <a:endParaRPr lang="en-US" sz="1800" dirty="0" smtClean="0"/>
          </a:p>
          <a:p>
            <a:endParaRPr lang="en-US" sz="2000" dirty="0"/>
          </a:p>
        </p:txBody>
      </p:sp>
    </p:spTree>
    <p:extLst>
      <p:ext uri="{BB962C8B-B14F-4D97-AF65-F5344CB8AC3E}">
        <p14:creationId xmlns:p14="http://schemas.microsoft.com/office/powerpoint/2010/main" val="2630702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Google APIs with R</a:t>
            </a:r>
            <a:endParaRPr lang="en-US" dirty="0"/>
          </a:p>
        </p:txBody>
      </p:sp>
      <p:sp>
        <p:nvSpPr>
          <p:cNvPr id="3" name="Content Placeholder 2"/>
          <p:cNvSpPr>
            <a:spLocks noGrp="1"/>
          </p:cNvSpPr>
          <p:nvPr>
            <p:ph idx="1"/>
          </p:nvPr>
        </p:nvSpPr>
        <p:spPr/>
        <p:txBody>
          <a:bodyPr/>
          <a:lstStyle/>
          <a:p>
            <a:r>
              <a:rPr lang="en-US" dirty="0" smtClean="0"/>
              <a:t>Google APIs have throttling limits regarding how many times they can be accessed within given time periods</a:t>
            </a:r>
            <a:endParaRPr lang="en-US" dirty="0" smtClean="0"/>
          </a:p>
          <a:p>
            <a:r>
              <a:rPr lang="en-US" dirty="0" smtClean="0"/>
              <a:t>Current </a:t>
            </a:r>
            <a:r>
              <a:rPr lang="en-US" dirty="0" smtClean="0"/>
              <a:t>packages:</a:t>
            </a:r>
          </a:p>
          <a:p>
            <a:pPr lvl="1"/>
            <a:r>
              <a:rPr lang="en-US" dirty="0" err="1" smtClean="0"/>
              <a:t>RgoogMaps</a:t>
            </a:r>
            <a:r>
              <a:rPr lang="en-US" dirty="0" smtClean="0"/>
              <a:t>, </a:t>
            </a:r>
            <a:r>
              <a:rPr lang="en-US" dirty="0" err="1" smtClean="0"/>
              <a:t>gmapsdistance</a:t>
            </a:r>
            <a:r>
              <a:rPr lang="en-US" dirty="0" smtClean="0"/>
              <a:t>, placement, </a:t>
            </a:r>
            <a:r>
              <a:rPr lang="en-US" dirty="0" err="1" smtClean="0"/>
              <a:t>googleway</a:t>
            </a:r>
            <a:endParaRPr lang="en-US" dirty="0" smtClean="0"/>
          </a:p>
          <a:p>
            <a:endParaRPr lang="en-US" dirty="0"/>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There are many Google APIs which can be accessed via R using homebrewed solutions or existing packages</a:t>
            </a:r>
            <a:endParaRPr lang="en-US" dirty="0"/>
          </a:p>
        </p:txBody>
      </p:sp>
    </p:spTree>
    <p:extLst>
      <p:ext uri="{BB962C8B-B14F-4D97-AF65-F5344CB8AC3E}">
        <p14:creationId xmlns:p14="http://schemas.microsoft.com/office/powerpoint/2010/main" val="4036673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Data in R</a:t>
            </a:r>
            <a:endParaRPr lang="en-US" dirty="0"/>
          </a:p>
        </p:txBody>
      </p:sp>
      <p:sp>
        <p:nvSpPr>
          <p:cNvPr id="3" name="Text Placeholder 2"/>
          <p:cNvSpPr>
            <a:spLocks noGrp="1"/>
          </p:cNvSpPr>
          <p:nvPr>
            <p:ph type="body" idx="1"/>
          </p:nvPr>
        </p:nvSpPr>
        <p:spPr/>
        <p:txBody>
          <a:bodyPr/>
          <a:lstStyle/>
          <a:p>
            <a:r>
              <a:rPr lang="en-US" b="1" i="1" dirty="0"/>
              <a:t>No, A VLOOKUP Won’t Work on This One</a:t>
            </a:r>
          </a:p>
        </p:txBody>
      </p:sp>
    </p:spTree>
    <p:extLst>
      <p:ext uri="{BB962C8B-B14F-4D97-AF65-F5344CB8AC3E}">
        <p14:creationId xmlns:p14="http://schemas.microsoft.com/office/powerpoint/2010/main" val="1810936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Data – A Working Definition</a:t>
            </a:r>
            <a:endParaRPr lang="en-US" dirty="0"/>
          </a:p>
        </p:txBody>
      </p:sp>
      <p:sp>
        <p:nvSpPr>
          <p:cNvPr id="3" name="Content Placeholder 2"/>
          <p:cNvSpPr>
            <a:spLocks noGrp="1"/>
          </p:cNvSpPr>
          <p:nvPr>
            <p:ph idx="1"/>
          </p:nvPr>
        </p:nvSpPr>
        <p:spPr/>
        <p:txBody>
          <a:bodyPr>
            <a:normAutofit/>
          </a:bodyPr>
          <a:lstStyle/>
          <a:p>
            <a:r>
              <a:rPr lang="en-US" sz="2000" dirty="0" smtClean="0"/>
              <a:t>For this discussion, characteristics of Large Data include</a:t>
            </a:r>
          </a:p>
          <a:p>
            <a:pPr lvl="1"/>
            <a:r>
              <a:rPr lang="en-US" sz="1800" dirty="0" smtClean="0"/>
              <a:t>Too large to open in Excel</a:t>
            </a:r>
          </a:p>
          <a:p>
            <a:pPr lvl="2"/>
            <a:r>
              <a:rPr lang="en-US" sz="1600" dirty="0" smtClean="0"/>
              <a:t>Note: with tools like Power Query and Power Pivot, this might be less of a problem</a:t>
            </a:r>
          </a:p>
          <a:p>
            <a:pPr lvl="1"/>
            <a:r>
              <a:rPr lang="en-US" sz="1800" dirty="0" smtClean="0"/>
              <a:t>Not readily available in any kind of data warehouse</a:t>
            </a:r>
          </a:p>
          <a:p>
            <a:pPr lvl="1"/>
            <a:r>
              <a:rPr lang="en-US" sz="1800" dirty="0" smtClean="0"/>
              <a:t>Not readily connected to any kind of BI tool</a:t>
            </a:r>
          </a:p>
          <a:p>
            <a:pPr lvl="1"/>
            <a:r>
              <a:rPr lang="en-US" sz="1800" dirty="0" smtClean="0"/>
              <a:t>Big, but not </a:t>
            </a:r>
            <a:r>
              <a:rPr lang="en-US" sz="1800" i="1" dirty="0" smtClean="0"/>
              <a:t>too </a:t>
            </a:r>
            <a:r>
              <a:rPr lang="en-US" sz="1800" dirty="0" smtClean="0"/>
              <a:t>big </a:t>
            </a:r>
            <a:r>
              <a:rPr lang="en-US" sz="1800" dirty="0" smtClean="0">
                <a:sym typeface="Wingdings" panose="05000000000000000000" pitchFamily="2" charset="2"/>
              </a:rPr>
              <a:t> can live inside our computer’s RAM</a:t>
            </a:r>
            <a:endParaRPr lang="en-US" sz="1800" dirty="0" smtClean="0"/>
          </a:p>
          <a:p>
            <a:r>
              <a:rPr lang="en-US" sz="2000" dirty="0" smtClean="0"/>
              <a:t>R is really good at doing things with large data</a:t>
            </a:r>
          </a:p>
          <a:p>
            <a:r>
              <a:rPr lang="en-US" sz="2000" dirty="0" smtClean="0"/>
              <a:t>Getting the data into R can be effectively accomplished with the </a:t>
            </a:r>
            <a:r>
              <a:rPr lang="en-US" sz="2000" b="1" dirty="0" err="1" smtClean="0">
                <a:solidFill>
                  <a:schemeClr val="accent2"/>
                </a:solidFill>
              </a:rPr>
              <a:t>readr</a:t>
            </a:r>
            <a:r>
              <a:rPr lang="en-US" sz="2000" dirty="0" smtClean="0"/>
              <a:t> package or </a:t>
            </a:r>
            <a:r>
              <a:rPr lang="en-US" sz="2000" b="1" dirty="0" err="1" smtClean="0">
                <a:solidFill>
                  <a:schemeClr val="accent2"/>
                </a:solidFill>
              </a:rPr>
              <a:t>fread</a:t>
            </a:r>
            <a:r>
              <a:rPr lang="en-US" sz="2000" dirty="0" smtClean="0"/>
              <a:t> from </a:t>
            </a:r>
            <a:r>
              <a:rPr lang="en-US" sz="2000" b="1" dirty="0" err="1" smtClean="0">
                <a:solidFill>
                  <a:schemeClr val="accent2"/>
                </a:solidFill>
              </a:rPr>
              <a:t>data.table</a:t>
            </a:r>
            <a:endParaRPr lang="en-US" sz="2000" b="1" dirty="0">
              <a:solidFill>
                <a:schemeClr val="accent2"/>
              </a:solidFill>
            </a:endParaRPr>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“Large Data” sets are too massive to work with in Excel and have other characteristics which make </a:t>
            </a:r>
            <a:r>
              <a:rPr lang="en-US" dirty="0" smtClean="0"/>
              <a:t>R a great </a:t>
            </a:r>
            <a:r>
              <a:rPr lang="en-US" dirty="0" smtClean="0"/>
              <a:t>analytic tool for these data sets  </a:t>
            </a:r>
            <a:endParaRPr lang="en-US" dirty="0"/>
          </a:p>
        </p:txBody>
      </p:sp>
    </p:spTree>
    <p:extLst>
      <p:ext uri="{BB962C8B-B14F-4D97-AF65-F5344CB8AC3E}">
        <p14:creationId xmlns:p14="http://schemas.microsoft.com/office/powerpoint/2010/main" val="1940914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Large Data – The Sunshine Act</a:t>
            </a:r>
            <a:endParaRPr lang="en-US" dirty="0"/>
          </a:p>
        </p:txBody>
      </p:sp>
      <p:sp>
        <p:nvSpPr>
          <p:cNvPr id="3" name="Content Placeholder 2"/>
          <p:cNvSpPr>
            <a:spLocks noGrp="1"/>
          </p:cNvSpPr>
          <p:nvPr>
            <p:ph idx="1"/>
          </p:nvPr>
        </p:nvSpPr>
        <p:spPr/>
        <p:txBody>
          <a:bodyPr>
            <a:noAutofit/>
          </a:bodyPr>
          <a:lstStyle/>
          <a:p>
            <a:r>
              <a:rPr lang="en-US" dirty="0" smtClean="0"/>
              <a:t>Starting in mid-2013, medical device companies and drug makers were required to disclose their financial relationships with physicians </a:t>
            </a:r>
          </a:p>
          <a:p>
            <a:r>
              <a:rPr lang="en-US" dirty="0" smtClean="0"/>
              <a:t>The 2015 data were released in June 2016, brining the total number of observations in the data to nearly 30M records</a:t>
            </a:r>
          </a:p>
          <a:p>
            <a:r>
              <a:rPr lang="en-US" dirty="0" smtClean="0"/>
              <a:t>All the data are available on the CMS website</a:t>
            </a:r>
          </a:p>
          <a:p>
            <a:r>
              <a:rPr lang="en-US" dirty="0" smtClean="0"/>
              <a:t>The data are broken into three types</a:t>
            </a:r>
          </a:p>
          <a:p>
            <a:pPr lvl="1"/>
            <a:r>
              <a:rPr lang="en-US" dirty="0" smtClean="0"/>
              <a:t>Research payments – Payments made in conjunction with a research study</a:t>
            </a:r>
          </a:p>
          <a:p>
            <a:pPr lvl="1"/>
            <a:r>
              <a:rPr lang="en-US" dirty="0" smtClean="0"/>
              <a:t>General payments – Payments made not in conjunction with a research study (consulting fees, lunches, travel, honoraria, …)</a:t>
            </a:r>
          </a:p>
          <a:p>
            <a:pPr lvl="1"/>
            <a:r>
              <a:rPr lang="en-US" dirty="0" smtClean="0"/>
              <a:t>Ownership interest</a:t>
            </a:r>
          </a:p>
          <a:p>
            <a:r>
              <a:rPr lang="en-US" dirty="0" smtClean="0"/>
              <a:t>Our analysis will focus on research and general payments since the ownership interest data is not Large Data</a:t>
            </a:r>
          </a:p>
          <a:p>
            <a:r>
              <a:rPr lang="en-US" dirty="0" smtClean="0"/>
              <a:t>We will focus only on the 2013 data</a:t>
            </a:r>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The Physician Open Payment Sunshine Act data contains nearly 30M records detailing payments made by medial device and drug companies to physicians</a:t>
            </a:r>
            <a:endParaRPr lang="en-US" dirty="0"/>
          </a:p>
        </p:txBody>
      </p:sp>
    </p:spTree>
    <p:extLst>
      <p:ext uri="{BB962C8B-B14F-4D97-AF65-F5344CB8AC3E}">
        <p14:creationId xmlns:p14="http://schemas.microsoft.com/office/powerpoint/2010/main" val="1157007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Large Data</a:t>
            </a:r>
            <a:endParaRPr lang="en-US" dirty="0"/>
          </a:p>
        </p:txBody>
      </p:sp>
      <p:sp>
        <p:nvSpPr>
          <p:cNvPr id="3" name="Content Placeholder 2"/>
          <p:cNvSpPr>
            <a:spLocks noGrp="1"/>
          </p:cNvSpPr>
          <p:nvPr>
            <p:ph idx="1"/>
          </p:nvPr>
        </p:nvSpPr>
        <p:spPr/>
        <p:txBody>
          <a:bodyPr>
            <a:normAutofit/>
          </a:bodyPr>
          <a:lstStyle/>
          <a:p>
            <a:r>
              <a:rPr lang="en-US" dirty="0" smtClean="0"/>
              <a:t>We need to provide R with a </a:t>
            </a:r>
            <a:r>
              <a:rPr lang="en-US" dirty="0" err="1" smtClean="0"/>
              <a:t>url</a:t>
            </a:r>
            <a:r>
              <a:rPr lang="en-US" dirty="0" smtClean="0"/>
              <a:t> from which to download the data, a file locations where to download it to, and a path to put the unzipped data</a:t>
            </a:r>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In the interest of reproducibility and streamlining our workflow, we can use R to download and unzip the data for the analysis</a:t>
            </a:r>
            <a:endParaRPr lang="en-US" dirty="0"/>
          </a:p>
        </p:txBody>
      </p:sp>
      <p:sp>
        <p:nvSpPr>
          <p:cNvPr id="5" name="Rectangle 4"/>
          <p:cNvSpPr/>
          <p:nvPr/>
        </p:nvSpPr>
        <p:spPr>
          <a:xfrm>
            <a:off x="158382" y="2916254"/>
            <a:ext cx="6096000" cy="2893100"/>
          </a:xfrm>
          <a:prstGeom prst="rect">
            <a:avLst/>
          </a:prstGeom>
        </p:spPr>
        <p:txBody>
          <a:bodyPr>
            <a:spAutoFit/>
          </a:bodyPr>
          <a:lstStyle/>
          <a:p>
            <a:r>
              <a:rPr lang="en-US" sz="1400" dirty="0">
                <a:highlight>
                  <a:srgbClr val="FFFFFF"/>
                </a:highlight>
              </a:rPr>
              <a:t>#create a path for the zip file we download</a:t>
            </a:r>
          </a:p>
          <a:p>
            <a:r>
              <a:rPr lang="en-US" sz="1400" dirty="0" err="1">
                <a:highlight>
                  <a:srgbClr val="FFFFFF"/>
                </a:highlight>
              </a:rPr>
              <a:t>unz_dest</a:t>
            </a:r>
            <a:r>
              <a:rPr lang="en-US" sz="1400" dirty="0">
                <a:highlight>
                  <a:srgbClr val="FFFFFF"/>
                </a:highlight>
              </a:rPr>
              <a:t> </a:t>
            </a:r>
            <a:r>
              <a:rPr lang="en-US" sz="1400" b="1" dirty="0">
                <a:highlight>
                  <a:srgbClr val="FFFFFF"/>
                </a:highlight>
              </a:rPr>
              <a:t>&lt;-</a:t>
            </a:r>
            <a:r>
              <a:rPr lang="en-US" sz="1400" dirty="0">
                <a:highlight>
                  <a:srgbClr val="FFFFFF"/>
                </a:highlight>
              </a:rPr>
              <a:t> "C:/stl_rug/data/sunshine_act_13.ZIP"</a:t>
            </a:r>
          </a:p>
          <a:p>
            <a:endParaRPr lang="en-US" sz="1400" dirty="0">
              <a:highlight>
                <a:srgbClr val="FFFFFF"/>
              </a:highlight>
            </a:endParaRPr>
          </a:p>
          <a:p>
            <a:r>
              <a:rPr lang="en-US" sz="1400" dirty="0">
                <a:highlight>
                  <a:srgbClr val="FFFFFF"/>
                </a:highlight>
              </a:rPr>
              <a:t>#provide R with the </a:t>
            </a:r>
            <a:r>
              <a:rPr lang="en-US" sz="1400" dirty="0" err="1">
                <a:highlight>
                  <a:srgbClr val="FFFFFF"/>
                </a:highlight>
              </a:rPr>
              <a:t>url</a:t>
            </a:r>
            <a:r>
              <a:rPr lang="en-US" sz="1400" dirty="0">
                <a:highlight>
                  <a:srgbClr val="FFFFFF"/>
                </a:highlight>
              </a:rPr>
              <a:t> from which we want to download the data</a:t>
            </a:r>
          </a:p>
          <a:p>
            <a:r>
              <a:rPr lang="en-US" sz="1400" dirty="0">
                <a:highlight>
                  <a:srgbClr val="FFFFFF"/>
                </a:highlight>
              </a:rPr>
              <a:t>sa_13_url </a:t>
            </a:r>
            <a:r>
              <a:rPr lang="en-US" sz="1400" b="1" dirty="0">
                <a:highlight>
                  <a:srgbClr val="FFFFFF"/>
                </a:highlight>
              </a:rPr>
              <a:t>&lt;-</a:t>
            </a:r>
            <a:r>
              <a:rPr lang="en-US" sz="1400" dirty="0">
                <a:highlight>
                  <a:srgbClr val="FFFFFF"/>
                </a:highlight>
              </a:rPr>
              <a:t> "</a:t>
            </a:r>
            <a:r>
              <a:rPr lang="en-US" sz="1400" u="sng" dirty="0">
                <a:highlight>
                  <a:srgbClr val="FFFFFF"/>
                </a:highlight>
              </a:rPr>
              <a:t>http://download.cms.gov/</a:t>
            </a:r>
            <a:r>
              <a:rPr lang="en-US" sz="1400" u="sng" dirty="0" err="1">
                <a:highlight>
                  <a:srgbClr val="FFFFFF"/>
                </a:highlight>
              </a:rPr>
              <a:t>openpayments</a:t>
            </a:r>
            <a:r>
              <a:rPr lang="en-US" sz="1400" u="sng" dirty="0">
                <a:highlight>
                  <a:srgbClr val="FFFFFF"/>
                </a:highlight>
              </a:rPr>
              <a:t>/PGYR13_P063016.ZIP</a:t>
            </a:r>
            <a:r>
              <a:rPr lang="en-US" sz="1400" dirty="0">
                <a:highlight>
                  <a:srgbClr val="FFFFFF"/>
                </a:highlight>
              </a:rPr>
              <a:t>"</a:t>
            </a:r>
          </a:p>
          <a:p>
            <a:endParaRPr lang="en-US" sz="1400" dirty="0">
              <a:highlight>
                <a:srgbClr val="FFFFFF"/>
              </a:highlight>
            </a:endParaRPr>
          </a:p>
          <a:p>
            <a:r>
              <a:rPr lang="en-US" sz="1400" dirty="0">
                <a:highlight>
                  <a:srgbClr val="FFFFFF"/>
                </a:highlight>
              </a:rPr>
              <a:t>#download the file from the provided URL to the provided destination folder</a:t>
            </a:r>
          </a:p>
          <a:p>
            <a:r>
              <a:rPr lang="en-US" sz="1400" dirty="0">
                <a:highlight>
                  <a:srgbClr val="FFFFFF"/>
                </a:highlight>
              </a:rPr>
              <a:t>  #we use the mode = "</a:t>
            </a:r>
            <a:r>
              <a:rPr lang="en-US" sz="1400" dirty="0" err="1">
                <a:highlight>
                  <a:srgbClr val="FFFFFF"/>
                </a:highlight>
              </a:rPr>
              <a:t>wb</a:t>
            </a:r>
            <a:r>
              <a:rPr lang="en-US" sz="1400" dirty="0">
                <a:highlight>
                  <a:srgbClr val="FFFFFF"/>
                </a:highlight>
              </a:rPr>
              <a:t>" argument because it is a zip file</a:t>
            </a:r>
          </a:p>
          <a:p>
            <a:r>
              <a:rPr lang="en-US" sz="1400" dirty="0" err="1">
                <a:highlight>
                  <a:srgbClr val="FFFFFF"/>
                </a:highlight>
              </a:rPr>
              <a:t>download.file</a:t>
            </a:r>
            <a:r>
              <a:rPr lang="en-US" sz="1400" b="1" dirty="0">
                <a:highlight>
                  <a:srgbClr val="FFFFFF"/>
                </a:highlight>
              </a:rPr>
              <a:t>(</a:t>
            </a:r>
            <a:r>
              <a:rPr lang="en-US" sz="1400" dirty="0">
                <a:highlight>
                  <a:srgbClr val="FFFFFF"/>
                </a:highlight>
              </a:rPr>
              <a:t>sa_13_url, </a:t>
            </a:r>
            <a:r>
              <a:rPr lang="en-US" sz="1400" dirty="0" err="1">
                <a:highlight>
                  <a:srgbClr val="FFFFFF"/>
                </a:highlight>
              </a:rPr>
              <a:t>unz_dest</a:t>
            </a:r>
            <a:r>
              <a:rPr lang="en-US" sz="1400" dirty="0">
                <a:highlight>
                  <a:srgbClr val="FFFFFF"/>
                </a:highlight>
              </a:rPr>
              <a:t>, mode </a:t>
            </a:r>
            <a:r>
              <a:rPr lang="en-US" sz="1400" b="1" dirty="0">
                <a:highlight>
                  <a:srgbClr val="FFFFFF"/>
                </a:highlight>
              </a:rPr>
              <a:t>=</a:t>
            </a:r>
            <a:r>
              <a:rPr lang="en-US" sz="1400" dirty="0">
                <a:highlight>
                  <a:srgbClr val="FFFFFF"/>
                </a:highlight>
              </a:rPr>
              <a:t> "</a:t>
            </a:r>
            <a:r>
              <a:rPr lang="en-US" sz="1400" dirty="0" err="1">
                <a:highlight>
                  <a:srgbClr val="FFFFFF"/>
                </a:highlight>
              </a:rPr>
              <a:t>wb</a:t>
            </a:r>
            <a:r>
              <a:rPr lang="en-US" sz="1400" dirty="0">
                <a:highlight>
                  <a:srgbClr val="FFFFFF"/>
                </a:highlight>
              </a:rPr>
              <a:t>"</a:t>
            </a:r>
            <a:r>
              <a:rPr lang="en-US" sz="1400" b="1" dirty="0">
                <a:highlight>
                  <a:srgbClr val="FFFFFF"/>
                </a:highlight>
              </a:rPr>
              <a:t>)</a:t>
            </a:r>
            <a:endParaRPr lang="en-US" sz="1400" dirty="0">
              <a:highlight>
                <a:srgbClr val="FFFFFF"/>
              </a:highlight>
            </a:endParaRPr>
          </a:p>
          <a:p>
            <a:r>
              <a:rPr lang="en-US" sz="1400" dirty="0">
                <a:highlight>
                  <a:srgbClr val="FFFFFF"/>
                </a:highlight>
              </a:rPr>
              <a:t>#Unzip the file to a folder called sunshine_act_13_files</a:t>
            </a:r>
          </a:p>
          <a:p>
            <a:r>
              <a:rPr lang="en-US" sz="1400" dirty="0">
                <a:highlight>
                  <a:srgbClr val="FFFFFF"/>
                </a:highlight>
              </a:rPr>
              <a:t>unzip</a:t>
            </a:r>
            <a:r>
              <a:rPr lang="en-US" sz="1400" b="1" dirty="0">
                <a:highlight>
                  <a:srgbClr val="FFFFFF"/>
                </a:highlight>
              </a:rPr>
              <a:t>(</a:t>
            </a:r>
            <a:r>
              <a:rPr lang="en-US" sz="1400" dirty="0" err="1">
                <a:highlight>
                  <a:srgbClr val="FFFFFF"/>
                </a:highlight>
              </a:rPr>
              <a:t>unz_dest</a:t>
            </a:r>
            <a:r>
              <a:rPr lang="en-US" sz="1400" dirty="0">
                <a:highlight>
                  <a:srgbClr val="FFFFFF"/>
                </a:highlight>
              </a:rPr>
              <a:t>, </a:t>
            </a:r>
            <a:r>
              <a:rPr lang="en-US" sz="1400" dirty="0" err="1">
                <a:highlight>
                  <a:srgbClr val="FFFFFF"/>
                </a:highlight>
              </a:rPr>
              <a:t>exdir</a:t>
            </a:r>
            <a:r>
              <a:rPr lang="en-US" sz="1400" dirty="0">
                <a:highlight>
                  <a:srgbClr val="FFFFFF"/>
                </a:highlight>
              </a:rPr>
              <a:t> </a:t>
            </a:r>
            <a:r>
              <a:rPr lang="en-US" sz="1400" b="1" dirty="0">
                <a:highlight>
                  <a:srgbClr val="FFFFFF"/>
                </a:highlight>
              </a:rPr>
              <a:t>=</a:t>
            </a:r>
            <a:r>
              <a:rPr lang="en-US" sz="1400" dirty="0">
                <a:highlight>
                  <a:srgbClr val="FFFFFF"/>
                </a:highlight>
              </a:rPr>
              <a:t> "C:/stl_rug/data/sunshine_act_13_files"</a:t>
            </a:r>
            <a:r>
              <a:rPr lang="en-US" sz="1400" b="1" dirty="0">
                <a:highlight>
                  <a:srgbClr val="FFFFFF"/>
                </a:highlight>
              </a:rPr>
              <a:t>)</a:t>
            </a:r>
            <a:endParaRPr lang="en-US" sz="1400" dirty="0"/>
          </a:p>
        </p:txBody>
      </p:sp>
      <p:pic>
        <p:nvPicPr>
          <p:cNvPr id="7" name="Picture 6"/>
          <p:cNvPicPr>
            <a:picLocks noChangeAspect="1"/>
          </p:cNvPicPr>
          <p:nvPr/>
        </p:nvPicPr>
        <p:blipFill>
          <a:blip r:embed="rId2"/>
          <a:stretch>
            <a:fillRect/>
          </a:stretch>
        </p:blipFill>
        <p:spPr>
          <a:xfrm>
            <a:off x="5946458" y="4013351"/>
            <a:ext cx="5934075" cy="1362075"/>
          </a:xfrm>
          <a:prstGeom prst="rect">
            <a:avLst/>
          </a:prstGeom>
        </p:spPr>
      </p:pic>
      <p:sp>
        <p:nvSpPr>
          <p:cNvPr id="8" name="Rectangle 7"/>
          <p:cNvSpPr/>
          <p:nvPr/>
        </p:nvSpPr>
        <p:spPr>
          <a:xfrm>
            <a:off x="7036036" y="3375950"/>
            <a:ext cx="3332860" cy="5046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That is Large Data!</a:t>
            </a:r>
            <a:endParaRPr lang="en-US" dirty="0"/>
          </a:p>
        </p:txBody>
      </p:sp>
      <p:pic>
        <p:nvPicPr>
          <p:cNvPr id="9" name="Picture 8"/>
          <p:cNvPicPr>
            <a:picLocks noChangeAspect="1"/>
          </p:cNvPicPr>
          <p:nvPr/>
        </p:nvPicPr>
        <p:blipFill>
          <a:blip r:embed="rId3"/>
          <a:stretch>
            <a:fillRect/>
          </a:stretch>
        </p:blipFill>
        <p:spPr>
          <a:xfrm>
            <a:off x="466336" y="6035519"/>
            <a:ext cx="6048375" cy="695325"/>
          </a:xfrm>
          <a:prstGeom prst="rect">
            <a:avLst/>
          </a:prstGeom>
        </p:spPr>
      </p:pic>
      <p:cxnSp>
        <p:nvCxnSpPr>
          <p:cNvPr id="11" name="Straight Arrow Connector 10"/>
          <p:cNvCxnSpPr/>
          <p:nvPr/>
        </p:nvCxnSpPr>
        <p:spPr>
          <a:xfrm flipH="1" flipV="1">
            <a:off x="3933432" y="5236448"/>
            <a:ext cx="1" cy="90990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57024" y="5884742"/>
            <a:ext cx="1103187" cy="261610"/>
          </a:xfrm>
          <a:prstGeom prst="rect">
            <a:avLst/>
          </a:prstGeom>
        </p:spPr>
        <p:txBody>
          <a:bodyPr wrap="none">
            <a:spAutoFit/>
          </a:bodyPr>
          <a:lstStyle/>
          <a:p>
            <a:r>
              <a:rPr lang="en-US" sz="1100" dirty="0"/>
              <a:t>?</a:t>
            </a:r>
            <a:r>
              <a:rPr lang="en-US" sz="1100" dirty="0" err="1"/>
              <a:t>download.file</a:t>
            </a:r>
            <a:endParaRPr lang="en-US" sz="1100" dirty="0"/>
          </a:p>
        </p:txBody>
      </p:sp>
    </p:spTree>
    <p:extLst>
      <p:ext uri="{BB962C8B-B14F-4D97-AF65-F5344CB8AC3E}">
        <p14:creationId xmlns:p14="http://schemas.microsoft.com/office/powerpoint/2010/main" val="71363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Large Data</a:t>
            </a:r>
            <a:endParaRPr lang="en-US" dirty="0"/>
          </a:p>
        </p:txBody>
      </p:sp>
      <p:sp>
        <p:nvSpPr>
          <p:cNvPr id="3" name="Content Placeholder 2"/>
          <p:cNvSpPr>
            <a:spLocks noGrp="1"/>
          </p:cNvSpPr>
          <p:nvPr>
            <p:ph idx="1"/>
          </p:nvPr>
        </p:nvSpPr>
        <p:spPr/>
        <p:txBody>
          <a:bodyPr>
            <a:normAutofit/>
          </a:bodyPr>
          <a:lstStyle/>
          <a:p>
            <a:r>
              <a:rPr lang="en-US" dirty="0" smtClean="0"/>
              <a:t>The first computational hurdle we face in the analysis is getting all of this data into R. In this analysis, we’ll use the </a:t>
            </a:r>
            <a:r>
              <a:rPr lang="en-US" b="1" dirty="0" err="1" smtClean="0">
                <a:solidFill>
                  <a:schemeClr val="accent2"/>
                </a:solidFill>
              </a:rPr>
              <a:t>read_csv</a:t>
            </a:r>
            <a:r>
              <a:rPr lang="en-US" dirty="0" smtClean="0"/>
              <a:t> function from the </a:t>
            </a:r>
            <a:r>
              <a:rPr lang="en-US" b="1" dirty="0" err="1" smtClean="0">
                <a:solidFill>
                  <a:schemeClr val="accent2"/>
                </a:solidFill>
              </a:rPr>
              <a:t>readr</a:t>
            </a:r>
            <a:r>
              <a:rPr lang="en-US" dirty="0" smtClean="0"/>
              <a:t> library</a:t>
            </a:r>
          </a:p>
          <a:p>
            <a:pPr marL="0" indent="0">
              <a:buNone/>
            </a:pPr>
            <a:endParaRPr lang="en-US" dirty="0" smtClean="0"/>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Contributed packages can help us get Large Data into R more effectively than the base </a:t>
            </a:r>
            <a:r>
              <a:rPr lang="en-US" b="1" dirty="0" smtClean="0"/>
              <a:t>read.csv</a:t>
            </a:r>
            <a:r>
              <a:rPr lang="en-US" dirty="0" smtClean="0"/>
              <a:t> function can</a:t>
            </a:r>
            <a:endParaRPr lang="en-US" dirty="0"/>
          </a:p>
        </p:txBody>
      </p:sp>
      <p:sp>
        <p:nvSpPr>
          <p:cNvPr id="6" name="Rectangle 5"/>
          <p:cNvSpPr/>
          <p:nvPr/>
        </p:nvSpPr>
        <p:spPr>
          <a:xfrm>
            <a:off x="162609" y="3234206"/>
            <a:ext cx="6096000" cy="938719"/>
          </a:xfrm>
          <a:prstGeom prst="rect">
            <a:avLst/>
          </a:prstGeom>
        </p:spPr>
        <p:txBody>
          <a:bodyPr>
            <a:spAutoFit/>
          </a:bodyPr>
          <a:lstStyle/>
          <a:p>
            <a:r>
              <a:rPr lang="en-US" sz="1100" dirty="0">
                <a:highlight>
                  <a:srgbClr val="FFFFFF"/>
                </a:highlight>
              </a:rPr>
              <a:t>#set up paths to read in the general and </a:t>
            </a:r>
            <a:r>
              <a:rPr lang="en-US" sz="1100" dirty="0" smtClean="0">
                <a:highlight>
                  <a:srgbClr val="FFFFFF"/>
                </a:highlight>
              </a:rPr>
              <a:t>research </a:t>
            </a:r>
            <a:r>
              <a:rPr lang="en-US" sz="1100" dirty="0">
                <a:highlight>
                  <a:srgbClr val="FFFFFF"/>
                </a:highlight>
              </a:rPr>
              <a:t>payments</a:t>
            </a:r>
          </a:p>
          <a:p>
            <a:r>
              <a:rPr lang="en-US" sz="1100" dirty="0">
                <a:highlight>
                  <a:srgbClr val="FFFFFF"/>
                </a:highlight>
              </a:rPr>
              <a:t>path_gen_13 </a:t>
            </a:r>
            <a:r>
              <a:rPr lang="en-US" sz="1100" b="1" dirty="0">
                <a:highlight>
                  <a:srgbClr val="FFFFFF"/>
                </a:highlight>
              </a:rPr>
              <a:t>&lt;-</a:t>
            </a:r>
            <a:r>
              <a:rPr lang="en-US" sz="1100" dirty="0">
                <a:highlight>
                  <a:srgbClr val="FFFFFF"/>
                </a:highlight>
              </a:rPr>
              <a:t> paste</a:t>
            </a:r>
            <a:r>
              <a:rPr lang="en-US" sz="1100" b="1" dirty="0">
                <a:highlight>
                  <a:srgbClr val="FFFFFF"/>
                </a:highlight>
              </a:rPr>
              <a:t>(</a:t>
            </a:r>
            <a:r>
              <a:rPr lang="en-US" sz="1100" dirty="0">
                <a:highlight>
                  <a:srgbClr val="FFFFFF"/>
                </a:highlight>
              </a:rPr>
              <a:t>"C:/stl_rug/data/sunshine_act_13_files/", </a:t>
            </a:r>
          </a:p>
          <a:p>
            <a:r>
              <a:rPr lang="en-US" sz="1100" dirty="0">
                <a:highlight>
                  <a:srgbClr val="FFFFFF"/>
                </a:highlight>
              </a:rPr>
              <a:t>                     "OP_DTL_GNRL_PGYR2013_P06302016.csv", </a:t>
            </a:r>
            <a:r>
              <a:rPr lang="en-US" sz="1100" dirty="0" err="1">
                <a:highlight>
                  <a:srgbClr val="FFFFFF"/>
                </a:highlight>
              </a:rPr>
              <a:t>sep</a:t>
            </a:r>
            <a:r>
              <a:rPr lang="en-US" sz="1100" dirty="0">
                <a:highlight>
                  <a:srgbClr val="FFFFFF"/>
                </a:highlight>
              </a:rPr>
              <a:t> </a:t>
            </a:r>
            <a:r>
              <a:rPr lang="en-US" sz="1100" b="1" dirty="0">
                <a:highlight>
                  <a:srgbClr val="FFFFFF"/>
                </a:highlight>
              </a:rPr>
              <a:t>=</a:t>
            </a:r>
            <a:r>
              <a:rPr lang="en-US" sz="1100" dirty="0">
                <a:highlight>
                  <a:srgbClr val="FFFFFF"/>
                </a:highlight>
              </a:rPr>
              <a:t> ""</a:t>
            </a:r>
            <a:r>
              <a:rPr lang="en-US" sz="1100" b="1" dirty="0">
                <a:highlight>
                  <a:srgbClr val="FFFFFF"/>
                </a:highlight>
              </a:rPr>
              <a:t>)</a:t>
            </a:r>
            <a:endParaRPr lang="en-US" sz="1100" dirty="0">
              <a:highlight>
                <a:srgbClr val="FFFFFF"/>
              </a:highlight>
            </a:endParaRPr>
          </a:p>
          <a:p>
            <a:r>
              <a:rPr lang="en-US" sz="1100" dirty="0">
                <a:highlight>
                  <a:srgbClr val="FFFFFF"/>
                </a:highlight>
              </a:rPr>
              <a:t>path_res_13 </a:t>
            </a:r>
            <a:r>
              <a:rPr lang="en-US" sz="1100" b="1" dirty="0">
                <a:highlight>
                  <a:srgbClr val="FFFFFF"/>
                </a:highlight>
              </a:rPr>
              <a:t>&lt;-</a:t>
            </a:r>
            <a:r>
              <a:rPr lang="en-US" sz="1100" dirty="0">
                <a:highlight>
                  <a:srgbClr val="FFFFFF"/>
                </a:highlight>
              </a:rPr>
              <a:t> paste</a:t>
            </a:r>
            <a:r>
              <a:rPr lang="en-US" sz="1100" b="1" dirty="0">
                <a:highlight>
                  <a:srgbClr val="FFFFFF"/>
                </a:highlight>
              </a:rPr>
              <a:t>(</a:t>
            </a:r>
            <a:r>
              <a:rPr lang="en-US" sz="1100" dirty="0">
                <a:highlight>
                  <a:srgbClr val="FFFFFF"/>
                </a:highlight>
              </a:rPr>
              <a:t>"C:/stl_rug/data/sunshine_act_13_files/", </a:t>
            </a:r>
          </a:p>
          <a:p>
            <a:r>
              <a:rPr lang="en-US" sz="1100" dirty="0">
                <a:highlight>
                  <a:srgbClr val="FFFFFF"/>
                </a:highlight>
              </a:rPr>
              <a:t>                     "OP_DTL_RSRCH_PGYR2013_P06302016.csv", </a:t>
            </a:r>
            <a:r>
              <a:rPr lang="en-US" sz="1100" dirty="0" err="1">
                <a:highlight>
                  <a:srgbClr val="FFFFFF"/>
                </a:highlight>
              </a:rPr>
              <a:t>sep</a:t>
            </a:r>
            <a:r>
              <a:rPr lang="en-US" sz="1100" dirty="0">
                <a:highlight>
                  <a:srgbClr val="FFFFFF"/>
                </a:highlight>
              </a:rPr>
              <a:t> </a:t>
            </a:r>
            <a:r>
              <a:rPr lang="en-US" sz="1100" b="1" dirty="0">
                <a:highlight>
                  <a:srgbClr val="FFFFFF"/>
                </a:highlight>
              </a:rPr>
              <a:t>=</a:t>
            </a:r>
            <a:r>
              <a:rPr lang="en-US" sz="1100" dirty="0">
                <a:highlight>
                  <a:srgbClr val="FFFFFF"/>
                </a:highlight>
              </a:rPr>
              <a:t> ""</a:t>
            </a:r>
            <a:r>
              <a:rPr lang="en-US" sz="1100" b="1" dirty="0">
                <a:highlight>
                  <a:srgbClr val="FFFFFF"/>
                </a:highlight>
              </a:rPr>
              <a:t>)</a:t>
            </a:r>
            <a:endParaRPr lang="en-US" sz="1100" dirty="0"/>
          </a:p>
        </p:txBody>
      </p:sp>
      <p:sp>
        <p:nvSpPr>
          <p:cNvPr id="10" name="Rectangle 9"/>
          <p:cNvSpPr/>
          <p:nvPr/>
        </p:nvSpPr>
        <p:spPr>
          <a:xfrm>
            <a:off x="4896828" y="3101452"/>
            <a:ext cx="6096000" cy="1615827"/>
          </a:xfrm>
          <a:prstGeom prst="rect">
            <a:avLst/>
          </a:prstGeom>
        </p:spPr>
        <p:txBody>
          <a:bodyPr>
            <a:spAutoFit/>
          </a:bodyPr>
          <a:lstStyle/>
          <a:p>
            <a:r>
              <a:rPr lang="en-US" sz="1100" dirty="0" smtClean="0">
                <a:highlight>
                  <a:srgbClr val="FFFFFF"/>
                </a:highlight>
              </a:rPr>
              <a:t>#</a:t>
            </a:r>
            <a:r>
              <a:rPr lang="en-US" sz="1100" dirty="0">
                <a:highlight>
                  <a:srgbClr val="FFFFFF"/>
                </a:highlight>
              </a:rPr>
              <a:t>Now do the same for general payments</a:t>
            </a:r>
          </a:p>
          <a:p>
            <a:r>
              <a:rPr lang="en-US" sz="1100" dirty="0">
                <a:highlight>
                  <a:srgbClr val="FFFFFF"/>
                </a:highlight>
              </a:rPr>
              <a:t>#read.csv</a:t>
            </a:r>
          </a:p>
          <a:p>
            <a:r>
              <a:rPr lang="en-US" sz="1100" dirty="0" err="1">
                <a:highlight>
                  <a:srgbClr val="FFFFFF"/>
                </a:highlight>
              </a:rPr>
              <a:t>system.time</a:t>
            </a:r>
            <a:r>
              <a:rPr lang="en-US" sz="1100" b="1" dirty="0">
                <a:highlight>
                  <a:srgbClr val="FFFFFF"/>
                </a:highlight>
              </a:rPr>
              <a:t>(</a:t>
            </a:r>
            <a:r>
              <a:rPr lang="en-US" sz="1100" dirty="0">
                <a:highlight>
                  <a:srgbClr val="FFFFFF"/>
                </a:highlight>
              </a:rPr>
              <a:t>read.csv</a:t>
            </a:r>
            <a:r>
              <a:rPr lang="en-US" sz="1100" b="1" dirty="0">
                <a:highlight>
                  <a:srgbClr val="FFFFFF"/>
                </a:highlight>
              </a:rPr>
              <a:t>(</a:t>
            </a:r>
            <a:r>
              <a:rPr lang="en-US" sz="1100" dirty="0">
                <a:highlight>
                  <a:srgbClr val="FFFFFF"/>
                </a:highlight>
              </a:rPr>
              <a:t>path_gen_13</a:t>
            </a:r>
            <a:r>
              <a:rPr lang="en-US" sz="1100" b="1" dirty="0">
                <a:highlight>
                  <a:srgbClr val="FFFFFF"/>
                </a:highlight>
              </a:rPr>
              <a:t>))</a:t>
            </a:r>
            <a:r>
              <a:rPr lang="en-US" sz="1100" dirty="0">
                <a:highlight>
                  <a:srgbClr val="FFFFFF"/>
                </a:highlight>
              </a:rPr>
              <a:t>   </a:t>
            </a:r>
          </a:p>
          <a:p>
            <a:r>
              <a:rPr lang="en-US" sz="1100" dirty="0">
                <a:highlight>
                  <a:srgbClr val="FFFFFF"/>
                </a:highlight>
              </a:rPr>
              <a:t>   user  system elapsed </a:t>
            </a:r>
          </a:p>
          <a:p>
            <a:r>
              <a:rPr lang="en-US" sz="1100" dirty="0">
                <a:highlight>
                  <a:srgbClr val="FFFFFF"/>
                </a:highlight>
              </a:rPr>
              <a:t> 206.93    7.64  216.22</a:t>
            </a:r>
          </a:p>
          <a:p>
            <a:r>
              <a:rPr lang="en-US" sz="1100" dirty="0">
                <a:highlight>
                  <a:srgbClr val="FFFFFF"/>
                </a:highlight>
              </a:rPr>
              <a:t> #</a:t>
            </a:r>
            <a:r>
              <a:rPr lang="en-US" sz="1100" dirty="0" err="1">
                <a:highlight>
                  <a:srgbClr val="FFFFFF"/>
                </a:highlight>
              </a:rPr>
              <a:t>read_csv</a:t>
            </a:r>
            <a:endParaRPr lang="en-US" sz="1100" dirty="0">
              <a:highlight>
                <a:srgbClr val="FFFFFF"/>
              </a:highlight>
            </a:endParaRPr>
          </a:p>
          <a:p>
            <a:r>
              <a:rPr lang="en-US" sz="1100" dirty="0">
                <a:highlight>
                  <a:srgbClr val="FFFFFF"/>
                </a:highlight>
              </a:rPr>
              <a:t> </a:t>
            </a:r>
            <a:r>
              <a:rPr lang="en-US" sz="1100" dirty="0" err="1">
                <a:highlight>
                  <a:srgbClr val="FFFFFF"/>
                </a:highlight>
              </a:rPr>
              <a:t>system.time</a:t>
            </a:r>
            <a:r>
              <a:rPr lang="en-US" sz="1100" b="1" dirty="0">
                <a:highlight>
                  <a:srgbClr val="FFFFFF"/>
                </a:highlight>
              </a:rPr>
              <a:t>(</a:t>
            </a:r>
            <a:r>
              <a:rPr lang="en-US" sz="1100" dirty="0" err="1">
                <a:highlight>
                  <a:srgbClr val="FFFFFF"/>
                </a:highlight>
              </a:rPr>
              <a:t>read_csv</a:t>
            </a:r>
            <a:r>
              <a:rPr lang="en-US" sz="1100" b="1" dirty="0">
                <a:highlight>
                  <a:srgbClr val="FFFFFF"/>
                </a:highlight>
              </a:rPr>
              <a:t>(</a:t>
            </a:r>
            <a:r>
              <a:rPr lang="en-US" sz="1100" dirty="0">
                <a:highlight>
                  <a:srgbClr val="FFFFFF"/>
                </a:highlight>
              </a:rPr>
              <a:t>path_gen_13</a:t>
            </a:r>
            <a:r>
              <a:rPr lang="en-US" sz="1100" b="1" dirty="0">
                <a:highlight>
                  <a:srgbClr val="FFFFFF"/>
                </a:highlight>
              </a:rPr>
              <a:t>))</a:t>
            </a:r>
            <a:endParaRPr lang="en-US" sz="1100" dirty="0">
              <a:highlight>
                <a:srgbClr val="FFFFFF"/>
              </a:highlight>
            </a:endParaRPr>
          </a:p>
          <a:p>
            <a:r>
              <a:rPr lang="en-US" sz="1100" dirty="0">
                <a:highlight>
                  <a:srgbClr val="FFFFFF"/>
                </a:highlight>
              </a:rPr>
              <a:t>    user  system elapsed </a:t>
            </a:r>
          </a:p>
          <a:p>
            <a:r>
              <a:rPr lang="en-US" sz="1100" dirty="0">
                <a:highlight>
                  <a:srgbClr val="FFFFFF"/>
                </a:highlight>
              </a:rPr>
              <a:t>  33.11    2.48   37.90 </a:t>
            </a:r>
            <a:endParaRPr lang="en-US" sz="1100" dirty="0"/>
          </a:p>
        </p:txBody>
      </p:sp>
      <p:cxnSp>
        <p:nvCxnSpPr>
          <p:cNvPr id="13" name="Straight Connector 12"/>
          <p:cNvCxnSpPr/>
          <p:nvPr/>
        </p:nvCxnSpPr>
        <p:spPr>
          <a:xfrm>
            <a:off x="4604612" y="3023867"/>
            <a:ext cx="0" cy="3506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80216" y="5658142"/>
            <a:ext cx="5392522" cy="1050491"/>
          </a:xfrm>
          <a:prstGeom prst="rect">
            <a:avLst/>
          </a:prstGeom>
        </p:spPr>
      </p:pic>
      <p:sp>
        <p:nvSpPr>
          <p:cNvPr id="15" name="Rectangle 14"/>
          <p:cNvSpPr/>
          <p:nvPr/>
        </p:nvSpPr>
        <p:spPr>
          <a:xfrm>
            <a:off x="162609" y="4255560"/>
            <a:ext cx="3503537" cy="1785104"/>
          </a:xfrm>
          <a:prstGeom prst="rect">
            <a:avLst/>
          </a:prstGeom>
        </p:spPr>
        <p:txBody>
          <a:bodyPr wrap="square">
            <a:spAutoFit/>
          </a:bodyPr>
          <a:lstStyle/>
          <a:p>
            <a:r>
              <a:rPr lang="en-US" sz="1100" dirty="0">
                <a:highlight>
                  <a:srgbClr val="FFFFFF"/>
                </a:highlight>
              </a:rPr>
              <a:t>#compare time to read in</a:t>
            </a:r>
          </a:p>
          <a:p>
            <a:r>
              <a:rPr lang="en-US" sz="1100" dirty="0">
                <a:highlight>
                  <a:srgbClr val="FFFFFF"/>
                </a:highlight>
              </a:rPr>
              <a:t>#research payments with read.csv</a:t>
            </a:r>
          </a:p>
          <a:p>
            <a:r>
              <a:rPr lang="en-US" sz="1100" dirty="0" err="1">
                <a:highlight>
                  <a:srgbClr val="FFFFFF"/>
                </a:highlight>
              </a:rPr>
              <a:t>system.time</a:t>
            </a:r>
            <a:r>
              <a:rPr lang="en-US" sz="1100" b="1" dirty="0">
                <a:highlight>
                  <a:srgbClr val="FFFFFF"/>
                </a:highlight>
              </a:rPr>
              <a:t>(</a:t>
            </a:r>
            <a:r>
              <a:rPr lang="en-US" sz="1100" dirty="0">
                <a:highlight>
                  <a:srgbClr val="FFFFFF"/>
                </a:highlight>
              </a:rPr>
              <a:t>read.csv</a:t>
            </a:r>
            <a:r>
              <a:rPr lang="en-US" sz="1100" b="1" dirty="0">
                <a:highlight>
                  <a:srgbClr val="FFFFFF"/>
                </a:highlight>
              </a:rPr>
              <a:t>(</a:t>
            </a:r>
            <a:r>
              <a:rPr lang="en-US" sz="1100" dirty="0">
                <a:highlight>
                  <a:srgbClr val="FFFFFF"/>
                </a:highlight>
              </a:rPr>
              <a:t>path_res_13</a:t>
            </a:r>
            <a:r>
              <a:rPr lang="en-US" sz="1100" b="1" dirty="0">
                <a:highlight>
                  <a:srgbClr val="FFFFFF"/>
                </a:highlight>
              </a:rPr>
              <a:t>))</a:t>
            </a:r>
            <a:endParaRPr lang="en-US" sz="1100" dirty="0">
              <a:highlight>
                <a:srgbClr val="FFFFFF"/>
              </a:highlight>
            </a:endParaRPr>
          </a:p>
          <a:p>
            <a:r>
              <a:rPr lang="en-US" sz="1100" dirty="0">
                <a:highlight>
                  <a:srgbClr val="FFFFFF"/>
                </a:highlight>
              </a:rPr>
              <a:t>   user  system elapsed </a:t>
            </a:r>
          </a:p>
          <a:p>
            <a:r>
              <a:rPr lang="en-US" sz="1100" dirty="0">
                <a:highlight>
                  <a:srgbClr val="FFFFFF"/>
                </a:highlight>
              </a:rPr>
              <a:t>  21.87    0.97   22.90 </a:t>
            </a:r>
          </a:p>
          <a:p>
            <a:endParaRPr lang="en-US" sz="1100" dirty="0">
              <a:highlight>
                <a:srgbClr val="FFFFFF"/>
              </a:highlight>
            </a:endParaRPr>
          </a:p>
          <a:p>
            <a:r>
              <a:rPr lang="en-US" sz="1100" dirty="0">
                <a:highlight>
                  <a:srgbClr val="FFFFFF"/>
                </a:highlight>
              </a:rPr>
              <a:t>#research payments with </a:t>
            </a:r>
            <a:r>
              <a:rPr lang="en-US" sz="1100" dirty="0" err="1">
                <a:highlight>
                  <a:srgbClr val="FFFFFF"/>
                </a:highlight>
              </a:rPr>
              <a:t>read_csv</a:t>
            </a:r>
            <a:r>
              <a:rPr lang="en-US" sz="1100" dirty="0">
                <a:highlight>
                  <a:srgbClr val="FFFFFF"/>
                </a:highlight>
              </a:rPr>
              <a:t> from </a:t>
            </a:r>
            <a:r>
              <a:rPr lang="en-US" sz="1100" dirty="0" err="1">
                <a:highlight>
                  <a:srgbClr val="FFFFFF"/>
                </a:highlight>
              </a:rPr>
              <a:t>readr</a:t>
            </a:r>
            <a:endParaRPr lang="en-US" sz="1100" dirty="0">
              <a:highlight>
                <a:srgbClr val="FFFFFF"/>
              </a:highlight>
            </a:endParaRPr>
          </a:p>
          <a:p>
            <a:r>
              <a:rPr lang="en-US" sz="1100" dirty="0" err="1">
                <a:highlight>
                  <a:srgbClr val="FFFFFF"/>
                </a:highlight>
              </a:rPr>
              <a:t>system.time</a:t>
            </a:r>
            <a:r>
              <a:rPr lang="en-US" sz="1100" b="1" dirty="0">
                <a:highlight>
                  <a:srgbClr val="FFFFFF"/>
                </a:highlight>
              </a:rPr>
              <a:t>(</a:t>
            </a:r>
            <a:r>
              <a:rPr lang="en-US" sz="1100" dirty="0" err="1">
                <a:highlight>
                  <a:srgbClr val="FFFFFF"/>
                </a:highlight>
              </a:rPr>
              <a:t>read_csv</a:t>
            </a:r>
            <a:r>
              <a:rPr lang="en-US" sz="1100" b="1" dirty="0">
                <a:highlight>
                  <a:srgbClr val="FFFFFF"/>
                </a:highlight>
              </a:rPr>
              <a:t>(</a:t>
            </a:r>
            <a:r>
              <a:rPr lang="en-US" sz="1100" dirty="0">
                <a:highlight>
                  <a:srgbClr val="FFFFFF"/>
                </a:highlight>
              </a:rPr>
              <a:t>path_res_13</a:t>
            </a:r>
            <a:r>
              <a:rPr lang="en-US" sz="1100" b="1" dirty="0">
                <a:highlight>
                  <a:srgbClr val="FFFFFF"/>
                </a:highlight>
              </a:rPr>
              <a:t>))</a:t>
            </a:r>
            <a:endParaRPr lang="en-US" sz="1100" dirty="0">
              <a:highlight>
                <a:srgbClr val="FFFFFF"/>
              </a:highlight>
            </a:endParaRPr>
          </a:p>
          <a:p>
            <a:r>
              <a:rPr lang="en-US" sz="1100" dirty="0">
                <a:highlight>
                  <a:srgbClr val="FFFFFF"/>
                </a:highlight>
              </a:rPr>
              <a:t>   user  system elapsed </a:t>
            </a:r>
          </a:p>
          <a:p>
            <a:r>
              <a:rPr lang="en-US" sz="1100" dirty="0">
                <a:highlight>
                  <a:srgbClr val="FFFFFF"/>
                </a:highlight>
              </a:rPr>
              <a:t>   4.23    0.21    4.48 </a:t>
            </a:r>
          </a:p>
        </p:txBody>
      </p:sp>
      <p:sp>
        <p:nvSpPr>
          <p:cNvPr id="17" name="Rectangle 16"/>
          <p:cNvSpPr/>
          <p:nvPr/>
        </p:nvSpPr>
        <p:spPr>
          <a:xfrm>
            <a:off x="162609" y="6023744"/>
            <a:ext cx="4149788" cy="6585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The research payments read in a little less than 20 seconds faster. Awesome</a:t>
            </a:r>
            <a:endParaRPr lang="en-US" sz="1400" dirty="0"/>
          </a:p>
        </p:txBody>
      </p:sp>
      <p:sp>
        <p:nvSpPr>
          <p:cNvPr id="18" name="Rectangle 17"/>
          <p:cNvSpPr/>
          <p:nvPr/>
        </p:nvSpPr>
        <p:spPr>
          <a:xfrm>
            <a:off x="4975668" y="4890432"/>
            <a:ext cx="5387532" cy="6585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The general payments improvement is measured in minutes. This is extremely important because the 2013 data is the smallest by far</a:t>
            </a:r>
            <a:endParaRPr lang="en-US" sz="1600" dirty="0"/>
          </a:p>
        </p:txBody>
      </p:sp>
    </p:spTree>
    <p:extLst>
      <p:ext uri="{BB962C8B-B14F-4D97-AF65-F5344CB8AC3E}">
        <p14:creationId xmlns:p14="http://schemas.microsoft.com/office/powerpoint/2010/main" val="71543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Subtitle 2"/>
          <p:cNvSpPr>
            <a:spLocks noGrp="1"/>
          </p:cNvSpPr>
          <p:nvPr>
            <p:ph idx="1"/>
          </p:nvPr>
        </p:nvSpPr>
        <p:spPr>
          <a:xfrm>
            <a:off x="677333" y="1657249"/>
            <a:ext cx="10538747" cy="3880773"/>
          </a:xfrm>
        </p:spPr>
        <p:txBody>
          <a:bodyPr>
            <a:noAutofit/>
          </a:bodyPr>
          <a:lstStyle/>
          <a:p>
            <a:r>
              <a:rPr lang="en-US" sz="2000" dirty="0" smtClean="0"/>
              <a:t>Part I – Google APIs in R</a:t>
            </a:r>
            <a:endParaRPr lang="en-US" sz="2000" b="1" i="1" dirty="0" smtClean="0"/>
          </a:p>
          <a:p>
            <a:pPr lvl="1"/>
            <a:r>
              <a:rPr lang="en-US" sz="1800" dirty="0" smtClean="0"/>
              <a:t>Google APIs </a:t>
            </a:r>
          </a:p>
          <a:p>
            <a:pPr lvl="1"/>
            <a:r>
              <a:rPr lang="en-US" sz="1800" dirty="0" smtClean="0"/>
              <a:t>Getting Data from websites</a:t>
            </a:r>
          </a:p>
          <a:p>
            <a:pPr lvl="1"/>
            <a:r>
              <a:rPr lang="en-US" sz="1800" dirty="0" smtClean="0"/>
              <a:t>Parsing XML</a:t>
            </a:r>
          </a:p>
          <a:p>
            <a:pPr lvl="1"/>
            <a:r>
              <a:rPr lang="en-US" sz="1800" dirty="0" smtClean="0"/>
              <a:t>Creating Functions</a:t>
            </a:r>
          </a:p>
          <a:p>
            <a:r>
              <a:rPr lang="en-US" sz="2000" dirty="0" smtClean="0"/>
              <a:t>Part II – Large Data in R</a:t>
            </a:r>
            <a:endParaRPr lang="en-US" sz="2000" b="1" i="1" dirty="0" smtClean="0"/>
          </a:p>
          <a:p>
            <a:pPr lvl="1"/>
            <a:r>
              <a:rPr lang="en-US" sz="1800" dirty="0" smtClean="0"/>
              <a:t>Sunshine Act</a:t>
            </a:r>
          </a:p>
          <a:p>
            <a:pPr lvl="1"/>
            <a:r>
              <a:rPr lang="en-US" sz="1800" dirty="0" smtClean="0"/>
              <a:t>Getting Data</a:t>
            </a:r>
          </a:p>
          <a:p>
            <a:pPr lvl="1"/>
            <a:r>
              <a:rPr lang="en-US" sz="1800" dirty="0" smtClean="0"/>
              <a:t>Reading in Data</a:t>
            </a:r>
          </a:p>
          <a:p>
            <a:pPr lvl="1"/>
            <a:r>
              <a:rPr lang="en-US" sz="1800" dirty="0" smtClean="0"/>
              <a:t>Exceling in R</a:t>
            </a:r>
          </a:p>
          <a:p>
            <a:pPr lvl="1"/>
            <a:r>
              <a:rPr lang="en-US" sz="1800" dirty="0" smtClean="0"/>
              <a:t>Some Graphing</a:t>
            </a:r>
          </a:p>
        </p:txBody>
      </p:sp>
    </p:spTree>
    <p:extLst>
      <p:ext uri="{BB962C8B-B14F-4D97-AF65-F5344CB8AC3E}">
        <p14:creationId xmlns:p14="http://schemas.microsoft.com/office/powerpoint/2010/main" val="3288086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936685" cy="1320800"/>
          </a:xfrm>
        </p:spPr>
        <p:txBody>
          <a:bodyPr/>
          <a:lstStyle/>
          <a:p>
            <a:r>
              <a:rPr lang="en-US" dirty="0" smtClean="0"/>
              <a:t>Exploring our Large Data</a:t>
            </a:r>
            <a:endParaRPr lang="en-US" dirty="0"/>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Once we get our Large Data into R, we should look at a few key metrics about it</a:t>
            </a:r>
            <a:endParaRPr lang="en-US" dirty="0"/>
          </a:p>
        </p:txBody>
      </p:sp>
      <p:sp>
        <p:nvSpPr>
          <p:cNvPr id="19" name="Content Placeholder 18"/>
          <p:cNvSpPr>
            <a:spLocks noGrp="1"/>
          </p:cNvSpPr>
          <p:nvPr>
            <p:ph idx="1"/>
          </p:nvPr>
        </p:nvSpPr>
        <p:spPr>
          <a:xfrm>
            <a:off x="677334" y="2160589"/>
            <a:ext cx="5697829" cy="3880773"/>
          </a:xfrm>
        </p:spPr>
        <p:txBody>
          <a:bodyPr/>
          <a:lstStyle/>
          <a:p>
            <a:r>
              <a:rPr lang="en-US" dirty="0" smtClean="0"/>
              <a:t>First steps once we get our Large Data into R</a:t>
            </a:r>
          </a:p>
          <a:p>
            <a:pPr lvl="1"/>
            <a:r>
              <a:rPr lang="en-US" dirty="0" smtClean="0"/>
              <a:t>Figure out the row and column count </a:t>
            </a:r>
          </a:p>
          <a:p>
            <a:pPr lvl="1"/>
            <a:endParaRPr lang="en-US" dirty="0"/>
          </a:p>
          <a:p>
            <a:pPr marL="457200" lvl="1" indent="0">
              <a:buNone/>
            </a:pPr>
            <a:endParaRPr lang="en-US" dirty="0" smtClean="0"/>
          </a:p>
          <a:p>
            <a:pPr lvl="1"/>
            <a:r>
              <a:rPr lang="en-US" dirty="0" smtClean="0"/>
              <a:t>Examine the structure of the data</a:t>
            </a:r>
          </a:p>
          <a:p>
            <a:pPr marL="457200" lvl="1" indent="0">
              <a:buNone/>
            </a:pPr>
            <a:endParaRPr lang="en-US" dirty="0" smtClean="0"/>
          </a:p>
          <a:p>
            <a:pPr lvl="1"/>
            <a:r>
              <a:rPr lang="en-US" dirty="0" smtClean="0"/>
              <a:t>Find missing value rate </a:t>
            </a:r>
            <a:endParaRPr lang="en-US" dirty="0"/>
          </a:p>
        </p:txBody>
      </p:sp>
      <p:sp>
        <p:nvSpPr>
          <p:cNvPr id="20" name="Rectangle 19"/>
          <p:cNvSpPr/>
          <p:nvPr/>
        </p:nvSpPr>
        <p:spPr>
          <a:xfrm>
            <a:off x="1330295" y="3025389"/>
            <a:ext cx="2498221" cy="707886"/>
          </a:xfrm>
          <a:prstGeom prst="rect">
            <a:avLst/>
          </a:prstGeom>
        </p:spPr>
        <p:txBody>
          <a:bodyPr wrap="square">
            <a:spAutoFit/>
          </a:bodyPr>
          <a:lstStyle/>
          <a:p>
            <a:r>
              <a:rPr lang="en-US" sz="1000" dirty="0">
                <a:highlight>
                  <a:srgbClr val="FFFFFF"/>
                </a:highlight>
              </a:rPr>
              <a:t>dim</a:t>
            </a:r>
            <a:r>
              <a:rPr lang="en-US" sz="1000" b="1" dirty="0">
                <a:highlight>
                  <a:srgbClr val="FFFFFF"/>
                </a:highlight>
              </a:rPr>
              <a:t>(</a:t>
            </a:r>
            <a:r>
              <a:rPr lang="en-US" sz="1000" dirty="0">
                <a:highlight>
                  <a:srgbClr val="FFFFFF"/>
                </a:highlight>
              </a:rPr>
              <a:t>res_13</a:t>
            </a:r>
            <a:r>
              <a:rPr lang="en-US" sz="1000" b="1" dirty="0">
                <a:highlight>
                  <a:srgbClr val="FFFFFF"/>
                </a:highlight>
              </a:rPr>
              <a:t>)</a:t>
            </a:r>
            <a:endParaRPr lang="en-US" sz="1000" dirty="0">
              <a:highlight>
                <a:srgbClr val="FFFFFF"/>
              </a:highlight>
            </a:endParaRPr>
          </a:p>
          <a:p>
            <a:r>
              <a:rPr lang="en-US" sz="1000" b="1" dirty="0">
                <a:highlight>
                  <a:srgbClr val="FFFFFF"/>
                </a:highlight>
              </a:rPr>
              <a:t>[</a:t>
            </a:r>
            <a:r>
              <a:rPr lang="en-US" sz="1000" dirty="0">
                <a:highlight>
                  <a:srgbClr val="FFFFFF"/>
                </a:highlight>
              </a:rPr>
              <a:t>1</a:t>
            </a:r>
            <a:r>
              <a:rPr lang="en-US" sz="1000" b="1" dirty="0">
                <a:highlight>
                  <a:srgbClr val="FFFFFF"/>
                </a:highlight>
              </a:rPr>
              <a:t>]</a:t>
            </a:r>
            <a:r>
              <a:rPr lang="en-US" sz="1000" dirty="0">
                <a:highlight>
                  <a:srgbClr val="FFFFFF"/>
                </a:highlight>
              </a:rPr>
              <a:t> 294569    166</a:t>
            </a:r>
          </a:p>
          <a:p>
            <a:r>
              <a:rPr lang="en-US" sz="1000" dirty="0">
                <a:highlight>
                  <a:srgbClr val="FFFFFF"/>
                </a:highlight>
              </a:rPr>
              <a:t>dim</a:t>
            </a:r>
            <a:r>
              <a:rPr lang="en-US" sz="1000" b="1" dirty="0">
                <a:highlight>
                  <a:srgbClr val="FFFFFF"/>
                </a:highlight>
              </a:rPr>
              <a:t>(</a:t>
            </a:r>
            <a:r>
              <a:rPr lang="en-US" sz="1000" dirty="0">
                <a:highlight>
                  <a:srgbClr val="FFFFFF"/>
                </a:highlight>
              </a:rPr>
              <a:t>gen_13</a:t>
            </a:r>
            <a:r>
              <a:rPr lang="en-US" sz="1000" b="1" dirty="0">
                <a:highlight>
                  <a:srgbClr val="FFFFFF"/>
                </a:highlight>
              </a:rPr>
              <a:t>)</a:t>
            </a:r>
            <a:endParaRPr lang="en-US" sz="1000" dirty="0">
              <a:highlight>
                <a:srgbClr val="FFFFFF"/>
              </a:highlight>
            </a:endParaRPr>
          </a:p>
          <a:p>
            <a:r>
              <a:rPr lang="en-US" sz="1000" b="1" dirty="0">
                <a:highlight>
                  <a:srgbClr val="FFFFFF"/>
                </a:highlight>
              </a:rPr>
              <a:t>[</a:t>
            </a:r>
            <a:r>
              <a:rPr lang="en-US" sz="1000" dirty="0">
                <a:highlight>
                  <a:srgbClr val="FFFFFF"/>
                </a:highlight>
              </a:rPr>
              <a:t>1</a:t>
            </a:r>
            <a:r>
              <a:rPr lang="en-US" sz="1000" b="1" dirty="0">
                <a:highlight>
                  <a:srgbClr val="FFFFFF"/>
                </a:highlight>
              </a:rPr>
              <a:t>]</a:t>
            </a:r>
            <a:r>
              <a:rPr lang="en-US" sz="1000" dirty="0">
                <a:highlight>
                  <a:srgbClr val="FFFFFF"/>
                </a:highlight>
              </a:rPr>
              <a:t> 4162791      65</a:t>
            </a:r>
            <a:endParaRPr lang="en-US" sz="1000" dirty="0"/>
          </a:p>
        </p:txBody>
      </p:sp>
      <p:sp>
        <p:nvSpPr>
          <p:cNvPr id="21" name="Rectangle 20"/>
          <p:cNvSpPr/>
          <p:nvPr/>
        </p:nvSpPr>
        <p:spPr>
          <a:xfrm>
            <a:off x="1330295" y="4025735"/>
            <a:ext cx="917249" cy="400110"/>
          </a:xfrm>
          <a:prstGeom prst="rect">
            <a:avLst/>
          </a:prstGeom>
        </p:spPr>
        <p:txBody>
          <a:bodyPr wrap="square">
            <a:spAutoFit/>
          </a:bodyPr>
          <a:lstStyle/>
          <a:p>
            <a:r>
              <a:rPr lang="en-US" sz="1000" dirty="0" err="1">
                <a:highlight>
                  <a:srgbClr val="FFFFFF"/>
                </a:highlight>
              </a:rPr>
              <a:t>str</a:t>
            </a:r>
            <a:r>
              <a:rPr lang="en-US" sz="1000" b="1" dirty="0">
                <a:highlight>
                  <a:srgbClr val="FFFFFF"/>
                </a:highlight>
              </a:rPr>
              <a:t>(</a:t>
            </a:r>
            <a:r>
              <a:rPr lang="en-US" sz="1000" dirty="0">
                <a:highlight>
                  <a:srgbClr val="FFFFFF"/>
                </a:highlight>
              </a:rPr>
              <a:t>res_13</a:t>
            </a:r>
            <a:r>
              <a:rPr lang="en-US" sz="1000" b="1" dirty="0">
                <a:highlight>
                  <a:srgbClr val="FFFFFF"/>
                </a:highlight>
              </a:rPr>
              <a:t>)</a:t>
            </a:r>
            <a:endParaRPr lang="en-US" sz="1000" dirty="0">
              <a:highlight>
                <a:srgbClr val="FFFFFF"/>
              </a:highlight>
            </a:endParaRPr>
          </a:p>
          <a:p>
            <a:r>
              <a:rPr lang="en-US" sz="1000" dirty="0" err="1">
                <a:highlight>
                  <a:srgbClr val="FFFFFF"/>
                </a:highlight>
              </a:rPr>
              <a:t>str</a:t>
            </a:r>
            <a:r>
              <a:rPr lang="en-US" sz="1000" b="1" dirty="0">
                <a:highlight>
                  <a:srgbClr val="FFFFFF"/>
                </a:highlight>
              </a:rPr>
              <a:t>(</a:t>
            </a:r>
            <a:r>
              <a:rPr lang="en-US" sz="1000" dirty="0">
                <a:highlight>
                  <a:srgbClr val="FFFFFF"/>
                </a:highlight>
              </a:rPr>
              <a:t>gen_13</a:t>
            </a:r>
            <a:r>
              <a:rPr lang="en-US" sz="1000" b="1" dirty="0">
                <a:highlight>
                  <a:srgbClr val="FFFFFF"/>
                </a:highlight>
              </a:rPr>
              <a:t>)</a:t>
            </a:r>
            <a:endParaRPr lang="en-US" sz="1000" dirty="0"/>
          </a:p>
        </p:txBody>
      </p:sp>
      <p:sp>
        <p:nvSpPr>
          <p:cNvPr id="23" name="Rectangle 22"/>
          <p:cNvSpPr/>
          <p:nvPr/>
        </p:nvSpPr>
        <p:spPr>
          <a:xfrm>
            <a:off x="1159379" y="4821772"/>
            <a:ext cx="6096000" cy="553998"/>
          </a:xfrm>
          <a:prstGeom prst="rect">
            <a:avLst/>
          </a:prstGeom>
        </p:spPr>
        <p:txBody>
          <a:bodyPr>
            <a:spAutoFit/>
          </a:bodyPr>
          <a:lstStyle/>
          <a:p>
            <a:r>
              <a:rPr lang="en-US" sz="1000" dirty="0">
                <a:highlight>
                  <a:srgbClr val="FFFFFF"/>
                </a:highlight>
              </a:rPr>
              <a:t>#get tables of missing values</a:t>
            </a:r>
          </a:p>
          <a:p>
            <a:r>
              <a:rPr lang="en-US" sz="1000" dirty="0" err="1">
                <a:highlight>
                  <a:srgbClr val="FFFFFF"/>
                </a:highlight>
              </a:rPr>
              <a:t>missing_vals_gen</a:t>
            </a:r>
            <a:r>
              <a:rPr lang="en-US" sz="1000" dirty="0">
                <a:highlight>
                  <a:srgbClr val="FFFFFF"/>
                </a:highlight>
              </a:rPr>
              <a:t> </a:t>
            </a:r>
            <a:r>
              <a:rPr lang="en-US" sz="1000" b="1" dirty="0">
                <a:highlight>
                  <a:srgbClr val="FFFFFF"/>
                </a:highlight>
              </a:rPr>
              <a:t>&lt;-</a:t>
            </a:r>
            <a:r>
              <a:rPr lang="en-US" sz="1000" dirty="0">
                <a:highlight>
                  <a:srgbClr val="FFFFFF"/>
                </a:highlight>
              </a:rPr>
              <a:t> </a:t>
            </a:r>
            <a:r>
              <a:rPr lang="en-US" sz="1000" dirty="0" err="1">
                <a:highlight>
                  <a:srgbClr val="FFFFFF"/>
                </a:highlight>
              </a:rPr>
              <a:t>data.frame</a:t>
            </a:r>
            <a:r>
              <a:rPr lang="en-US" sz="1000" b="1" dirty="0">
                <a:highlight>
                  <a:srgbClr val="FFFFFF"/>
                </a:highlight>
              </a:rPr>
              <a:t>(</a:t>
            </a:r>
            <a:r>
              <a:rPr lang="en-US" sz="1000" dirty="0" err="1">
                <a:highlight>
                  <a:srgbClr val="FFFFFF"/>
                </a:highlight>
              </a:rPr>
              <a:t>colMeans</a:t>
            </a:r>
            <a:r>
              <a:rPr lang="en-US" sz="1000" b="1" dirty="0">
                <a:highlight>
                  <a:srgbClr val="FFFFFF"/>
                </a:highlight>
              </a:rPr>
              <a:t>(</a:t>
            </a:r>
            <a:r>
              <a:rPr lang="en-US" sz="1000" dirty="0">
                <a:highlight>
                  <a:srgbClr val="FFFFFF"/>
                </a:highlight>
              </a:rPr>
              <a:t>is.na</a:t>
            </a:r>
            <a:r>
              <a:rPr lang="en-US" sz="1000" b="1" dirty="0">
                <a:highlight>
                  <a:srgbClr val="FFFFFF"/>
                </a:highlight>
              </a:rPr>
              <a:t>(</a:t>
            </a:r>
            <a:r>
              <a:rPr lang="en-US" sz="1000" dirty="0">
                <a:highlight>
                  <a:srgbClr val="FFFFFF"/>
                </a:highlight>
              </a:rPr>
              <a:t>gen_13</a:t>
            </a:r>
            <a:r>
              <a:rPr lang="en-US" sz="1000" b="1" dirty="0">
                <a:highlight>
                  <a:srgbClr val="FFFFFF"/>
                </a:highlight>
              </a:rPr>
              <a:t>)))</a:t>
            </a:r>
            <a:endParaRPr lang="en-US" sz="1000" dirty="0">
              <a:highlight>
                <a:srgbClr val="FFFFFF"/>
              </a:highlight>
            </a:endParaRPr>
          </a:p>
          <a:p>
            <a:r>
              <a:rPr lang="en-US" sz="1000" dirty="0" err="1">
                <a:highlight>
                  <a:srgbClr val="FFFFFF"/>
                </a:highlight>
              </a:rPr>
              <a:t>missing_vals_res</a:t>
            </a:r>
            <a:r>
              <a:rPr lang="en-US" sz="1000" b="1" dirty="0">
                <a:highlight>
                  <a:srgbClr val="FFFFFF"/>
                </a:highlight>
              </a:rPr>
              <a:t>&lt;-</a:t>
            </a:r>
            <a:r>
              <a:rPr lang="en-US" sz="1000" dirty="0">
                <a:highlight>
                  <a:srgbClr val="FFFFFF"/>
                </a:highlight>
              </a:rPr>
              <a:t> </a:t>
            </a:r>
            <a:r>
              <a:rPr lang="en-US" sz="1000" dirty="0" err="1">
                <a:highlight>
                  <a:srgbClr val="FFFFFF"/>
                </a:highlight>
              </a:rPr>
              <a:t>data.frame</a:t>
            </a:r>
            <a:r>
              <a:rPr lang="en-US" sz="1000" b="1" dirty="0">
                <a:highlight>
                  <a:srgbClr val="FFFFFF"/>
                </a:highlight>
              </a:rPr>
              <a:t>(</a:t>
            </a:r>
            <a:r>
              <a:rPr lang="en-US" sz="1000" dirty="0" err="1">
                <a:highlight>
                  <a:srgbClr val="FFFFFF"/>
                </a:highlight>
              </a:rPr>
              <a:t>colMeans</a:t>
            </a:r>
            <a:r>
              <a:rPr lang="en-US" sz="1000" b="1" dirty="0">
                <a:highlight>
                  <a:srgbClr val="FFFFFF"/>
                </a:highlight>
              </a:rPr>
              <a:t>(</a:t>
            </a:r>
            <a:r>
              <a:rPr lang="en-US" sz="1000" dirty="0">
                <a:highlight>
                  <a:srgbClr val="FFFFFF"/>
                </a:highlight>
              </a:rPr>
              <a:t>is.na</a:t>
            </a:r>
            <a:r>
              <a:rPr lang="en-US" sz="1000" b="1" dirty="0">
                <a:highlight>
                  <a:srgbClr val="FFFFFF"/>
                </a:highlight>
              </a:rPr>
              <a:t>(</a:t>
            </a:r>
            <a:r>
              <a:rPr lang="en-US" sz="1000" dirty="0">
                <a:highlight>
                  <a:srgbClr val="FFFFFF"/>
                </a:highlight>
              </a:rPr>
              <a:t>res_13</a:t>
            </a:r>
            <a:r>
              <a:rPr lang="en-US" sz="1000" b="1" dirty="0">
                <a:highlight>
                  <a:srgbClr val="FFFFFF"/>
                </a:highlight>
              </a:rPr>
              <a:t>)))</a:t>
            </a:r>
            <a:endParaRPr lang="en-US" sz="1000" dirty="0"/>
          </a:p>
        </p:txBody>
      </p:sp>
      <p:sp>
        <p:nvSpPr>
          <p:cNvPr id="24" name="Rectangle 23"/>
          <p:cNvSpPr/>
          <p:nvPr/>
        </p:nvSpPr>
        <p:spPr>
          <a:xfrm>
            <a:off x="6246975" y="2938981"/>
            <a:ext cx="4101982" cy="24367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From this exploration, it is clear that we have many, many observations in the general payment table, that there are way more columns in both tables than we’d ever need, and that we have many missing values in both tables</a:t>
            </a:r>
            <a:endParaRPr lang="en-US" dirty="0"/>
          </a:p>
        </p:txBody>
      </p:sp>
    </p:spTree>
    <p:extLst>
      <p:ext uri="{BB962C8B-B14F-4D97-AF65-F5344CB8AC3E}">
        <p14:creationId xmlns:p14="http://schemas.microsoft.com/office/powerpoint/2010/main" val="194944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936685" cy="1320800"/>
          </a:xfrm>
        </p:spPr>
        <p:txBody>
          <a:bodyPr/>
          <a:lstStyle/>
          <a:p>
            <a:r>
              <a:rPr lang="en-US" dirty="0" smtClean="0"/>
              <a:t>Isolating the Items of Interest</a:t>
            </a:r>
            <a:endParaRPr lang="en-US" dirty="0"/>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Once we know the columns we want, we grab those and rename them to be easier to deal with</a:t>
            </a:r>
            <a:endParaRPr lang="en-US" dirty="0"/>
          </a:p>
        </p:txBody>
      </p:sp>
      <p:sp>
        <p:nvSpPr>
          <p:cNvPr id="6" name="Rectangle 5"/>
          <p:cNvSpPr/>
          <p:nvPr/>
        </p:nvSpPr>
        <p:spPr>
          <a:xfrm>
            <a:off x="285464" y="2119163"/>
            <a:ext cx="6096000" cy="4493538"/>
          </a:xfrm>
          <a:prstGeom prst="rect">
            <a:avLst/>
          </a:prstGeom>
        </p:spPr>
        <p:txBody>
          <a:bodyPr>
            <a:spAutoFit/>
          </a:bodyPr>
          <a:lstStyle/>
          <a:p>
            <a:r>
              <a:rPr lang="en-US" sz="1100" dirty="0">
                <a:highlight>
                  <a:srgbClr val="FFFFFF"/>
                </a:highlight>
              </a:rPr>
              <a:t>library</a:t>
            </a:r>
            <a:r>
              <a:rPr lang="en-US" sz="1100" b="1" dirty="0">
                <a:highlight>
                  <a:srgbClr val="FFFFFF"/>
                </a:highlight>
              </a:rPr>
              <a:t>(</a:t>
            </a:r>
            <a:r>
              <a:rPr lang="en-US" sz="1100" dirty="0" err="1">
                <a:highlight>
                  <a:srgbClr val="FFFFFF"/>
                </a:highlight>
              </a:rPr>
              <a:t>tidyverse</a:t>
            </a:r>
            <a:r>
              <a:rPr lang="en-US" sz="1100" b="1" dirty="0">
                <a:highlight>
                  <a:srgbClr val="FFFFFF"/>
                </a:highlight>
              </a:rPr>
              <a:t>)</a:t>
            </a:r>
            <a:endParaRPr lang="en-US" sz="1100" dirty="0">
              <a:highlight>
                <a:srgbClr val="FFFFFF"/>
              </a:highlight>
            </a:endParaRPr>
          </a:p>
          <a:p>
            <a:r>
              <a:rPr lang="en-US" sz="1100" dirty="0">
                <a:highlight>
                  <a:srgbClr val="FFFFFF"/>
                </a:highlight>
              </a:rPr>
              <a:t>#Select only interesting fields from the general data</a:t>
            </a:r>
          </a:p>
          <a:p>
            <a:r>
              <a:rPr lang="en-US" sz="1100" dirty="0" err="1">
                <a:highlight>
                  <a:srgbClr val="FFFFFF"/>
                </a:highlight>
              </a:rPr>
              <a:t>gen_small</a:t>
            </a:r>
            <a:r>
              <a:rPr lang="en-US" sz="1100" dirty="0">
                <a:highlight>
                  <a:srgbClr val="FFFFFF"/>
                </a:highlight>
              </a:rPr>
              <a:t> </a:t>
            </a:r>
            <a:r>
              <a:rPr lang="en-US" sz="1100" b="1" dirty="0">
                <a:highlight>
                  <a:srgbClr val="FFFFFF"/>
                </a:highlight>
              </a:rPr>
              <a:t>&lt;-</a:t>
            </a:r>
            <a:r>
              <a:rPr lang="en-US" sz="1100" dirty="0">
                <a:highlight>
                  <a:srgbClr val="FFFFFF"/>
                </a:highlight>
              </a:rPr>
              <a:t> gen_13 %&gt;%</a:t>
            </a:r>
          </a:p>
          <a:p>
            <a:r>
              <a:rPr lang="en-US" sz="1100" dirty="0">
                <a:highlight>
                  <a:srgbClr val="FFFFFF"/>
                </a:highlight>
              </a:rPr>
              <a:t>  select</a:t>
            </a:r>
            <a:r>
              <a:rPr lang="en-US" sz="1100" b="1" dirty="0">
                <a:highlight>
                  <a:srgbClr val="FFFFFF"/>
                </a:highlight>
              </a:rPr>
              <a:t>(</a:t>
            </a:r>
            <a:r>
              <a:rPr lang="en-US" sz="1100" dirty="0" err="1">
                <a:highlight>
                  <a:srgbClr val="FFFFFF"/>
                </a:highlight>
              </a:rPr>
              <a:t>Applicable_Manufacturer_or_Applicable_GPO_Making_Payment_Name</a:t>
            </a:r>
            <a:r>
              <a:rPr lang="en-US" sz="1100" dirty="0">
                <a:highlight>
                  <a:srgbClr val="FFFFFF"/>
                </a:highlight>
              </a:rPr>
              <a:t>, </a:t>
            </a:r>
          </a:p>
          <a:p>
            <a:r>
              <a:rPr lang="en-US" sz="1100" dirty="0">
                <a:highlight>
                  <a:srgbClr val="FFFFFF"/>
                </a:highlight>
              </a:rPr>
              <a:t>         </a:t>
            </a:r>
            <a:r>
              <a:rPr lang="en-US" sz="1100" dirty="0" err="1">
                <a:highlight>
                  <a:srgbClr val="FFFFFF"/>
                </a:highlight>
              </a:rPr>
              <a:t>Date_of_Payment</a:t>
            </a:r>
            <a:r>
              <a:rPr lang="en-US" sz="1100" dirty="0">
                <a:highlight>
                  <a:srgbClr val="FFFFFF"/>
                </a:highlight>
              </a:rPr>
              <a:t>, </a:t>
            </a:r>
            <a:r>
              <a:rPr lang="en-US" sz="1100" dirty="0" err="1">
                <a:highlight>
                  <a:srgbClr val="FFFFFF"/>
                </a:highlight>
              </a:rPr>
              <a:t>Nature_of_Payment_or_Transfer_of_Value</a:t>
            </a:r>
            <a:r>
              <a:rPr lang="en-US" sz="1100" dirty="0">
                <a:highlight>
                  <a:srgbClr val="FFFFFF"/>
                </a:highlight>
              </a:rPr>
              <a:t>, </a:t>
            </a:r>
          </a:p>
          <a:p>
            <a:r>
              <a:rPr lang="en-US" sz="1100" dirty="0">
                <a:highlight>
                  <a:srgbClr val="FFFFFF"/>
                </a:highlight>
              </a:rPr>
              <a:t>         </a:t>
            </a:r>
            <a:r>
              <a:rPr lang="en-US" sz="1100" dirty="0" err="1">
                <a:highlight>
                  <a:srgbClr val="FFFFFF"/>
                </a:highlight>
              </a:rPr>
              <a:t>Physician_Last_Name</a:t>
            </a:r>
            <a:r>
              <a:rPr lang="en-US" sz="1100" dirty="0">
                <a:highlight>
                  <a:srgbClr val="FFFFFF"/>
                </a:highlight>
              </a:rPr>
              <a:t>, </a:t>
            </a:r>
            <a:r>
              <a:rPr lang="en-US" sz="1100" dirty="0" err="1">
                <a:highlight>
                  <a:srgbClr val="FFFFFF"/>
                </a:highlight>
              </a:rPr>
              <a:t>Physician_First_Name</a:t>
            </a:r>
            <a:r>
              <a:rPr lang="en-US" sz="1100" dirty="0">
                <a:highlight>
                  <a:srgbClr val="FFFFFF"/>
                </a:highlight>
              </a:rPr>
              <a:t>, </a:t>
            </a:r>
          </a:p>
          <a:p>
            <a:r>
              <a:rPr lang="en-US" sz="1100" dirty="0">
                <a:highlight>
                  <a:srgbClr val="FFFFFF"/>
                </a:highlight>
              </a:rPr>
              <a:t>         Physician_License_State_code1, </a:t>
            </a:r>
          </a:p>
          <a:p>
            <a:r>
              <a:rPr lang="en-US" sz="1100" dirty="0">
                <a:highlight>
                  <a:srgbClr val="FFFFFF"/>
                </a:highlight>
              </a:rPr>
              <a:t>         </a:t>
            </a:r>
            <a:r>
              <a:rPr lang="en-US" sz="1100" dirty="0" err="1">
                <a:highlight>
                  <a:srgbClr val="FFFFFF"/>
                </a:highlight>
              </a:rPr>
              <a:t>Total_Amount_of_Payment_USDollars</a:t>
            </a:r>
            <a:r>
              <a:rPr lang="en-US" sz="1100" b="1" dirty="0">
                <a:highlight>
                  <a:srgbClr val="FFFFFF"/>
                </a:highlight>
              </a:rPr>
              <a:t>)</a:t>
            </a:r>
            <a:r>
              <a:rPr lang="en-US" sz="1100" dirty="0">
                <a:highlight>
                  <a:srgbClr val="FFFFFF"/>
                </a:highlight>
              </a:rPr>
              <a:t> %&gt;%</a:t>
            </a:r>
          </a:p>
          <a:p>
            <a:r>
              <a:rPr lang="en-US" sz="1100" dirty="0">
                <a:highlight>
                  <a:srgbClr val="FFFFFF"/>
                </a:highlight>
              </a:rPr>
              <a:t>  rename</a:t>
            </a:r>
            <a:r>
              <a:rPr lang="en-US" sz="1100" b="1" dirty="0">
                <a:highlight>
                  <a:srgbClr val="FFFFFF"/>
                </a:highlight>
              </a:rPr>
              <a:t>(</a:t>
            </a:r>
            <a:r>
              <a:rPr lang="en-US" sz="1100" dirty="0">
                <a:highlight>
                  <a:srgbClr val="FFFFFF"/>
                </a:highlight>
              </a:rPr>
              <a:t>MFG </a:t>
            </a:r>
            <a:r>
              <a:rPr lang="en-US" sz="1100" b="1" dirty="0">
                <a:highlight>
                  <a:srgbClr val="FFFFFF"/>
                </a:highlight>
              </a:rPr>
              <a:t>=</a:t>
            </a:r>
            <a:r>
              <a:rPr lang="en-US" sz="1100" dirty="0">
                <a:highlight>
                  <a:srgbClr val="FFFFFF"/>
                </a:highlight>
              </a:rPr>
              <a:t> </a:t>
            </a:r>
            <a:r>
              <a:rPr lang="en-US" sz="1100" dirty="0" err="1">
                <a:highlight>
                  <a:srgbClr val="FFFFFF"/>
                </a:highlight>
              </a:rPr>
              <a:t>Applicable_Manufacturer_or_Applicable_GPO_Making_Payment_Name</a:t>
            </a:r>
            <a:r>
              <a:rPr lang="en-US" sz="1100" dirty="0">
                <a:highlight>
                  <a:srgbClr val="FFFFFF"/>
                </a:highlight>
              </a:rPr>
              <a:t>,</a:t>
            </a:r>
          </a:p>
          <a:p>
            <a:r>
              <a:rPr lang="en-US" sz="1100" dirty="0">
                <a:highlight>
                  <a:srgbClr val="FFFFFF"/>
                </a:highlight>
              </a:rPr>
              <a:t>         </a:t>
            </a:r>
            <a:r>
              <a:rPr lang="en-US" sz="1100" dirty="0" err="1">
                <a:highlight>
                  <a:srgbClr val="FFFFFF"/>
                </a:highlight>
              </a:rPr>
              <a:t>Payment_Nature</a:t>
            </a:r>
            <a:r>
              <a:rPr lang="en-US" sz="1100" dirty="0">
                <a:highlight>
                  <a:srgbClr val="FFFFFF"/>
                </a:highlight>
              </a:rPr>
              <a:t> </a:t>
            </a:r>
            <a:r>
              <a:rPr lang="en-US" sz="1100" b="1" dirty="0">
                <a:highlight>
                  <a:srgbClr val="FFFFFF"/>
                </a:highlight>
              </a:rPr>
              <a:t>=</a:t>
            </a:r>
            <a:r>
              <a:rPr lang="en-US" sz="1100" dirty="0">
                <a:highlight>
                  <a:srgbClr val="FFFFFF"/>
                </a:highlight>
              </a:rPr>
              <a:t> </a:t>
            </a:r>
            <a:r>
              <a:rPr lang="en-US" sz="1100" dirty="0" err="1">
                <a:highlight>
                  <a:srgbClr val="FFFFFF"/>
                </a:highlight>
              </a:rPr>
              <a:t>Nature_of_Payment_or_Transfer_of_Value</a:t>
            </a:r>
            <a:r>
              <a:rPr lang="en-US" sz="1100" dirty="0">
                <a:highlight>
                  <a:srgbClr val="FFFFFF"/>
                </a:highlight>
              </a:rPr>
              <a:t>,</a:t>
            </a:r>
          </a:p>
          <a:p>
            <a:r>
              <a:rPr lang="en-US" sz="1100" dirty="0">
                <a:highlight>
                  <a:srgbClr val="FFFFFF"/>
                </a:highlight>
              </a:rPr>
              <a:t>         </a:t>
            </a:r>
            <a:r>
              <a:rPr lang="en-US" sz="1100" dirty="0" err="1">
                <a:highlight>
                  <a:srgbClr val="FFFFFF"/>
                </a:highlight>
              </a:rPr>
              <a:t>Phys_Last</a:t>
            </a:r>
            <a:r>
              <a:rPr lang="en-US" sz="1100" dirty="0">
                <a:highlight>
                  <a:srgbClr val="FFFFFF"/>
                </a:highlight>
              </a:rPr>
              <a:t> </a:t>
            </a:r>
            <a:r>
              <a:rPr lang="en-US" sz="1100" b="1" dirty="0">
                <a:highlight>
                  <a:srgbClr val="FFFFFF"/>
                </a:highlight>
              </a:rPr>
              <a:t>=</a:t>
            </a:r>
            <a:r>
              <a:rPr lang="en-US" sz="1100" dirty="0">
                <a:highlight>
                  <a:srgbClr val="FFFFFF"/>
                </a:highlight>
              </a:rPr>
              <a:t> </a:t>
            </a:r>
            <a:r>
              <a:rPr lang="en-US" sz="1100" dirty="0" err="1">
                <a:highlight>
                  <a:srgbClr val="FFFFFF"/>
                </a:highlight>
              </a:rPr>
              <a:t>Physician_Last_Name</a:t>
            </a:r>
            <a:r>
              <a:rPr lang="en-US" sz="1100" dirty="0">
                <a:highlight>
                  <a:srgbClr val="FFFFFF"/>
                </a:highlight>
              </a:rPr>
              <a:t>, </a:t>
            </a:r>
          </a:p>
          <a:p>
            <a:r>
              <a:rPr lang="en-US" sz="1100" dirty="0">
                <a:highlight>
                  <a:srgbClr val="FFFFFF"/>
                </a:highlight>
              </a:rPr>
              <a:t>         </a:t>
            </a:r>
            <a:r>
              <a:rPr lang="en-US" sz="1100" dirty="0" err="1">
                <a:highlight>
                  <a:srgbClr val="FFFFFF"/>
                </a:highlight>
              </a:rPr>
              <a:t>Phys_First</a:t>
            </a:r>
            <a:r>
              <a:rPr lang="en-US" sz="1100" dirty="0">
                <a:highlight>
                  <a:srgbClr val="FFFFFF"/>
                </a:highlight>
              </a:rPr>
              <a:t> </a:t>
            </a:r>
            <a:r>
              <a:rPr lang="en-US" sz="1100" b="1" dirty="0">
                <a:highlight>
                  <a:srgbClr val="FFFFFF"/>
                </a:highlight>
              </a:rPr>
              <a:t>=</a:t>
            </a:r>
            <a:r>
              <a:rPr lang="en-US" sz="1100" dirty="0">
                <a:highlight>
                  <a:srgbClr val="FFFFFF"/>
                </a:highlight>
              </a:rPr>
              <a:t> </a:t>
            </a:r>
            <a:r>
              <a:rPr lang="en-US" sz="1100" dirty="0" err="1">
                <a:highlight>
                  <a:srgbClr val="FFFFFF"/>
                </a:highlight>
              </a:rPr>
              <a:t>Physician_First_Name</a:t>
            </a:r>
            <a:r>
              <a:rPr lang="en-US" sz="1100" dirty="0">
                <a:highlight>
                  <a:srgbClr val="FFFFFF"/>
                </a:highlight>
              </a:rPr>
              <a:t>, </a:t>
            </a:r>
          </a:p>
          <a:p>
            <a:r>
              <a:rPr lang="en-US" sz="1100" dirty="0">
                <a:highlight>
                  <a:srgbClr val="FFFFFF"/>
                </a:highlight>
              </a:rPr>
              <a:t>         State </a:t>
            </a:r>
            <a:r>
              <a:rPr lang="en-US" sz="1100" b="1" dirty="0">
                <a:highlight>
                  <a:srgbClr val="FFFFFF"/>
                </a:highlight>
              </a:rPr>
              <a:t>=</a:t>
            </a:r>
            <a:r>
              <a:rPr lang="en-US" sz="1100" dirty="0">
                <a:highlight>
                  <a:srgbClr val="FFFFFF"/>
                </a:highlight>
              </a:rPr>
              <a:t> Physician_License_State_code1,</a:t>
            </a:r>
          </a:p>
          <a:p>
            <a:r>
              <a:rPr lang="en-US" sz="1100" dirty="0">
                <a:highlight>
                  <a:srgbClr val="FFFFFF"/>
                </a:highlight>
              </a:rPr>
              <a:t>         </a:t>
            </a:r>
            <a:r>
              <a:rPr lang="en-US" sz="1100" dirty="0" err="1">
                <a:highlight>
                  <a:srgbClr val="FFFFFF"/>
                </a:highlight>
              </a:rPr>
              <a:t>Pmt_Total</a:t>
            </a:r>
            <a:r>
              <a:rPr lang="en-US" sz="1100" dirty="0">
                <a:highlight>
                  <a:srgbClr val="FFFFFF"/>
                </a:highlight>
              </a:rPr>
              <a:t> </a:t>
            </a:r>
            <a:r>
              <a:rPr lang="en-US" sz="1100" b="1" dirty="0">
                <a:highlight>
                  <a:srgbClr val="FFFFFF"/>
                </a:highlight>
              </a:rPr>
              <a:t>=</a:t>
            </a:r>
            <a:r>
              <a:rPr lang="en-US" sz="1100" dirty="0">
                <a:highlight>
                  <a:srgbClr val="FFFFFF"/>
                </a:highlight>
              </a:rPr>
              <a:t> </a:t>
            </a:r>
            <a:r>
              <a:rPr lang="en-US" sz="1100" dirty="0" err="1">
                <a:highlight>
                  <a:srgbClr val="FFFFFF"/>
                </a:highlight>
              </a:rPr>
              <a:t>Total_Amount_of_Payment_USDollars</a:t>
            </a:r>
            <a:r>
              <a:rPr lang="en-US" sz="1100" b="1" dirty="0">
                <a:highlight>
                  <a:srgbClr val="FFFFFF"/>
                </a:highlight>
              </a:rPr>
              <a:t>)</a:t>
            </a:r>
            <a:endParaRPr lang="en-US" sz="1100" dirty="0">
              <a:highlight>
                <a:srgbClr val="FFFFFF"/>
              </a:highlight>
            </a:endParaRPr>
          </a:p>
          <a:p>
            <a:endParaRPr lang="en-US" sz="1100" dirty="0">
              <a:highlight>
                <a:srgbClr val="FFFFFF"/>
              </a:highlight>
            </a:endParaRPr>
          </a:p>
          <a:p>
            <a:r>
              <a:rPr lang="en-US" sz="1100" dirty="0" smtClean="0">
                <a:highlight>
                  <a:srgbClr val="FFFFFF"/>
                </a:highlight>
              </a:rPr>
              <a:t>#</a:t>
            </a:r>
            <a:r>
              <a:rPr lang="en-US" sz="1100" dirty="0">
                <a:highlight>
                  <a:srgbClr val="FFFFFF"/>
                </a:highlight>
              </a:rPr>
              <a:t>Select only interesting fields from the </a:t>
            </a:r>
            <a:r>
              <a:rPr lang="en-US" sz="1100" dirty="0" smtClean="0">
                <a:highlight>
                  <a:srgbClr val="FFFFFF"/>
                </a:highlight>
              </a:rPr>
              <a:t>research data</a:t>
            </a:r>
            <a:endParaRPr lang="en-US" sz="1100" dirty="0">
              <a:highlight>
                <a:srgbClr val="FFFFFF"/>
              </a:highlight>
            </a:endParaRPr>
          </a:p>
          <a:p>
            <a:r>
              <a:rPr lang="en-US" sz="1100" dirty="0" err="1">
                <a:highlight>
                  <a:srgbClr val="FFFFFF"/>
                </a:highlight>
              </a:rPr>
              <a:t>res_small</a:t>
            </a:r>
            <a:r>
              <a:rPr lang="en-US" sz="1100" dirty="0">
                <a:highlight>
                  <a:srgbClr val="FFFFFF"/>
                </a:highlight>
              </a:rPr>
              <a:t> </a:t>
            </a:r>
            <a:r>
              <a:rPr lang="en-US" sz="1100" b="1" dirty="0">
                <a:highlight>
                  <a:srgbClr val="FFFFFF"/>
                </a:highlight>
              </a:rPr>
              <a:t>&lt;-</a:t>
            </a:r>
            <a:r>
              <a:rPr lang="en-US" sz="1100" dirty="0">
                <a:highlight>
                  <a:srgbClr val="FFFFFF"/>
                </a:highlight>
              </a:rPr>
              <a:t> res_13 %&gt;%</a:t>
            </a:r>
          </a:p>
          <a:p>
            <a:r>
              <a:rPr lang="en-US" sz="1100" dirty="0">
                <a:highlight>
                  <a:srgbClr val="FFFFFF"/>
                </a:highlight>
              </a:rPr>
              <a:t>  select</a:t>
            </a:r>
            <a:r>
              <a:rPr lang="en-US" sz="1100" b="1" dirty="0">
                <a:highlight>
                  <a:srgbClr val="FFFFFF"/>
                </a:highlight>
              </a:rPr>
              <a:t>(</a:t>
            </a:r>
            <a:r>
              <a:rPr lang="en-US" sz="1100" dirty="0" err="1">
                <a:highlight>
                  <a:srgbClr val="FFFFFF"/>
                </a:highlight>
              </a:rPr>
              <a:t>Applicable_Manufacturer_or_Applicable_GPO_Making_Payment_Name</a:t>
            </a:r>
            <a:r>
              <a:rPr lang="en-US" sz="1100" dirty="0">
                <a:highlight>
                  <a:srgbClr val="FFFFFF"/>
                </a:highlight>
              </a:rPr>
              <a:t>, </a:t>
            </a:r>
          </a:p>
          <a:p>
            <a:r>
              <a:rPr lang="en-US" sz="1100" dirty="0">
                <a:highlight>
                  <a:srgbClr val="FFFFFF"/>
                </a:highlight>
              </a:rPr>
              <a:t>         </a:t>
            </a:r>
            <a:r>
              <a:rPr lang="en-US" sz="1100" dirty="0" err="1">
                <a:highlight>
                  <a:srgbClr val="FFFFFF"/>
                </a:highlight>
              </a:rPr>
              <a:t>Date_of_Payment</a:t>
            </a:r>
            <a:r>
              <a:rPr lang="en-US" sz="1100" dirty="0">
                <a:highlight>
                  <a:srgbClr val="FFFFFF"/>
                </a:highlight>
              </a:rPr>
              <a:t>, Principal_Investigator_1_Last_Name, </a:t>
            </a:r>
          </a:p>
          <a:p>
            <a:r>
              <a:rPr lang="en-US" sz="1100" dirty="0">
                <a:highlight>
                  <a:srgbClr val="FFFFFF"/>
                </a:highlight>
              </a:rPr>
              <a:t>         Principal_Investigator_1_First_Name, Principal_Investigator_1_State,</a:t>
            </a:r>
          </a:p>
          <a:p>
            <a:r>
              <a:rPr lang="en-US" sz="1100" dirty="0">
                <a:highlight>
                  <a:srgbClr val="FFFFFF"/>
                </a:highlight>
              </a:rPr>
              <a:t>         </a:t>
            </a:r>
            <a:r>
              <a:rPr lang="en-US" sz="1100" dirty="0" err="1">
                <a:highlight>
                  <a:srgbClr val="FFFFFF"/>
                </a:highlight>
              </a:rPr>
              <a:t>Total_Amount_of_Payment_USDollars</a:t>
            </a:r>
            <a:r>
              <a:rPr lang="en-US" sz="1100" b="1" dirty="0">
                <a:highlight>
                  <a:srgbClr val="FFFFFF"/>
                </a:highlight>
              </a:rPr>
              <a:t>)</a:t>
            </a:r>
            <a:r>
              <a:rPr lang="en-US" sz="1100" dirty="0">
                <a:highlight>
                  <a:srgbClr val="FFFFFF"/>
                </a:highlight>
              </a:rPr>
              <a:t> %&gt;%</a:t>
            </a:r>
          </a:p>
          <a:p>
            <a:r>
              <a:rPr lang="en-US" sz="1100" dirty="0">
                <a:highlight>
                  <a:srgbClr val="FFFFFF"/>
                </a:highlight>
              </a:rPr>
              <a:t>  rename</a:t>
            </a:r>
            <a:r>
              <a:rPr lang="en-US" sz="1100" b="1" dirty="0">
                <a:highlight>
                  <a:srgbClr val="FFFFFF"/>
                </a:highlight>
              </a:rPr>
              <a:t>(</a:t>
            </a:r>
            <a:r>
              <a:rPr lang="en-US" sz="1100" dirty="0">
                <a:highlight>
                  <a:srgbClr val="FFFFFF"/>
                </a:highlight>
              </a:rPr>
              <a:t>MFG </a:t>
            </a:r>
            <a:r>
              <a:rPr lang="en-US" sz="1100" b="1" dirty="0">
                <a:highlight>
                  <a:srgbClr val="FFFFFF"/>
                </a:highlight>
              </a:rPr>
              <a:t>=</a:t>
            </a:r>
            <a:r>
              <a:rPr lang="en-US" sz="1100" dirty="0">
                <a:highlight>
                  <a:srgbClr val="FFFFFF"/>
                </a:highlight>
              </a:rPr>
              <a:t> </a:t>
            </a:r>
            <a:r>
              <a:rPr lang="en-US" sz="1100" dirty="0" err="1">
                <a:highlight>
                  <a:srgbClr val="FFFFFF"/>
                </a:highlight>
              </a:rPr>
              <a:t>Applicable_Manufacturer_or_Applicable_GPO_Making_Payment_Name</a:t>
            </a:r>
            <a:r>
              <a:rPr lang="en-US" sz="1100" dirty="0">
                <a:highlight>
                  <a:srgbClr val="FFFFFF"/>
                </a:highlight>
              </a:rPr>
              <a:t>,</a:t>
            </a:r>
          </a:p>
          <a:p>
            <a:r>
              <a:rPr lang="en-US" sz="1100" dirty="0">
                <a:highlight>
                  <a:srgbClr val="FFFFFF"/>
                </a:highlight>
              </a:rPr>
              <a:t>         </a:t>
            </a:r>
            <a:r>
              <a:rPr lang="en-US" sz="1100" dirty="0" err="1">
                <a:highlight>
                  <a:srgbClr val="FFFFFF"/>
                </a:highlight>
              </a:rPr>
              <a:t>Phys_Last</a:t>
            </a:r>
            <a:r>
              <a:rPr lang="en-US" sz="1100" dirty="0">
                <a:highlight>
                  <a:srgbClr val="FFFFFF"/>
                </a:highlight>
              </a:rPr>
              <a:t> </a:t>
            </a:r>
            <a:r>
              <a:rPr lang="en-US" sz="1100" b="1" dirty="0">
                <a:highlight>
                  <a:srgbClr val="FFFFFF"/>
                </a:highlight>
              </a:rPr>
              <a:t>=</a:t>
            </a:r>
            <a:r>
              <a:rPr lang="en-US" sz="1100" dirty="0">
                <a:highlight>
                  <a:srgbClr val="FFFFFF"/>
                </a:highlight>
              </a:rPr>
              <a:t> Principal_Investigator_1_Last_Name, </a:t>
            </a:r>
          </a:p>
          <a:p>
            <a:r>
              <a:rPr lang="en-US" sz="1100" dirty="0">
                <a:highlight>
                  <a:srgbClr val="FFFFFF"/>
                </a:highlight>
              </a:rPr>
              <a:t>         </a:t>
            </a:r>
            <a:r>
              <a:rPr lang="en-US" sz="1100" dirty="0" err="1">
                <a:highlight>
                  <a:srgbClr val="FFFFFF"/>
                </a:highlight>
              </a:rPr>
              <a:t>Phys_First</a:t>
            </a:r>
            <a:r>
              <a:rPr lang="en-US" sz="1100" dirty="0">
                <a:highlight>
                  <a:srgbClr val="FFFFFF"/>
                </a:highlight>
              </a:rPr>
              <a:t> </a:t>
            </a:r>
            <a:r>
              <a:rPr lang="en-US" sz="1100" b="1" dirty="0">
                <a:highlight>
                  <a:srgbClr val="FFFFFF"/>
                </a:highlight>
              </a:rPr>
              <a:t>=</a:t>
            </a:r>
            <a:r>
              <a:rPr lang="en-US" sz="1100" dirty="0">
                <a:highlight>
                  <a:srgbClr val="FFFFFF"/>
                </a:highlight>
              </a:rPr>
              <a:t> Principal_Investigator_1_First_Name, </a:t>
            </a:r>
          </a:p>
          <a:p>
            <a:r>
              <a:rPr lang="en-US" sz="1100" dirty="0">
                <a:highlight>
                  <a:srgbClr val="FFFFFF"/>
                </a:highlight>
              </a:rPr>
              <a:t>         State </a:t>
            </a:r>
            <a:r>
              <a:rPr lang="en-US" sz="1100" b="1" dirty="0">
                <a:highlight>
                  <a:srgbClr val="FFFFFF"/>
                </a:highlight>
              </a:rPr>
              <a:t>=</a:t>
            </a:r>
            <a:r>
              <a:rPr lang="en-US" sz="1100" dirty="0">
                <a:highlight>
                  <a:srgbClr val="FFFFFF"/>
                </a:highlight>
              </a:rPr>
              <a:t> Principal_Investigator_1_State,</a:t>
            </a:r>
          </a:p>
          <a:p>
            <a:r>
              <a:rPr lang="en-US" sz="1100" dirty="0">
                <a:highlight>
                  <a:srgbClr val="FFFFFF"/>
                </a:highlight>
              </a:rPr>
              <a:t>         </a:t>
            </a:r>
            <a:r>
              <a:rPr lang="en-US" sz="1100" dirty="0" err="1">
                <a:highlight>
                  <a:srgbClr val="FFFFFF"/>
                </a:highlight>
              </a:rPr>
              <a:t>Pmt_Total</a:t>
            </a:r>
            <a:r>
              <a:rPr lang="en-US" sz="1100" dirty="0">
                <a:highlight>
                  <a:srgbClr val="FFFFFF"/>
                </a:highlight>
              </a:rPr>
              <a:t> </a:t>
            </a:r>
            <a:r>
              <a:rPr lang="en-US" sz="1100" b="1" dirty="0">
                <a:highlight>
                  <a:srgbClr val="FFFFFF"/>
                </a:highlight>
              </a:rPr>
              <a:t>=</a:t>
            </a:r>
            <a:r>
              <a:rPr lang="en-US" sz="1100" dirty="0">
                <a:highlight>
                  <a:srgbClr val="FFFFFF"/>
                </a:highlight>
              </a:rPr>
              <a:t> </a:t>
            </a:r>
            <a:r>
              <a:rPr lang="en-US" sz="1100" dirty="0" err="1">
                <a:highlight>
                  <a:srgbClr val="FFFFFF"/>
                </a:highlight>
              </a:rPr>
              <a:t>Total_Amount_of_Payment_USDollars</a:t>
            </a:r>
            <a:r>
              <a:rPr lang="en-US" sz="1100" b="1" dirty="0">
                <a:highlight>
                  <a:srgbClr val="FFFFFF"/>
                </a:highlight>
              </a:rPr>
              <a:t>)</a:t>
            </a:r>
            <a:endParaRPr lang="en-US" sz="1100" dirty="0"/>
          </a:p>
        </p:txBody>
      </p:sp>
      <p:sp>
        <p:nvSpPr>
          <p:cNvPr id="7" name="Rectangle 6"/>
          <p:cNvSpPr/>
          <p:nvPr/>
        </p:nvSpPr>
        <p:spPr>
          <a:xfrm>
            <a:off x="6951322" y="2558881"/>
            <a:ext cx="3119215" cy="3221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solidFill>
                  <a:schemeClr val="accent6"/>
                </a:solidFill>
              </a:rPr>
              <a:t>Select</a:t>
            </a:r>
            <a:r>
              <a:rPr lang="en-US" sz="1400" dirty="0" smtClean="0"/>
              <a:t> allows us to filter by column</a:t>
            </a:r>
          </a:p>
          <a:p>
            <a:pPr algn="ctr"/>
            <a:endParaRPr lang="en-US" sz="1400" dirty="0"/>
          </a:p>
          <a:p>
            <a:pPr algn="ctr"/>
            <a:r>
              <a:rPr lang="en-US" sz="1400" b="1" dirty="0" smtClean="0">
                <a:solidFill>
                  <a:schemeClr val="accent6"/>
                </a:solidFill>
              </a:rPr>
              <a:t>Rename</a:t>
            </a:r>
            <a:r>
              <a:rPr lang="en-US" sz="1400" dirty="0" smtClean="0"/>
              <a:t> allows us to change the names of the columns we </a:t>
            </a:r>
            <a:r>
              <a:rPr lang="en-US" sz="1400" b="1" dirty="0" smtClean="0">
                <a:solidFill>
                  <a:schemeClr val="accent6"/>
                </a:solidFill>
              </a:rPr>
              <a:t>select</a:t>
            </a:r>
            <a:r>
              <a:rPr lang="en-US" sz="1400" dirty="0" smtClean="0"/>
              <a:t> to ones that are easier to type</a:t>
            </a:r>
            <a:endParaRPr lang="en-US" sz="1400" dirty="0"/>
          </a:p>
        </p:txBody>
      </p:sp>
    </p:spTree>
    <p:extLst>
      <p:ext uri="{BB962C8B-B14F-4D97-AF65-F5344CB8AC3E}">
        <p14:creationId xmlns:p14="http://schemas.microsoft.com/office/powerpoint/2010/main" val="136363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586166" cy="1320800"/>
          </a:xfrm>
        </p:spPr>
        <p:txBody>
          <a:bodyPr/>
          <a:lstStyle/>
          <a:p>
            <a:r>
              <a:rPr lang="en-US" dirty="0" smtClean="0"/>
              <a:t>Exceling Large Data – Making Pivot Tables</a:t>
            </a:r>
            <a:endParaRPr lang="en-US" dirty="0"/>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Now that we have our data in the form we want, we can begin to explore it as we would if it were in Excel</a:t>
            </a:r>
            <a:endParaRPr lang="en-US" dirty="0"/>
          </a:p>
        </p:txBody>
      </p:sp>
      <p:sp>
        <p:nvSpPr>
          <p:cNvPr id="6" name="Rectangle 5"/>
          <p:cNvSpPr/>
          <p:nvPr/>
        </p:nvSpPr>
        <p:spPr>
          <a:xfrm>
            <a:off x="162609" y="2100481"/>
            <a:ext cx="4608501" cy="5262979"/>
          </a:xfrm>
          <a:prstGeom prst="rect">
            <a:avLst/>
          </a:prstGeom>
        </p:spPr>
        <p:txBody>
          <a:bodyPr wrap="square">
            <a:spAutoFit/>
          </a:bodyPr>
          <a:lstStyle/>
          <a:p>
            <a:r>
              <a:rPr lang="en-US" sz="1050" dirty="0">
                <a:highlight>
                  <a:srgbClr val="FFFFFF"/>
                </a:highlight>
              </a:rPr>
              <a:t>#Get the top 10 manufacturers by spend in research payments</a:t>
            </a:r>
          </a:p>
          <a:p>
            <a:r>
              <a:rPr lang="en-US" sz="1050" dirty="0" err="1">
                <a:highlight>
                  <a:srgbClr val="FFFFFF"/>
                </a:highlight>
              </a:rPr>
              <a:t>res_summary</a:t>
            </a:r>
            <a:r>
              <a:rPr lang="en-US" sz="1050" dirty="0">
                <a:highlight>
                  <a:srgbClr val="FFFFFF"/>
                </a:highlight>
              </a:rPr>
              <a:t> </a:t>
            </a:r>
            <a:r>
              <a:rPr lang="en-US" sz="1050" b="1" dirty="0">
                <a:highlight>
                  <a:srgbClr val="FFFFFF"/>
                </a:highlight>
              </a:rPr>
              <a:t>&lt;-</a:t>
            </a:r>
            <a:r>
              <a:rPr lang="en-US" sz="1050" dirty="0">
                <a:highlight>
                  <a:srgbClr val="FFFFFF"/>
                </a:highlight>
              </a:rPr>
              <a:t> </a:t>
            </a:r>
            <a:r>
              <a:rPr lang="en-US" sz="1050" dirty="0" err="1">
                <a:highlight>
                  <a:srgbClr val="FFFFFF"/>
                </a:highlight>
              </a:rPr>
              <a:t>res_small</a:t>
            </a:r>
            <a:r>
              <a:rPr lang="en-US" sz="1050" dirty="0">
                <a:highlight>
                  <a:srgbClr val="FFFFFF"/>
                </a:highlight>
              </a:rPr>
              <a:t> %&gt;%</a:t>
            </a:r>
          </a:p>
          <a:p>
            <a:r>
              <a:rPr lang="en-US" sz="1050" dirty="0">
                <a:highlight>
                  <a:srgbClr val="FFFFFF"/>
                </a:highlight>
              </a:rPr>
              <a:t>  </a:t>
            </a:r>
            <a:r>
              <a:rPr lang="en-US" sz="1050" dirty="0" err="1">
                <a:highlight>
                  <a:srgbClr val="FFFFFF"/>
                </a:highlight>
              </a:rPr>
              <a:t>group_by</a:t>
            </a:r>
            <a:r>
              <a:rPr lang="en-US" sz="1050" b="1" dirty="0">
                <a:highlight>
                  <a:srgbClr val="FFFFFF"/>
                </a:highlight>
              </a:rPr>
              <a:t>(</a:t>
            </a:r>
            <a:r>
              <a:rPr lang="en-US" sz="1050" dirty="0">
                <a:highlight>
                  <a:srgbClr val="FFFFFF"/>
                </a:highlight>
              </a:rPr>
              <a:t>MFG</a:t>
            </a:r>
            <a:r>
              <a:rPr lang="en-US" sz="1050" b="1" dirty="0">
                <a:highlight>
                  <a:srgbClr val="FFFFFF"/>
                </a:highlight>
              </a:rPr>
              <a:t>)</a:t>
            </a:r>
            <a:r>
              <a:rPr lang="en-US" sz="1050" dirty="0">
                <a:highlight>
                  <a:srgbClr val="FFFFFF"/>
                </a:highlight>
              </a:rPr>
              <a:t> %&gt;% #Row headers in our pivot table</a:t>
            </a:r>
          </a:p>
          <a:p>
            <a:r>
              <a:rPr lang="en-US" sz="1050" dirty="0">
                <a:highlight>
                  <a:srgbClr val="FFFFFF"/>
                </a:highlight>
              </a:rPr>
              <a:t>  </a:t>
            </a:r>
            <a:r>
              <a:rPr lang="en-US" sz="1050" dirty="0" err="1">
                <a:highlight>
                  <a:srgbClr val="FFFFFF"/>
                </a:highlight>
              </a:rPr>
              <a:t>summarise</a:t>
            </a:r>
            <a:r>
              <a:rPr lang="en-US" sz="1050" b="1" dirty="0">
                <a:highlight>
                  <a:srgbClr val="FFFFFF"/>
                </a:highlight>
              </a:rPr>
              <a:t>(</a:t>
            </a:r>
            <a:r>
              <a:rPr lang="en-US" sz="1050" dirty="0" err="1">
                <a:highlight>
                  <a:srgbClr val="FFFFFF"/>
                </a:highlight>
              </a:rPr>
              <a:t>total_payment_val</a:t>
            </a:r>
            <a:r>
              <a:rPr lang="en-US" sz="1050" dirty="0">
                <a:highlight>
                  <a:srgbClr val="FFFFFF"/>
                </a:highlight>
              </a:rPr>
              <a:t> </a:t>
            </a:r>
            <a:r>
              <a:rPr lang="en-US" sz="1050" b="1" dirty="0">
                <a:highlight>
                  <a:srgbClr val="FFFFFF"/>
                </a:highlight>
              </a:rPr>
              <a:t>=</a:t>
            </a:r>
            <a:r>
              <a:rPr lang="en-US" sz="1050" dirty="0">
                <a:highlight>
                  <a:srgbClr val="FFFFFF"/>
                </a:highlight>
              </a:rPr>
              <a:t> sum</a:t>
            </a:r>
            <a:r>
              <a:rPr lang="en-US" sz="1050" b="1" dirty="0">
                <a:highlight>
                  <a:srgbClr val="FFFFFF"/>
                </a:highlight>
              </a:rPr>
              <a:t>(</a:t>
            </a:r>
            <a:r>
              <a:rPr lang="en-US" sz="1050" dirty="0" err="1">
                <a:highlight>
                  <a:srgbClr val="FFFFFF"/>
                </a:highlight>
              </a:rPr>
              <a:t>Pmt_Total</a:t>
            </a:r>
            <a:r>
              <a:rPr lang="en-US" sz="1050" b="1" dirty="0">
                <a:highlight>
                  <a:srgbClr val="FFFFFF"/>
                </a:highlight>
              </a:rPr>
              <a:t>)</a:t>
            </a:r>
            <a:r>
              <a:rPr lang="en-US" sz="1050" dirty="0">
                <a:highlight>
                  <a:srgbClr val="FFFFFF"/>
                </a:highlight>
              </a:rPr>
              <a:t>, #sum of all payments</a:t>
            </a:r>
          </a:p>
          <a:p>
            <a:r>
              <a:rPr lang="en-US" sz="1050" dirty="0">
                <a:highlight>
                  <a:srgbClr val="FFFFFF"/>
                </a:highlight>
              </a:rPr>
              <a:t>            </a:t>
            </a:r>
            <a:r>
              <a:rPr lang="en-US" sz="1050" dirty="0" err="1">
                <a:highlight>
                  <a:srgbClr val="FFFFFF"/>
                </a:highlight>
              </a:rPr>
              <a:t>avg_payment</a:t>
            </a:r>
            <a:r>
              <a:rPr lang="en-US" sz="1050" dirty="0">
                <a:highlight>
                  <a:srgbClr val="FFFFFF"/>
                </a:highlight>
              </a:rPr>
              <a:t> </a:t>
            </a:r>
            <a:r>
              <a:rPr lang="en-US" sz="1050" b="1" dirty="0">
                <a:highlight>
                  <a:srgbClr val="FFFFFF"/>
                </a:highlight>
              </a:rPr>
              <a:t>=</a:t>
            </a:r>
            <a:r>
              <a:rPr lang="en-US" sz="1050" dirty="0">
                <a:highlight>
                  <a:srgbClr val="FFFFFF"/>
                </a:highlight>
              </a:rPr>
              <a:t> mean</a:t>
            </a:r>
            <a:r>
              <a:rPr lang="en-US" sz="1050" b="1" dirty="0">
                <a:highlight>
                  <a:srgbClr val="FFFFFF"/>
                </a:highlight>
              </a:rPr>
              <a:t>(</a:t>
            </a:r>
            <a:r>
              <a:rPr lang="en-US" sz="1050" dirty="0" err="1">
                <a:highlight>
                  <a:srgbClr val="FFFFFF"/>
                </a:highlight>
              </a:rPr>
              <a:t>Pmt_Total</a:t>
            </a:r>
            <a:r>
              <a:rPr lang="en-US" sz="1050" b="1" dirty="0">
                <a:highlight>
                  <a:srgbClr val="FFFFFF"/>
                </a:highlight>
              </a:rPr>
              <a:t>)</a:t>
            </a:r>
            <a:r>
              <a:rPr lang="en-US" sz="1050" dirty="0">
                <a:highlight>
                  <a:srgbClr val="FFFFFF"/>
                </a:highlight>
              </a:rPr>
              <a:t>, #average payment value</a:t>
            </a:r>
          </a:p>
          <a:p>
            <a:r>
              <a:rPr lang="en-US" sz="1050" dirty="0">
                <a:highlight>
                  <a:srgbClr val="FFFFFF"/>
                </a:highlight>
              </a:rPr>
              <a:t>            </a:t>
            </a:r>
            <a:r>
              <a:rPr lang="en-US" sz="1050" dirty="0" err="1">
                <a:highlight>
                  <a:srgbClr val="FFFFFF"/>
                </a:highlight>
              </a:rPr>
              <a:t>number_of_records</a:t>
            </a:r>
            <a:r>
              <a:rPr lang="en-US" sz="1050" dirty="0">
                <a:highlight>
                  <a:srgbClr val="FFFFFF"/>
                </a:highlight>
              </a:rPr>
              <a:t> </a:t>
            </a:r>
            <a:r>
              <a:rPr lang="en-US" sz="1050" b="1" dirty="0">
                <a:highlight>
                  <a:srgbClr val="FFFFFF"/>
                </a:highlight>
              </a:rPr>
              <a:t>=</a:t>
            </a:r>
            <a:r>
              <a:rPr lang="en-US" sz="1050" dirty="0">
                <a:highlight>
                  <a:srgbClr val="FFFFFF"/>
                </a:highlight>
              </a:rPr>
              <a:t> n</a:t>
            </a:r>
            <a:r>
              <a:rPr lang="en-US" sz="1050" b="1" dirty="0">
                <a:highlight>
                  <a:srgbClr val="FFFFFF"/>
                </a:highlight>
              </a:rPr>
              <a:t>())</a:t>
            </a:r>
            <a:r>
              <a:rPr lang="en-US" sz="1050" dirty="0">
                <a:highlight>
                  <a:srgbClr val="FFFFFF"/>
                </a:highlight>
              </a:rPr>
              <a:t> %&gt;% #get a count of records</a:t>
            </a:r>
          </a:p>
          <a:p>
            <a:r>
              <a:rPr lang="en-US" sz="1050" dirty="0">
                <a:highlight>
                  <a:srgbClr val="FFFFFF"/>
                </a:highlight>
              </a:rPr>
              <a:t>  </a:t>
            </a:r>
            <a:r>
              <a:rPr lang="en-US" sz="1050" dirty="0" err="1">
                <a:highlight>
                  <a:srgbClr val="FFFFFF"/>
                </a:highlight>
              </a:rPr>
              <a:t>top_n</a:t>
            </a:r>
            <a:r>
              <a:rPr lang="en-US" sz="1050" b="1" dirty="0">
                <a:highlight>
                  <a:srgbClr val="FFFFFF"/>
                </a:highlight>
              </a:rPr>
              <a:t>(</a:t>
            </a:r>
            <a:r>
              <a:rPr lang="en-US" sz="1050" dirty="0">
                <a:highlight>
                  <a:srgbClr val="FFFFFF"/>
                </a:highlight>
              </a:rPr>
              <a:t>n </a:t>
            </a:r>
            <a:r>
              <a:rPr lang="en-US" sz="1050" b="1" dirty="0">
                <a:highlight>
                  <a:srgbClr val="FFFFFF"/>
                </a:highlight>
              </a:rPr>
              <a:t>=</a:t>
            </a:r>
            <a:r>
              <a:rPr lang="en-US" sz="1050" dirty="0">
                <a:highlight>
                  <a:srgbClr val="FFFFFF"/>
                </a:highlight>
              </a:rPr>
              <a:t> 10, </a:t>
            </a:r>
            <a:r>
              <a:rPr lang="en-US" sz="1050" dirty="0" err="1">
                <a:highlight>
                  <a:srgbClr val="FFFFFF"/>
                </a:highlight>
              </a:rPr>
              <a:t>wt</a:t>
            </a:r>
            <a:r>
              <a:rPr lang="en-US" sz="1050" dirty="0">
                <a:highlight>
                  <a:srgbClr val="FFFFFF"/>
                </a:highlight>
              </a:rPr>
              <a:t> </a:t>
            </a:r>
            <a:r>
              <a:rPr lang="en-US" sz="1050" b="1" dirty="0">
                <a:highlight>
                  <a:srgbClr val="FFFFFF"/>
                </a:highlight>
              </a:rPr>
              <a:t>=</a:t>
            </a:r>
            <a:r>
              <a:rPr lang="en-US" sz="1050" dirty="0">
                <a:highlight>
                  <a:srgbClr val="FFFFFF"/>
                </a:highlight>
              </a:rPr>
              <a:t> </a:t>
            </a:r>
            <a:r>
              <a:rPr lang="en-US" sz="1050" dirty="0" err="1">
                <a:highlight>
                  <a:srgbClr val="FFFFFF"/>
                </a:highlight>
              </a:rPr>
              <a:t>total_payment_val</a:t>
            </a:r>
            <a:r>
              <a:rPr lang="en-US" sz="1050" b="1" dirty="0">
                <a:highlight>
                  <a:srgbClr val="FFFFFF"/>
                </a:highlight>
              </a:rPr>
              <a:t>)</a:t>
            </a:r>
            <a:r>
              <a:rPr lang="en-US" sz="1050" dirty="0">
                <a:highlight>
                  <a:srgbClr val="FFFFFF"/>
                </a:highlight>
              </a:rPr>
              <a:t> #top 10 by total </a:t>
            </a:r>
            <a:r>
              <a:rPr lang="en-US" sz="1050" dirty="0" smtClean="0">
                <a:highlight>
                  <a:srgbClr val="FFFFFF"/>
                </a:highlight>
              </a:rPr>
              <a:t>payment</a:t>
            </a:r>
          </a:p>
          <a:p>
            <a:endParaRPr lang="en-US" sz="1050" dirty="0">
              <a:highlight>
                <a:srgbClr val="FFFFFF"/>
              </a:highlight>
            </a:endParaRPr>
          </a:p>
          <a:p>
            <a:endParaRPr lang="en-US" sz="1050" dirty="0" smtClean="0">
              <a:highlight>
                <a:srgbClr val="FFFFFF"/>
              </a:highlight>
            </a:endParaRPr>
          </a:p>
          <a:p>
            <a:endParaRPr lang="en-US" sz="1050" dirty="0">
              <a:highlight>
                <a:srgbClr val="FFFFFF"/>
              </a:highlight>
            </a:endParaRPr>
          </a:p>
          <a:p>
            <a:r>
              <a:rPr lang="en-US" sz="1050" dirty="0" smtClean="0">
                <a:highlight>
                  <a:srgbClr val="FFFFFF"/>
                </a:highlight>
              </a:rPr>
              <a:t>#</a:t>
            </a:r>
            <a:r>
              <a:rPr lang="en-US" sz="1050" dirty="0">
                <a:highlight>
                  <a:srgbClr val="FFFFFF"/>
                </a:highlight>
              </a:rPr>
              <a:t>Get the top 10 manufacturers by spend in general payments</a:t>
            </a:r>
          </a:p>
          <a:p>
            <a:r>
              <a:rPr lang="en-US" sz="1050" dirty="0" err="1">
                <a:highlight>
                  <a:srgbClr val="FFFFFF"/>
                </a:highlight>
              </a:rPr>
              <a:t>gen_summary</a:t>
            </a:r>
            <a:r>
              <a:rPr lang="en-US" sz="1050" dirty="0">
                <a:highlight>
                  <a:srgbClr val="FFFFFF"/>
                </a:highlight>
              </a:rPr>
              <a:t> </a:t>
            </a:r>
            <a:r>
              <a:rPr lang="en-US" sz="1050" b="1" dirty="0">
                <a:highlight>
                  <a:srgbClr val="FFFFFF"/>
                </a:highlight>
              </a:rPr>
              <a:t>&lt;-</a:t>
            </a:r>
            <a:r>
              <a:rPr lang="en-US" sz="1050" dirty="0">
                <a:highlight>
                  <a:srgbClr val="FFFFFF"/>
                </a:highlight>
              </a:rPr>
              <a:t> </a:t>
            </a:r>
            <a:r>
              <a:rPr lang="en-US" sz="1050" dirty="0" err="1">
                <a:highlight>
                  <a:srgbClr val="FFFFFF"/>
                </a:highlight>
              </a:rPr>
              <a:t>gen_small</a:t>
            </a:r>
            <a:r>
              <a:rPr lang="en-US" sz="1050" dirty="0">
                <a:highlight>
                  <a:srgbClr val="FFFFFF"/>
                </a:highlight>
              </a:rPr>
              <a:t> %&gt;%</a:t>
            </a:r>
          </a:p>
          <a:p>
            <a:r>
              <a:rPr lang="en-US" sz="1050" dirty="0">
                <a:highlight>
                  <a:srgbClr val="FFFFFF"/>
                </a:highlight>
              </a:rPr>
              <a:t>  </a:t>
            </a:r>
            <a:r>
              <a:rPr lang="en-US" sz="1050" dirty="0" err="1">
                <a:highlight>
                  <a:srgbClr val="FFFFFF"/>
                </a:highlight>
              </a:rPr>
              <a:t>group_by</a:t>
            </a:r>
            <a:r>
              <a:rPr lang="en-US" sz="1050" b="1" dirty="0">
                <a:highlight>
                  <a:srgbClr val="FFFFFF"/>
                </a:highlight>
              </a:rPr>
              <a:t>(</a:t>
            </a:r>
            <a:r>
              <a:rPr lang="en-US" sz="1050" dirty="0">
                <a:highlight>
                  <a:srgbClr val="FFFFFF"/>
                </a:highlight>
              </a:rPr>
              <a:t>MFG</a:t>
            </a:r>
            <a:r>
              <a:rPr lang="en-US" sz="1050" b="1" dirty="0">
                <a:highlight>
                  <a:srgbClr val="FFFFFF"/>
                </a:highlight>
              </a:rPr>
              <a:t>)</a:t>
            </a:r>
            <a:r>
              <a:rPr lang="en-US" sz="1050" dirty="0">
                <a:highlight>
                  <a:srgbClr val="FFFFFF"/>
                </a:highlight>
              </a:rPr>
              <a:t> %&gt;% #Row headers in our pivot table</a:t>
            </a:r>
          </a:p>
          <a:p>
            <a:r>
              <a:rPr lang="en-US" sz="1050" dirty="0">
                <a:highlight>
                  <a:srgbClr val="FFFFFF"/>
                </a:highlight>
              </a:rPr>
              <a:t>  </a:t>
            </a:r>
            <a:r>
              <a:rPr lang="en-US" sz="1050" dirty="0" err="1">
                <a:highlight>
                  <a:srgbClr val="FFFFFF"/>
                </a:highlight>
              </a:rPr>
              <a:t>summarise</a:t>
            </a:r>
            <a:r>
              <a:rPr lang="en-US" sz="1050" b="1" dirty="0">
                <a:highlight>
                  <a:srgbClr val="FFFFFF"/>
                </a:highlight>
              </a:rPr>
              <a:t>(</a:t>
            </a:r>
            <a:r>
              <a:rPr lang="en-US" sz="1050" dirty="0" err="1">
                <a:highlight>
                  <a:srgbClr val="FFFFFF"/>
                </a:highlight>
              </a:rPr>
              <a:t>total_payment_val</a:t>
            </a:r>
            <a:r>
              <a:rPr lang="en-US" sz="1050" dirty="0">
                <a:highlight>
                  <a:srgbClr val="FFFFFF"/>
                </a:highlight>
              </a:rPr>
              <a:t> </a:t>
            </a:r>
            <a:r>
              <a:rPr lang="en-US" sz="1050" b="1" dirty="0">
                <a:highlight>
                  <a:srgbClr val="FFFFFF"/>
                </a:highlight>
              </a:rPr>
              <a:t>=</a:t>
            </a:r>
            <a:r>
              <a:rPr lang="en-US" sz="1050" dirty="0">
                <a:highlight>
                  <a:srgbClr val="FFFFFF"/>
                </a:highlight>
              </a:rPr>
              <a:t> sum</a:t>
            </a:r>
            <a:r>
              <a:rPr lang="en-US" sz="1050" b="1" dirty="0">
                <a:highlight>
                  <a:srgbClr val="FFFFFF"/>
                </a:highlight>
              </a:rPr>
              <a:t>(</a:t>
            </a:r>
            <a:r>
              <a:rPr lang="en-US" sz="1050" dirty="0" err="1">
                <a:highlight>
                  <a:srgbClr val="FFFFFF"/>
                </a:highlight>
              </a:rPr>
              <a:t>Pmt_Total</a:t>
            </a:r>
            <a:r>
              <a:rPr lang="en-US" sz="1050" b="1" dirty="0">
                <a:highlight>
                  <a:srgbClr val="FFFFFF"/>
                </a:highlight>
              </a:rPr>
              <a:t>)</a:t>
            </a:r>
            <a:r>
              <a:rPr lang="en-US" sz="1050" dirty="0">
                <a:highlight>
                  <a:srgbClr val="FFFFFF"/>
                </a:highlight>
              </a:rPr>
              <a:t>, #sum of all payments</a:t>
            </a:r>
          </a:p>
          <a:p>
            <a:r>
              <a:rPr lang="en-US" sz="1050" dirty="0">
                <a:highlight>
                  <a:srgbClr val="FFFFFF"/>
                </a:highlight>
              </a:rPr>
              <a:t>            </a:t>
            </a:r>
            <a:r>
              <a:rPr lang="en-US" sz="1050" dirty="0" err="1">
                <a:highlight>
                  <a:srgbClr val="FFFFFF"/>
                </a:highlight>
              </a:rPr>
              <a:t>avg_payment</a:t>
            </a:r>
            <a:r>
              <a:rPr lang="en-US" sz="1050" dirty="0">
                <a:highlight>
                  <a:srgbClr val="FFFFFF"/>
                </a:highlight>
              </a:rPr>
              <a:t> </a:t>
            </a:r>
            <a:r>
              <a:rPr lang="en-US" sz="1050" b="1" dirty="0">
                <a:highlight>
                  <a:srgbClr val="FFFFFF"/>
                </a:highlight>
              </a:rPr>
              <a:t>=</a:t>
            </a:r>
            <a:r>
              <a:rPr lang="en-US" sz="1050" dirty="0">
                <a:highlight>
                  <a:srgbClr val="FFFFFF"/>
                </a:highlight>
              </a:rPr>
              <a:t> mean</a:t>
            </a:r>
            <a:r>
              <a:rPr lang="en-US" sz="1050" b="1" dirty="0">
                <a:highlight>
                  <a:srgbClr val="FFFFFF"/>
                </a:highlight>
              </a:rPr>
              <a:t>(</a:t>
            </a:r>
            <a:r>
              <a:rPr lang="en-US" sz="1050" dirty="0" err="1">
                <a:highlight>
                  <a:srgbClr val="FFFFFF"/>
                </a:highlight>
              </a:rPr>
              <a:t>Pmt_Total</a:t>
            </a:r>
            <a:r>
              <a:rPr lang="en-US" sz="1050" b="1" dirty="0">
                <a:highlight>
                  <a:srgbClr val="FFFFFF"/>
                </a:highlight>
              </a:rPr>
              <a:t>)</a:t>
            </a:r>
            <a:r>
              <a:rPr lang="en-US" sz="1050" dirty="0">
                <a:highlight>
                  <a:srgbClr val="FFFFFF"/>
                </a:highlight>
              </a:rPr>
              <a:t>, #average payment value</a:t>
            </a:r>
          </a:p>
          <a:p>
            <a:r>
              <a:rPr lang="en-US" sz="1050" dirty="0">
                <a:highlight>
                  <a:srgbClr val="FFFFFF"/>
                </a:highlight>
              </a:rPr>
              <a:t>            </a:t>
            </a:r>
            <a:r>
              <a:rPr lang="en-US" sz="1050" dirty="0" err="1">
                <a:highlight>
                  <a:srgbClr val="FFFFFF"/>
                </a:highlight>
              </a:rPr>
              <a:t>number_of_records</a:t>
            </a:r>
            <a:r>
              <a:rPr lang="en-US" sz="1050" dirty="0">
                <a:highlight>
                  <a:srgbClr val="FFFFFF"/>
                </a:highlight>
              </a:rPr>
              <a:t> </a:t>
            </a:r>
            <a:r>
              <a:rPr lang="en-US" sz="1050" b="1" dirty="0">
                <a:highlight>
                  <a:srgbClr val="FFFFFF"/>
                </a:highlight>
              </a:rPr>
              <a:t>=</a:t>
            </a:r>
            <a:r>
              <a:rPr lang="en-US" sz="1050" dirty="0">
                <a:highlight>
                  <a:srgbClr val="FFFFFF"/>
                </a:highlight>
              </a:rPr>
              <a:t> n</a:t>
            </a:r>
            <a:r>
              <a:rPr lang="en-US" sz="1050" b="1" dirty="0">
                <a:highlight>
                  <a:srgbClr val="FFFFFF"/>
                </a:highlight>
              </a:rPr>
              <a:t>())</a:t>
            </a:r>
            <a:r>
              <a:rPr lang="en-US" sz="1050" dirty="0">
                <a:highlight>
                  <a:srgbClr val="FFFFFF"/>
                </a:highlight>
              </a:rPr>
              <a:t> %&gt;% #get a count of records</a:t>
            </a:r>
          </a:p>
          <a:p>
            <a:r>
              <a:rPr lang="en-US" sz="1050" dirty="0">
                <a:highlight>
                  <a:srgbClr val="FFFFFF"/>
                </a:highlight>
              </a:rPr>
              <a:t>  </a:t>
            </a:r>
            <a:r>
              <a:rPr lang="en-US" sz="1050" dirty="0" err="1">
                <a:highlight>
                  <a:srgbClr val="FFFFFF"/>
                </a:highlight>
              </a:rPr>
              <a:t>top_n</a:t>
            </a:r>
            <a:r>
              <a:rPr lang="en-US" sz="1050" b="1" dirty="0">
                <a:highlight>
                  <a:srgbClr val="FFFFFF"/>
                </a:highlight>
              </a:rPr>
              <a:t>(</a:t>
            </a:r>
            <a:r>
              <a:rPr lang="en-US" sz="1050" dirty="0">
                <a:highlight>
                  <a:srgbClr val="FFFFFF"/>
                </a:highlight>
              </a:rPr>
              <a:t>n </a:t>
            </a:r>
            <a:r>
              <a:rPr lang="en-US" sz="1050" b="1" dirty="0">
                <a:highlight>
                  <a:srgbClr val="FFFFFF"/>
                </a:highlight>
              </a:rPr>
              <a:t>=</a:t>
            </a:r>
            <a:r>
              <a:rPr lang="en-US" sz="1050" dirty="0">
                <a:highlight>
                  <a:srgbClr val="FFFFFF"/>
                </a:highlight>
              </a:rPr>
              <a:t> 10, </a:t>
            </a:r>
            <a:r>
              <a:rPr lang="en-US" sz="1050" dirty="0" err="1">
                <a:highlight>
                  <a:srgbClr val="FFFFFF"/>
                </a:highlight>
              </a:rPr>
              <a:t>wt</a:t>
            </a:r>
            <a:r>
              <a:rPr lang="en-US" sz="1050" dirty="0">
                <a:highlight>
                  <a:srgbClr val="FFFFFF"/>
                </a:highlight>
              </a:rPr>
              <a:t> </a:t>
            </a:r>
            <a:r>
              <a:rPr lang="en-US" sz="1050" b="1" dirty="0">
                <a:highlight>
                  <a:srgbClr val="FFFFFF"/>
                </a:highlight>
              </a:rPr>
              <a:t>=</a:t>
            </a:r>
            <a:r>
              <a:rPr lang="en-US" sz="1050" dirty="0">
                <a:highlight>
                  <a:srgbClr val="FFFFFF"/>
                </a:highlight>
              </a:rPr>
              <a:t> </a:t>
            </a:r>
            <a:r>
              <a:rPr lang="en-US" sz="1050" dirty="0" err="1">
                <a:highlight>
                  <a:srgbClr val="FFFFFF"/>
                </a:highlight>
              </a:rPr>
              <a:t>total_payment_val</a:t>
            </a:r>
            <a:r>
              <a:rPr lang="en-US" sz="1050" b="1" dirty="0">
                <a:highlight>
                  <a:srgbClr val="FFFFFF"/>
                </a:highlight>
              </a:rPr>
              <a:t>)</a:t>
            </a:r>
            <a:r>
              <a:rPr lang="en-US" sz="1050" dirty="0">
                <a:highlight>
                  <a:srgbClr val="FFFFFF"/>
                </a:highlight>
              </a:rPr>
              <a:t> #top 10 by total payment</a:t>
            </a:r>
          </a:p>
          <a:p>
            <a:endParaRPr lang="en-US" sz="1050" dirty="0" smtClean="0">
              <a:highlight>
                <a:srgbClr val="FFFFFF"/>
              </a:highlight>
            </a:endParaRPr>
          </a:p>
          <a:p>
            <a:endParaRPr lang="en-US" sz="1050" dirty="0">
              <a:highlight>
                <a:srgbClr val="FFFFFF"/>
              </a:highlight>
            </a:endParaRPr>
          </a:p>
          <a:p>
            <a:endParaRPr lang="en-US" sz="1050" dirty="0">
              <a:highlight>
                <a:srgbClr val="FFFFFF"/>
              </a:highlight>
            </a:endParaRPr>
          </a:p>
          <a:p>
            <a:r>
              <a:rPr lang="en-US" sz="1050" dirty="0">
                <a:highlight>
                  <a:srgbClr val="FFFFFF"/>
                </a:highlight>
              </a:rPr>
              <a:t>#Find the general payments by </a:t>
            </a:r>
            <a:r>
              <a:rPr lang="en-US" sz="1050" dirty="0" smtClean="0">
                <a:highlight>
                  <a:srgbClr val="FFFFFF"/>
                </a:highlight>
              </a:rPr>
              <a:t>month</a:t>
            </a:r>
            <a:endParaRPr lang="en-US" sz="1050" dirty="0">
              <a:highlight>
                <a:srgbClr val="FFFFFF"/>
              </a:highlight>
            </a:endParaRPr>
          </a:p>
          <a:p>
            <a:r>
              <a:rPr lang="en-US" sz="1050" dirty="0" smtClean="0">
                <a:highlight>
                  <a:srgbClr val="FFFFFF"/>
                </a:highlight>
              </a:rPr>
              <a:t>library</a:t>
            </a:r>
            <a:r>
              <a:rPr lang="en-US" sz="1050" b="1" dirty="0" smtClean="0">
                <a:highlight>
                  <a:srgbClr val="FFFFFF"/>
                </a:highlight>
              </a:rPr>
              <a:t>(</a:t>
            </a:r>
            <a:r>
              <a:rPr lang="en-US" sz="1050" dirty="0" err="1" smtClean="0">
                <a:highlight>
                  <a:srgbClr val="FFFFFF"/>
                </a:highlight>
              </a:rPr>
              <a:t>lubridate</a:t>
            </a:r>
            <a:r>
              <a:rPr lang="en-US" sz="1050" b="1" dirty="0" smtClean="0">
                <a:highlight>
                  <a:srgbClr val="FFFFFF"/>
                </a:highlight>
              </a:rPr>
              <a:t>)</a:t>
            </a:r>
            <a:endParaRPr lang="en-US" sz="1050" dirty="0" smtClean="0">
              <a:highlight>
                <a:srgbClr val="FFFFFF"/>
              </a:highlight>
            </a:endParaRPr>
          </a:p>
          <a:p>
            <a:r>
              <a:rPr lang="en-US" sz="1050" dirty="0" err="1" smtClean="0">
                <a:highlight>
                  <a:srgbClr val="FFFFFF"/>
                </a:highlight>
              </a:rPr>
              <a:t>gen_mo_sum</a:t>
            </a:r>
            <a:r>
              <a:rPr lang="en-US" sz="1050" dirty="0" smtClean="0">
                <a:highlight>
                  <a:srgbClr val="FFFFFF"/>
                </a:highlight>
              </a:rPr>
              <a:t> </a:t>
            </a:r>
            <a:r>
              <a:rPr lang="en-US" sz="1050" b="1" dirty="0" smtClean="0">
                <a:highlight>
                  <a:srgbClr val="FFFFFF"/>
                </a:highlight>
              </a:rPr>
              <a:t>&lt;-</a:t>
            </a:r>
            <a:r>
              <a:rPr lang="en-US" sz="1050" dirty="0" smtClean="0">
                <a:highlight>
                  <a:srgbClr val="FFFFFF"/>
                </a:highlight>
              </a:rPr>
              <a:t> </a:t>
            </a:r>
            <a:r>
              <a:rPr lang="en-US" sz="1050" dirty="0" err="1" smtClean="0">
                <a:highlight>
                  <a:srgbClr val="FFFFFF"/>
                </a:highlight>
              </a:rPr>
              <a:t>gen_small</a:t>
            </a:r>
            <a:r>
              <a:rPr lang="en-US" sz="1050" dirty="0" smtClean="0">
                <a:highlight>
                  <a:srgbClr val="FFFFFF"/>
                </a:highlight>
              </a:rPr>
              <a:t> %&gt;%</a:t>
            </a:r>
          </a:p>
          <a:p>
            <a:r>
              <a:rPr lang="en-US" sz="1050" dirty="0" smtClean="0">
                <a:highlight>
                  <a:srgbClr val="FFFFFF"/>
                </a:highlight>
              </a:rPr>
              <a:t>  </a:t>
            </a:r>
            <a:r>
              <a:rPr lang="en-US" sz="1050" dirty="0">
                <a:highlight>
                  <a:srgbClr val="FFFFFF"/>
                </a:highlight>
              </a:rPr>
              <a:t>mutate</a:t>
            </a:r>
            <a:r>
              <a:rPr lang="en-US" sz="1050" b="1" dirty="0">
                <a:highlight>
                  <a:srgbClr val="FFFFFF"/>
                </a:highlight>
              </a:rPr>
              <a:t>(</a:t>
            </a:r>
            <a:r>
              <a:rPr lang="en-US" sz="1050" dirty="0" err="1">
                <a:highlight>
                  <a:srgbClr val="FFFFFF"/>
                </a:highlight>
              </a:rPr>
              <a:t>mo_start</a:t>
            </a:r>
            <a:r>
              <a:rPr lang="en-US" sz="1050" dirty="0">
                <a:highlight>
                  <a:srgbClr val="FFFFFF"/>
                </a:highlight>
              </a:rPr>
              <a:t> </a:t>
            </a:r>
            <a:r>
              <a:rPr lang="en-US" sz="1050" b="1" dirty="0">
                <a:highlight>
                  <a:srgbClr val="FFFFFF"/>
                </a:highlight>
              </a:rPr>
              <a:t>=</a:t>
            </a:r>
            <a:r>
              <a:rPr lang="en-US" sz="1050" dirty="0">
                <a:highlight>
                  <a:srgbClr val="FFFFFF"/>
                </a:highlight>
              </a:rPr>
              <a:t> </a:t>
            </a:r>
            <a:r>
              <a:rPr lang="en-US" sz="1050" dirty="0" err="1">
                <a:highlight>
                  <a:srgbClr val="FFFFFF"/>
                </a:highlight>
              </a:rPr>
              <a:t>floor_date</a:t>
            </a:r>
            <a:r>
              <a:rPr lang="en-US" sz="1050" b="1" dirty="0">
                <a:highlight>
                  <a:srgbClr val="FFFFFF"/>
                </a:highlight>
              </a:rPr>
              <a:t>(</a:t>
            </a:r>
            <a:r>
              <a:rPr lang="en-US" sz="1050" dirty="0" err="1">
                <a:highlight>
                  <a:srgbClr val="FFFFFF"/>
                </a:highlight>
              </a:rPr>
              <a:t>mdy</a:t>
            </a:r>
            <a:r>
              <a:rPr lang="en-US" sz="1050" b="1" dirty="0">
                <a:highlight>
                  <a:srgbClr val="FFFFFF"/>
                </a:highlight>
              </a:rPr>
              <a:t>(</a:t>
            </a:r>
            <a:r>
              <a:rPr lang="en-US" sz="1050" dirty="0" err="1">
                <a:highlight>
                  <a:srgbClr val="FFFFFF"/>
                </a:highlight>
              </a:rPr>
              <a:t>Date_of_Payment</a:t>
            </a:r>
            <a:r>
              <a:rPr lang="en-US" sz="1050" b="1" dirty="0">
                <a:highlight>
                  <a:srgbClr val="FFFFFF"/>
                </a:highlight>
              </a:rPr>
              <a:t>)</a:t>
            </a:r>
            <a:r>
              <a:rPr lang="en-US" sz="1050" dirty="0">
                <a:highlight>
                  <a:srgbClr val="FFFFFF"/>
                </a:highlight>
              </a:rPr>
              <a:t>, "month"</a:t>
            </a:r>
            <a:r>
              <a:rPr lang="en-US" sz="1050" b="1" dirty="0">
                <a:highlight>
                  <a:srgbClr val="FFFFFF"/>
                </a:highlight>
              </a:rPr>
              <a:t>))</a:t>
            </a:r>
            <a:r>
              <a:rPr lang="en-US" sz="1050" dirty="0">
                <a:highlight>
                  <a:srgbClr val="FFFFFF"/>
                </a:highlight>
              </a:rPr>
              <a:t> %&gt;% #add month start column</a:t>
            </a:r>
          </a:p>
          <a:p>
            <a:r>
              <a:rPr lang="en-US" sz="1050" dirty="0">
                <a:highlight>
                  <a:srgbClr val="FFFFFF"/>
                </a:highlight>
              </a:rPr>
              <a:t>  </a:t>
            </a:r>
            <a:r>
              <a:rPr lang="en-US" sz="1050" dirty="0" err="1">
                <a:highlight>
                  <a:srgbClr val="FFFFFF"/>
                </a:highlight>
              </a:rPr>
              <a:t>group_by</a:t>
            </a:r>
            <a:r>
              <a:rPr lang="en-US" sz="1050" b="1" dirty="0">
                <a:highlight>
                  <a:srgbClr val="FFFFFF"/>
                </a:highlight>
              </a:rPr>
              <a:t>(</a:t>
            </a:r>
            <a:r>
              <a:rPr lang="en-US" sz="1050" dirty="0" err="1">
                <a:highlight>
                  <a:srgbClr val="FFFFFF"/>
                </a:highlight>
              </a:rPr>
              <a:t>mo_start</a:t>
            </a:r>
            <a:r>
              <a:rPr lang="en-US" sz="1050" b="1" dirty="0">
                <a:highlight>
                  <a:srgbClr val="FFFFFF"/>
                </a:highlight>
              </a:rPr>
              <a:t>)</a:t>
            </a:r>
            <a:r>
              <a:rPr lang="en-US" sz="1050" dirty="0">
                <a:highlight>
                  <a:srgbClr val="FFFFFF"/>
                </a:highlight>
              </a:rPr>
              <a:t> %&gt;%</a:t>
            </a:r>
          </a:p>
          <a:p>
            <a:r>
              <a:rPr lang="en-US" sz="1050" dirty="0">
                <a:highlight>
                  <a:srgbClr val="FFFFFF"/>
                </a:highlight>
              </a:rPr>
              <a:t>  </a:t>
            </a:r>
            <a:r>
              <a:rPr lang="en-US" sz="1050" dirty="0" err="1">
                <a:highlight>
                  <a:srgbClr val="FFFFFF"/>
                </a:highlight>
              </a:rPr>
              <a:t>summarise</a:t>
            </a:r>
            <a:r>
              <a:rPr lang="en-US" sz="1050" b="1" dirty="0">
                <a:highlight>
                  <a:srgbClr val="FFFFFF"/>
                </a:highlight>
              </a:rPr>
              <a:t>(</a:t>
            </a:r>
            <a:r>
              <a:rPr lang="en-US" sz="1050" dirty="0" err="1">
                <a:highlight>
                  <a:srgbClr val="FFFFFF"/>
                </a:highlight>
              </a:rPr>
              <a:t>total_payment_val</a:t>
            </a:r>
            <a:r>
              <a:rPr lang="en-US" sz="1050" dirty="0">
                <a:highlight>
                  <a:srgbClr val="FFFFFF"/>
                </a:highlight>
              </a:rPr>
              <a:t> </a:t>
            </a:r>
            <a:r>
              <a:rPr lang="en-US" sz="1050" b="1" dirty="0">
                <a:highlight>
                  <a:srgbClr val="FFFFFF"/>
                </a:highlight>
              </a:rPr>
              <a:t>=</a:t>
            </a:r>
            <a:r>
              <a:rPr lang="en-US" sz="1050" dirty="0">
                <a:highlight>
                  <a:srgbClr val="FFFFFF"/>
                </a:highlight>
              </a:rPr>
              <a:t> sum</a:t>
            </a:r>
            <a:r>
              <a:rPr lang="en-US" sz="1050" b="1" dirty="0">
                <a:highlight>
                  <a:srgbClr val="FFFFFF"/>
                </a:highlight>
              </a:rPr>
              <a:t>(</a:t>
            </a:r>
            <a:r>
              <a:rPr lang="en-US" sz="1050" dirty="0" err="1">
                <a:highlight>
                  <a:srgbClr val="FFFFFF"/>
                </a:highlight>
              </a:rPr>
              <a:t>Pmt_Total</a:t>
            </a:r>
            <a:r>
              <a:rPr lang="en-US" sz="1050" b="1" dirty="0">
                <a:highlight>
                  <a:srgbClr val="FFFFFF"/>
                </a:highlight>
              </a:rPr>
              <a:t>))</a:t>
            </a:r>
            <a:endParaRPr lang="en-US" sz="1050" dirty="0">
              <a:highlight>
                <a:srgbClr val="FFFFFF"/>
              </a:highlight>
            </a:endParaRPr>
          </a:p>
          <a:p>
            <a:endParaRPr lang="en-US" sz="1050" dirty="0" smtClean="0">
              <a:solidFill>
                <a:srgbClr val="008000"/>
              </a:solidFill>
              <a:highlight>
                <a:srgbClr val="FFFFFF"/>
              </a:highlight>
            </a:endParaRPr>
          </a:p>
          <a:p>
            <a:endParaRPr lang="en-US" sz="1050" dirty="0">
              <a:solidFill>
                <a:srgbClr val="008000"/>
              </a:solidFill>
              <a:highlight>
                <a:srgbClr val="FFFFFF"/>
              </a:highlight>
            </a:endParaRPr>
          </a:p>
          <a:p>
            <a:endParaRPr lang="en-US" sz="1050" dirty="0">
              <a:solidFill>
                <a:srgbClr val="000000"/>
              </a:solidFill>
              <a:highlight>
                <a:srgbClr val="FFFFFF"/>
              </a:highlight>
            </a:endParaRPr>
          </a:p>
          <a:p>
            <a:endParaRPr lang="en-US" sz="1050" dirty="0">
              <a:solidFill>
                <a:srgbClr val="000000"/>
              </a:solidFill>
              <a:highlight>
                <a:srgbClr val="FFFFFF"/>
              </a:highlight>
            </a:endParaRPr>
          </a:p>
          <a:p>
            <a:endParaRPr lang="en-US" sz="1050" dirty="0">
              <a:solidFill>
                <a:srgbClr val="000000"/>
              </a:solidFill>
              <a:highlight>
                <a:srgbClr val="FFFFFF"/>
              </a:highlight>
            </a:endParaRPr>
          </a:p>
        </p:txBody>
      </p:sp>
      <p:sp>
        <p:nvSpPr>
          <p:cNvPr id="7" name="Rectangle 6"/>
          <p:cNvSpPr/>
          <p:nvPr/>
        </p:nvSpPr>
        <p:spPr>
          <a:xfrm>
            <a:off x="5284149" y="3277926"/>
            <a:ext cx="6096000" cy="1615827"/>
          </a:xfrm>
          <a:prstGeom prst="rect">
            <a:avLst/>
          </a:prstGeom>
        </p:spPr>
        <p:txBody>
          <a:bodyPr>
            <a:spAutoFit/>
          </a:bodyPr>
          <a:lstStyle/>
          <a:p>
            <a:endParaRPr lang="en-US" sz="1100" dirty="0">
              <a:highlight>
                <a:srgbClr val="FFFFFF"/>
              </a:highlight>
            </a:endParaRPr>
          </a:p>
          <a:p>
            <a:r>
              <a:rPr lang="en-US" sz="1100" dirty="0">
                <a:highlight>
                  <a:srgbClr val="FFFFFF"/>
                </a:highlight>
              </a:rPr>
              <a:t>#Find the number of unique manufacturers making general payments by state</a:t>
            </a:r>
          </a:p>
          <a:p>
            <a:r>
              <a:rPr lang="en-US" sz="1100" dirty="0" err="1">
                <a:highlight>
                  <a:srgbClr val="FFFFFF"/>
                </a:highlight>
              </a:rPr>
              <a:t>gen_mfg_state_sum</a:t>
            </a:r>
            <a:r>
              <a:rPr lang="en-US" sz="1100" dirty="0">
                <a:highlight>
                  <a:srgbClr val="FFFFFF"/>
                </a:highlight>
              </a:rPr>
              <a:t> </a:t>
            </a:r>
            <a:r>
              <a:rPr lang="en-US" sz="1100" b="1" dirty="0">
                <a:highlight>
                  <a:srgbClr val="FFFFFF"/>
                </a:highlight>
              </a:rPr>
              <a:t>&lt;-</a:t>
            </a:r>
            <a:r>
              <a:rPr lang="en-US" sz="1100" dirty="0">
                <a:highlight>
                  <a:srgbClr val="FFFFFF"/>
                </a:highlight>
              </a:rPr>
              <a:t> </a:t>
            </a:r>
            <a:r>
              <a:rPr lang="en-US" sz="1100" dirty="0" err="1">
                <a:highlight>
                  <a:srgbClr val="FFFFFF"/>
                </a:highlight>
              </a:rPr>
              <a:t>gen_small</a:t>
            </a:r>
            <a:r>
              <a:rPr lang="en-US" sz="1100" dirty="0">
                <a:highlight>
                  <a:srgbClr val="FFFFFF"/>
                </a:highlight>
              </a:rPr>
              <a:t> %&gt;%</a:t>
            </a:r>
          </a:p>
          <a:p>
            <a:r>
              <a:rPr lang="en-US" sz="1100" dirty="0">
                <a:highlight>
                  <a:srgbClr val="FFFFFF"/>
                </a:highlight>
              </a:rPr>
              <a:t>  </a:t>
            </a:r>
            <a:r>
              <a:rPr lang="en-US" sz="1100" dirty="0" err="1">
                <a:highlight>
                  <a:srgbClr val="FFFFFF"/>
                </a:highlight>
              </a:rPr>
              <a:t>group_by</a:t>
            </a:r>
            <a:r>
              <a:rPr lang="en-US" sz="1100" b="1" dirty="0">
                <a:highlight>
                  <a:srgbClr val="FFFFFF"/>
                </a:highlight>
              </a:rPr>
              <a:t>(</a:t>
            </a:r>
            <a:r>
              <a:rPr lang="en-US" sz="1100" dirty="0">
                <a:highlight>
                  <a:srgbClr val="FFFFFF"/>
                </a:highlight>
              </a:rPr>
              <a:t>State</a:t>
            </a:r>
            <a:r>
              <a:rPr lang="en-US" sz="1100" b="1" dirty="0">
                <a:highlight>
                  <a:srgbClr val="FFFFFF"/>
                </a:highlight>
              </a:rPr>
              <a:t>)</a:t>
            </a:r>
            <a:r>
              <a:rPr lang="en-US" sz="1100" dirty="0">
                <a:highlight>
                  <a:srgbClr val="FFFFFF"/>
                </a:highlight>
              </a:rPr>
              <a:t> %&gt;%</a:t>
            </a:r>
          </a:p>
          <a:p>
            <a:r>
              <a:rPr lang="en-US" sz="1100" dirty="0">
                <a:highlight>
                  <a:srgbClr val="FFFFFF"/>
                </a:highlight>
              </a:rPr>
              <a:t>  mutate</a:t>
            </a:r>
            <a:r>
              <a:rPr lang="en-US" sz="1100" b="1" dirty="0">
                <a:highlight>
                  <a:srgbClr val="FFFFFF"/>
                </a:highlight>
              </a:rPr>
              <a:t>(</a:t>
            </a:r>
            <a:r>
              <a:rPr lang="en-US" sz="1100" dirty="0" err="1">
                <a:highlight>
                  <a:srgbClr val="FFFFFF"/>
                </a:highlight>
              </a:rPr>
              <a:t>mfgs_making_pmts</a:t>
            </a:r>
            <a:r>
              <a:rPr lang="en-US" sz="1100" dirty="0">
                <a:highlight>
                  <a:srgbClr val="FFFFFF"/>
                </a:highlight>
              </a:rPr>
              <a:t> </a:t>
            </a:r>
            <a:r>
              <a:rPr lang="en-US" sz="1100" b="1" dirty="0">
                <a:highlight>
                  <a:srgbClr val="FFFFFF"/>
                </a:highlight>
              </a:rPr>
              <a:t>=</a:t>
            </a:r>
            <a:r>
              <a:rPr lang="en-US" sz="1100" dirty="0">
                <a:highlight>
                  <a:srgbClr val="FFFFFF"/>
                </a:highlight>
              </a:rPr>
              <a:t> length</a:t>
            </a:r>
            <a:r>
              <a:rPr lang="en-US" sz="1100" b="1" dirty="0">
                <a:highlight>
                  <a:srgbClr val="FFFFFF"/>
                </a:highlight>
              </a:rPr>
              <a:t>(</a:t>
            </a:r>
            <a:r>
              <a:rPr lang="en-US" sz="1100" dirty="0">
                <a:highlight>
                  <a:srgbClr val="FFFFFF"/>
                </a:highlight>
              </a:rPr>
              <a:t>unique</a:t>
            </a:r>
            <a:r>
              <a:rPr lang="en-US" sz="1100" b="1" dirty="0">
                <a:highlight>
                  <a:srgbClr val="FFFFFF"/>
                </a:highlight>
              </a:rPr>
              <a:t>(</a:t>
            </a:r>
            <a:r>
              <a:rPr lang="en-US" sz="1100" dirty="0">
                <a:highlight>
                  <a:srgbClr val="FFFFFF"/>
                </a:highlight>
              </a:rPr>
              <a:t>MFG</a:t>
            </a:r>
            <a:r>
              <a:rPr lang="en-US" sz="1100" b="1" dirty="0">
                <a:highlight>
                  <a:srgbClr val="FFFFFF"/>
                </a:highlight>
              </a:rPr>
              <a:t>)))</a:t>
            </a:r>
            <a:r>
              <a:rPr lang="en-US" sz="1100" dirty="0">
                <a:highlight>
                  <a:srgbClr val="FFFFFF"/>
                </a:highlight>
              </a:rPr>
              <a:t> %&gt;%</a:t>
            </a:r>
          </a:p>
          <a:p>
            <a:r>
              <a:rPr lang="en-US" sz="1100" dirty="0">
                <a:highlight>
                  <a:srgbClr val="FFFFFF"/>
                </a:highlight>
              </a:rPr>
              <a:t>  select</a:t>
            </a:r>
            <a:r>
              <a:rPr lang="en-US" sz="1100" b="1" dirty="0">
                <a:highlight>
                  <a:srgbClr val="FFFFFF"/>
                </a:highlight>
              </a:rPr>
              <a:t>(</a:t>
            </a:r>
            <a:r>
              <a:rPr lang="en-US" sz="1100" dirty="0">
                <a:highlight>
                  <a:srgbClr val="FFFFFF"/>
                </a:highlight>
              </a:rPr>
              <a:t>State, </a:t>
            </a:r>
            <a:r>
              <a:rPr lang="en-US" sz="1100" dirty="0" err="1">
                <a:highlight>
                  <a:srgbClr val="FFFFFF"/>
                </a:highlight>
              </a:rPr>
              <a:t>mfgs_making_pmts</a:t>
            </a:r>
            <a:r>
              <a:rPr lang="en-US" sz="1100" b="1" dirty="0">
                <a:highlight>
                  <a:srgbClr val="FFFFFF"/>
                </a:highlight>
              </a:rPr>
              <a:t>)</a:t>
            </a:r>
            <a:r>
              <a:rPr lang="en-US" sz="1100" dirty="0">
                <a:highlight>
                  <a:srgbClr val="FFFFFF"/>
                </a:highlight>
              </a:rPr>
              <a:t> %&gt;%</a:t>
            </a:r>
          </a:p>
          <a:p>
            <a:r>
              <a:rPr lang="en-US" sz="1100" dirty="0">
                <a:highlight>
                  <a:srgbClr val="FFFFFF"/>
                </a:highlight>
              </a:rPr>
              <a:t>  ungroup</a:t>
            </a:r>
            <a:r>
              <a:rPr lang="en-US" sz="1100" b="1" dirty="0">
                <a:highlight>
                  <a:srgbClr val="FFFFFF"/>
                </a:highlight>
              </a:rPr>
              <a:t>()</a:t>
            </a:r>
            <a:r>
              <a:rPr lang="en-US" sz="1100" dirty="0">
                <a:highlight>
                  <a:srgbClr val="FFFFFF"/>
                </a:highlight>
              </a:rPr>
              <a:t> %&gt;%</a:t>
            </a:r>
          </a:p>
          <a:p>
            <a:r>
              <a:rPr lang="en-US" sz="1100" dirty="0">
                <a:highlight>
                  <a:srgbClr val="FFFFFF"/>
                </a:highlight>
              </a:rPr>
              <a:t>  distinct</a:t>
            </a:r>
            <a:r>
              <a:rPr lang="en-US" sz="1100" b="1" dirty="0">
                <a:highlight>
                  <a:srgbClr val="FFFFFF"/>
                </a:highlight>
              </a:rPr>
              <a:t>()</a:t>
            </a:r>
            <a:r>
              <a:rPr lang="en-US" sz="1100" dirty="0">
                <a:highlight>
                  <a:srgbClr val="FFFFFF"/>
                </a:highlight>
              </a:rPr>
              <a:t> %&gt;%</a:t>
            </a:r>
          </a:p>
          <a:p>
            <a:r>
              <a:rPr lang="en-US" sz="1100" dirty="0">
                <a:highlight>
                  <a:srgbClr val="FFFFFF"/>
                </a:highlight>
              </a:rPr>
              <a:t>  arrange</a:t>
            </a:r>
            <a:r>
              <a:rPr lang="en-US" sz="1100" b="1" dirty="0">
                <a:highlight>
                  <a:srgbClr val="FFFFFF"/>
                </a:highlight>
              </a:rPr>
              <a:t>(</a:t>
            </a:r>
            <a:r>
              <a:rPr lang="en-US" sz="1100" dirty="0" err="1">
                <a:highlight>
                  <a:srgbClr val="FFFFFF"/>
                </a:highlight>
              </a:rPr>
              <a:t>desc</a:t>
            </a:r>
            <a:r>
              <a:rPr lang="en-US" sz="1100" b="1" dirty="0">
                <a:highlight>
                  <a:srgbClr val="FFFFFF"/>
                </a:highlight>
              </a:rPr>
              <a:t>(</a:t>
            </a:r>
            <a:r>
              <a:rPr lang="en-US" sz="1100" dirty="0" err="1">
                <a:highlight>
                  <a:srgbClr val="FFFFFF"/>
                </a:highlight>
              </a:rPr>
              <a:t>mfgs_making_pmts</a:t>
            </a:r>
            <a:r>
              <a:rPr lang="en-US" sz="1100" b="1" dirty="0">
                <a:highlight>
                  <a:srgbClr val="FFFFFF"/>
                </a:highlight>
              </a:rPr>
              <a:t>))</a:t>
            </a:r>
            <a:endParaRPr lang="en-US" sz="1100" dirty="0">
              <a:highlight>
                <a:srgbClr val="FFFFFF"/>
              </a:highlight>
            </a:endParaRPr>
          </a:p>
        </p:txBody>
      </p:sp>
      <p:cxnSp>
        <p:nvCxnSpPr>
          <p:cNvPr id="13" name="Straight Connector 12"/>
          <p:cNvCxnSpPr/>
          <p:nvPr/>
        </p:nvCxnSpPr>
        <p:spPr>
          <a:xfrm>
            <a:off x="4989173" y="2263291"/>
            <a:ext cx="0" cy="3506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207237" y="4961945"/>
            <a:ext cx="5161659" cy="18960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chemeClr val="bg1"/>
                </a:solidFill>
              </a:rPr>
              <a:t>In Excel parlance…</a:t>
            </a:r>
          </a:p>
          <a:p>
            <a:pPr algn="ctr"/>
            <a:endParaRPr lang="en-US" sz="1400" b="1" dirty="0">
              <a:solidFill>
                <a:schemeClr val="accent6"/>
              </a:solidFill>
            </a:endParaRPr>
          </a:p>
          <a:p>
            <a:pPr algn="ctr"/>
            <a:r>
              <a:rPr lang="en-US" sz="1400" b="1" dirty="0" err="1" smtClean="0">
                <a:solidFill>
                  <a:schemeClr val="accent6"/>
                </a:solidFill>
              </a:rPr>
              <a:t>group_by</a:t>
            </a:r>
            <a:r>
              <a:rPr lang="en-US" sz="1400" b="1" dirty="0" smtClean="0">
                <a:solidFill>
                  <a:schemeClr val="accent6"/>
                </a:solidFill>
              </a:rPr>
              <a:t> </a:t>
            </a:r>
            <a:r>
              <a:rPr lang="en-US" sz="1400" dirty="0" smtClean="0">
                <a:solidFill>
                  <a:schemeClr val="bg1"/>
                </a:solidFill>
              </a:rPr>
              <a:t>sets up the ‘row headers’ of our pivot tables</a:t>
            </a:r>
          </a:p>
          <a:p>
            <a:pPr algn="ctr"/>
            <a:endParaRPr lang="en-US" sz="1400" b="1" dirty="0" smtClean="0">
              <a:solidFill>
                <a:schemeClr val="accent6"/>
              </a:solidFill>
            </a:endParaRPr>
          </a:p>
          <a:p>
            <a:pPr algn="ctr"/>
            <a:r>
              <a:rPr lang="en-US" sz="1400" b="1" dirty="0" err="1" smtClean="0">
                <a:solidFill>
                  <a:schemeClr val="accent6"/>
                </a:solidFill>
              </a:rPr>
              <a:t>summarise</a:t>
            </a:r>
            <a:r>
              <a:rPr lang="en-US" sz="1400" b="1" dirty="0" smtClean="0">
                <a:solidFill>
                  <a:schemeClr val="accent6"/>
                </a:solidFill>
              </a:rPr>
              <a:t> </a:t>
            </a:r>
            <a:r>
              <a:rPr lang="en-US" sz="1400" dirty="0" smtClean="0">
                <a:solidFill>
                  <a:schemeClr val="bg1"/>
                </a:solidFill>
              </a:rPr>
              <a:t>adds the calculated fields to our pivot table</a:t>
            </a:r>
          </a:p>
          <a:p>
            <a:pPr algn="ctr"/>
            <a:endParaRPr lang="en-US" sz="1400" b="1" dirty="0">
              <a:solidFill>
                <a:schemeClr val="accent6"/>
              </a:solidFill>
            </a:endParaRPr>
          </a:p>
          <a:p>
            <a:pPr algn="ctr"/>
            <a:r>
              <a:rPr lang="en-US" sz="1400" b="1" dirty="0" smtClean="0">
                <a:solidFill>
                  <a:schemeClr val="accent6"/>
                </a:solidFill>
              </a:rPr>
              <a:t>mutate </a:t>
            </a:r>
            <a:r>
              <a:rPr lang="en-US" sz="1400" dirty="0" smtClean="0">
                <a:solidFill>
                  <a:schemeClr val="bg1"/>
                </a:solidFill>
              </a:rPr>
              <a:t>adds new columns to our data</a:t>
            </a:r>
          </a:p>
          <a:p>
            <a:pPr algn="ctr"/>
            <a:endParaRPr lang="en-US" sz="1400" dirty="0"/>
          </a:p>
        </p:txBody>
      </p:sp>
      <p:sp>
        <p:nvSpPr>
          <p:cNvPr id="8" name="Rectangle 7"/>
          <p:cNvSpPr/>
          <p:nvPr/>
        </p:nvSpPr>
        <p:spPr>
          <a:xfrm>
            <a:off x="5284149" y="2209461"/>
            <a:ext cx="6096000" cy="938719"/>
          </a:xfrm>
          <a:prstGeom prst="rect">
            <a:avLst/>
          </a:prstGeom>
        </p:spPr>
        <p:txBody>
          <a:bodyPr>
            <a:spAutoFit/>
          </a:bodyPr>
          <a:lstStyle/>
          <a:p>
            <a:r>
              <a:rPr lang="en-US" sz="1100" dirty="0">
                <a:highlight>
                  <a:srgbClr val="FFFFFF"/>
                </a:highlight>
              </a:rPr>
              <a:t>#find the total spend by </a:t>
            </a:r>
            <a:r>
              <a:rPr lang="en-US" sz="1100" dirty="0" err="1">
                <a:highlight>
                  <a:srgbClr val="FFFFFF"/>
                </a:highlight>
              </a:rPr>
              <a:t>mfg</a:t>
            </a:r>
            <a:r>
              <a:rPr lang="en-US" sz="1100" dirty="0">
                <a:highlight>
                  <a:srgbClr val="FFFFFF"/>
                </a:highlight>
              </a:rPr>
              <a:t> on research payments in </a:t>
            </a:r>
            <a:r>
              <a:rPr lang="en-US" sz="1100" dirty="0" err="1">
                <a:highlight>
                  <a:srgbClr val="FFFFFF"/>
                </a:highlight>
              </a:rPr>
              <a:t>missouri</a:t>
            </a:r>
            <a:r>
              <a:rPr lang="en-US" sz="1100" dirty="0">
                <a:highlight>
                  <a:srgbClr val="FFFFFF"/>
                </a:highlight>
              </a:rPr>
              <a:t> and </a:t>
            </a:r>
            <a:r>
              <a:rPr lang="en-US" sz="1100" dirty="0" err="1">
                <a:highlight>
                  <a:srgbClr val="FFFFFF"/>
                </a:highlight>
              </a:rPr>
              <a:t>illinois</a:t>
            </a:r>
            <a:endParaRPr lang="en-US" sz="1100" dirty="0">
              <a:highlight>
                <a:srgbClr val="FFFFFF"/>
              </a:highlight>
            </a:endParaRPr>
          </a:p>
          <a:p>
            <a:r>
              <a:rPr lang="en-US" sz="1100" dirty="0" err="1">
                <a:highlight>
                  <a:srgbClr val="FFFFFF"/>
                </a:highlight>
              </a:rPr>
              <a:t>mo_il_res</a:t>
            </a:r>
            <a:r>
              <a:rPr lang="en-US" sz="1100" dirty="0">
                <a:highlight>
                  <a:srgbClr val="FFFFFF"/>
                </a:highlight>
              </a:rPr>
              <a:t> </a:t>
            </a:r>
            <a:r>
              <a:rPr lang="en-US" sz="1100" b="1" dirty="0">
                <a:highlight>
                  <a:srgbClr val="FFFFFF"/>
                </a:highlight>
              </a:rPr>
              <a:t>&lt;-</a:t>
            </a:r>
            <a:r>
              <a:rPr lang="en-US" sz="1100" dirty="0">
                <a:highlight>
                  <a:srgbClr val="FFFFFF"/>
                </a:highlight>
              </a:rPr>
              <a:t> </a:t>
            </a:r>
            <a:r>
              <a:rPr lang="en-US" sz="1100" dirty="0" err="1">
                <a:highlight>
                  <a:srgbClr val="FFFFFF"/>
                </a:highlight>
              </a:rPr>
              <a:t>res_small</a:t>
            </a:r>
            <a:r>
              <a:rPr lang="en-US" sz="1100" dirty="0">
                <a:highlight>
                  <a:srgbClr val="FFFFFF"/>
                </a:highlight>
              </a:rPr>
              <a:t> %&gt;%</a:t>
            </a:r>
          </a:p>
          <a:p>
            <a:r>
              <a:rPr lang="it-IT" sz="1100" dirty="0">
                <a:highlight>
                  <a:srgbClr val="FFFFFF"/>
                </a:highlight>
              </a:rPr>
              <a:t>  filter</a:t>
            </a:r>
            <a:r>
              <a:rPr lang="it-IT" sz="1100" b="1" dirty="0">
                <a:highlight>
                  <a:srgbClr val="FFFFFF"/>
                </a:highlight>
              </a:rPr>
              <a:t>(</a:t>
            </a:r>
            <a:r>
              <a:rPr lang="it-IT" sz="1100" dirty="0">
                <a:highlight>
                  <a:srgbClr val="FFFFFF"/>
                </a:highlight>
              </a:rPr>
              <a:t>State %in% c</a:t>
            </a:r>
            <a:r>
              <a:rPr lang="it-IT" sz="1100" b="1" dirty="0">
                <a:highlight>
                  <a:srgbClr val="FFFFFF"/>
                </a:highlight>
              </a:rPr>
              <a:t>(</a:t>
            </a:r>
            <a:r>
              <a:rPr lang="it-IT" sz="1100" dirty="0">
                <a:highlight>
                  <a:srgbClr val="FFFFFF"/>
                </a:highlight>
              </a:rPr>
              <a:t>"MO", "IL"</a:t>
            </a:r>
            <a:r>
              <a:rPr lang="it-IT" sz="1100" b="1" dirty="0">
                <a:highlight>
                  <a:srgbClr val="FFFFFF"/>
                </a:highlight>
              </a:rPr>
              <a:t>))</a:t>
            </a:r>
            <a:r>
              <a:rPr lang="it-IT" sz="1100" dirty="0">
                <a:highlight>
                  <a:srgbClr val="FFFFFF"/>
                </a:highlight>
              </a:rPr>
              <a:t> %&gt;%</a:t>
            </a:r>
          </a:p>
          <a:p>
            <a:r>
              <a:rPr lang="en-US" sz="1100" dirty="0">
                <a:highlight>
                  <a:srgbClr val="FFFFFF"/>
                </a:highlight>
              </a:rPr>
              <a:t>  </a:t>
            </a:r>
            <a:r>
              <a:rPr lang="en-US" sz="1100" dirty="0" err="1">
                <a:highlight>
                  <a:srgbClr val="FFFFFF"/>
                </a:highlight>
              </a:rPr>
              <a:t>group_by</a:t>
            </a:r>
            <a:r>
              <a:rPr lang="en-US" sz="1100" b="1" dirty="0">
                <a:highlight>
                  <a:srgbClr val="FFFFFF"/>
                </a:highlight>
              </a:rPr>
              <a:t>(</a:t>
            </a:r>
            <a:r>
              <a:rPr lang="en-US" sz="1100" dirty="0">
                <a:highlight>
                  <a:srgbClr val="FFFFFF"/>
                </a:highlight>
              </a:rPr>
              <a:t>MFG</a:t>
            </a:r>
            <a:r>
              <a:rPr lang="en-US" sz="1100" b="1" dirty="0">
                <a:highlight>
                  <a:srgbClr val="FFFFFF"/>
                </a:highlight>
              </a:rPr>
              <a:t>)</a:t>
            </a:r>
            <a:r>
              <a:rPr lang="en-US" sz="1100" dirty="0">
                <a:highlight>
                  <a:srgbClr val="FFFFFF"/>
                </a:highlight>
              </a:rPr>
              <a:t> %&gt;%</a:t>
            </a:r>
          </a:p>
          <a:p>
            <a:r>
              <a:rPr lang="en-US" sz="1100" dirty="0">
                <a:highlight>
                  <a:srgbClr val="FFFFFF"/>
                </a:highlight>
              </a:rPr>
              <a:t>  </a:t>
            </a:r>
            <a:r>
              <a:rPr lang="en-US" sz="1100" dirty="0" err="1">
                <a:highlight>
                  <a:srgbClr val="FFFFFF"/>
                </a:highlight>
              </a:rPr>
              <a:t>summarise</a:t>
            </a:r>
            <a:r>
              <a:rPr lang="en-US" sz="1100" b="1" dirty="0">
                <a:highlight>
                  <a:srgbClr val="FFFFFF"/>
                </a:highlight>
              </a:rPr>
              <a:t>(</a:t>
            </a:r>
            <a:r>
              <a:rPr lang="en-US" sz="1100" dirty="0" err="1">
                <a:highlight>
                  <a:srgbClr val="FFFFFF"/>
                </a:highlight>
              </a:rPr>
              <a:t>tot_payment_val</a:t>
            </a:r>
            <a:r>
              <a:rPr lang="en-US" sz="1100" dirty="0">
                <a:highlight>
                  <a:srgbClr val="FFFFFF"/>
                </a:highlight>
              </a:rPr>
              <a:t> </a:t>
            </a:r>
            <a:r>
              <a:rPr lang="en-US" sz="1100" b="1" dirty="0">
                <a:highlight>
                  <a:srgbClr val="FFFFFF"/>
                </a:highlight>
              </a:rPr>
              <a:t>=</a:t>
            </a:r>
            <a:r>
              <a:rPr lang="en-US" sz="1100" dirty="0">
                <a:highlight>
                  <a:srgbClr val="FFFFFF"/>
                </a:highlight>
              </a:rPr>
              <a:t> sum</a:t>
            </a:r>
            <a:r>
              <a:rPr lang="en-US" sz="1100" b="1" dirty="0">
                <a:highlight>
                  <a:srgbClr val="FFFFFF"/>
                </a:highlight>
              </a:rPr>
              <a:t>(</a:t>
            </a:r>
            <a:r>
              <a:rPr lang="en-US" sz="1100" dirty="0" err="1">
                <a:highlight>
                  <a:srgbClr val="FFFFFF"/>
                </a:highlight>
              </a:rPr>
              <a:t>Pmt_Total</a:t>
            </a:r>
            <a:r>
              <a:rPr lang="en-US" sz="1100" b="1" dirty="0">
                <a:highlight>
                  <a:srgbClr val="FFFFFF"/>
                </a:highlight>
              </a:rPr>
              <a:t>))</a:t>
            </a:r>
            <a:endParaRPr lang="en-US" sz="1100" dirty="0"/>
          </a:p>
        </p:txBody>
      </p:sp>
    </p:spTree>
    <p:extLst>
      <p:ext uri="{BB962C8B-B14F-4D97-AF65-F5344CB8AC3E}">
        <p14:creationId xmlns:p14="http://schemas.microsoft.com/office/powerpoint/2010/main" val="294196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our data</a:t>
            </a:r>
            <a:endParaRPr lang="en-US" dirty="0"/>
          </a:p>
        </p:txBody>
      </p:sp>
      <p:sp>
        <p:nvSpPr>
          <p:cNvPr id="3" name="Content Placeholder 2"/>
          <p:cNvSpPr>
            <a:spLocks noGrp="1"/>
          </p:cNvSpPr>
          <p:nvPr>
            <p:ph idx="1"/>
          </p:nvPr>
        </p:nvSpPr>
        <p:spPr/>
        <p:txBody>
          <a:bodyPr>
            <a:normAutofit/>
          </a:bodyPr>
          <a:lstStyle/>
          <a:p>
            <a:r>
              <a:rPr lang="en-US" sz="2000" dirty="0" smtClean="0"/>
              <a:t>Find the relationship between research and general payments </a:t>
            </a:r>
            <a:r>
              <a:rPr lang="en-US" sz="2000" dirty="0" smtClean="0">
                <a:sym typeface="Wingdings" panose="05000000000000000000" pitchFamily="2" charset="2"/>
              </a:rPr>
              <a:t> </a:t>
            </a:r>
            <a:r>
              <a:rPr lang="en-US" sz="2000" b="1" dirty="0" smtClean="0">
                <a:sym typeface="Wingdings" panose="05000000000000000000" pitchFamily="2" charset="2"/>
              </a:rPr>
              <a:t>A good way to check manufacturers who say they are upping their prices due to research and development costs!</a:t>
            </a:r>
            <a:endParaRPr lang="en-US" sz="2000" b="1" dirty="0" smtClean="0"/>
          </a:p>
          <a:p>
            <a:pPr lvl="1"/>
            <a:r>
              <a:rPr lang="en-US" sz="1800" dirty="0" smtClean="0"/>
              <a:t>Right now, our two dataset are completely separate</a:t>
            </a:r>
          </a:p>
          <a:p>
            <a:pPr lvl="1"/>
            <a:r>
              <a:rPr lang="en-US" sz="1800" dirty="0" smtClean="0"/>
              <a:t>We can combine them with the </a:t>
            </a:r>
            <a:r>
              <a:rPr lang="en-US" sz="1800" b="1" dirty="0" err="1" smtClean="0">
                <a:solidFill>
                  <a:schemeClr val="accent2"/>
                </a:solidFill>
              </a:rPr>
              <a:t>bind_rows</a:t>
            </a:r>
            <a:r>
              <a:rPr lang="en-US" sz="1800" dirty="0" smtClean="0">
                <a:solidFill>
                  <a:schemeClr val="accent2"/>
                </a:solidFill>
              </a:rPr>
              <a:t> </a:t>
            </a:r>
            <a:r>
              <a:rPr lang="en-US" sz="1800" dirty="0" smtClean="0"/>
              <a:t>function from </a:t>
            </a:r>
            <a:r>
              <a:rPr lang="en-US" sz="1800" b="1" dirty="0" err="1" smtClean="0">
                <a:solidFill>
                  <a:schemeClr val="accent2"/>
                </a:solidFill>
              </a:rPr>
              <a:t>dplyr</a:t>
            </a:r>
            <a:r>
              <a:rPr lang="en-US" sz="1800" b="1" dirty="0" smtClean="0">
                <a:solidFill>
                  <a:schemeClr val="accent2"/>
                </a:solidFill>
              </a:rPr>
              <a:t> / </a:t>
            </a:r>
            <a:r>
              <a:rPr lang="en-US" sz="1800" b="1" dirty="0" err="1" smtClean="0">
                <a:solidFill>
                  <a:schemeClr val="accent2"/>
                </a:solidFill>
              </a:rPr>
              <a:t>tidyverse</a:t>
            </a:r>
            <a:endParaRPr lang="en-US" sz="1800" b="1" dirty="0" smtClean="0">
              <a:solidFill>
                <a:schemeClr val="accent2"/>
              </a:solidFill>
            </a:endParaRPr>
          </a:p>
          <a:p>
            <a:pPr lvl="1"/>
            <a:r>
              <a:rPr lang="en-US" sz="1800" dirty="0" smtClean="0">
                <a:solidFill>
                  <a:schemeClr val="tx1"/>
                </a:solidFill>
              </a:rPr>
              <a:t>Then we can widen the data with </a:t>
            </a:r>
            <a:r>
              <a:rPr lang="en-US" sz="1800" b="1" dirty="0" smtClean="0">
                <a:solidFill>
                  <a:schemeClr val="accent2"/>
                </a:solidFill>
              </a:rPr>
              <a:t>spread</a:t>
            </a:r>
            <a:r>
              <a:rPr lang="en-US" sz="1800" dirty="0" smtClean="0">
                <a:solidFill>
                  <a:schemeClr val="accent2"/>
                </a:solidFill>
              </a:rPr>
              <a:t> </a:t>
            </a:r>
            <a:r>
              <a:rPr lang="en-US" sz="1800" dirty="0" smtClean="0">
                <a:solidFill>
                  <a:schemeClr val="tx1"/>
                </a:solidFill>
              </a:rPr>
              <a:t>from </a:t>
            </a:r>
            <a:r>
              <a:rPr lang="en-US" sz="1800" b="1" dirty="0" err="1" smtClean="0">
                <a:solidFill>
                  <a:schemeClr val="accent2"/>
                </a:solidFill>
              </a:rPr>
              <a:t>tidyr</a:t>
            </a:r>
            <a:r>
              <a:rPr lang="en-US" sz="1800" dirty="0" smtClean="0">
                <a:solidFill>
                  <a:schemeClr val="accent2"/>
                </a:solidFill>
              </a:rPr>
              <a:t> </a:t>
            </a:r>
            <a:r>
              <a:rPr lang="en-US" sz="1800" dirty="0" smtClean="0">
                <a:solidFill>
                  <a:schemeClr val="tx1"/>
                </a:solidFill>
              </a:rPr>
              <a:t>to allow us to plot general payments on the y and research payments on the x</a:t>
            </a:r>
          </a:p>
          <a:p>
            <a:r>
              <a:rPr lang="en-US" sz="2000" dirty="0" smtClean="0">
                <a:solidFill>
                  <a:schemeClr val="tx1"/>
                </a:solidFill>
              </a:rPr>
              <a:t>Which payment nature in general payments are the largest?</a:t>
            </a:r>
          </a:p>
          <a:p>
            <a:r>
              <a:rPr lang="en-US" sz="2000" dirty="0" smtClean="0">
                <a:solidFill>
                  <a:schemeClr val="tx1"/>
                </a:solidFill>
              </a:rPr>
              <a:t>What is the geography of payments in Missouri and Illinois?</a:t>
            </a:r>
          </a:p>
        </p:txBody>
      </p:sp>
      <p:sp>
        <p:nvSpPr>
          <p:cNvPr id="4" name="Rectangle 3"/>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We can use ggplot2 to quickly get summary information on this very large data set</a:t>
            </a:r>
            <a:endParaRPr lang="en-US" dirty="0"/>
          </a:p>
        </p:txBody>
      </p:sp>
    </p:spTree>
    <p:extLst>
      <p:ext uri="{BB962C8B-B14F-4D97-AF65-F5344CB8AC3E}">
        <p14:creationId xmlns:p14="http://schemas.microsoft.com/office/powerpoint/2010/main" val="4247182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49417" y="333137"/>
            <a:ext cx="6096000" cy="6524863"/>
          </a:xfrm>
          <a:prstGeom prst="rect">
            <a:avLst/>
          </a:prstGeom>
        </p:spPr>
        <p:txBody>
          <a:bodyPr>
            <a:spAutoFit/>
          </a:bodyPr>
          <a:lstStyle/>
          <a:p>
            <a:r>
              <a:rPr lang="en-US" sz="1100" dirty="0">
                <a:highlight>
                  <a:srgbClr val="FFFFFF"/>
                </a:highlight>
                <a:latin typeface="Courier New" panose="02070309020205020404" pitchFamily="49" charset="0"/>
              </a:rPr>
              <a:t>#pull out the </a:t>
            </a:r>
            <a:r>
              <a:rPr lang="en-US" sz="1100" dirty="0" err="1">
                <a:highlight>
                  <a:srgbClr val="FFFFFF"/>
                </a:highlight>
                <a:latin typeface="Courier New" panose="02070309020205020404" pitchFamily="49" charset="0"/>
              </a:rPr>
              <a:t>mfg</a:t>
            </a:r>
            <a:r>
              <a:rPr lang="en-US" sz="1100" dirty="0">
                <a:highlight>
                  <a:srgbClr val="FFFFFF"/>
                </a:highlight>
                <a:latin typeface="Courier New" panose="02070309020205020404" pitchFamily="49" charset="0"/>
              </a:rPr>
              <a:t> info from the general payments</a:t>
            </a:r>
          </a:p>
          <a:p>
            <a:r>
              <a:rPr lang="en-US" sz="1100" dirty="0" err="1">
                <a:highlight>
                  <a:srgbClr val="FFFFFF"/>
                </a:highlight>
                <a:latin typeface="Courier New" panose="02070309020205020404" pitchFamily="49" charset="0"/>
              </a:rPr>
              <a:t>gen_mfg_only</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&lt;-</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gen_small</a:t>
            </a:r>
            <a:r>
              <a:rPr lang="en-US" sz="1100" dirty="0">
                <a:highlight>
                  <a:srgbClr val="FFFFFF"/>
                </a:highlight>
                <a:latin typeface="Courier New" panose="02070309020205020404" pitchFamily="49" charset="0"/>
              </a:rPr>
              <a:t> %&gt;%</a:t>
            </a:r>
          </a:p>
          <a:p>
            <a:r>
              <a:rPr lang="en-US" sz="1100" dirty="0">
                <a:highlight>
                  <a:srgbClr val="FFFFFF"/>
                </a:highlight>
                <a:latin typeface="Courier New" panose="02070309020205020404" pitchFamily="49" charset="0"/>
              </a:rPr>
              <a:t>  select</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MFG, </a:t>
            </a:r>
            <a:r>
              <a:rPr lang="en-US" sz="1100" dirty="0" err="1">
                <a:highlight>
                  <a:srgbClr val="FFFFFF"/>
                </a:highlight>
                <a:latin typeface="Courier New" panose="02070309020205020404" pitchFamily="49" charset="0"/>
              </a:rPr>
              <a:t>Pmt_Total</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%&gt;%</a:t>
            </a:r>
          </a:p>
          <a:p>
            <a:r>
              <a:rPr lang="en-US" sz="1100" dirty="0">
                <a:highlight>
                  <a:srgbClr val="FFFFFF"/>
                </a:highlight>
                <a:latin typeface="Courier New" panose="02070309020205020404" pitchFamily="49" charset="0"/>
              </a:rPr>
              <a:t>  mutate</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Type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"General"</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endParaRPr lang="en-US" sz="1100" dirty="0">
              <a:highlight>
                <a:srgbClr val="FFFFFF"/>
              </a:highlight>
              <a:latin typeface="Courier New" panose="02070309020205020404" pitchFamily="49" charset="0"/>
            </a:endParaRPr>
          </a:p>
          <a:p>
            <a:r>
              <a:rPr lang="en-US" sz="1100" dirty="0">
                <a:highlight>
                  <a:srgbClr val="FFFFFF"/>
                </a:highlight>
                <a:latin typeface="Courier New" panose="02070309020205020404" pitchFamily="49" charset="0"/>
              </a:rPr>
              <a:t>#pull out the </a:t>
            </a:r>
            <a:r>
              <a:rPr lang="en-US" sz="1100" dirty="0" err="1">
                <a:highlight>
                  <a:srgbClr val="FFFFFF"/>
                </a:highlight>
                <a:latin typeface="Courier New" panose="02070309020205020404" pitchFamily="49" charset="0"/>
              </a:rPr>
              <a:t>mfg</a:t>
            </a:r>
            <a:r>
              <a:rPr lang="en-US" sz="1100" dirty="0">
                <a:highlight>
                  <a:srgbClr val="FFFFFF"/>
                </a:highlight>
                <a:latin typeface="Courier New" panose="02070309020205020404" pitchFamily="49" charset="0"/>
              </a:rPr>
              <a:t> info from the research payments</a:t>
            </a:r>
          </a:p>
          <a:p>
            <a:r>
              <a:rPr lang="en-US" sz="1100" dirty="0" err="1">
                <a:highlight>
                  <a:srgbClr val="FFFFFF"/>
                </a:highlight>
                <a:latin typeface="Courier New" panose="02070309020205020404" pitchFamily="49" charset="0"/>
              </a:rPr>
              <a:t>res_mfg_only</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&lt;-</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res_small</a:t>
            </a:r>
            <a:r>
              <a:rPr lang="en-US" sz="1100" dirty="0">
                <a:highlight>
                  <a:srgbClr val="FFFFFF"/>
                </a:highlight>
                <a:latin typeface="Courier New" panose="02070309020205020404" pitchFamily="49" charset="0"/>
              </a:rPr>
              <a:t> %&gt;%</a:t>
            </a:r>
          </a:p>
          <a:p>
            <a:r>
              <a:rPr lang="en-US" sz="1100" dirty="0">
                <a:highlight>
                  <a:srgbClr val="FFFFFF"/>
                </a:highlight>
                <a:latin typeface="Courier New" panose="02070309020205020404" pitchFamily="49" charset="0"/>
              </a:rPr>
              <a:t>  select</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MFG, </a:t>
            </a:r>
            <a:r>
              <a:rPr lang="en-US" sz="1100" dirty="0" err="1">
                <a:highlight>
                  <a:srgbClr val="FFFFFF"/>
                </a:highlight>
                <a:latin typeface="Courier New" panose="02070309020205020404" pitchFamily="49" charset="0"/>
              </a:rPr>
              <a:t>Pmt_Total</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%&gt;%</a:t>
            </a:r>
          </a:p>
          <a:p>
            <a:r>
              <a:rPr lang="en-US" sz="1100" dirty="0">
                <a:highlight>
                  <a:srgbClr val="FFFFFF"/>
                </a:highlight>
                <a:latin typeface="Courier New" panose="02070309020205020404" pitchFamily="49" charset="0"/>
              </a:rPr>
              <a:t>  mutate</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Type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"Research"</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endParaRPr lang="en-US" sz="1100" dirty="0">
              <a:highlight>
                <a:srgbClr val="FFFFFF"/>
              </a:highlight>
              <a:latin typeface="Courier New" panose="02070309020205020404" pitchFamily="49" charset="0"/>
            </a:endParaRPr>
          </a:p>
          <a:p>
            <a:r>
              <a:rPr lang="en-US" sz="1100" dirty="0">
                <a:highlight>
                  <a:srgbClr val="FFFFFF"/>
                </a:highlight>
                <a:latin typeface="Courier New" panose="02070309020205020404" pitchFamily="49" charset="0"/>
              </a:rPr>
              <a:t>#stick these two together</a:t>
            </a:r>
          </a:p>
          <a:p>
            <a:r>
              <a:rPr lang="en-US" sz="1100" dirty="0" err="1">
                <a:highlight>
                  <a:srgbClr val="FFFFFF"/>
                </a:highlight>
                <a:latin typeface="Courier New" panose="02070309020205020404" pitchFamily="49" charset="0"/>
              </a:rPr>
              <a:t>comb_data</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&lt;-</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bind_rows</a:t>
            </a:r>
            <a:r>
              <a:rPr lang="en-US" sz="1100" b="1" dirty="0">
                <a:highlight>
                  <a:srgbClr val="FFFFFF"/>
                </a:highlight>
                <a:latin typeface="Courier New" panose="02070309020205020404" pitchFamily="49" charset="0"/>
              </a:rPr>
              <a:t>(</a:t>
            </a:r>
            <a:r>
              <a:rPr lang="en-US" sz="1100" dirty="0" err="1">
                <a:highlight>
                  <a:srgbClr val="FFFFFF"/>
                </a:highlight>
                <a:latin typeface="Courier New" panose="02070309020205020404" pitchFamily="49" charset="0"/>
              </a:rPr>
              <a:t>gen_mfg_only</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res_mfg_only</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endParaRPr lang="en-US" sz="1100" dirty="0">
              <a:highlight>
                <a:srgbClr val="FFFFFF"/>
              </a:highlight>
              <a:latin typeface="Courier New" panose="02070309020205020404" pitchFamily="49" charset="0"/>
            </a:endParaRPr>
          </a:p>
          <a:p>
            <a:r>
              <a:rPr lang="en-US" sz="1100" dirty="0">
                <a:highlight>
                  <a:srgbClr val="FFFFFF"/>
                </a:highlight>
                <a:latin typeface="Courier New" panose="02070309020205020404" pitchFamily="49" charset="0"/>
              </a:rPr>
              <a:t>#aggregate by type and </a:t>
            </a:r>
            <a:r>
              <a:rPr lang="en-US" sz="1100" dirty="0" err="1">
                <a:highlight>
                  <a:srgbClr val="FFFFFF"/>
                </a:highlight>
                <a:latin typeface="Courier New" panose="02070309020205020404" pitchFamily="49" charset="0"/>
              </a:rPr>
              <a:t>mfg</a:t>
            </a:r>
            <a:endParaRPr lang="en-US" sz="1100" dirty="0">
              <a:highlight>
                <a:srgbClr val="FFFFFF"/>
              </a:highlight>
              <a:latin typeface="Courier New" panose="02070309020205020404" pitchFamily="49" charset="0"/>
            </a:endParaRPr>
          </a:p>
          <a:p>
            <a:r>
              <a:rPr lang="en-US" sz="1100" dirty="0" err="1">
                <a:highlight>
                  <a:srgbClr val="FFFFFF"/>
                </a:highlight>
                <a:latin typeface="Courier New" panose="02070309020205020404" pitchFamily="49" charset="0"/>
              </a:rPr>
              <a:t>comb_data_agg</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&lt;-</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comb_data</a:t>
            </a:r>
            <a:r>
              <a:rPr lang="en-US" sz="1100" dirty="0">
                <a:highlight>
                  <a:srgbClr val="FFFFFF"/>
                </a:highlight>
                <a:latin typeface="Courier New" panose="02070309020205020404" pitchFamily="49" charset="0"/>
              </a:rPr>
              <a:t> %&gt;%</a:t>
            </a:r>
          </a:p>
          <a:p>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group_by</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MFG, Type</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%&gt;%</a:t>
            </a:r>
          </a:p>
          <a:p>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summarise</a:t>
            </a:r>
            <a:r>
              <a:rPr lang="en-US" sz="1100" b="1" dirty="0">
                <a:highlight>
                  <a:srgbClr val="FFFFFF"/>
                </a:highlight>
                <a:latin typeface="Courier New" panose="02070309020205020404" pitchFamily="49" charset="0"/>
              </a:rPr>
              <a:t>(</a:t>
            </a:r>
            <a:r>
              <a:rPr lang="en-US" sz="1100" dirty="0" err="1">
                <a:highlight>
                  <a:srgbClr val="FFFFFF"/>
                </a:highlight>
                <a:latin typeface="Courier New" panose="02070309020205020404" pitchFamily="49" charset="0"/>
              </a:rPr>
              <a:t>tot_payment_val</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sum</a:t>
            </a:r>
            <a:r>
              <a:rPr lang="en-US" sz="1100" b="1" dirty="0">
                <a:highlight>
                  <a:srgbClr val="FFFFFF"/>
                </a:highlight>
                <a:latin typeface="Courier New" panose="02070309020205020404" pitchFamily="49" charset="0"/>
              </a:rPr>
              <a:t>(</a:t>
            </a:r>
            <a:r>
              <a:rPr lang="en-US" sz="1100" dirty="0" err="1">
                <a:highlight>
                  <a:srgbClr val="FFFFFF"/>
                </a:highlight>
                <a:latin typeface="Courier New" panose="02070309020205020404" pitchFamily="49" charset="0"/>
              </a:rPr>
              <a:t>Pmt_Total</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endParaRPr lang="en-US" sz="1100" dirty="0">
              <a:highlight>
                <a:srgbClr val="FFFFFF"/>
              </a:highlight>
              <a:latin typeface="Courier New" panose="02070309020205020404" pitchFamily="49" charset="0"/>
            </a:endParaRPr>
          </a:p>
          <a:p>
            <a:r>
              <a:rPr lang="en-US" sz="1100" dirty="0">
                <a:highlight>
                  <a:srgbClr val="FFFFFF"/>
                </a:highlight>
                <a:latin typeface="Courier New" panose="02070309020205020404" pitchFamily="49" charset="0"/>
              </a:rPr>
              <a:t>#turn the type column into two new columns</a:t>
            </a:r>
          </a:p>
          <a:p>
            <a:r>
              <a:rPr lang="en-US" sz="1100" dirty="0" err="1">
                <a:highlight>
                  <a:srgbClr val="FFFFFF"/>
                </a:highlight>
                <a:latin typeface="Courier New" panose="02070309020205020404" pitchFamily="49" charset="0"/>
              </a:rPr>
              <a:t>wide_comb_data</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&lt;-</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comb_data_agg</a:t>
            </a:r>
            <a:r>
              <a:rPr lang="en-US" sz="1100" dirty="0">
                <a:highlight>
                  <a:srgbClr val="FFFFFF"/>
                </a:highlight>
                <a:latin typeface="Courier New" panose="02070309020205020404" pitchFamily="49" charset="0"/>
              </a:rPr>
              <a:t> %&gt;%</a:t>
            </a:r>
          </a:p>
          <a:p>
            <a:r>
              <a:rPr lang="en-US" sz="1100" dirty="0">
                <a:highlight>
                  <a:srgbClr val="FFFFFF"/>
                </a:highlight>
                <a:latin typeface="Courier New" panose="02070309020205020404" pitchFamily="49" charset="0"/>
              </a:rPr>
              <a:t>  spread</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key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Type, value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tot_payment_val</a:t>
            </a:r>
            <a:r>
              <a:rPr lang="en-US" sz="1100" dirty="0">
                <a:highlight>
                  <a:srgbClr val="FFFFFF"/>
                </a:highlight>
                <a:latin typeface="Courier New" panose="02070309020205020404" pitchFamily="49" charset="0"/>
              </a:rPr>
              <a:t>, fill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0</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endParaRPr lang="en-US" sz="1100" dirty="0">
              <a:highlight>
                <a:srgbClr val="FFFFFF"/>
              </a:highlight>
              <a:latin typeface="Courier New" panose="02070309020205020404" pitchFamily="49" charset="0"/>
            </a:endParaRPr>
          </a:p>
          <a:p>
            <a:r>
              <a:rPr lang="en-US" sz="1100" dirty="0">
                <a:highlight>
                  <a:srgbClr val="FFFFFF"/>
                </a:highlight>
                <a:latin typeface="Courier New" panose="02070309020205020404" pitchFamily="49" charset="0"/>
              </a:rPr>
              <a:t>library</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scales</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r>
              <a:rPr lang="en-US" sz="1100" dirty="0" err="1">
                <a:highlight>
                  <a:srgbClr val="FFFFFF"/>
                </a:highlight>
                <a:latin typeface="Courier New" panose="02070309020205020404" pitchFamily="49" charset="0"/>
              </a:rPr>
              <a:t>ggplot</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data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wide_comb_data</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aes</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x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Research, y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General</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geom_point</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geom_text</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data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subset</a:t>
            </a:r>
            <a:r>
              <a:rPr lang="en-US" sz="1100" b="1" dirty="0">
                <a:highlight>
                  <a:srgbClr val="FFFFFF"/>
                </a:highlight>
                <a:latin typeface="Courier New" panose="02070309020205020404" pitchFamily="49" charset="0"/>
              </a:rPr>
              <a:t>(</a:t>
            </a:r>
            <a:r>
              <a:rPr lang="en-US" sz="1100" dirty="0" err="1">
                <a:highlight>
                  <a:srgbClr val="FFFFFF"/>
                </a:highlight>
                <a:latin typeface="Courier New" panose="02070309020205020404" pitchFamily="49" charset="0"/>
              </a:rPr>
              <a:t>wide_comb_data</a:t>
            </a:r>
            <a:r>
              <a:rPr lang="en-US" sz="1100" dirty="0">
                <a:highlight>
                  <a:srgbClr val="FFFFFF"/>
                </a:highlight>
                <a:latin typeface="Courier New" panose="02070309020205020404" pitchFamily="49" charset="0"/>
              </a:rPr>
              <a:t>, Research </a:t>
            </a:r>
            <a:r>
              <a:rPr lang="en-US" sz="1100" b="1" dirty="0">
                <a:highlight>
                  <a:srgbClr val="FFFFFF"/>
                </a:highlight>
                <a:latin typeface="Courier New" panose="02070309020205020404" pitchFamily="49" charset="0"/>
              </a:rPr>
              <a:t>&gt;</a:t>
            </a:r>
            <a:r>
              <a:rPr lang="en-US" sz="1100" dirty="0">
                <a:highlight>
                  <a:srgbClr val="FFFFFF"/>
                </a:highlight>
                <a:latin typeface="Courier New" panose="02070309020205020404" pitchFamily="49" charset="0"/>
              </a:rPr>
              <a:t> 40000000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dirty="0" smtClean="0">
                <a:highlight>
                  <a:srgbClr val="FFFFFF"/>
                </a:highlight>
                <a:latin typeface="Courier New" panose="02070309020205020404" pitchFamily="49" charset="0"/>
              </a:rPr>
              <a:t>General </a:t>
            </a:r>
            <a:r>
              <a:rPr lang="en-US" sz="1100" b="1" dirty="0">
                <a:highlight>
                  <a:srgbClr val="FFFFFF"/>
                </a:highlight>
                <a:latin typeface="Courier New" panose="02070309020205020404" pitchFamily="49" charset="0"/>
              </a:rPr>
              <a:t>&gt;</a:t>
            </a:r>
            <a:r>
              <a:rPr lang="en-US" sz="1100" dirty="0">
                <a:highlight>
                  <a:srgbClr val="FFFFFF"/>
                </a:highlight>
                <a:latin typeface="Courier New" panose="02070309020205020404" pitchFamily="49" charset="0"/>
              </a:rPr>
              <a:t> 15000000</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p>
          <a:p>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aes</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label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MFG</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size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3</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scale_x_continuous</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name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"Research Payments", </a:t>
            </a:r>
          </a:p>
          <a:p>
            <a:r>
              <a:rPr lang="en-US" sz="1100" dirty="0">
                <a:highlight>
                  <a:srgbClr val="FFFFFF"/>
                </a:highlight>
                <a:latin typeface="Courier New" panose="02070309020205020404" pitchFamily="49" charset="0"/>
              </a:rPr>
              <a:t>                     label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dollar</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scale_y_continuous</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name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"General Payments", </a:t>
            </a:r>
          </a:p>
          <a:p>
            <a:r>
              <a:rPr lang="en-US" sz="1100" dirty="0">
                <a:highlight>
                  <a:srgbClr val="FFFFFF"/>
                </a:highlight>
                <a:latin typeface="Courier New" panose="02070309020205020404" pitchFamily="49" charset="0"/>
              </a:rPr>
              <a:t>                     label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dollar</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a:t>
            </a:r>
            <a:endParaRPr lang="en-US" sz="1100" dirty="0">
              <a:highlight>
                <a:srgbClr val="FFFFFF"/>
              </a:highlight>
              <a:latin typeface="Courier New" panose="02070309020205020404" pitchFamily="49" charset="0"/>
            </a:endParaRPr>
          </a:p>
          <a:p>
            <a:r>
              <a:rPr lang="en-US" sz="1100" dirty="0">
                <a:highlight>
                  <a:srgbClr val="FFFFFF"/>
                </a:highlight>
                <a:latin typeface="Courier New" panose="02070309020205020404" pitchFamily="49" charset="0"/>
              </a:rPr>
              <a:t>  </a:t>
            </a:r>
            <a:r>
              <a:rPr lang="en-US" sz="1100" dirty="0" err="1">
                <a:highlight>
                  <a:srgbClr val="FFFFFF"/>
                </a:highlight>
                <a:latin typeface="Courier New" panose="02070309020205020404" pitchFamily="49" charset="0"/>
              </a:rPr>
              <a:t>ggtitle</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"2013 Sunshine Act Data - Relationship Between General and Research Payments", </a:t>
            </a:r>
          </a:p>
          <a:p>
            <a:r>
              <a:rPr lang="en-US" sz="1100" dirty="0">
                <a:highlight>
                  <a:srgbClr val="FFFFFF"/>
                </a:highlight>
                <a:latin typeface="Courier New" panose="02070309020205020404" pitchFamily="49" charset="0"/>
              </a:rPr>
              <a:t>          subtitle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paste</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"Only MFGs with over $15M in General Payments or $40M",  </a:t>
            </a:r>
          </a:p>
          <a:p>
            <a:r>
              <a:rPr lang="en-US" sz="1100" dirty="0">
                <a:highlight>
                  <a:srgbClr val="FFFFFF"/>
                </a:highlight>
                <a:latin typeface="Courier New" panose="02070309020205020404" pitchFamily="49" charset="0"/>
              </a:rPr>
              <a:t>                           " in </a:t>
            </a:r>
            <a:r>
              <a:rPr lang="en-US" sz="1100" dirty="0" smtClean="0">
                <a:highlight>
                  <a:srgbClr val="FFFFFF"/>
                </a:highlight>
                <a:latin typeface="Courier New" panose="02070309020205020404" pitchFamily="49" charset="0"/>
              </a:rPr>
              <a:t>Research </a:t>
            </a:r>
            <a:r>
              <a:rPr lang="en-US" sz="1100" dirty="0">
                <a:highlight>
                  <a:srgbClr val="FFFFFF"/>
                </a:highlight>
                <a:latin typeface="Courier New" panose="02070309020205020404" pitchFamily="49" charset="0"/>
              </a:rPr>
              <a:t>Payments are labeled", </a:t>
            </a:r>
            <a:r>
              <a:rPr lang="en-US" sz="1100" dirty="0" err="1">
                <a:highlight>
                  <a:srgbClr val="FFFFFF"/>
                </a:highlight>
                <a:latin typeface="Courier New" panose="02070309020205020404" pitchFamily="49" charset="0"/>
              </a:rPr>
              <a:t>sep</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a:t>
            </a:r>
            <a:r>
              <a:rPr lang="en-US" sz="1100" dirty="0">
                <a:highlight>
                  <a:srgbClr val="FFFFFF"/>
                </a:highlight>
                <a:latin typeface="Courier New" panose="02070309020205020404" pitchFamily="49" charset="0"/>
              </a:rPr>
              <a:t> ""</a:t>
            </a:r>
            <a:r>
              <a:rPr lang="en-US" sz="1100" b="1" dirty="0">
                <a:highlight>
                  <a:srgbClr val="FFFFFF"/>
                </a:highlight>
                <a:latin typeface="Courier New" panose="02070309020205020404" pitchFamily="49" charset="0"/>
              </a:rPr>
              <a:t>))</a:t>
            </a:r>
            <a:endParaRPr lang="en-US" sz="1100" dirty="0"/>
          </a:p>
        </p:txBody>
      </p:sp>
      <p:sp>
        <p:nvSpPr>
          <p:cNvPr id="6" name="Right Brace 5"/>
          <p:cNvSpPr/>
          <p:nvPr/>
        </p:nvSpPr>
        <p:spPr>
          <a:xfrm>
            <a:off x="5813571" y="427839"/>
            <a:ext cx="645952" cy="1971412"/>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Rectangle 6"/>
          <p:cNvSpPr/>
          <p:nvPr/>
        </p:nvSpPr>
        <p:spPr>
          <a:xfrm>
            <a:off x="6526635" y="859871"/>
            <a:ext cx="4093827" cy="1107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Getting just the payment amount and MFG name from each data set. Then adding a column to identify which set the data came from and sticking the two datasets together</a:t>
            </a:r>
            <a:endParaRPr lang="en-US" sz="1400" dirty="0"/>
          </a:p>
        </p:txBody>
      </p:sp>
      <p:sp>
        <p:nvSpPr>
          <p:cNvPr id="8" name="Right Brace 7"/>
          <p:cNvSpPr/>
          <p:nvPr/>
        </p:nvSpPr>
        <p:spPr>
          <a:xfrm>
            <a:off x="5813571" y="2399251"/>
            <a:ext cx="645952" cy="1539379"/>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Rectangle 8"/>
          <p:cNvSpPr/>
          <p:nvPr/>
        </p:nvSpPr>
        <p:spPr>
          <a:xfrm>
            <a:off x="6526634" y="2615266"/>
            <a:ext cx="4093827" cy="1107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Aggregating the data by MFG and Type, then turning the Type column into two different columns</a:t>
            </a:r>
            <a:endParaRPr lang="en-US" sz="1400" dirty="0"/>
          </a:p>
        </p:txBody>
      </p:sp>
      <p:sp>
        <p:nvSpPr>
          <p:cNvPr id="10" name="Right Brace 9"/>
          <p:cNvSpPr/>
          <p:nvPr/>
        </p:nvSpPr>
        <p:spPr>
          <a:xfrm>
            <a:off x="7081707" y="4249348"/>
            <a:ext cx="645952" cy="2257712"/>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 name="Rectangle 10"/>
          <p:cNvSpPr/>
          <p:nvPr/>
        </p:nvSpPr>
        <p:spPr>
          <a:xfrm>
            <a:off x="7794770" y="5183695"/>
            <a:ext cx="4093827" cy="1107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Creating a </a:t>
            </a:r>
            <a:r>
              <a:rPr lang="en-US" sz="1400" dirty="0" err="1" smtClean="0"/>
              <a:t>ggplot</a:t>
            </a:r>
            <a:r>
              <a:rPr lang="en-US" sz="1400" dirty="0" smtClean="0"/>
              <a:t> with Research payments on the x and General payments on the y. Label points when the Research payment is over $40M or the general payment is over $15M</a:t>
            </a:r>
            <a:endParaRPr lang="en-US" sz="1400" dirty="0"/>
          </a:p>
        </p:txBody>
      </p:sp>
    </p:spTree>
    <p:extLst>
      <p:ext uri="{BB962C8B-B14F-4D97-AF65-F5344CB8AC3E}">
        <p14:creationId xmlns:p14="http://schemas.microsoft.com/office/powerpoint/2010/main" val="189714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534512"/>
            <a:ext cx="12192000" cy="6172487"/>
          </a:xfrm>
          <a:prstGeom prst="rect">
            <a:avLst/>
          </a:prstGeom>
        </p:spPr>
      </p:pic>
    </p:spTree>
    <p:extLst>
      <p:ext uri="{BB962C8B-B14F-4D97-AF65-F5344CB8AC3E}">
        <p14:creationId xmlns:p14="http://schemas.microsoft.com/office/powerpoint/2010/main" val="1332633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47" y="385894"/>
            <a:ext cx="12181653" cy="6094602"/>
          </a:xfrm>
          <a:prstGeom prst="rect">
            <a:avLst/>
          </a:prstGeom>
        </p:spPr>
      </p:pic>
    </p:spTree>
    <p:extLst>
      <p:ext uri="{BB962C8B-B14F-4D97-AF65-F5344CB8AC3E}">
        <p14:creationId xmlns:p14="http://schemas.microsoft.com/office/powerpoint/2010/main" val="2857270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586166" cy="1320800"/>
          </a:xfrm>
        </p:spPr>
        <p:txBody>
          <a:bodyPr/>
          <a:lstStyle/>
          <a:p>
            <a:r>
              <a:rPr lang="en-US" dirty="0" smtClean="0"/>
              <a:t>Exceling Large Data – Some Graphs</a:t>
            </a:r>
            <a:endParaRPr lang="en-US" dirty="0"/>
          </a:p>
        </p:txBody>
      </p:sp>
      <p:pic>
        <p:nvPicPr>
          <p:cNvPr id="3" name="Picture 2"/>
          <p:cNvPicPr>
            <a:picLocks noChangeAspect="1"/>
          </p:cNvPicPr>
          <p:nvPr/>
        </p:nvPicPr>
        <p:blipFill>
          <a:blip r:embed="rId2"/>
          <a:stretch>
            <a:fillRect/>
          </a:stretch>
        </p:blipFill>
        <p:spPr>
          <a:xfrm>
            <a:off x="0" y="-13049"/>
            <a:ext cx="12192000" cy="6891089"/>
          </a:xfrm>
          <a:prstGeom prst="rect">
            <a:avLst/>
          </a:prstGeom>
        </p:spPr>
      </p:pic>
    </p:spTree>
    <p:extLst>
      <p:ext uri="{BB962C8B-B14F-4D97-AF65-F5344CB8AC3E}">
        <p14:creationId xmlns:p14="http://schemas.microsoft.com/office/powerpoint/2010/main" val="1668400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a:t>
            </a:r>
            <a:r>
              <a:rPr lang="en-US" dirty="0" err="1" smtClean="0"/>
              <a:t>ggplot</a:t>
            </a:r>
            <a:r>
              <a:rPr lang="en-US" dirty="0" smtClean="0"/>
              <a:t> code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41170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9721" y="459042"/>
            <a:ext cx="10352014" cy="4247317"/>
          </a:xfrm>
          <a:prstGeom prst="rect">
            <a:avLst/>
          </a:prstGeom>
        </p:spPr>
        <p:txBody>
          <a:bodyPr wrap="square">
            <a:spAutoFit/>
          </a:bodyPr>
          <a:lstStyle/>
          <a:p>
            <a:r>
              <a:rPr lang="en-US" sz="1500" dirty="0" smtClean="0">
                <a:solidFill>
                  <a:srgbClr val="8000FF"/>
                </a:solidFill>
                <a:highlight>
                  <a:srgbClr val="FFFFFF"/>
                </a:highlight>
              </a:rPr>
              <a:t>#Nature of payment</a:t>
            </a:r>
          </a:p>
          <a:p>
            <a:r>
              <a:rPr lang="en-US" sz="1500" dirty="0" smtClean="0">
                <a:solidFill>
                  <a:srgbClr val="8000FF"/>
                </a:solidFill>
                <a:highlight>
                  <a:srgbClr val="FFFFFF"/>
                </a:highlight>
              </a:rPr>
              <a:t>library</a:t>
            </a:r>
            <a:r>
              <a:rPr lang="en-US" sz="1500" b="1" dirty="0" smtClean="0">
                <a:solidFill>
                  <a:srgbClr val="000080"/>
                </a:solidFill>
                <a:highlight>
                  <a:srgbClr val="FFFFFF"/>
                </a:highlight>
              </a:rPr>
              <a:t>(</a:t>
            </a:r>
            <a:r>
              <a:rPr lang="en-US" sz="1500" dirty="0" smtClean="0">
                <a:solidFill>
                  <a:srgbClr val="000000"/>
                </a:solidFill>
                <a:highlight>
                  <a:srgbClr val="FFFFFF"/>
                </a:highlight>
              </a:rPr>
              <a:t>scales</a:t>
            </a:r>
            <a:r>
              <a:rPr lang="en-US" sz="1500" b="1" dirty="0">
                <a:solidFill>
                  <a:srgbClr val="000080"/>
                </a:solidFill>
                <a:highlight>
                  <a:srgbClr val="FFFFFF"/>
                </a:highlight>
              </a:rPr>
              <a:t>)</a:t>
            </a:r>
            <a:endParaRPr lang="en-US" sz="1500" dirty="0">
              <a:solidFill>
                <a:srgbClr val="000000"/>
              </a:solidFill>
              <a:highlight>
                <a:srgbClr val="FFFFFF"/>
              </a:highlight>
            </a:endParaRPr>
          </a:p>
          <a:p>
            <a:r>
              <a:rPr lang="en-US" sz="1500" dirty="0">
                <a:solidFill>
                  <a:srgbClr val="8000FF"/>
                </a:solidFill>
                <a:highlight>
                  <a:srgbClr val="FFFFFF"/>
                </a:highlight>
              </a:rPr>
              <a:t>library</a:t>
            </a:r>
            <a:r>
              <a:rPr lang="en-US" sz="1500" b="1" dirty="0">
                <a:solidFill>
                  <a:srgbClr val="000080"/>
                </a:solidFill>
                <a:highlight>
                  <a:srgbClr val="FFFFFF"/>
                </a:highlight>
              </a:rPr>
              <a:t>(</a:t>
            </a:r>
            <a:r>
              <a:rPr lang="en-US" sz="1500" dirty="0" err="1">
                <a:solidFill>
                  <a:srgbClr val="000000"/>
                </a:solidFill>
                <a:highlight>
                  <a:srgbClr val="FFFFFF"/>
                </a:highlight>
              </a:rPr>
              <a:t>stringr</a:t>
            </a:r>
            <a:r>
              <a:rPr lang="en-US" sz="1500" b="1" dirty="0">
                <a:solidFill>
                  <a:srgbClr val="000080"/>
                </a:solidFill>
                <a:highlight>
                  <a:srgbClr val="FFFFFF"/>
                </a:highlight>
              </a:rPr>
              <a:t>)</a:t>
            </a:r>
            <a:endParaRPr lang="en-US" sz="1500" dirty="0">
              <a:solidFill>
                <a:srgbClr val="000000"/>
              </a:solidFill>
              <a:highlight>
                <a:srgbClr val="FFFFFF"/>
              </a:highlight>
            </a:endParaRPr>
          </a:p>
          <a:p>
            <a:r>
              <a:rPr lang="en-US" sz="1500" dirty="0" err="1">
                <a:solidFill>
                  <a:srgbClr val="000000"/>
                </a:solidFill>
                <a:highlight>
                  <a:srgbClr val="FFFFFF"/>
                </a:highlight>
              </a:rPr>
              <a:t>gen_small</a:t>
            </a:r>
            <a:r>
              <a:rPr lang="en-US" sz="1500" dirty="0">
                <a:solidFill>
                  <a:srgbClr val="000000"/>
                </a:solidFill>
                <a:highlight>
                  <a:srgbClr val="FFFFFF"/>
                </a:highlight>
              </a:rPr>
              <a:t> </a:t>
            </a:r>
            <a:r>
              <a:rPr lang="en-US" sz="1500" dirty="0">
                <a:solidFill>
                  <a:srgbClr val="804000"/>
                </a:solidFill>
                <a:highlight>
                  <a:srgbClr val="FFFFFF"/>
                </a:highlight>
              </a:rPr>
              <a:t>%&gt;%</a:t>
            </a:r>
            <a:endParaRPr lang="en-US" sz="1500" dirty="0">
              <a:solidFill>
                <a:srgbClr val="000000"/>
              </a:solidFill>
              <a:highlight>
                <a:srgbClr val="FFFFFF"/>
              </a:highlight>
            </a:endParaRPr>
          </a:p>
          <a:p>
            <a:r>
              <a:rPr lang="en-US" sz="1500" dirty="0">
                <a:solidFill>
                  <a:srgbClr val="000000"/>
                </a:solidFill>
                <a:highlight>
                  <a:srgbClr val="FFFFFF"/>
                </a:highlight>
              </a:rPr>
              <a:t>  mutate</a:t>
            </a:r>
            <a:r>
              <a:rPr lang="en-US" sz="1500" b="1" dirty="0">
                <a:solidFill>
                  <a:srgbClr val="000080"/>
                </a:solidFill>
                <a:highlight>
                  <a:srgbClr val="FFFFFF"/>
                </a:highlight>
              </a:rPr>
              <a:t>(</a:t>
            </a:r>
            <a:r>
              <a:rPr lang="en-US" sz="1500" dirty="0" err="1">
                <a:solidFill>
                  <a:srgbClr val="000000"/>
                </a:solidFill>
                <a:highlight>
                  <a:srgbClr val="FFFFFF"/>
                </a:highlight>
              </a:rPr>
              <a:t>ntr_warp</a:t>
            </a:r>
            <a:r>
              <a:rPr lang="en-US" sz="1500" dirty="0">
                <a:solidFill>
                  <a:srgbClr val="000000"/>
                </a:solidFill>
                <a:highlight>
                  <a:srgbClr val="FFFFFF"/>
                </a:highlight>
              </a:rPr>
              <a:t>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err="1">
                <a:solidFill>
                  <a:srgbClr val="000000"/>
                </a:solidFill>
                <a:highlight>
                  <a:srgbClr val="FFFFFF"/>
                </a:highlight>
              </a:rPr>
              <a:t>str_wrap</a:t>
            </a:r>
            <a:r>
              <a:rPr lang="en-US" sz="1500" b="1" dirty="0">
                <a:solidFill>
                  <a:srgbClr val="000080"/>
                </a:solidFill>
                <a:highlight>
                  <a:srgbClr val="FFFFFF"/>
                </a:highlight>
              </a:rPr>
              <a:t>(</a:t>
            </a:r>
            <a:r>
              <a:rPr lang="en-US" sz="1500" dirty="0" err="1">
                <a:solidFill>
                  <a:srgbClr val="000000"/>
                </a:solidFill>
                <a:highlight>
                  <a:srgbClr val="FFFFFF"/>
                </a:highlight>
              </a:rPr>
              <a:t>Payment_Nature</a:t>
            </a:r>
            <a:r>
              <a:rPr lang="en-US" sz="1500" dirty="0">
                <a:solidFill>
                  <a:srgbClr val="000000"/>
                </a:solidFill>
                <a:highlight>
                  <a:srgbClr val="FFFFFF"/>
                </a:highlight>
              </a:rPr>
              <a:t>, width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FF8000"/>
                </a:solidFill>
                <a:highlight>
                  <a:srgbClr val="FFFFFF"/>
                </a:highlight>
              </a:rPr>
              <a:t>40</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4000"/>
                </a:solidFill>
                <a:highlight>
                  <a:srgbClr val="FFFFFF"/>
                </a:highlight>
              </a:rPr>
              <a:t>%&gt;%</a:t>
            </a:r>
            <a:r>
              <a:rPr lang="en-US" sz="1500" dirty="0">
                <a:solidFill>
                  <a:srgbClr val="000000"/>
                </a:solidFill>
                <a:highlight>
                  <a:srgbClr val="FFFFFF"/>
                </a:highlight>
              </a:rPr>
              <a:t> </a:t>
            </a:r>
            <a:r>
              <a:rPr lang="en-US" sz="1500" dirty="0">
                <a:solidFill>
                  <a:srgbClr val="008000"/>
                </a:solidFill>
                <a:highlight>
                  <a:srgbClr val="FFFFFF"/>
                </a:highlight>
              </a:rPr>
              <a:t>#wrap the payment nature column for better labeling</a:t>
            </a:r>
            <a:endParaRPr lang="en-US" sz="1500" dirty="0">
              <a:solidFill>
                <a:srgbClr val="000000"/>
              </a:solidFill>
              <a:highlight>
                <a:srgbClr val="FFFFFF"/>
              </a:highlight>
            </a:endParaRPr>
          </a:p>
          <a:p>
            <a:r>
              <a:rPr lang="en-US" sz="1500" dirty="0">
                <a:solidFill>
                  <a:srgbClr val="000000"/>
                </a:solidFill>
                <a:highlight>
                  <a:srgbClr val="FFFFFF"/>
                </a:highlight>
              </a:rPr>
              <a:t>  </a:t>
            </a:r>
            <a:r>
              <a:rPr lang="en-US" sz="1500" dirty="0" err="1">
                <a:solidFill>
                  <a:srgbClr val="000000"/>
                </a:solidFill>
                <a:highlight>
                  <a:srgbClr val="FFFFFF"/>
                </a:highlight>
              </a:rPr>
              <a:t>group_by</a:t>
            </a:r>
            <a:r>
              <a:rPr lang="en-US" sz="1500" b="1" dirty="0">
                <a:solidFill>
                  <a:srgbClr val="000080"/>
                </a:solidFill>
                <a:highlight>
                  <a:srgbClr val="FFFFFF"/>
                </a:highlight>
              </a:rPr>
              <a:t>(</a:t>
            </a:r>
            <a:r>
              <a:rPr lang="en-US" sz="1500" dirty="0" err="1">
                <a:solidFill>
                  <a:srgbClr val="000000"/>
                </a:solidFill>
                <a:highlight>
                  <a:srgbClr val="FFFFFF"/>
                </a:highlight>
              </a:rPr>
              <a:t>ntr_warp</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4000"/>
                </a:solidFill>
                <a:highlight>
                  <a:srgbClr val="FFFFFF"/>
                </a:highlight>
              </a:rPr>
              <a:t>%&gt;%</a:t>
            </a:r>
            <a:endParaRPr lang="en-US" sz="1500" dirty="0">
              <a:solidFill>
                <a:srgbClr val="000000"/>
              </a:solidFill>
              <a:highlight>
                <a:srgbClr val="FFFFFF"/>
              </a:highlight>
            </a:endParaRPr>
          </a:p>
          <a:p>
            <a:r>
              <a:rPr lang="en-US" sz="1500" dirty="0">
                <a:solidFill>
                  <a:srgbClr val="000000"/>
                </a:solidFill>
                <a:highlight>
                  <a:srgbClr val="FFFFFF"/>
                </a:highlight>
              </a:rPr>
              <a:t>  </a:t>
            </a:r>
            <a:r>
              <a:rPr lang="en-US" sz="1500" dirty="0" err="1">
                <a:solidFill>
                  <a:srgbClr val="000000"/>
                </a:solidFill>
                <a:highlight>
                  <a:srgbClr val="FFFFFF"/>
                </a:highlight>
              </a:rPr>
              <a:t>summarise</a:t>
            </a:r>
            <a:r>
              <a:rPr lang="en-US" sz="1500" b="1" dirty="0">
                <a:solidFill>
                  <a:srgbClr val="000080"/>
                </a:solidFill>
                <a:highlight>
                  <a:srgbClr val="FFFFFF"/>
                </a:highlight>
              </a:rPr>
              <a:t>(</a:t>
            </a:r>
            <a:r>
              <a:rPr lang="en-US" sz="1500" dirty="0" err="1">
                <a:solidFill>
                  <a:srgbClr val="000000"/>
                </a:solidFill>
                <a:highlight>
                  <a:srgbClr val="FFFFFF"/>
                </a:highlight>
              </a:rPr>
              <a:t>tot_payment_val</a:t>
            </a:r>
            <a:r>
              <a:rPr lang="en-US" sz="1500" dirty="0">
                <a:solidFill>
                  <a:srgbClr val="000000"/>
                </a:solidFill>
                <a:highlight>
                  <a:srgbClr val="FFFFFF"/>
                </a:highlight>
              </a:rPr>
              <a:t>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00FF"/>
                </a:solidFill>
                <a:highlight>
                  <a:srgbClr val="FFFFFF"/>
                </a:highlight>
              </a:rPr>
              <a:t>sum</a:t>
            </a:r>
            <a:r>
              <a:rPr lang="en-US" sz="1500" b="1" dirty="0">
                <a:solidFill>
                  <a:srgbClr val="000080"/>
                </a:solidFill>
                <a:highlight>
                  <a:srgbClr val="FFFFFF"/>
                </a:highlight>
              </a:rPr>
              <a:t>(</a:t>
            </a:r>
            <a:r>
              <a:rPr lang="en-US" sz="1500" dirty="0" err="1">
                <a:solidFill>
                  <a:srgbClr val="000000"/>
                </a:solidFill>
                <a:highlight>
                  <a:srgbClr val="FFFFFF"/>
                </a:highlight>
              </a:rPr>
              <a:t>Pmt_Total</a:t>
            </a:r>
            <a:r>
              <a:rPr lang="en-US" sz="1500" b="1" dirty="0">
                <a:solidFill>
                  <a:srgbClr val="000080"/>
                </a:solidFill>
                <a:highlight>
                  <a:srgbClr val="FFFFFF"/>
                </a:highlight>
              </a:rPr>
              <a:t>)</a:t>
            </a:r>
            <a:r>
              <a:rPr lang="en-US" sz="1500" dirty="0">
                <a:solidFill>
                  <a:srgbClr val="000000"/>
                </a:solidFill>
                <a:highlight>
                  <a:srgbClr val="FFFFFF"/>
                </a:highlight>
              </a:rPr>
              <a:t>, </a:t>
            </a:r>
          </a:p>
          <a:p>
            <a:r>
              <a:rPr lang="en-US" sz="1500" dirty="0">
                <a:solidFill>
                  <a:srgbClr val="000000"/>
                </a:solidFill>
                <a:highlight>
                  <a:srgbClr val="FFFFFF"/>
                </a:highlight>
              </a:rPr>
              <a:t>            </a:t>
            </a:r>
            <a:r>
              <a:rPr lang="en-US" sz="1500" dirty="0" err="1">
                <a:solidFill>
                  <a:srgbClr val="000000"/>
                </a:solidFill>
                <a:highlight>
                  <a:srgbClr val="FFFFFF"/>
                </a:highlight>
              </a:rPr>
              <a:t>number_of_payments</a:t>
            </a:r>
            <a:r>
              <a:rPr lang="en-US" sz="1500" dirty="0">
                <a:solidFill>
                  <a:srgbClr val="000000"/>
                </a:solidFill>
                <a:highlight>
                  <a:srgbClr val="FFFFFF"/>
                </a:highlight>
              </a:rPr>
              <a:t> </a:t>
            </a:r>
            <a:r>
              <a:rPr lang="en-US" sz="1500" b="1" dirty="0">
                <a:solidFill>
                  <a:srgbClr val="000080"/>
                </a:solidFill>
                <a:highlight>
                  <a:srgbClr val="FFFFFF"/>
                </a:highlight>
              </a:rPr>
              <a:t>=</a:t>
            </a:r>
            <a:r>
              <a:rPr lang="en-US" sz="1500" dirty="0">
                <a:solidFill>
                  <a:srgbClr val="000000"/>
                </a:solidFill>
                <a:highlight>
                  <a:srgbClr val="FFFFFF"/>
                </a:highlight>
              </a:rPr>
              <a:t> n</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4000"/>
                </a:solidFill>
                <a:highlight>
                  <a:srgbClr val="FFFFFF"/>
                </a:highlight>
              </a:rPr>
              <a:t>%&gt;%</a:t>
            </a:r>
            <a:r>
              <a:rPr lang="en-US" sz="1500" dirty="0">
                <a:solidFill>
                  <a:srgbClr val="000000"/>
                </a:solidFill>
                <a:highlight>
                  <a:srgbClr val="FFFFFF"/>
                </a:highlight>
              </a:rPr>
              <a:t>  </a:t>
            </a:r>
            <a:r>
              <a:rPr lang="en-US" sz="1500" dirty="0">
                <a:solidFill>
                  <a:srgbClr val="008000"/>
                </a:solidFill>
                <a:highlight>
                  <a:srgbClr val="FFFFFF"/>
                </a:highlight>
              </a:rPr>
              <a:t>#get total payments and number of records by payment nature</a:t>
            </a:r>
            <a:endParaRPr lang="en-US" sz="1500" dirty="0">
              <a:solidFill>
                <a:srgbClr val="000000"/>
              </a:solidFill>
              <a:highlight>
                <a:srgbClr val="FFFFFF"/>
              </a:highlight>
            </a:endParaRPr>
          </a:p>
          <a:p>
            <a:r>
              <a:rPr lang="en-US" sz="1500" dirty="0">
                <a:solidFill>
                  <a:srgbClr val="000000"/>
                </a:solidFill>
                <a:highlight>
                  <a:srgbClr val="FFFFFF"/>
                </a:highlight>
              </a:rPr>
              <a:t>  </a:t>
            </a:r>
            <a:r>
              <a:rPr lang="en-US" sz="1500" dirty="0" err="1">
                <a:solidFill>
                  <a:srgbClr val="000000"/>
                </a:solidFill>
                <a:highlight>
                  <a:srgbClr val="FFFFFF"/>
                </a:highlight>
              </a:rPr>
              <a:t>ggplot</a:t>
            </a:r>
            <a:r>
              <a:rPr lang="en-US" sz="1500" b="1" dirty="0">
                <a:solidFill>
                  <a:srgbClr val="000080"/>
                </a:solidFill>
                <a:highlight>
                  <a:srgbClr val="FFFFFF"/>
                </a:highlight>
              </a:rPr>
              <a:t>(</a:t>
            </a:r>
            <a:r>
              <a:rPr lang="en-US" sz="1500" dirty="0" err="1">
                <a:solidFill>
                  <a:srgbClr val="000000"/>
                </a:solidFill>
                <a:highlight>
                  <a:srgbClr val="FFFFFF"/>
                </a:highlight>
              </a:rPr>
              <a:t>aes</a:t>
            </a:r>
            <a:r>
              <a:rPr lang="en-US" sz="1500" b="1" dirty="0">
                <a:solidFill>
                  <a:srgbClr val="000080"/>
                </a:solidFill>
                <a:highlight>
                  <a:srgbClr val="FFFFFF"/>
                </a:highlight>
              </a:rPr>
              <a:t>(</a:t>
            </a:r>
            <a:r>
              <a:rPr lang="en-US" sz="1500" dirty="0">
                <a:solidFill>
                  <a:srgbClr val="000000"/>
                </a:solidFill>
                <a:highlight>
                  <a:srgbClr val="FFFFFF"/>
                </a:highlight>
              </a:rPr>
              <a:t>x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err="1">
                <a:solidFill>
                  <a:srgbClr val="000000"/>
                </a:solidFill>
                <a:highlight>
                  <a:srgbClr val="FFFFFF"/>
                </a:highlight>
              </a:rPr>
              <a:t>ntr_warp</a:t>
            </a:r>
            <a:r>
              <a:rPr lang="en-US" sz="1500" dirty="0">
                <a:solidFill>
                  <a:srgbClr val="000000"/>
                </a:solidFill>
                <a:highlight>
                  <a:srgbClr val="FFFFFF"/>
                </a:highlight>
              </a:rPr>
              <a:t>, y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err="1">
                <a:solidFill>
                  <a:srgbClr val="000000"/>
                </a:solidFill>
                <a:highlight>
                  <a:srgbClr val="FFFFFF"/>
                </a:highlight>
              </a:rPr>
              <a:t>tot_payment_val</a:t>
            </a:r>
            <a:r>
              <a:rPr lang="en-US" sz="1500" dirty="0">
                <a:solidFill>
                  <a:srgbClr val="000000"/>
                </a:solidFill>
                <a:highlight>
                  <a:srgbClr val="FFFFFF"/>
                </a:highlight>
              </a:rPr>
              <a:t>, </a:t>
            </a:r>
          </a:p>
          <a:p>
            <a:r>
              <a:rPr lang="en-US" sz="1500" dirty="0">
                <a:solidFill>
                  <a:srgbClr val="000000"/>
                </a:solidFill>
                <a:highlight>
                  <a:srgbClr val="FFFFFF"/>
                </a:highlight>
              </a:rPr>
              <a:t>             fill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err="1">
                <a:solidFill>
                  <a:srgbClr val="000000"/>
                </a:solidFill>
                <a:highlight>
                  <a:srgbClr val="FFFFFF"/>
                </a:highlight>
              </a:rPr>
              <a:t>number_of_payments</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b="1" dirty="0">
                <a:solidFill>
                  <a:srgbClr val="000080"/>
                </a:solidFill>
                <a:highlight>
                  <a:srgbClr val="FFFFFF"/>
                </a:highlight>
              </a:rPr>
              <a:t>+</a:t>
            </a:r>
            <a:r>
              <a:rPr lang="en-US" sz="1500" dirty="0">
                <a:solidFill>
                  <a:srgbClr val="000000"/>
                </a:solidFill>
                <a:highlight>
                  <a:srgbClr val="FFFFFF"/>
                </a:highlight>
              </a:rPr>
              <a:t> </a:t>
            </a:r>
          </a:p>
          <a:p>
            <a:r>
              <a:rPr lang="en-US" sz="1500" dirty="0">
                <a:solidFill>
                  <a:srgbClr val="000000"/>
                </a:solidFill>
                <a:highlight>
                  <a:srgbClr val="FFFFFF"/>
                </a:highlight>
              </a:rPr>
              <a:t>  </a:t>
            </a:r>
            <a:r>
              <a:rPr lang="en-US" sz="1500" dirty="0" err="1">
                <a:solidFill>
                  <a:srgbClr val="000000"/>
                </a:solidFill>
                <a:highlight>
                  <a:srgbClr val="FFFFFF"/>
                </a:highlight>
              </a:rPr>
              <a:t>geom_bar</a:t>
            </a:r>
            <a:r>
              <a:rPr lang="en-US" sz="1500" b="1" dirty="0">
                <a:solidFill>
                  <a:srgbClr val="000080"/>
                </a:solidFill>
                <a:highlight>
                  <a:srgbClr val="FFFFFF"/>
                </a:highlight>
              </a:rPr>
              <a:t>(</a:t>
            </a:r>
            <a:r>
              <a:rPr lang="en-US" sz="1500" dirty="0">
                <a:solidFill>
                  <a:srgbClr val="000000"/>
                </a:solidFill>
                <a:highlight>
                  <a:srgbClr val="FFFFFF"/>
                </a:highlight>
              </a:rPr>
              <a:t>stat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8080"/>
                </a:solidFill>
                <a:highlight>
                  <a:srgbClr val="FFFFFF"/>
                </a:highlight>
              </a:rPr>
              <a:t>"identity"</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b="1" dirty="0">
                <a:solidFill>
                  <a:srgbClr val="000080"/>
                </a:solidFill>
                <a:highlight>
                  <a:srgbClr val="FFFFFF"/>
                </a:highlight>
              </a:rPr>
              <a:t>+</a:t>
            </a:r>
            <a:endParaRPr lang="en-US" sz="1500" dirty="0">
              <a:solidFill>
                <a:srgbClr val="000000"/>
              </a:solidFill>
              <a:highlight>
                <a:srgbClr val="FFFFFF"/>
              </a:highlight>
            </a:endParaRPr>
          </a:p>
          <a:p>
            <a:r>
              <a:rPr lang="en-US" sz="1500" dirty="0">
                <a:solidFill>
                  <a:srgbClr val="000000"/>
                </a:solidFill>
                <a:highlight>
                  <a:srgbClr val="FFFFFF"/>
                </a:highlight>
              </a:rPr>
              <a:t>  </a:t>
            </a:r>
            <a:r>
              <a:rPr lang="en-US" sz="1500" dirty="0" err="1">
                <a:solidFill>
                  <a:srgbClr val="000000"/>
                </a:solidFill>
                <a:highlight>
                  <a:srgbClr val="FFFFFF"/>
                </a:highlight>
              </a:rPr>
              <a:t>scale_y_continuous</a:t>
            </a:r>
            <a:r>
              <a:rPr lang="en-US" sz="1500" b="1" dirty="0">
                <a:solidFill>
                  <a:srgbClr val="000080"/>
                </a:solidFill>
                <a:highlight>
                  <a:srgbClr val="FFFFFF"/>
                </a:highlight>
              </a:rPr>
              <a:t>(</a:t>
            </a:r>
            <a:r>
              <a:rPr lang="en-US" sz="1500" dirty="0">
                <a:solidFill>
                  <a:srgbClr val="000000"/>
                </a:solidFill>
                <a:highlight>
                  <a:srgbClr val="FFFFFF"/>
                </a:highlight>
              </a:rPr>
              <a:t>name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8080"/>
                </a:solidFill>
                <a:highlight>
                  <a:srgbClr val="FFFFFF"/>
                </a:highlight>
              </a:rPr>
              <a:t>"2013 General Payment Value"</a:t>
            </a:r>
            <a:r>
              <a:rPr lang="en-US" sz="1500" dirty="0">
                <a:solidFill>
                  <a:srgbClr val="000000"/>
                </a:solidFill>
                <a:highlight>
                  <a:srgbClr val="FFFFFF"/>
                </a:highlight>
              </a:rPr>
              <a:t>, </a:t>
            </a:r>
          </a:p>
          <a:p>
            <a:r>
              <a:rPr lang="en-US" sz="1500" dirty="0">
                <a:solidFill>
                  <a:srgbClr val="000000"/>
                </a:solidFill>
                <a:highlight>
                  <a:srgbClr val="FFFFFF"/>
                </a:highlight>
              </a:rPr>
              <a:t>                     label </a:t>
            </a:r>
            <a:r>
              <a:rPr lang="en-US" sz="1500" b="1" dirty="0">
                <a:solidFill>
                  <a:srgbClr val="000080"/>
                </a:solidFill>
                <a:highlight>
                  <a:srgbClr val="FFFFFF"/>
                </a:highlight>
              </a:rPr>
              <a:t>=</a:t>
            </a:r>
            <a:r>
              <a:rPr lang="en-US" sz="1500" dirty="0">
                <a:solidFill>
                  <a:srgbClr val="000000"/>
                </a:solidFill>
                <a:highlight>
                  <a:srgbClr val="FFFFFF"/>
                </a:highlight>
              </a:rPr>
              <a:t> dollar</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b="1" dirty="0">
                <a:solidFill>
                  <a:srgbClr val="000080"/>
                </a:solidFill>
                <a:highlight>
                  <a:srgbClr val="FFFFFF"/>
                </a:highlight>
              </a:rPr>
              <a:t>+</a:t>
            </a:r>
            <a:endParaRPr lang="en-US" sz="1500" dirty="0">
              <a:solidFill>
                <a:srgbClr val="000000"/>
              </a:solidFill>
              <a:highlight>
                <a:srgbClr val="FFFFFF"/>
              </a:highlight>
            </a:endParaRPr>
          </a:p>
          <a:p>
            <a:r>
              <a:rPr lang="en-US" sz="1500" dirty="0">
                <a:solidFill>
                  <a:srgbClr val="000000"/>
                </a:solidFill>
                <a:highlight>
                  <a:srgbClr val="FFFFFF"/>
                </a:highlight>
              </a:rPr>
              <a:t>  </a:t>
            </a:r>
            <a:r>
              <a:rPr lang="en-US" sz="1500" dirty="0" err="1">
                <a:solidFill>
                  <a:srgbClr val="000000"/>
                </a:solidFill>
                <a:highlight>
                  <a:srgbClr val="FFFFFF"/>
                </a:highlight>
              </a:rPr>
              <a:t>scale_x_discrete</a:t>
            </a:r>
            <a:r>
              <a:rPr lang="en-US" sz="1500" b="1" dirty="0">
                <a:solidFill>
                  <a:srgbClr val="000080"/>
                </a:solidFill>
                <a:highlight>
                  <a:srgbClr val="FFFFFF"/>
                </a:highlight>
              </a:rPr>
              <a:t>(</a:t>
            </a:r>
            <a:r>
              <a:rPr lang="en-US" sz="1500" dirty="0">
                <a:solidFill>
                  <a:srgbClr val="000000"/>
                </a:solidFill>
                <a:highlight>
                  <a:srgbClr val="FFFFFF"/>
                </a:highlight>
              </a:rPr>
              <a:t>name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8080"/>
                </a:solidFill>
                <a:highlight>
                  <a:srgbClr val="FFFFFF"/>
                </a:highlight>
              </a:rPr>
              <a:t>"Nature of Payment"</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b="1" dirty="0">
                <a:solidFill>
                  <a:srgbClr val="000080"/>
                </a:solidFill>
                <a:highlight>
                  <a:srgbClr val="FFFFFF"/>
                </a:highlight>
              </a:rPr>
              <a:t>+</a:t>
            </a:r>
            <a:endParaRPr lang="en-US" sz="1500" dirty="0">
              <a:solidFill>
                <a:srgbClr val="000000"/>
              </a:solidFill>
              <a:highlight>
                <a:srgbClr val="FFFFFF"/>
              </a:highlight>
            </a:endParaRPr>
          </a:p>
          <a:p>
            <a:r>
              <a:rPr lang="en-US" sz="1500" dirty="0">
                <a:solidFill>
                  <a:srgbClr val="000000"/>
                </a:solidFill>
                <a:highlight>
                  <a:srgbClr val="FFFFFF"/>
                </a:highlight>
              </a:rPr>
              <a:t>  </a:t>
            </a:r>
            <a:r>
              <a:rPr lang="en-US" sz="1500" dirty="0" err="1">
                <a:solidFill>
                  <a:srgbClr val="000000"/>
                </a:solidFill>
                <a:highlight>
                  <a:srgbClr val="FFFFFF"/>
                </a:highlight>
              </a:rPr>
              <a:t>scale_fill_continuous</a:t>
            </a:r>
            <a:r>
              <a:rPr lang="en-US" sz="1500" b="1" dirty="0">
                <a:solidFill>
                  <a:srgbClr val="000080"/>
                </a:solidFill>
                <a:highlight>
                  <a:srgbClr val="FFFFFF"/>
                </a:highlight>
              </a:rPr>
              <a:t>(</a:t>
            </a:r>
            <a:r>
              <a:rPr lang="en-US" sz="1500" dirty="0">
                <a:solidFill>
                  <a:srgbClr val="000000"/>
                </a:solidFill>
                <a:highlight>
                  <a:srgbClr val="FFFFFF"/>
                </a:highlight>
              </a:rPr>
              <a:t>name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8080"/>
                </a:solidFill>
                <a:highlight>
                  <a:srgbClr val="FFFFFF"/>
                </a:highlight>
              </a:rPr>
              <a:t>"Number of Payments"</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b="1" dirty="0">
                <a:solidFill>
                  <a:srgbClr val="000080"/>
                </a:solidFill>
                <a:highlight>
                  <a:srgbClr val="FFFFFF"/>
                </a:highlight>
              </a:rPr>
              <a:t>+</a:t>
            </a:r>
            <a:endParaRPr lang="en-US" sz="1500" dirty="0">
              <a:solidFill>
                <a:srgbClr val="000000"/>
              </a:solidFill>
              <a:highlight>
                <a:srgbClr val="FFFFFF"/>
              </a:highlight>
            </a:endParaRPr>
          </a:p>
          <a:p>
            <a:r>
              <a:rPr lang="en-US" sz="1500" dirty="0">
                <a:solidFill>
                  <a:srgbClr val="000000"/>
                </a:solidFill>
                <a:highlight>
                  <a:srgbClr val="FFFFFF"/>
                </a:highlight>
              </a:rPr>
              <a:t>  </a:t>
            </a:r>
            <a:r>
              <a:rPr lang="en-US" sz="1500" dirty="0" err="1">
                <a:solidFill>
                  <a:srgbClr val="000000"/>
                </a:solidFill>
                <a:highlight>
                  <a:srgbClr val="FFFFFF"/>
                </a:highlight>
              </a:rPr>
              <a:t>ggtitle</a:t>
            </a:r>
            <a:r>
              <a:rPr lang="en-US" sz="1500" b="1" dirty="0">
                <a:solidFill>
                  <a:srgbClr val="000080"/>
                </a:solidFill>
                <a:highlight>
                  <a:srgbClr val="FFFFFF"/>
                </a:highlight>
              </a:rPr>
              <a:t>(</a:t>
            </a:r>
            <a:r>
              <a:rPr lang="en-US" sz="1500" dirty="0">
                <a:solidFill>
                  <a:srgbClr val="808080"/>
                </a:solidFill>
                <a:highlight>
                  <a:srgbClr val="FFFFFF"/>
                </a:highlight>
              </a:rPr>
              <a:t>"2013 General Payments - Breakdown by Payment Nature"</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b="1" dirty="0">
                <a:solidFill>
                  <a:srgbClr val="000080"/>
                </a:solidFill>
                <a:highlight>
                  <a:srgbClr val="FFFFFF"/>
                </a:highlight>
              </a:rPr>
              <a:t>+</a:t>
            </a:r>
            <a:endParaRPr lang="en-US" sz="1500" dirty="0">
              <a:solidFill>
                <a:srgbClr val="000000"/>
              </a:solidFill>
              <a:highlight>
                <a:srgbClr val="FFFFFF"/>
              </a:highlight>
            </a:endParaRPr>
          </a:p>
          <a:p>
            <a:r>
              <a:rPr lang="en-US" sz="1500" dirty="0">
                <a:solidFill>
                  <a:srgbClr val="000000"/>
                </a:solidFill>
                <a:highlight>
                  <a:srgbClr val="FFFFFF"/>
                </a:highlight>
              </a:rPr>
              <a:t>  theme</a:t>
            </a:r>
            <a:r>
              <a:rPr lang="en-US" sz="1500" b="1" dirty="0">
                <a:solidFill>
                  <a:srgbClr val="000080"/>
                </a:solidFill>
                <a:highlight>
                  <a:srgbClr val="FFFFFF"/>
                </a:highlight>
              </a:rPr>
              <a:t>(</a:t>
            </a:r>
            <a:r>
              <a:rPr lang="en-US" sz="1500" dirty="0" err="1">
                <a:solidFill>
                  <a:srgbClr val="000000"/>
                </a:solidFill>
                <a:highlight>
                  <a:srgbClr val="FFFFFF"/>
                </a:highlight>
              </a:rPr>
              <a:t>axis.text.x</a:t>
            </a:r>
            <a:r>
              <a:rPr lang="en-US" sz="1500" dirty="0">
                <a:solidFill>
                  <a:srgbClr val="000000"/>
                </a:solidFill>
                <a:highlight>
                  <a:srgbClr val="FFFFFF"/>
                </a:highlight>
              </a:rPr>
              <a:t>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err="1">
                <a:solidFill>
                  <a:srgbClr val="000000"/>
                </a:solidFill>
                <a:highlight>
                  <a:srgbClr val="FFFFFF"/>
                </a:highlight>
              </a:rPr>
              <a:t>element_text</a:t>
            </a:r>
            <a:r>
              <a:rPr lang="en-US" sz="1500" b="1" dirty="0">
                <a:solidFill>
                  <a:srgbClr val="000080"/>
                </a:solidFill>
                <a:highlight>
                  <a:srgbClr val="FFFFFF"/>
                </a:highlight>
              </a:rPr>
              <a:t>(</a:t>
            </a:r>
            <a:r>
              <a:rPr lang="en-US" sz="1500" dirty="0">
                <a:solidFill>
                  <a:srgbClr val="000000"/>
                </a:solidFill>
                <a:highlight>
                  <a:srgbClr val="FFFFFF"/>
                </a:highlight>
              </a:rPr>
              <a:t>angle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FF8000"/>
                </a:solidFill>
                <a:highlight>
                  <a:srgbClr val="FFFFFF"/>
                </a:highlight>
              </a:rPr>
              <a:t>90</a:t>
            </a:r>
            <a:r>
              <a:rPr lang="en-US" sz="1500" b="1" dirty="0">
                <a:solidFill>
                  <a:srgbClr val="000080"/>
                </a:solidFill>
                <a:highlight>
                  <a:srgbClr val="FFFFFF"/>
                </a:highlight>
              </a:rPr>
              <a:t>))</a:t>
            </a:r>
            <a:endParaRPr lang="en-US" sz="1500" dirty="0"/>
          </a:p>
        </p:txBody>
      </p:sp>
    </p:spTree>
    <p:extLst>
      <p:ext uri="{BB962C8B-B14F-4D97-AF65-F5344CB8AC3E}">
        <p14:creationId xmlns:p14="http://schemas.microsoft.com/office/powerpoint/2010/main" val="3706529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APIs</a:t>
            </a:r>
            <a:endParaRPr lang="en-US" dirty="0"/>
          </a:p>
        </p:txBody>
      </p:sp>
      <p:sp>
        <p:nvSpPr>
          <p:cNvPr id="3" name="Text Placeholder 2"/>
          <p:cNvSpPr>
            <a:spLocks noGrp="1"/>
          </p:cNvSpPr>
          <p:nvPr>
            <p:ph type="body" idx="1"/>
          </p:nvPr>
        </p:nvSpPr>
        <p:spPr/>
        <p:txBody>
          <a:bodyPr/>
          <a:lstStyle/>
          <a:p>
            <a:r>
              <a:rPr lang="en-US" b="1" i="1" dirty="0"/>
              <a:t>Recreating Wheels Made by Numerous R Packages</a:t>
            </a:r>
            <a:endParaRPr lang="en-US" dirty="0"/>
          </a:p>
        </p:txBody>
      </p:sp>
    </p:spTree>
    <p:extLst>
      <p:ext uri="{BB962C8B-B14F-4D97-AF65-F5344CB8AC3E}">
        <p14:creationId xmlns:p14="http://schemas.microsoft.com/office/powerpoint/2010/main" val="2352871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077" y="109564"/>
            <a:ext cx="3319244" cy="6247864"/>
          </a:xfrm>
          <a:prstGeom prst="rect">
            <a:avLst/>
          </a:prstGeom>
        </p:spPr>
        <p:txBody>
          <a:bodyPr wrap="square">
            <a:spAutoFit/>
          </a:bodyPr>
          <a:lstStyle/>
          <a:p>
            <a:r>
              <a:rPr lang="en-US" sz="1000" dirty="0">
                <a:solidFill>
                  <a:srgbClr val="008000"/>
                </a:solidFill>
                <a:highlight>
                  <a:srgbClr val="FFFFFF"/>
                </a:highlight>
                <a:latin typeface="Courier New" panose="02070309020205020404" pitchFamily="49" charset="0"/>
              </a:rPr>
              <a:t>#geography of MO and IL payments</a:t>
            </a:r>
            <a:endParaRPr lang="en-US" sz="1000" dirty="0">
              <a:solidFill>
                <a:srgbClr val="000000"/>
              </a:solidFill>
              <a:highlight>
                <a:srgbClr val="FFFFFF"/>
              </a:highlight>
              <a:latin typeface="Courier New" panose="02070309020205020404" pitchFamily="49" charset="0"/>
            </a:endParaRPr>
          </a:p>
          <a:p>
            <a:r>
              <a:rPr lang="en-US" sz="1000" dirty="0">
                <a:solidFill>
                  <a:srgbClr val="008000"/>
                </a:solidFill>
                <a:highlight>
                  <a:srgbClr val="FFFFFF"/>
                </a:highlight>
                <a:latin typeface="Courier New" panose="02070309020205020404" pitchFamily="49" charset="0"/>
              </a:rPr>
              <a:t>#pull out the </a:t>
            </a:r>
            <a:r>
              <a:rPr lang="en-US" sz="1000" dirty="0" err="1">
                <a:solidFill>
                  <a:srgbClr val="008000"/>
                </a:solidFill>
                <a:highlight>
                  <a:srgbClr val="FFFFFF"/>
                </a:highlight>
                <a:latin typeface="Courier New" panose="02070309020205020404" pitchFamily="49" charset="0"/>
              </a:rPr>
              <a:t>mfg</a:t>
            </a:r>
            <a:r>
              <a:rPr lang="en-US" sz="1000" dirty="0">
                <a:solidFill>
                  <a:srgbClr val="008000"/>
                </a:solidFill>
                <a:highlight>
                  <a:srgbClr val="FFFFFF"/>
                </a:highlight>
                <a:latin typeface="Courier New" panose="02070309020205020404" pitchFamily="49" charset="0"/>
              </a:rPr>
              <a:t> info from the general payments</a:t>
            </a:r>
            <a:endParaRPr lang="en-US" sz="1000" dirty="0">
              <a:solidFill>
                <a:srgbClr val="000000"/>
              </a:solidFill>
              <a:highlight>
                <a:srgbClr val="FFFFFF"/>
              </a:highlight>
              <a:latin typeface="Courier New" panose="02070309020205020404" pitchFamily="49" charset="0"/>
            </a:endParaRPr>
          </a:p>
          <a:p>
            <a:r>
              <a:rPr lang="en-US" sz="1000" dirty="0" err="1">
                <a:solidFill>
                  <a:srgbClr val="000000"/>
                </a:solidFill>
                <a:highlight>
                  <a:srgbClr val="FFFFFF"/>
                </a:highlight>
                <a:latin typeface="Courier New" panose="02070309020205020404" pitchFamily="49" charset="0"/>
              </a:rPr>
              <a:t>mo_il_gen</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gen_small</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it-IT" sz="1000" dirty="0">
                <a:solidFill>
                  <a:srgbClr val="000000"/>
                </a:solidFill>
                <a:highlight>
                  <a:srgbClr val="FFFFFF"/>
                </a:highlight>
                <a:latin typeface="Courier New" panose="02070309020205020404" pitchFamily="49" charset="0"/>
              </a:rPr>
              <a:t>  </a:t>
            </a:r>
            <a:r>
              <a:rPr lang="it-IT" sz="1000" dirty="0">
                <a:solidFill>
                  <a:srgbClr val="8000FF"/>
                </a:solidFill>
                <a:highlight>
                  <a:srgbClr val="FFFFFF"/>
                </a:highlight>
                <a:latin typeface="Courier New" panose="02070309020205020404" pitchFamily="49" charset="0"/>
              </a:rPr>
              <a:t>filter</a:t>
            </a:r>
            <a:r>
              <a:rPr lang="it-IT" sz="1000" b="1" dirty="0">
                <a:solidFill>
                  <a:srgbClr val="000080"/>
                </a:solidFill>
                <a:highlight>
                  <a:srgbClr val="FFFFFF"/>
                </a:highlight>
                <a:latin typeface="Courier New" panose="02070309020205020404" pitchFamily="49" charset="0"/>
              </a:rPr>
              <a:t>(</a:t>
            </a:r>
            <a:r>
              <a:rPr lang="it-IT" sz="1000" dirty="0">
                <a:solidFill>
                  <a:srgbClr val="000000"/>
                </a:solidFill>
                <a:highlight>
                  <a:srgbClr val="FFFFFF"/>
                </a:highlight>
                <a:latin typeface="Courier New" panose="02070309020205020404" pitchFamily="49" charset="0"/>
              </a:rPr>
              <a:t>State </a:t>
            </a:r>
            <a:r>
              <a:rPr lang="it-IT" sz="1000" dirty="0">
                <a:solidFill>
                  <a:srgbClr val="804000"/>
                </a:solidFill>
                <a:highlight>
                  <a:srgbClr val="FFFFFF"/>
                </a:highlight>
                <a:latin typeface="Courier New" panose="02070309020205020404" pitchFamily="49" charset="0"/>
              </a:rPr>
              <a:t>%in%</a:t>
            </a:r>
            <a:r>
              <a:rPr lang="it-IT" sz="1000" dirty="0">
                <a:solidFill>
                  <a:srgbClr val="000000"/>
                </a:solidFill>
                <a:highlight>
                  <a:srgbClr val="FFFFFF"/>
                </a:highlight>
                <a:latin typeface="Courier New" panose="02070309020205020404" pitchFamily="49" charset="0"/>
              </a:rPr>
              <a:t> </a:t>
            </a:r>
            <a:r>
              <a:rPr lang="it-IT" sz="1000" dirty="0">
                <a:solidFill>
                  <a:srgbClr val="8000FF"/>
                </a:solidFill>
                <a:highlight>
                  <a:srgbClr val="FFFFFF"/>
                </a:highlight>
                <a:latin typeface="Courier New" panose="02070309020205020404" pitchFamily="49" charset="0"/>
              </a:rPr>
              <a:t>c</a:t>
            </a:r>
            <a:r>
              <a:rPr lang="it-IT" sz="1000" b="1" dirty="0">
                <a:solidFill>
                  <a:srgbClr val="000080"/>
                </a:solidFill>
                <a:highlight>
                  <a:srgbClr val="FFFFFF"/>
                </a:highlight>
                <a:latin typeface="Courier New" panose="02070309020205020404" pitchFamily="49" charset="0"/>
              </a:rPr>
              <a:t>(</a:t>
            </a:r>
            <a:r>
              <a:rPr lang="it-IT" sz="1000" dirty="0">
                <a:solidFill>
                  <a:srgbClr val="808080"/>
                </a:solidFill>
                <a:highlight>
                  <a:srgbClr val="FFFFFF"/>
                </a:highlight>
                <a:latin typeface="Courier New" panose="02070309020205020404" pitchFamily="49" charset="0"/>
              </a:rPr>
              <a:t>"MO"</a:t>
            </a:r>
            <a:r>
              <a:rPr lang="it-IT" sz="1000" dirty="0">
                <a:solidFill>
                  <a:srgbClr val="000000"/>
                </a:solidFill>
                <a:highlight>
                  <a:srgbClr val="FFFFFF"/>
                </a:highlight>
                <a:latin typeface="Courier New" panose="02070309020205020404" pitchFamily="49" charset="0"/>
              </a:rPr>
              <a:t>, </a:t>
            </a:r>
            <a:r>
              <a:rPr lang="it-IT" sz="1000" dirty="0">
                <a:solidFill>
                  <a:srgbClr val="808080"/>
                </a:solidFill>
                <a:highlight>
                  <a:srgbClr val="FFFFFF"/>
                </a:highlight>
                <a:latin typeface="Courier New" panose="02070309020205020404" pitchFamily="49" charset="0"/>
              </a:rPr>
              <a:t>"IL"</a:t>
            </a:r>
            <a:r>
              <a:rPr lang="it-IT" sz="1000" b="1" dirty="0">
                <a:solidFill>
                  <a:srgbClr val="000080"/>
                </a:solidFill>
                <a:highlight>
                  <a:srgbClr val="FFFFFF"/>
                </a:highlight>
                <a:latin typeface="Courier New" panose="02070309020205020404" pitchFamily="49" charset="0"/>
              </a:rPr>
              <a:t>))</a:t>
            </a:r>
            <a:r>
              <a:rPr lang="it-IT" sz="1000" dirty="0">
                <a:solidFill>
                  <a:srgbClr val="000000"/>
                </a:solidFill>
                <a:highlight>
                  <a:srgbClr val="FFFFFF"/>
                </a:highlight>
                <a:latin typeface="Courier New" panose="02070309020205020404" pitchFamily="49" charset="0"/>
              </a:rPr>
              <a:t> </a:t>
            </a:r>
            <a:r>
              <a:rPr lang="it-IT" sz="1000" dirty="0">
                <a:solidFill>
                  <a:srgbClr val="804000"/>
                </a:solidFill>
                <a:highlight>
                  <a:srgbClr val="FFFFFF"/>
                </a:highlight>
                <a:latin typeface="Courier New" panose="02070309020205020404" pitchFamily="49" charset="0"/>
              </a:rPr>
              <a:t>%&gt;%</a:t>
            </a:r>
            <a:endParaRPr lang="it-IT"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select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MFG, </a:t>
            </a:r>
            <a:r>
              <a:rPr lang="en-US" sz="1000" dirty="0" err="1">
                <a:solidFill>
                  <a:srgbClr val="000000"/>
                </a:solidFill>
                <a:highlight>
                  <a:srgbClr val="FFFFFF"/>
                </a:highlight>
                <a:latin typeface="Courier New" panose="02070309020205020404" pitchFamily="49" charset="0"/>
              </a:rPr>
              <a:t>Pmt_Total</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Zip_code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mutate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Type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8080"/>
                </a:solidFill>
                <a:highlight>
                  <a:srgbClr val="FFFFFF"/>
                </a:highlight>
                <a:latin typeface="Courier New" panose="02070309020205020404" pitchFamily="49" charset="0"/>
              </a:rPr>
              <a:t>"General"</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8000"/>
                </a:solidFill>
                <a:highlight>
                  <a:srgbClr val="FFFFFF"/>
                </a:highlight>
                <a:latin typeface="Courier New" panose="02070309020205020404" pitchFamily="49" charset="0"/>
              </a:rPr>
              <a:t>#pull out the </a:t>
            </a:r>
            <a:r>
              <a:rPr lang="en-US" sz="1000" dirty="0" err="1">
                <a:solidFill>
                  <a:srgbClr val="008000"/>
                </a:solidFill>
                <a:highlight>
                  <a:srgbClr val="FFFFFF"/>
                </a:highlight>
                <a:latin typeface="Courier New" panose="02070309020205020404" pitchFamily="49" charset="0"/>
              </a:rPr>
              <a:t>mfg</a:t>
            </a:r>
            <a:r>
              <a:rPr lang="en-US" sz="1000" dirty="0">
                <a:solidFill>
                  <a:srgbClr val="008000"/>
                </a:solidFill>
                <a:highlight>
                  <a:srgbClr val="FFFFFF"/>
                </a:highlight>
                <a:latin typeface="Courier New" panose="02070309020205020404" pitchFamily="49" charset="0"/>
              </a:rPr>
              <a:t> info from the research payments</a:t>
            </a:r>
            <a:endParaRPr lang="en-US" sz="1000" dirty="0">
              <a:solidFill>
                <a:srgbClr val="000000"/>
              </a:solidFill>
              <a:highlight>
                <a:srgbClr val="FFFFFF"/>
              </a:highlight>
              <a:latin typeface="Courier New" panose="02070309020205020404" pitchFamily="49" charset="0"/>
            </a:endParaRPr>
          </a:p>
          <a:p>
            <a:r>
              <a:rPr lang="en-US" sz="1000" dirty="0" err="1">
                <a:solidFill>
                  <a:srgbClr val="000000"/>
                </a:solidFill>
                <a:highlight>
                  <a:srgbClr val="FFFFFF"/>
                </a:highlight>
                <a:latin typeface="Courier New" panose="02070309020205020404" pitchFamily="49" charset="0"/>
              </a:rPr>
              <a:t>mo_il_res</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res_small</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it-IT" sz="1000" dirty="0">
                <a:solidFill>
                  <a:srgbClr val="000000"/>
                </a:solidFill>
                <a:highlight>
                  <a:srgbClr val="FFFFFF"/>
                </a:highlight>
                <a:latin typeface="Courier New" panose="02070309020205020404" pitchFamily="49" charset="0"/>
              </a:rPr>
              <a:t>  </a:t>
            </a:r>
            <a:r>
              <a:rPr lang="it-IT" sz="1000" dirty="0">
                <a:solidFill>
                  <a:srgbClr val="8000FF"/>
                </a:solidFill>
                <a:highlight>
                  <a:srgbClr val="FFFFFF"/>
                </a:highlight>
                <a:latin typeface="Courier New" panose="02070309020205020404" pitchFamily="49" charset="0"/>
              </a:rPr>
              <a:t>filter</a:t>
            </a:r>
            <a:r>
              <a:rPr lang="it-IT" sz="1000" b="1" dirty="0">
                <a:solidFill>
                  <a:srgbClr val="000080"/>
                </a:solidFill>
                <a:highlight>
                  <a:srgbClr val="FFFFFF"/>
                </a:highlight>
                <a:latin typeface="Courier New" panose="02070309020205020404" pitchFamily="49" charset="0"/>
              </a:rPr>
              <a:t>(</a:t>
            </a:r>
            <a:r>
              <a:rPr lang="it-IT" sz="1000" dirty="0">
                <a:solidFill>
                  <a:srgbClr val="000000"/>
                </a:solidFill>
                <a:highlight>
                  <a:srgbClr val="FFFFFF"/>
                </a:highlight>
                <a:latin typeface="Courier New" panose="02070309020205020404" pitchFamily="49" charset="0"/>
              </a:rPr>
              <a:t>State </a:t>
            </a:r>
            <a:r>
              <a:rPr lang="it-IT" sz="1000" dirty="0">
                <a:solidFill>
                  <a:srgbClr val="804000"/>
                </a:solidFill>
                <a:highlight>
                  <a:srgbClr val="FFFFFF"/>
                </a:highlight>
                <a:latin typeface="Courier New" panose="02070309020205020404" pitchFamily="49" charset="0"/>
              </a:rPr>
              <a:t>%in%</a:t>
            </a:r>
            <a:r>
              <a:rPr lang="it-IT" sz="1000" dirty="0">
                <a:solidFill>
                  <a:srgbClr val="000000"/>
                </a:solidFill>
                <a:highlight>
                  <a:srgbClr val="FFFFFF"/>
                </a:highlight>
                <a:latin typeface="Courier New" panose="02070309020205020404" pitchFamily="49" charset="0"/>
              </a:rPr>
              <a:t> </a:t>
            </a:r>
            <a:r>
              <a:rPr lang="it-IT" sz="1000" dirty="0">
                <a:solidFill>
                  <a:srgbClr val="8000FF"/>
                </a:solidFill>
                <a:highlight>
                  <a:srgbClr val="FFFFFF"/>
                </a:highlight>
                <a:latin typeface="Courier New" panose="02070309020205020404" pitchFamily="49" charset="0"/>
              </a:rPr>
              <a:t>c</a:t>
            </a:r>
            <a:r>
              <a:rPr lang="it-IT" sz="1000" b="1" dirty="0">
                <a:solidFill>
                  <a:srgbClr val="000080"/>
                </a:solidFill>
                <a:highlight>
                  <a:srgbClr val="FFFFFF"/>
                </a:highlight>
                <a:latin typeface="Courier New" panose="02070309020205020404" pitchFamily="49" charset="0"/>
              </a:rPr>
              <a:t>(</a:t>
            </a:r>
            <a:r>
              <a:rPr lang="it-IT" sz="1000" dirty="0">
                <a:solidFill>
                  <a:srgbClr val="808080"/>
                </a:solidFill>
                <a:highlight>
                  <a:srgbClr val="FFFFFF"/>
                </a:highlight>
                <a:latin typeface="Courier New" panose="02070309020205020404" pitchFamily="49" charset="0"/>
              </a:rPr>
              <a:t>"MO"</a:t>
            </a:r>
            <a:r>
              <a:rPr lang="it-IT" sz="1000" dirty="0">
                <a:solidFill>
                  <a:srgbClr val="000000"/>
                </a:solidFill>
                <a:highlight>
                  <a:srgbClr val="FFFFFF"/>
                </a:highlight>
                <a:latin typeface="Courier New" panose="02070309020205020404" pitchFamily="49" charset="0"/>
              </a:rPr>
              <a:t>, </a:t>
            </a:r>
            <a:r>
              <a:rPr lang="it-IT" sz="1000" dirty="0">
                <a:solidFill>
                  <a:srgbClr val="808080"/>
                </a:solidFill>
                <a:highlight>
                  <a:srgbClr val="FFFFFF"/>
                </a:highlight>
                <a:latin typeface="Courier New" panose="02070309020205020404" pitchFamily="49" charset="0"/>
              </a:rPr>
              <a:t>"IL"</a:t>
            </a:r>
            <a:r>
              <a:rPr lang="it-IT" sz="1000" b="1" dirty="0">
                <a:solidFill>
                  <a:srgbClr val="000080"/>
                </a:solidFill>
                <a:highlight>
                  <a:srgbClr val="FFFFFF"/>
                </a:highlight>
                <a:latin typeface="Courier New" panose="02070309020205020404" pitchFamily="49" charset="0"/>
              </a:rPr>
              <a:t>))</a:t>
            </a:r>
            <a:r>
              <a:rPr lang="it-IT" sz="1000" dirty="0">
                <a:solidFill>
                  <a:srgbClr val="000000"/>
                </a:solidFill>
                <a:highlight>
                  <a:srgbClr val="FFFFFF"/>
                </a:highlight>
                <a:latin typeface="Courier New" panose="02070309020205020404" pitchFamily="49" charset="0"/>
              </a:rPr>
              <a:t> </a:t>
            </a:r>
            <a:r>
              <a:rPr lang="it-IT" sz="1000" dirty="0">
                <a:solidFill>
                  <a:srgbClr val="804000"/>
                </a:solidFill>
                <a:highlight>
                  <a:srgbClr val="FFFFFF"/>
                </a:highlight>
                <a:latin typeface="Courier New" panose="02070309020205020404" pitchFamily="49" charset="0"/>
              </a:rPr>
              <a:t>%&gt;%</a:t>
            </a:r>
            <a:endParaRPr lang="it-IT"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select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MFG, </a:t>
            </a:r>
            <a:r>
              <a:rPr lang="en-US" sz="1000" dirty="0" err="1">
                <a:solidFill>
                  <a:srgbClr val="000000"/>
                </a:solidFill>
                <a:highlight>
                  <a:srgbClr val="FFFFFF"/>
                </a:highlight>
                <a:latin typeface="Courier New" panose="02070309020205020404" pitchFamily="49" charset="0"/>
              </a:rPr>
              <a:t>Pmt_Total</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Zip_code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mutate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Type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8080"/>
                </a:solidFill>
                <a:highlight>
                  <a:srgbClr val="FFFFFF"/>
                </a:highlight>
                <a:latin typeface="Courier New" panose="02070309020205020404" pitchFamily="49" charset="0"/>
              </a:rPr>
              <a:t>"Research"</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8000"/>
                </a:solidFill>
                <a:highlight>
                  <a:srgbClr val="FFFFFF"/>
                </a:highlight>
                <a:latin typeface="Courier New" panose="02070309020205020404" pitchFamily="49" charset="0"/>
              </a:rPr>
              <a:t>#stick these two together</a:t>
            </a:r>
            <a:endParaRPr lang="en-US" sz="1000" dirty="0">
              <a:solidFill>
                <a:srgbClr val="000000"/>
              </a:solidFill>
              <a:highlight>
                <a:srgbClr val="FFFFFF"/>
              </a:highlight>
              <a:latin typeface="Courier New" panose="02070309020205020404" pitchFamily="49" charset="0"/>
            </a:endParaRPr>
          </a:p>
          <a:p>
            <a:r>
              <a:rPr lang="en-US" sz="1000" dirty="0" err="1">
                <a:solidFill>
                  <a:srgbClr val="000000"/>
                </a:solidFill>
                <a:highlight>
                  <a:srgbClr val="FFFFFF"/>
                </a:highlight>
                <a:latin typeface="Courier New" panose="02070309020205020404" pitchFamily="49" charset="0"/>
              </a:rPr>
              <a:t>mo_il_comb_data</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bind_rows</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mo_il_gen</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mo_il_res</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8000"/>
                </a:solidFill>
                <a:highlight>
                  <a:srgbClr val="FFFFFF"/>
                </a:highlight>
                <a:latin typeface="Courier New" panose="02070309020205020404" pitchFamily="49" charset="0"/>
              </a:rPr>
              <a:t>#aggregate by type, </a:t>
            </a:r>
            <a:r>
              <a:rPr lang="en-US" sz="1000" dirty="0" err="1">
                <a:solidFill>
                  <a:srgbClr val="008000"/>
                </a:solidFill>
                <a:highlight>
                  <a:srgbClr val="FFFFFF"/>
                </a:highlight>
                <a:latin typeface="Courier New" panose="02070309020205020404" pitchFamily="49" charset="0"/>
              </a:rPr>
              <a:t>zipcode</a:t>
            </a:r>
            <a:r>
              <a:rPr lang="en-US" sz="1000" dirty="0">
                <a:solidFill>
                  <a:srgbClr val="008000"/>
                </a:solidFill>
                <a:highlight>
                  <a:srgbClr val="FFFFFF"/>
                </a:highlight>
                <a:latin typeface="Courier New" panose="02070309020205020404" pitchFamily="49" charset="0"/>
              </a:rPr>
              <a:t>, and </a:t>
            </a:r>
            <a:r>
              <a:rPr lang="en-US" sz="1000" dirty="0" err="1">
                <a:solidFill>
                  <a:srgbClr val="008000"/>
                </a:solidFill>
                <a:highlight>
                  <a:srgbClr val="FFFFFF"/>
                </a:highlight>
                <a:latin typeface="Courier New" panose="02070309020205020404" pitchFamily="49" charset="0"/>
              </a:rPr>
              <a:t>mfg</a:t>
            </a:r>
            <a:endParaRPr lang="en-US" sz="1000" dirty="0">
              <a:solidFill>
                <a:srgbClr val="000000"/>
              </a:solidFill>
              <a:highlight>
                <a:srgbClr val="FFFFFF"/>
              </a:highlight>
              <a:latin typeface="Courier New" panose="02070309020205020404" pitchFamily="49" charset="0"/>
            </a:endParaRPr>
          </a:p>
          <a:p>
            <a:r>
              <a:rPr lang="en-US" sz="1000" dirty="0" err="1">
                <a:solidFill>
                  <a:srgbClr val="000000"/>
                </a:solidFill>
                <a:highlight>
                  <a:srgbClr val="FFFFFF"/>
                </a:highlight>
                <a:latin typeface="Courier New" panose="02070309020205020404" pitchFamily="49" charset="0"/>
              </a:rPr>
              <a:t>mo_il_comb_data_agg</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mo_il_comb_data</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group_by</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MFG, Type, </a:t>
            </a:r>
            <a:r>
              <a:rPr lang="en-US" sz="1000" dirty="0" err="1">
                <a:solidFill>
                  <a:srgbClr val="000000"/>
                </a:solidFill>
                <a:highlight>
                  <a:srgbClr val="FFFFFF"/>
                </a:highlight>
                <a:latin typeface="Courier New" panose="02070309020205020404" pitchFamily="49" charset="0"/>
              </a:rPr>
              <a:t>Zip_code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summarise</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tot_payment_val</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00FF"/>
                </a:solidFill>
                <a:highlight>
                  <a:srgbClr val="FFFFFF"/>
                </a:highlight>
                <a:latin typeface="Courier New" panose="02070309020205020404" pitchFamily="49" charset="0"/>
              </a:rPr>
              <a:t>sum</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Pmt_Total</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8000FF"/>
                </a:solidFill>
                <a:highlight>
                  <a:srgbClr val="FFFFFF"/>
                </a:highlight>
                <a:latin typeface="Courier New" panose="02070309020205020404" pitchFamily="49" charset="0"/>
              </a:rPr>
              <a:t>library</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zipcode</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8000"/>
                </a:solidFill>
                <a:highlight>
                  <a:srgbClr val="FFFFFF"/>
                </a:highlight>
                <a:latin typeface="Courier New" panose="02070309020205020404" pitchFamily="49" charset="0"/>
              </a:rPr>
              <a:t>#clean </a:t>
            </a:r>
            <a:r>
              <a:rPr lang="en-US" sz="1000" dirty="0" err="1">
                <a:solidFill>
                  <a:srgbClr val="008000"/>
                </a:solidFill>
                <a:highlight>
                  <a:srgbClr val="FFFFFF"/>
                </a:highlight>
                <a:latin typeface="Courier New" panose="02070309020205020404" pitchFamily="49" charset="0"/>
              </a:rPr>
              <a:t>zipcode</a:t>
            </a:r>
            <a:r>
              <a:rPr lang="en-US" sz="1000" dirty="0">
                <a:solidFill>
                  <a:srgbClr val="008000"/>
                </a:solidFill>
                <a:highlight>
                  <a:srgbClr val="FFFFFF"/>
                </a:highlight>
                <a:latin typeface="Courier New" panose="02070309020205020404" pitchFamily="49" charset="0"/>
              </a:rPr>
              <a:t> and add </a:t>
            </a:r>
            <a:r>
              <a:rPr lang="en-US" sz="1000" dirty="0" err="1">
                <a:solidFill>
                  <a:srgbClr val="008000"/>
                </a:solidFill>
                <a:highlight>
                  <a:srgbClr val="FFFFFF"/>
                </a:highlight>
                <a:latin typeface="Courier New" panose="02070309020205020404" pitchFamily="49" charset="0"/>
              </a:rPr>
              <a:t>lat</a:t>
            </a:r>
            <a:r>
              <a:rPr lang="en-US" sz="1000" dirty="0">
                <a:solidFill>
                  <a:srgbClr val="008000"/>
                </a:solidFill>
                <a:highlight>
                  <a:srgbClr val="FFFFFF"/>
                </a:highlight>
                <a:latin typeface="Courier New" panose="02070309020205020404" pitchFamily="49" charset="0"/>
              </a:rPr>
              <a:t> / </a:t>
            </a:r>
            <a:r>
              <a:rPr lang="en-US" sz="1000" dirty="0" err="1">
                <a:solidFill>
                  <a:srgbClr val="008000"/>
                </a:solidFill>
                <a:highlight>
                  <a:srgbClr val="FFFFFF"/>
                </a:highlight>
                <a:latin typeface="Courier New" panose="02070309020205020404" pitchFamily="49" charset="0"/>
              </a:rPr>
              <a:t>lon</a:t>
            </a:r>
            <a:endParaRPr lang="en-US" sz="1000" dirty="0">
              <a:solidFill>
                <a:srgbClr val="000000"/>
              </a:solidFill>
              <a:highlight>
                <a:srgbClr val="FFFFFF"/>
              </a:highlight>
              <a:latin typeface="Courier New" panose="02070309020205020404" pitchFamily="49" charset="0"/>
            </a:endParaRPr>
          </a:p>
          <a:p>
            <a:r>
              <a:rPr lang="en-US" sz="1000" dirty="0" err="1">
                <a:solidFill>
                  <a:srgbClr val="000000"/>
                </a:solidFill>
                <a:highlight>
                  <a:srgbClr val="FFFFFF"/>
                </a:highlight>
                <a:latin typeface="Courier New" panose="02070309020205020404" pitchFamily="49" charset="0"/>
              </a:rPr>
              <a:t>mo_il_comb_data_agg</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mo_il_comb_data_agg</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mutate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zip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clean.zipcodes</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Zip_code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r>
              <a:rPr lang="en-US" sz="1000" dirty="0">
                <a:solidFill>
                  <a:srgbClr val="000000"/>
                </a:solidFill>
                <a:highlight>
                  <a:srgbClr val="FFFFFF"/>
                </a:highlight>
                <a:latin typeface="Courier New" panose="02070309020205020404" pitchFamily="49" charset="0"/>
              </a:rPr>
              <a:t> </a:t>
            </a: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left_join</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zipcode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it-IT" sz="1000" dirty="0">
                <a:solidFill>
                  <a:srgbClr val="000000"/>
                </a:solidFill>
                <a:highlight>
                  <a:srgbClr val="FFFFFF"/>
                </a:highlight>
                <a:latin typeface="Courier New" panose="02070309020205020404" pitchFamily="49" charset="0"/>
              </a:rPr>
              <a:t>  </a:t>
            </a:r>
            <a:r>
              <a:rPr lang="it-IT" sz="1000" dirty="0">
                <a:solidFill>
                  <a:srgbClr val="8000FF"/>
                </a:solidFill>
                <a:highlight>
                  <a:srgbClr val="FFFFFF"/>
                </a:highlight>
                <a:latin typeface="Courier New" panose="02070309020205020404" pitchFamily="49" charset="0"/>
              </a:rPr>
              <a:t>filter</a:t>
            </a:r>
            <a:r>
              <a:rPr lang="it-IT" sz="1000" b="1" dirty="0">
                <a:solidFill>
                  <a:srgbClr val="000080"/>
                </a:solidFill>
                <a:highlight>
                  <a:srgbClr val="FFFFFF"/>
                </a:highlight>
                <a:latin typeface="Courier New" panose="02070309020205020404" pitchFamily="49" charset="0"/>
              </a:rPr>
              <a:t>(</a:t>
            </a:r>
            <a:r>
              <a:rPr lang="it-IT" sz="1000" dirty="0">
                <a:solidFill>
                  <a:srgbClr val="000000"/>
                </a:solidFill>
                <a:highlight>
                  <a:srgbClr val="FFFFFF"/>
                </a:highlight>
                <a:latin typeface="Courier New" panose="02070309020205020404" pitchFamily="49" charset="0"/>
              </a:rPr>
              <a:t>state </a:t>
            </a:r>
            <a:r>
              <a:rPr lang="it-IT" sz="1000" dirty="0">
                <a:solidFill>
                  <a:srgbClr val="804000"/>
                </a:solidFill>
                <a:highlight>
                  <a:srgbClr val="FFFFFF"/>
                </a:highlight>
                <a:latin typeface="Courier New" panose="02070309020205020404" pitchFamily="49" charset="0"/>
              </a:rPr>
              <a:t>%in%</a:t>
            </a:r>
            <a:r>
              <a:rPr lang="it-IT" sz="1000" dirty="0">
                <a:solidFill>
                  <a:srgbClr val="000000"/>
                </a:solidFill>
                <a:highlight>
                  <a:srgbClr val="FFFFFF"/>
                </a:highlight>
                <a:latin typeface="Courier New" panose="02070309020205020404" pitchFamily="49" charset="0"/>
              </a:rPr>
              <a:t> </a:t>
            </a:r>
            <a:r>
              <a:rPr lang="it-IT" sz="1000" dirty="0">
                <a:solidFill>
                  <a:srgbClr val="8000FF"/>
                </a:solidFill>
                <a:highlight>
                  <a:srgbClr val="FFFFFF"/>
                </a:highlight>
                <a:latin typeface="Courier New" panose="02070309020205020404" pitchFamily="49" charset="0"/>
              </a:rPr>
              <a:t>c</a:t>
            </a:r>
            <a:r>
              <a:rPr lang="it-IT" sz="1000" b="1" dirty="0">
                <a:solidFill>
                  <a:srgbClr val="000080"/>
                </a:solidFill>
                <a:highlight>
                  <a:srgbClr val="FFFFFF"/>
                </a:highlight>
                <a:latin typeface="Courier New" panose="02070309020205020404" pitchFamily="49" charset="0"/>
              </a:rPr>
              <a:t>(</a:t>
            </a:r>
            <a:r>
              <a:rPr lang="it-IT" sz="1000" dirty="0">
                <a:solidFill>
                  <a:srgbClr val="808080"/>
                </a:solidFill>
                <a:highlight>
                  <a:srgbClr val="FFFFFF"/>
                </a:highlight>
                <a:latin typeface="Courier New" panose="02070309020205020404" pitchFamily="49" charset="0"/>
              </a:rPr>
              <a:t>"IL"</a:t>
            </a:r>
            <a:r>
              <a:rPr lang="it-IT" sz="1000" dirty="0">
                <a:solidFill>
                  <a:srgbClr val="000000"/>
                </a:solidFill>
                <a:highlight>
                  <a:srgbClr val="FFFFFF"/>
                </a:highlight>
                <a:latin typeface="Courier New" panose="02070309020205020404" pitchFamily="49" charset="0"/>
              </a:rPr>
              <a:t>, </a:t>
            </a:r>
            <a:r>
              <a:rPr lang="it-IT" sz="1000" dirty="0">
                <a:solidFill>
                  <a:srgbClr val="808080"/>
                </a:solidFill>
                <a:highlight>
                  <a:srgbClr val="FFFFFF"/>
                </a:highlight>
                <a:latin typeface="Courier New" panose="02070309020205020404" pitchFamily="49" charset="0"/>
              </a:rPr>
              <a:t>"MO"</a:t>
            </a:r>
            <a:r>
              <a:rPr lang="it-IT" sz="1000" b="1" dirty="0">
                <a:solidFill>
                  <a:srgbClr val="000080"/>
                </a:solidFill>
                <a:highlight>
                  <a:srgbClr val="FFFFFF"/>
                </a:highlight>
                <a:latin typeface="Courier New" panose="02070309020205020404" pitchFamily="49" charset="0"/>
              </a:rPr>
              <a:t>))</a:t>
            </a:r>
            <a:endParaRPr lang="it-IT"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err="1">
                <a:solidFill>
                  <a:srgbClr val="000000"/>
                </a:solidFill>
                <a:highlight>
                  <a:srgbClr val="FFFFFF"/>
                </a:highlight>
                <a:latin typeface="Courier New" panose="02070309020205020404" pitchFamily="49" charset="0"/>
              </a:rPr>
              <a:t>state_data</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map_data</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"state"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400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it-IT" sz="1000" dirty="0">
                <a:solidFill>
                  <a:srgbClr val="000000"/>
                </a:solidFill>
                <a:highlight>
                  <a:srgbClr val="FFFFFF"/>
                </a:highlight>
                <a:latin typeface="Courier New" panose="02070309020205020404" pitchFamily="49" charset="0"/>
              </a:rPr>
              <a:t>  </a:t>
            </a:r>
            <a:r>
              <a:rPr lang="it-IT" sz="1000" dirty="0">
                <a:solidFill>
                  <a:srgbClr val="8000FF"/>
                </a:solidFill>
                <a:highlight>
                  <a:srgbClr val="FFFFFF"/>
                </a:highlight>
                <a:latin typeface="Courier New" panose="02070309020205020404" pitchFamily="49" charset="0"/>
              </a:rPr>
              <a:t>filter</a:t>
            </a:r>
            <a:r>
              <a:rPr lang="it-IT" sz="1000" b="1" dirty="0">
                <a:solidFill>
                  <a:srgbClr val="000080"/>
                </a:solidFill>
                <a:highlight>
                  <a:srgbClr val="FFFFFF"/>
                </a:highlight>
                <a:latin typeface="Courier New" panose="02070309020205020404" pitchFamily="49" charset="0"/>
              </a:rPr>
              <a:t>(</a:t>
            </a:r>
            <a:r>
              <a:rPr lang="it-IT" sz="1000" dirty="0">
                <a:solidFill>
                  <a:srgbClr val="000000"/>
                </a:solidFill>
                <a:highlight>
                  <a:srgbClr val="FFFFFF"/>
                </a:highlight>
                <a:latin typeface="Courier New" panose="02070309020205020404" pitchFamily="49" charset="0"/>
              </a:rPr>
              <a:t>region </a:t>
            </a:r>
            <a:r>
              <a:rPr lang="it-IT" sz="1000" dirty="0">
                <a:solidFill>
                  <a:srgbClr val="804000"/>
                </a:solidFill>
                <a:highlight>
                  <a:srgbClr val="FFFFFF"/>
                </a:highlight>
                <a:latin typeface="Courier New" panose="02070309020205020404" pitchFamily="49" charset="0"/>
              </a:rPr>
              <a:t>%in%</a:t>
            </a:r>
            <a:r>
              <a:rPr lang="it-IT" sz="1000" dirty="0">
                <a:solidFill>
                  <a:srgbClr val="000000"/>
                </a:solidFill>
                <a:highlight>
                  <a:srgbClr val="FFFFFF"/>
                </a:highlight>
                <a:latin typeface="Courier New" panose="02070309020205020404" pitchFamily="49" charset="0"/>
              </a:rPr>
              <a:t> </a:t>
            </a:r>
            <a:r>
              <a:rPr lang="it-IT" sz="1000" dirty="0">
                <a:solidFill>
                  <a:srgbClr val="8000FF"/>
                </a:solidFill>
                <a:highlight>
                  <a:srgbClr val="FFFFFF"/>
                </a:highlight>
                <a:latin typeface="Courier New" panose="02070309020205020404" pitchFamily="49" charset="0"/>
              </a:rPr>
              <a:t>c</a:t>
            </a:r>
            <a:r>
              <a:rPr lang="it-IT" sz="1000" b="1" dirty="0">
                <a:solidFill>
                  <a:srgbClr val="000080"/>
                </a:solidFill>
                <a:highlight>
                  <a:srgbClr val="FFFFFF"/>
                </a:highlight>
                <a:latin typeface="Courier New" panose="02070309020205020404" pitchFamily="49" charset="0"/>
              </a:rPr>
              <a:t>(</a:t>
            </a:r>
            <a:r>
              <a:rPr lang="it-IT" sz="1000" dirty="0">
                <a:solidFill>
                  <a:srgbClr val="808080"/>
                </a:solidFill>
                <a:highlight>
                  <a:srgbClr val="FFFFFF"/>
                </a:highlight>
                <a:latin typeface="Courier New" panose="02070309020205020404" pitchFamily="49" charset="0"/>
              </a:rPr>
              <a:t>"missouri"</a:t>
            </a:r>
            <a:r>
              <a:rPr lang="it-IT" sz="1000" dirty="0">
                <a:solidFill>
                  <a:srgbClr val="000000"/>
                </a:solidFill>
                <a:highlight>
                  <a:srgbClr val="FFFFFF"/>
                </a:highlight>
                <a:latin typeface="Courier New" panose="02070309020205020404" pitchFamily="49" charset="0"/>
              </a:rPr>
              <a:t>, </a:t>
            </a:r>
            <a:r>
              <a:rPr lang="it-IT" sz="1000" dirty="0">
                <a:solidFill>
                  <a:srgbClr val="808080"/>
                </a:solidFill>
                <a:highlight>
                  <a:srgbClr val="FFFFFF"/>
                </a:highlight>
                <a:latin typeface="Courier New" panose="02070309020205020404" pitchFamily="49" charset="0"/>
              </a:rPr>
              <a:t>"illinois"</a:t>
            </a:r>
            <a:r>
              <a:rPr lang="it-IT" sz="1000" b="1" dirty="0">
                <a:solidFill>
                  <a:srgbClr val="000080"/>
                </a:solidFill>
                <a:highlight>
                  <a:srgbClr val="FFFFFF"/>
                </a:highlight>
                <a:latin typeface="Courier New" panose="02070309020205020404" pitchFamily="49" charset="0"/>
              </a:rPr>
              <a:t>))</a:t>
            </a:r>
            <a:endParaRPr lang="it-IT"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p:txBody>
      </p:sp>
      <p:sp>
        <p:nvSpPr>
          <p:cNvPr id="3" name="Rectangle 2"/>
          <p:cNvSpPr/>
          <p:nvPr/>
        </p:nvSpPr>
        <p:spPr>
          <a:xfrm>
            <a:off x="5338194" y="1010127"/>
            <a:ext cx="6096000" cy="4324261"/>
          </a:xfrm>
          <a:prstGeom prst="rect">
            <a:avLst/>
          </a:prstGeom>
        </p:spPr>
        <p:txBody>
          <a:bodyPr>
            <a:spAutoFit/>
          </a:bodyPr>
          <a:lstStyle/>
          <a:p>
            <a:r>
              <a:rPr lang="en-US" sz="1100" dirty="0" err="1">
                <a:solidFill>
                  <a:srgbClr val="000000"/>
                </a:solidFill>
                <a:highlight>
                  <a:srgbClr val="FFFFFF"/>
                </a:highlight>
                <a:latin typeface="Courier New" panose="02070309020205020404" pitchFamily="49" charset="0"/>
              </a:rPr>
              <a:t>ggplot</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geom_polygon</a:t>
            </a:r>
            <a:r>
              <a:rPr lang="en-US" sz="1100" b="1" dirty="0">
                <a:solidFill>
                  <a:srgbClr val="000080"/>
                </a:solidFill>
                <a:highlight>
                  <a:srgbClr val="FFFFFF"/>
                </a:highlight>
                <a:latin typeface="Courier New" panose="02070309020205020404" pitchFamily="49" charset="0"/>
              </a:rPr>
              <a:t>(</a:t>
            </a:r>
            <a:r>
              <a:rPr lang="en-US" sz="1100" dirty="0">
                <a:solidFill>
                  <a:srgbClr val="8000FF"/>
                </a:solidFill>
                <a:highlight>
                  <a:srgbClr val="FFFFFF"/>
                </a:highlight>
                <a:latin typeface="Courier New" panose="02070309020205020404" pitchFamily="49" charset="0"/>
              </a:rPr>
              <a:t>data</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state_data</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aes</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x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long, y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lat</a:t>
            </a:r>
            <a:r>
              <a:rPr lang="en-US" sz="1100" dirty="0">
                <a:solidFill>
                  <a:srgbClr val="000000"/>
                </a:solidFill>
                <a:highlight>
                  <a:srgbClr val="FFFFFF"/>
                </a:highlight>
                <a:latin typeface="Courier New" panose="02070309020205020404" pitchFamily="49" charset="0"/>
              </a:rPr>
              <a:t>, </a:t>
            </a:r>
          </a:p>
          <a:p>
            <a:r>
              <a:rPr lang="en-US" sz="1100" dirty="0">
                <a:solidFill>
                  <a:srgbClr val="000000"/>
                </a:solidFill>
                <a:highlight>
                  <a:srgbClr val="FFFFFF"/>
                </a:highlight>
                <a:latin typeface="Courier New" panose="02070309020205020404" pitchFamily="49" charset="0"/>
              </a:rPr>
              <a:t>                                               group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group</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colour</a:t>
            </a:r>
            <a:r>
              <a:rPr lang="en-US" sz="1100" b="1" dirty="0">
                <a:solidFill>
                  <a:srgbClr val="000080"/>
                </a:solidFill>
                <a:highlight>
                  <a:srgbClr val="FFFFFF"/>
                </a:highlight>
                <a:latin typeface="Courier New" panose="02070309020205020404" pitchFamily="49" charset="0"/>
              </a:rPr>
              <a:t>=</a:t>
            </a:r>
            <a:r>
              <a:rPr lang="en-US" sz="1100" dirty="0">
                <a:solidFill>
                  <a:srgbClr val="808080"/>
                </a:solidFill>
                <a:highlight>
                  <a:srgbClr val="FFFFFF"/>
                </a:highlight>
                <a:latin typeface="Courier New" panose="02070309020205020404" pitchFamily="49" charset="0"/>
              </a:rPr>
              <a:t>"grey50"</a:t>
            </a:r>
            <a:r>
              <a:rPr lang="en-US" sz="1100" dirty="0">
                <a:solidFill>
                  <a:srgbClr val="000000"/>
                </a:solidFill>
                <a:highlight>
                  <a:srgbClr val="FFFFFF"/>
                </a:highlight>
                <a:latin typeface="Courier New" panose="02070309020205020404" pitchFamily="49" charset="0"/>
              </a:rPr>
              <a:t>,fill</a:t>
            </a:r>
            <a:r>
              <a:rPr lang="en-US" sz="1100" b="1" dirty="0">
                <a:solidFill>
                  <a:srgbClr val="000080"/>
                </a:solidFill>
                <a:highlight>
                  <a:srgbClr val="FFFFFF"/>
                </a:highlight>
                <a:latin typeface="Courier New" panose="02070309020205020404" pitchFamily="49" charset="0"/>
              </a:rPr>
              <a:t>=</a:t>
            </a:r>
            <a:r>
              <a:rPr lang="en-US" sz="1100" dirty="0">
                <a:solidFill>
                  <a:srgbClr val="808080"/>
                </a:solidFill>
                <a:highlight>
                  <a:srgbClr val="FFFFFF"/>
                </a:highlight>
                <a:latin typeface="Courier New" panose="02070309020205020404" pitchFamily="49" charset="0"/>
              </a:rPr>
              <a:t>"grey90"</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geom_point</a:t>
            </a:r>
            <a:r>
              <a:rPr lang="en-US" sz="1100" b="1" dirty="0">
                <a:solidFill>
                  <a:srgbClr val="000080"/>
                </a:solidFill>
                <a:highlight>
                  <a:srgbClr val="FFFFFF"/>
                </a:highlight>
                <a:latin typeface="Courier New" panose="02070309020205020404" pitchFamily="49" charset="0"/>
              </a:rPr>
              <a:t>(</a:t>
            </a:r>
            <a:r>
              <a:rPr lang="en-US" sz="1100" dirty="0">
                <a:solidFill>
                  <a:srgbClr val="8000FF"/>
                </a:solidFill>
                <a:highlight>
                  <a:srgbClr val="FFFFFF"/>
                </a:highlight>
                <a:latin typeface="Courier New" panose="02070309020205020404" pitchFamily="49" charset="0"/>
              </a:rPr>
              <a:t>data</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mo_il_comb_data_agg</a:t>
            </a:r>
            <a:r>
              <a:rPr lang="en-US" sz="1100" dirty="0">
                <a:solidFill>
                  <a:srgbClr val="000000"/>
                </a:solidFill>
                <a:highlight>
                  <a:srgbClr val="FFFFFF"/>
                </a:highlight>
                <a:latin typeface="Courier New" panose="02070309020205020404" pitchFamily="49" charset="0"/>
              </a:rPr>
              <a:t>, </a:t>
            </a:r>
          </a:p>
          <a:p>
            <a:r>
              <a:rPr lang="fr-FR" sz="1100" dirty="0">
                <a:solidFill>
                  <a:srgbClr val="000000"/>
                </a:solidFill>
                <a:highlight>
                  <a:srgbClr val="FFFFFF"/>
                </a:highlight>
                <a:latin typeface="Courier New" panose="02070309020205020404" pitchFamily="49" charset="0"/>
              </a:rPr>
              <a:t>             </a:t>
            </a:r>
            <a:r>
              <a:rPr lang="fr-FR" sz="1100" dirty="0" err="1">
                <a:solidFill>
                  <a:srgbClr val="000000"/>
                </a:solidFill>
                <a:highlight>
                  <a:srgbClr val="FFFFFF"/>
                </a:highlight>
                <a:latin typeface="Courier New" panose="02070309020205020404" pitchFamily="49" charset="0"/>
              </a:rPr>
              <a:t>aes</a:t>
            </a:r>
            <a:r>
              <a:rPr lang="fr-FR" sz="1100" b="1" dirty="0">
                <a:solidFill>
                  <a:srgbClr val="000080"/>
                </a:solidFill>
                <a:highlight>
                  <a:srgbClr val="FFFFFF"/>
                </a:highlight>
                <a:latin typeface="Courier New" panose="02070309020205020404" pitchFamily="49" charset="0"/>
              </a:rPr>
              <a:t>(</a:t>
            </a:r>
            <a:r>
              <a:rPr lang="fr-FR" sz="1100" dirty="0">
                <a:solidFill>
                  <a:srgbClr val="000000"/>
                </a:solidFill>
                <a:highlight>
                  <a:srgbClr val="FFFFFF"/>
                </a:highlight>
                <a:latin typeface="Courier New" panose="02070309020205020404" pitchFamily="49" charset="0"/>
              </a:rPr>
              <a:t>x </a:t>
            </a:r>
            <a:r>
              <a:rPr lang="fr-FR" sz="1100" b="1" dirty="0">
                <a:solidFill>
                  <a:srgbClr val="000080"/>
                </a:solidFill>
                <a:highlight>
                  <a:srgbClr val="FFFFFF"/>
                </a:highlight>
                <a:latin typeface="Courier New" panose="02070309020205020404" pitchFamily="49" charset="0"/>
              </a:rPr>
              <a:t>=</a:t>
            </a:r>
            <a:r>
              <a:rPr lang="fr-FR" sz="1100" dirty="0">
                <a:solidFill>
                  <a:srgbClr val="000000"/>
                </a:solidFill>
                <a:highlight>
                  <a:srgbClr val="FFFFFF"/>
                </a:highlight>
                <a:latin typeface="Courier New" panose="02070309020205020404" pitchFamily="49" charset="0"/>
              </a:rPr>
              <a:t> longitude, y </a:t>
            </a:r>
            <a:r>
              <a:rPr lang="fr-FR" sz="1100" b="1" dirty="0">
                <a:solidFill>
                  <a:srgbClr val="000080"/>
                </a:solidFill>
                <a:highlight>
                  <a:srgbClr val="FFFFFF"/>
                </a:highlight>
                <a:latin typeface="Courier New" panose="02070309020205020404" pitchFamily="49" charset="0"/>
              </a:rPr>
              <a:t>=</a:t>
            </a:r>
            <a:r>
              <a:rPr lang="fr-FR" sz="1100" dirty="0">
                <a:solidFill>
                  <a:srgbClr val="000000"/>
                </a:solidFill>
                <a:highlight>
                  <a:srgbClr val="FFFFFF"/>
                </a:highlight>
                <a:latin typeface="Courier New" panose="02070309020205020404" pitchFamily="49" charset="0"/>
              </a:rPr>
              <a:t> latitude, </a:t>
            </a:r>
            <a:r>
              <a:rPr lang="fr-FR" sz="1100" dirty="0" err="1">
                <a:solidFill>
                  <a:srgbClr val="000000"/>
                </a:solidFill>
                <a:highlight>
                  <a:srgbClr val="FFFFFF"/>
                </a:highlight>
                <a:latin typeface="Courier New" panose="02070309020205020404" pitchFamily="49" charset="0"/>
              </a:rPr>
              <a:t>colour</a:t>
            </a:r>
            <a:r>
              <a:rPr lang="fr-FR" sz="1100" dirty="0">
                <a:solidFill>
                  <a:srgbClr val="000000"/>
                </a:solidFill>
                <a:highlight>
                  <a:srgbClr val="FFFFFF"/>
                </a:highlight>
                <a:latin typeface="Courier New" panose="02070309020205020404" pitchFamily="49" charset="0"/>
              </a:rPr>
              <a:t> </a:t>
            </a:r>
            <a:r>
              <a:rPr lang="fr-FR" sz="1100" b="1" dirty="0">
                <a:solidFill>
                  <a:srgbClr val="000080"/>
                </a:solidFill>
                <a:highlight>
                  <a:srgbClr val="FFFFFF"/>
                </a:highlight>
                <a:latin typeface="Courier New" panose="02070309020205020404" pitchFamily="49" charset="0"/>
              </a:rPr>
              <a:t>=</a:t>
            </a:r>
            <a:r>
              <a:rPr lang="fr-FR" sz="1100" dirty="0">
                <a:solidFill>
                  <a:srgbClr val="000000"/>
                </a:solidFill>
                <a:highlight>
                  <a:srgbClr val="FFFFFF"/>
                </a:highlight>
                <a:latin typeface="Courier New" panose="02070309020205020404" pitchFamily="49" charset="0"/>
              </a:rPr>
              <a:t> Type, </a:t>
            </a:r>
          </a:p>
          <a:p>
            <a:r>
              <a:rPr lang="en-US" sz="1100" dirty="0">
                <a:solidFill>
                  <a:srgbClr val="000000"/>
                </a:solidFill>
                <a:highlight>
                  <a:srgbClr val="FFFFFF"/>
                </a:highlight>
                <a:latin typeface="Courier New" panose="02070309020205020404" pitchFamily="49" charset="0"/>
              </a:rPr>
              <a:t>                 size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tot_payment_val</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scale_size_continuous</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name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808080"/>
                </a:solidFill>
                <a:highlight>
                  <a:srgbClr val="FFFFFF"/>
                </a:highlight>
                <a:latin typeface="Courier New" panose="02070309020205020404" pitchFamily="49" charset="0"/>
              </a:rPr>
              <a:t>"Total Payment Value"</a:t>
            </a:r>
            <a:r>
              <a:rPr lang="en-US" sz="1100" dirty="0">
                <a:solidFill>
                  <a:srgbClr val="000000"/>
                </a:solidFill>
                <a:highlight>
                  <a:srgbClr val="FFFFFF"/>
                </a:highlight>
                <a:latin typeface="Courier New" panose="02070309020205020404" pitchFamily="49" charset="0"/>
              </a:rPr>
              <a:t>, </a:t>
            </a:r>
          </a:p>
          <a:p>
            <a:r>
              <a:rPr lang="en-US" sz="1100" dirty="0">
                <a:solidFill>
                  <a:srgbClr val="000000"/>
                </a:solidFill>
                <a:highlight>
                  <a:srgbClr val="FFFFFF"/>
                </a:highlight>
                <a:latin typeface="Courier New" panose="02070309020205020404" pitchFamily="49" charset="0"/>
              </a:rPr>
              <a:t>                        label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dollar</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scale_colour_manual</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values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8000FF"/>
                </a:solidFill>
                <a:highlight>
                  <a:srgbClr val="FFFFFF"/>
                </a:highlight>
                <a:latin typeface="Courier New" panose="02070309020205020404" pitchFamily="49" charset="0"/>
              </a:rPr>
              <a:t>c</a:t>
            </a:r>
            <a:r>
              <a:rPr lang="en-US" sz="1100" b="1" dirty="0">
                <a:solidFill>
                  <a:srgbClr val="000080"/>
                </a:solidFill>
                <a:highlight>
                  <a:srgbClr val="FFFFFF"/>
                </a:highlight>
                <a:latin typeface="Courier New" panose="02070309020205020404" pitchFamily="49" charset="0"/>
              </a:rPr>
              <a:t>(</a:t>
            </a:r>
            <a:r>
              <a:rPr lang="en-US" sz="1100" dirty="0">
                <a:solidFill>
                  <a:srgbClr val="808080"/>
                </a:solidFill>
                <a:highlight>
                  <a:srgbClr val="FFFFFF"/>
                </a:highlight>
                <a:latin typeface="Courier New" panose="02070309020205020404" pitchFamily="49" charset="0"/>
              </a:rPr>
              <a:t>"#00B050"</a:t>
            </a:r>
            <a:r>
              <a:rPr lang="en-US" sz="1100" dirty="0">
                <a:solidFill>
                  <a:srgbClr val="000000"/>
                </a:solidFill>
                <a:highlight>
                  <a:srgbClr val="FFFFFF"/>
                </a:highlight>
                <a:latin typeface="Courier New" panose="02070309020205020404" pitchFamily="49" charset="0"/>
              </a:rPr>
              <a:t>, </a:t>
            </a:r>
            <a:r>
              <a:rPr lang="en-US" sz="1100" dirty="0">
                <a:solidFill>
                  <a:srgbClr val="808080"/>
                </a:solidFill>
                <a:highlight>
                  <a:srgbClr val="FFFFFF"/>
                </a:highlight>
                <a:latin typeface="Courier New" panose="02070309020205020404" pitchFamily="49" charset="0"/>
              </a:rPr>
              <a:t>"#0B79BF"</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r>
              <a:rPr lang="en-US" sz="1100" dirty="0">
                <a:solidFill>
                  <a:srgbClr val="000000"/>
                </a:solidFill>
                <a:highlight>
                  <a:srgbClr val="FFFFFF"/>
                </a:highlight>
                <a:latin typeface="Courier New" panose="02070309020205020404" pitchFamily="49" charset="0"/>
              </a:rPr>
              <a:t>  theme</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axis.line</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axis.text.x</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axis.text.y</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axis.ticks</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axis.title.x</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axis.title.y</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panel.background</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panel.border</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panel.grid.major</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panel.grid.minor</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a:t>
            </a: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plot.background</a:t>
            </a:r>
            <a:r>
              <a:rPr lang="en-US" sz="1100" b="1" dirty="0">
                <a:solidFill>
                  <a:srgbClr val="000080"/>
                </a:solidFill>
                <a:highlight>
                  <a:srgbClr val="FFFFFF"/>
                </a:highlight>
                <a:latin typeface="Courier New" panose="02070309020205020404" pitchFamily="49" charset="0"/>
              </a:rPr>
              <a:t>=</a:t>
            </a:r>
            <a:r>
              <a:rPr lang="en-US" sz="1100" dirty="0" err="1">
                <a:solidFill>
                  <a:srgbClr val="000000"/>
                </a:solidFill>
                <a:highlight>
                  <a:srgbClr val="FFFFFF"/>
                </a:highlight>
                <a:latin typeface="Courier New" panose="02070309020205020404" pitchFamily="49" charset="0"/>
              </a:rPr>
              <a:t>element_blank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coord_map</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ggtitle</a:t>
            </a:r>
            <a:r>
              <a:rPr lang="en-US" sz="1100" b="1" dirty="0">
                <a:solidFill>
                  <a:srgbClr val="000080"/>
                </a:solidFill>
                <a:highlight>
                  <a:srgbClr val="FFFFFF"/>
                </a:highlight>
                <a:latin typeface="Courier New" panose="02070309020205020404" pitchFamily="49" charset="0"/>
              </a:rPr>
              <a:t>(</a:t>
            </a:r>
            <a:r>
              <a:rPr lang="en-US" sz="1100" dirty="0">
                <a:solidFill>
                  <a:srgbClr val="808080"/>
                </a:solidFill>
                <a:highlight>
                  <a:srgbClr val="FFFFFF"/>
                </a:highlight>
                <a:latin typeface="Courier New" panose="02070309020205020404" pitchFamily="49" charset="0"/>
              </a:rPr>
              <a:t>"2013 Open Payment Data - Research and General Payment Totals Aggregated by Zip Code"</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endParaRPr lang="en-US" sz="1100" dirty="0">
              <a:solidFill>
                <a:srgbClr val="000000"/>
              </a:solidFill>
              <a:highlight>
                <a:srgbClr val="FFFFFF"/>
              </a:highlight>
              <a:latin typeface="Courier New" panose="02070309020205020404" pitchFamily="49" charset="0"/>
            </a:endParaRPr>
          </a:p>
          <a:p>
            <a:r>
              <a:rPr lang="en-US" sz="1100" dirty="0">
                <a:solidFill>
                  <a:srgbClr val="000000"/>
                </a:solidFill>
                <a:highlight>
                  <a:srgbClr val="FFFFFF"/>
                </a:highlight>
                <a:latin typeface="Courier New" panose="02070309020205020404" pitchFamily="49" charset="0"/>
              </a:rPr>
              <a:t> </a:t>
            </a:r>
            <a:endParaRPr lang="en-US" sz="1100" dirty="0"/>
          </a:p>
        </p:txBody>
      </p:sp>
    </p:spTree>
    <p:extLst>
      <p:ext uri="{BB962C8B-B14F-4D97-AF65-F5344CB8AC3E}">
        <p14:creationId xmlns:p14="http://schemas.microsoft.com/office/powerpoint/2010/main" val="611868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0" y="1320800"/>
            <a:ext cx="11303000" cy="2730036"/>
          </a:xfrm>
        </p:spPr>
        <p:txBody>
          <a:bodyPr/>
          <a:lstStyle/>
          <a:p>
            <a:pPr algn="l"/>
            <a:r>
              <a:rPr lang="en-US" sz="4400" dirty="0" smtClean="0"/>
              <a:t>St. Louis R User Group</a:t>
            </a:r>
            <a:endParaRPr lang="en-US" sz="4400" dirty="0"/>
          </a:p>
        </p:txBody>
      </p:sp>
      <p:sp>
        <p:nvSpPr>
          <p:cNvPr id="3" name="Subtitle 2"/>
          <p:cNvSpPr>
            <a:spLocks noGrp="1"/>
          </p:cNvSpPr>
          <p:nvPr>
            <p:ph type="subTitle" idx="1"/>
          </p:nvPr>
        </p:nvSpPr>
        <p:spPr>
          <a:xfrm>
            <a:off x="1507067" y="4050833"/>
            <a:ext cx="7766936" cy="1676867"/>
          </a:xfrm>
        </p:spPr>
        <p:txBody>
          <a:bodyPr>
            <a:normAutofit/>
          </a:bodyPr>
          <a:lstStyle/>
          <a:p>
            <a:r>
              <a:rPr lang="en-US" dirty="0" smtClean="0"/>
              <a:t>December 20, 2016</a:t>
            </a:r>
            <a:endParaRPr lang="en-US" dirty="0"/>
          </a:p>
        </p:txBody>
      </p:sp>
    </p:spTree>
    <p:extLst>
      <p:ext uri="{BB962C8B-B14F-4D97-AF65-F5344CB8AC3E}">
        <p14:creationId xmlns:p14="http://schemas.microsoft.com/office/powerpoint/2010/main" val="3814889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 Google APIs</a:t>
            </a:r>
            <a:endParaRPr lang="en-US" dirty="0"/>
          </a:p>
        </p:txBody>
      </p:sp>
      <p:sp>
        <p:nvSpPr>
          <p:cNvPr id="8" name="Content Placeholder 7"/>
          <p:cNvSpPr>
            <a:spLocks noGrp="1"/>
          </p:cNvSpPr>
          <p:nvPr>
            <p:ph idx="1"/>
          </p:nvPr>
        </p:nvSpPr>
        <p:spPr/>
        <p:txBody>
          <a:bodyPr>
            <a:normAutofit lnSpcReduction="10000"/>
          </a:bodyPr>
          <a:lstStyle/>
          <a:p>
            <a:pPr lvl="1"/>
            <a:r>
              <a:rPr lang="en-US" sz="2400" dirty="0" smtClean="0"/>
              <a:t>We use data read into R to construct a </a:t>
            </a:r>
            <a:r>
              <a:rPr lang="en-US" sz="2400" dirty="0" err="1" smtClean="0"/>
              <a:t>url</a:t>
            </a:r>
            <a:r>
              <a:rPr lang="en-US" sz="2400" dirty="0" smtClean="0"/>
              <a:t> string which is access the API(s)</a:t>
            </a:r>
          </a:p>
          <a:p>
            <a:pPr lvl="1"/>
            <a:r>
              <a:rPr lang="en-US" sz="2400" dirty="0" smtClean="0"/>
              <a:t>We then use the </a:t>
            </a:r>
            <a:r>
              <a:rPr lang="en-US" sz="2400" dirty="0" err="1" smtClean="0"/>
              <a:t>httr</a:t>
            </a:r>
            <a:r>
              <a:rPr lang="en-US" sz="2400" dirty="0" smtClean="0"/>
              <a:t> package to pull back the data as XML (</a:t>
            </a:r>
            <a:r>
              <a:rPr lang="en-US" sz="2400" dirty="0" err="1" smtClean="0"/>
              <a:t>eXtensible</a:t>
            </a:r>
            <a:r>
              <a:rPr lang="en-US" sz="2400" dirty="0" smtClean="0"/>
              <a:t> Markup Language) or JSON (JavaScript Object Notation)</a:t>
            </a:r>
          </a:p>
          <a:p>
            <a:pPr lvl="1"/>
            <a:r>
              <a:rPr lang="en-US" sz="2400" dirty="0" smtClean="0"/>
              <a:t>We parse that information with R to get the driving time and driving distance</a:t>
            </a:r>
          </a:p>
          <a:p>
            <a:pPr lvl="1"/>
            <a:r>
              <a:rPr lang="en-US" sz="2400" b="1" dirty="0" smtClean="0"/>
              <a:t>Note</a:t>
            </a:r>
            <a:r>
              <a:rPr lang="en-US" sz="2400" dirty="0" smtClean="0"/>
              <a:t>: there are existing R packages which actually do a lot of what we are going to manually (much more effectively)</a:t>
            </a:r>
          </a:p>
          <a:p>
            <a:endParaRPr lang="en-US" sz="2800" dirty="0" smtClean="0"/>
          </a:p>
          <a:p>
            <a:pPr lvl="1"/>
            <a:endParaRPr lang="en-US" sz="2400" dirty="0" smtClean="0"/>
          </a:p>
        </p:txBody>
      </p:sp>
      <p:sp>
        <p:nvSpPr>
          <p:cNvPr id="5" name="Rectangle 4"/>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Google APIs (Application Program Interface) allow us to get data from Google using R. In this exercise, we will use these to determine driving time and driving distance between pairs of locations</a:t>
            </a:r>
            <a:endParaRPr lang="en-US" dirty="0"/>
          </a:p>
        </p:txBody>
      </p:sp>
    </p:spTree>
    <p:extLst>
      <p:ext uri="{BB962C8B-B14F-4D97-AF65-F5344CB8AC3E}">
        <p14:creationId xmlns:p14="http://schemas.microsoft.com/office/powerpoint/2010/main" val="157568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a:t>
            </a:r>
            <a:endParaRPr lang="en-US" dirty="0"/>
          </a:p>
        </p:txBody>
      </p:sp>
      <p:sp>
        <p:nvSpPr>
          <p:cNvPr id="7" name="Rectangle 6"/>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The </a:t>
            </a:r>
            <a:r>
              <a:rPr lang="en-US" dirty="0" err="1" smtClean="0"/>
              <a:t>url</a:t>
            </a:r>
            <a:r>
              <a:rPr lang="en-US" dirty="0" smtClean="0"/>
              <a:t> we pass to the API must have ‘+’ in place of spaces. First, we process the raw data to get columns of to and from </a:t>
            </a:r>
            <a:endParaRPr lang="en-US" dirty="0"/>
          </a:p>
        </p:txBody>
      </p:sp>
      <p:pic>
        <p:nvPicPr>
          <p:cNvPr id="8" name="Picture 7"/>
          <p:cNvPicPr>
            <a:picLocks noChangeAspect="1"/>
          </p:cNvPicPr>
          <p:nvPr/>
        </p:nvPicPr>
        <p:blipFill>
          <a:blip r:embed="rId2"/>
          <a:stretch>
            <a:fillRect/>
          </a:stretch>
        </p:blipFill>
        <p:spPr>
          <a:xfrm>
            <a:off x="229648" y="2038349"/>
            <a:ext cx="3721545" cy="1579493"/>
          </a:xfrm>
          <a:prstGeom prst="rect">
            <a:avLst/>
          </a:prstGeom>
        </p:spPr>
      </p:pic>
      <p:sp>
        <p:nvSpPr>
          <p:cNvPr id="9" name="Rectangle 8"/>
          <p:cNvSpPr/>
          <p:nvPr/>
        </p:nvSpPr>
        <p:spPr>
          <a:xfrm>
            <a:off x="0" y="3836444"/>
            <a:ext cx="6023295" cy="3046988"/>
          </a:xfrm>
          <a:prstGeom prst="rect">
            <a:avLst/>
          </a:prstGeom>
        </p:spPr>
        <p:txBody>
          <a:bodyPr wrap="square">
            <a:spAutoFit/>
          </a:bodyPr>
          <a:lstStyle/>
          <a:p>
            <a:r>
              <a:rPr lang="en-US" sz="1200" dirty="0">
                <a:highlight>
                  <a:srgbClr val="FFFFFF"/>
                </a:highlight>
              </a:rPr>
              <a:t>#read in data</a:t>
            </a:r>
          </a:p>
          <a:p>
            <a:r>
              <a:rPr lang="en-US" sz="1200" dirty="0" err="1">
                <a:highlight>
                  <a:srgbClr val="FFFFFF"/>
                </a:highlight>
              </a:rPr>
              <a:t>address_data</a:t>
            </a:r>
            <a:r>
              <a:rPr lang="en-US" sz="1200" dirty="0">
                <a:highlight>
                  <a:srgbClr val="FFFFFF"/>
                </a:highlight>
              </a:rPr>
              <a:t> </a:t>
            </a:r>
            <a:r>
              <a:rPr lang="en-US" sz="1200" b="1" dirty="0">
                <a:highlight>
                  <a:srgbClr val="FFFFFF"/>
                </a:highlight>
              </a:rPr>
              <a:t>&lt;-</a:t>
            </a:r>
            <a:r>
              <a:rPr lang="en-US" sz="1200" dirty="0">
                <a:highlight>
                  <a:srgbClr val="FFFFFF"/>
                </a:highlight>
              </a:rPr>
              <a:t> read.csv</a:t>
            </a:r>
            <a:r>
              <a:rPr lang="en-US" sz="1200" b="1" dirty="0">
                <a:highlight>
                  <a:srgbClr val="FFFFFF"/>
                </a:highlight>
              </a:rPr>
              <a:t>(</a:t>
            </a:r>
            <a:r>
              <a:rPr lang="en-US" sz="1200" dirty="0">
                <a:highlight>
                  <a:srgbClr val="FFFFFF"/>
                </a:highlight>
              </a:rPr>
              <a:t>"C:/stl_rug/data/rx_address.csv", </a:t>
            </a:r>
          </a:p>
          <a:p>
            <a:r>
              <a:rPr lang="en-US" sz="1200" dirty="0">
                <a:highlight>
                  <a:srgbClr val="FFFFFF"/>
                </a:highlight>
              </a:rPr>
              <a:t>                         </a:t>
            </a:r>
            <a:r>
              <a:rPr lang="en-US" sz="1200" dirty="0" err="1">
                <a:highlight>
                  <a:srgbClr val="FFFFFF"/>
                </a:highlight>
              </a:rPr>
              <a:t>stringsAsFactors</a:t>
            </a:r>
            <a:r>
              <a:rPr lang="en-US" sz="1200" dirty="0">
                <a:highlight>
                  <a:srgbClr val="FFFFFF"/>
                </a:highlight>
              </a:rPr>
              <a:t> </a:t>
            </a:r>
            <a:r>
              <a:rPr lang="en-US" sz="1200" b="1" dirty="0">
                <a:highlight>
                  <a:srgbClr val="FFFFFF"/>
                </a:highlight>
              </a:rPr>
              <a:t>=</a:t>
            </a:r>
            <a:r>
              <a:rPr lang="en-US" sz="1200" dirty="0">
                <a:highlight>
                  <a:srgbClr val="FFFFFF"/>
                </a:highlight>
              </a:rPr>
              <a:t> </a:t>
            </a:r>
            <a:r>
              <a:rPr lang="en-US" sz="1200" b="1" dirty="0">
                <a:highlight>
                  <a:srgbClr val="FFFFFF"/>
                </a:highlight>
              </a:rPr>
              <a:t>FALSE)</a:t>
            </a:r>
            <a:endParaRPr lang="en-US" sz="1200" dirty="0">
              <a:highlight>
                <a:srgbClr val="FFFFFF"/>
              </a:highlight>
            </a:endParaRPr>
          </a:p>
          <a:p>
            <a:endParaRPr lang="en-US" sz="1200" dirty="0">
              <a:highlight>
                <a:srgbClr val="FFFFFF"/>
              </a:highlight>
            </a:endParaRPr>
          </a:p>
          <a:p>
            <a:r>
              <a:rPr lang="en-US" sz="1200" dirty="0">
                <a:highlight>
                  <a:srgbClr val="FFFFFF"/>
                </a:highlight>
              </a:rPr>
              <a:t>#create a </a:t>
            </a:r>
            <a:r>
              <a:rPr lang="en-US" sz="1200" dirty="0" err="1">
                <a:highlight>
                  <a:srgbClr val="FFFFFF"/>
                </a:highlight>
              </a:rPr>
              <a:t>readible</a:t>
            </a:r>
            <a:r>
              <a:rPr lang="en-US" sz="1200" dirty="0">
                <a:highlight>
                  <a:srgbClr val="FFFFFF"/>
                </a:highlight>
              </a:rPr>
              <a:t> address, stick columns together with '+' and replace</a:t>
            </a:r>
          </a:p>
          <a:p>
            <a:r>
              <a:rPr lang="en-US" sz="1200" dirty="0">
                <a:highlight>
                  <a:srgbClr val="FFFFFF"/>
                </a:highlight>
              </a:rPr>
              <a:t>  #any existing spaces with a '+'</a:t>
            </a:r>
          </a:p>
          <a:p>
            <a:r>
              <a:rPr lang="en-US" sz="1200" dirty="0" err="1">
                <a:highlight>
                  <a:srgbClr val="FFFFFF"/>
                </a:highlight>
              </a:rPr>
              <a:t>address_data</a:t>
            </a:r>
            <a:r>
              <a:rPr lang="en-US" sz="1200" b="1" dirty="0" err="1">
                <a:highlight>
                  <a:srgbClr val="FFFFFF"/>
                </a:highlight>
              </a:rPr>
              <a:t>$</a:t>
            </a:r>
            <a:r>
              <a:rPr lang="en-US" sz="1200" dirty="0" err="1">
                <a:highlight>
                  <a:srgbClr val="FFFFFF"/>
                </a:highlight>
              </a:rPr>
              <a:t>api_add</a:t>
            </a:r>
            <a:r>
              <a:rPr lang="en-US" sz="1200" dirty="0">
                <a:highlight>
                  <a:srgbClr val="FFFFFF"/>
                </a:highlight>
              </a:rPr>
              <a:t> </a:t>
            </a:r>
            <a:r>
              <a:rPr lang="en-US" sz="1200" b="1" dirty="0">
                <a:highlight>
                  <a:srgbClr val="FFFFFF"/>
                </a:highlight>
              </a:rPr>
              <a:t>&lt;-</a:t>
            </a:r>
            <a:r>
              <a:rPr lang="en-US" sz="1200" dirty="0">
                <a:highlight>
                  <a:srgbClr val="FFFFFF"/>
                </a:highlight>
              </a:rPr>
              <a:t> paste</a:t>
            </a:r>
            <a:r>
              <a:rPr lang="en-US" sz="1200" b="1" dirty="0">
                <a:highlight>
                  <a:srgbClr val="FFFFFF"/>
                </a:highlight>
              </a:rPr>
              <a:t>(</a:t>
            </a:r>
            <a:r>
              <a:rPr lang="en-US" sz="1200" dirty="0" err="1">
                <a:highlight>
                  <a:srgbClr val="FFFFFF"/>
                </a:highlight>
              </a:rPr>
              <a:t>address_data</a:t>
            </a:r>
            <a:r>
              <a:rPr lang="en-US" sz="1200" b="1" dirty="0" err="1">
                <a:highlight>
                  <a:srgbClr val="FFFFFF"/>
                </a:highlight>
              </a:rPr>
              <a:t>$</a:t>
            </a:r>
            <a:r>
              <a:rPr lang="en-US" sz="1200" dirty="0" err="1">
                <a:highlight>
                  <a:srgbClr val="FFFFFF"/>
                </a:highlight>
              </a:rPr>
              <a:t>Street</a:t>
            </a:r>
            <a:r>
              <a:rPr lang="en-US" sz="1200" dirty="0">
                <a:highlight>
                  <a:srgbClr val="FFFFFF"/>
                </a:highlight>
              </a:rPr>
              <a:t>, </a:t>
            </a:r>
            <a:r>
              <a:rPr lang="en-US" sz="1200" dirty="0" err="1">
                <a:highlight>
                  <a:srgbClr val="FFFFFF"/>
                </a:highlight>
              </a:rPr>
              <a:t>address_data</a:t>
            </a:r>
            <a:r>
              <a:rPr lang="en-US" sz="1200" b="1" dirty="0" err="1">
                <a:highlight>
                  <a:srgbClr val="FFFFFF"/>
                </a:highlight>
              </a:rPr>
              <a:t>$</a:t>
            </a:r>
            <a:r>
              <a:rPr lang="en-US" sz="1200" dirty="0" err="1">
                <a:highlight>
                  <a:srgbClr val="FFFFFF"/>
                </a:highlight>
              </a:rPr>
              <a:t>City</a:t>
            </a:r>
            <a:r>
              <a:rPr lang="en-US" sz="1200" dirty="0">
                <a:highlight>
                  <a:srgbClr val="FFFFFF"/>
                </a:highlight>
              </a:rPr>
              <a:t>, </a:t>
            </a:r>
          </a:p>
          <a:p>
            <a:r>
              <a:rPr lang="en-US" sz="1200" dirty="0">
                <a:highlight>
                  <a:srgbClr val="FFFFFF"/>
                </a:highlight>
              </a:rPr>
              <a:t>                              </a:t>
            </a:r>
            <a:r>
              <a:rPr lang="en-US" sz="1200" dirty="0" err="1">
                <a:highlight>
                  <a:srgbClr val="FFFFFF"/>
                </a:highlight>
              </a:rPr>
              <a:t>address_data</a:t>
            </a:r>
            <a:r>
              <a:rPr lang="en-US" sz="1200" b="1" dirty="0" err="1">
                <a:highlight>
                  <a:srgbClr val="FFFFFF"/>
                </a:highlight>
              </a:rPr>
              <a:t>$</a:t>
            </a:r>
            <a:r>
              <a:rPr lang="en-US" sz="1200" dirty="0" err="1">
                <a:highlight>
                  <a:srgbClr val="FFFFFF"/>
                </a:highlight>
              </a:rPr>
              <a:t>State</a:t>
            </a:r>
            <a:r>
              <a:rPr lang="en-US" sz="1200" dirty="0">
                <a:highlight>
                  <a:srgbClr val="FFFFFF"/>
                </a:highlight>
              </a:rPr>
              <a:t>, </a:t>
            </a:r>
            <a:r>
              <a:rPr lang="en-US" sz="1200" dirty="0" err="1">
                <a:highlight>
                  <a:srgbClr val="FFFFFF"/>
                </a:highlight>
              </a:rPr>
              <a:t>sep</a:t>
            </a:r>
            <a:r>
              <a:rPr lang="en-US" sz="1200" dirty="0">
                <a:highlight>
                  <a:srgbClr val="FFFFFF"/>
                </a:highlight>
              </a:rPr>
              <a:t> </a:t>
            </a:r>
            <a:r>
              <a:rPr lang="en-US" sz="1200" b="1" dirty="0">
                <a:highlight>
                  <a:srgbClr val="FFFFFF"/>
                </a:highlight>
              </a:rPr>
              <a:t>=</a:t>
            </a:r>
            <a:r>
              <a:rPr lang="en-US" sz="1200" dirty="0">
                <a:highlight>
                  <a:srgbClr val="FFFFFF"/>
                </a:highlight>
              </a:rPr>
              <a:t> "+"</a:t>
            </a:r>
            <a:r>
              <a:rPr lang="en-US" sz="1200" b="1" dirty="0">
                <a:highlight>
                  <a:srgbClr val="FFFFFF"/>
                </a:highlight>
              </a:rPr>
              <a:t>)</a:t>
            </a:r>
            <a:endParaRPr lang="en-US" sz="1200" dirty="0">
              <a:highlight>
                <a:srgbClr val="FFFFFF"/>
              </a:highlight>
            </a:endParaRPr>
          </a:p>
          <a:p>
            <a:r>
              <a:rPr lang="en-US" sz="1200" dirty="0" err="1">
                <a:highlight>
                  <a:srgbClr val="FFFFFF"/>
                </a:highlight>
              </a:rPr>
              <a:t>address_data</a:t>
            </a:r>
            <a:r>
              <a:rPr lang="en-US" sz="1200" b="1" dirty="0" err="1">
                <a:highlight>
                  <a:srgbClr val="FFFFFF"/>
                </a:highlight>
              </a:rPr>
              <a:t>$</a:t>
            </a:r>
            <a:r>
              <a:rPr lang="en-US" sz="1200" dirty="0" err="1">
                <a:highlight>
                  <a:srgbClr val="FFFFFF"/>
                </a:highlight>
              </a:rPr>
              <a:t>api_add</a:t>
            </a:r>
            <a:r>
              <a:rPr lang="en-US" sz="1200" dirty="0">
                <a:highlight>
                  <a:srgbClr val="FFFFFF"/>
                </a:highlight>
              </a:rPr>
              <a:t> </a:t>
            </a:r>
            <a:r>
              <a:rPr lang="en-US" sz="1200" b="1" dirty="0">
                <a:highlight>
                  <a:srgbClr val="FFFFFF"/>
                </a:highlight>
              </a:rPr>
              <a:t>&lt;-</a:t>
            </a:r>
            <a:r>
              <a:rPr lang="en-US" sz="1200" dirty="0">
                <a:highlight>
                  <a:srgbClr val="FFFFFF"/>
                </a:highlight>
              </a:rPr>
              <a:t> </a:t>
            </a:r>
            <a:r>
              <a:rPr lang="en-US" sz="1200" dirty="0" err="1">
                <a:highlight>
                  <a:srgbClr val="FFFFFF"/>
                </a:highlight>
              </a:rPr>
              <a:t>gsub</a:t>
            </a:r>
            <a:r>
              <a:rPr lang="en-US" sz="1200" b="1" dirty="0">
                <a:highlight>
                  <a:srgbClr val="FFFFFF"/>
                </a:highlight>
              </a:rPr>
              <a:t>(</a:t>
            </a:r>
            <a:r>
              <a:rPr lang="en-US" sz="1200" dirty="0">
                <a:highlight>
                  <a:srgbClr val="FFFFFF"/>
                </a:highlight>
              </a:rPr>
              <a:t>" ", "+", </a:t>
            </a:r>
            <a:r>
              <a:rPr lang="en-US" sz="1200" dirty="0" err="1">
                <a:highlight>
                  <a:srgbClr val="FFFFFF"/>
                </a:highlight>
              </a:rPr>
              <a:t>address_data</a:t>
            </a:r>
            <a:r>
              <a:rPr lang="en-US" sz="1200" b="1" dirty="0" err="1">
                <a:highlight>
                  <a:srgbClr val="FFFFFF"/>
                </a:highlight>
              </a:rPr>
              <a:t>$</a:t>
            </a:r>
            <a:r>
              <a:rPr lang="en-US" sz="1200" dirty="0" err="1">
                <a:highlight>
                  <a:srgbClr val="FFFFFF"/>
                </a:highlight>
              </a:rPr>
              <a:t>api_add</a:t>
            </a:r>
            <a:r>
              <a:rPr lang="en-US" sz="1200" b="1" dirty="0">
                <a:highlight>
                  <a:srgbClr val="FFFFFF"/>
                </a:highlight>
              </a:rPr>
              <a:t>)</a:t>
            </a:r>
            <a:endParaRPr lang="en-US" sz="1200" dirty="0">
              <a:highlight>
                <a:srgbClr val="FFFFFF"/>
              </a:highlight>
            </a:endParaRPr>
          </a:p>
          <a:p>
            <a:endParaRPr lang="en-US" sz="1200" dirty="0">
              <a:highlight>
                <a:srgbClr val="FFFFFF"/>
              </a:highlight>
            </a:endParaRPr>
          </a:p>
          <a:p>
            <a:r>
              <a:rPr lang="en-US" sz="1200" dirty="0">
                <a:highlight>
                  <a:srgbClr val="FFFFFF"/>
                </a:highlight>
              </a:rPr>
              <a:t>#get pairs of addresses</a:t>
            </a:r>
          </a:p>
          <a:p>
            <a:r>
              <a:rPr lang="en-US" sz="1200" dirty="0" err="1">
                <a:highlight>
                  <a:srgbClr val="FFFFFF"/>
                </a:highlight>
              </a:rPr>
              <a:t>df_to_from</a:t>
            </a:r>
            <a:r>
              <a:rPr lang="en-US" sz="1200" dirty="0">
                <a:highlight>
                  <a:srgbClr val="FFFFFF"/>
                </a:highlight>
              </a:rPr>
              <a:t> </a:t>
            </a:r>
            <a:r>
              <a:rPr lang="en-US" sz="1200" b="1" dirty="0">
                <a:highlight>
                  <a:srgbClr val="FFFFFF"/>
                </a:highlight>
              </a:rPr>
              <a:t>&lt;-</a:t>
            </a:r>
            <a:r>
              <a:rPr lang="en-US" sz="1200" dirty="0">
                <a:highlight>
                  <a:srgbClr val="FFFFFF"/>
                </a:highlight>
              </a:rPr>
              <a:t> </a:t>
            </a:r>
            <a:r>
              <a:rPr lang="en-US" sz="1200" dirty="0" err="1">
                <a:highlight>
                  <a:srgbClr val="FFFFFF"/>
                </a:highlight>
              </a:rPr>
              <a:t>data.frame</a:t>
            </a:r>
            <a:r>
              <a:rPr lang="en-US" sz="1200" b="1" dirty="0">
                <a:highlight>
                  <a:srgbClr val="FFFFFF"/>
                </a:highlight>
              </a:rPr>
              <a:t>(</a:t>
            </a:r>
            <a:r>
              <a:rPr lang="en-US" sz="1200" dirty="0">
                <a:highlight>
                  <a:srgbClr val="FFFFFF"/>
                </a:highlight>
              </a:rPr>
              <a:t>t</a:t>
            </a:r>
            <a:r>
              <a:rPr lang="en-US" sz="1200" b="1" dirty="0">
                <a:highlight>
                  <a:srgbClr val="FFFFFF"/>
                </a:highlight>
              </a:rPr>
              <a:t>(</a:t>
            </a:r>
            <a:r>
              <a:rPr lang="en-US" sz="1200" dirty="0" err="1">
                <a:highlight>
                  <a:srgbClr val="FFFFFF"/>
                </a:highlight>
              </a:rPr>
              <a:t>combn</a:t>
            </a:r>
            <a:r>
              <a:rPr lang="en-US" sz="1200" b="1" dirty="0">
                <a:highlight>
                  <a:srgbClr val="FFFFFF"/>
                </a:highlight>
              </a:rPr>
              <a:t>(</a:t>
            </a:r>
            <a:r>
              <a:rPr lang="en-US" sz="1200" dirty="0" err="1">
                <a:highlight>
                  <a:srgbClr val="FFFFFF"/>
                </a:highlight>
              </a:rPr>
              <a:t>address_data</a:t>
            </a:r>
            <a:r>
              <a:rPr lang="en-US" sz="1200" b="1" dirty="0" err="1">
                <a:highlight>
                  <a:srgbClr val="FFFFFF"/>
                </a:highlight>
              </a:rPr>
              <a:t>$</a:t>
            </a:r>
            <a:r>
              <a:rPr lang="en-US" sz="1200" dirty="0" err="1">
                <a:highlight>
                  <a:srgbClr val="FFFFFF"/>
                </a:highlight>
              </a:rPr>
              <a:t>api_add</a:t>
            </a:r>
            <a:r>
              <a:rPr lang="en-US" sz="1200" dirty="0">
                <a:highlight>
                  <a:srgbClr val="FFFFFF"/>
                </a:highlight>
              </a:rPr>
              <a:t>, 2</a:t>
            </a:r>
            <a:r>
              <a:rPr lang="en-US" sz="1200" b="1" dirty="0">
                <a:highlight>
                  <a:srgbClr val="FFFFFF"/>
                </a:highlight>
              </a:rPr>
              <a:t>))</a:t>
            </a:r>
            <a:r>
              <a:rPr lang="en-US" sz="1200" dirty="0">
                <a:highlight>
                  <a:srgbClr val="FFFFFF"/>
                </a:highlight>
              </a:rPr>
              <a:t>, </a:t>
            </a:r>
          </a:p>
          <a:p>
            <a:r>
              <a:rPr lang="en-US" sz="1200" dirty="0">
                <a:highlight>
                  <a:srgbClr val="FFFFFF"/>
                </a:highlight>
              </a:rPr>
              <a:t>                         </a:t>
            </a:r>
            <a:r>
              <a:rPr lang="en-US" sz="1200" dirty="0" err="1">
                <a:highlight>
                  <a:srgbClr val="FFFFFF"/>
                </a:highlight>
              </a:rPr>
              <a:t>stringsAsFactors</a:t>
            </a:r>
            <a:r>
              <a:rPr lang="en-US" sz="1200" dirty="0">
                <a:highlight>
                  <a:srgbClr val="FFFFFF"/>
                </a:highlight>
              </a:rPr>
              <a:t> </a:t>
            </a:r>
            <a:r>
              <a:rPr lang="en-US" sz="1200" b="1" dirty="0">
                <a:highlight>
                  <a:srgbClr val="FFFFFF"/>
                </a:highlight>
              </a:rPr>
              <a:t>=</a:t>
            </a:r>
            <a:r>
              <a:rPr lang="en-US" sz="1200" dirty="0">
                <a:highlight>
                  <a:srgbClr val="FFFFFF"/>
                </a:highlight>
              </a:rPr>
              <a:t> </a:t>
            </a:r>
            <a:r>
              <a:rPr lang="en-US" sz="1200" b="1" dirty="0">
                <a:highlight>
                  <a:srgbClr val="FFFFFF"/>
                </a:highlight>
              </a:rPr>
              <a:t>FALSE)</a:t>
            </a:r>
            <a:endParaRPr lang="en-US" sz="1200" dirty="0">
              <a:highlight>
                <a:srgbClr val="FFFFFF"/>
              </a:highlight>
            </a:endParaRPr>
          </a:p>
          <a:p>
            <a:endParaRPr lang="en-US" sz="1200" dirty="0">
              <a:highlight>
                <a:srgbClr val="FFFFFF"/>
              </a:highlight>
            </a:endParaRPr>
          </a:p>
          <a:p>
            <a:r>
              <a:rPr lang="en-US" sz="1200" dirty="0">
                <a:highlight>
                  <a:srgbClr val="FFFFFF"/>
                </a:highlight>
              </a:rPr>
              <a:t>#sensible names</a:t>
            </a:r>
          </a:p>
          <a:p>
            <a:r>
              <a:rPr lang="en-US" sz="1200" dirty="0">
                <a:highlight>
                  <a:srgbClr val="FFFFFF"/>
                </a:highlight>
              </a:rPr>
              <a:t>names</a:t>
            </a:r>
            <a:r>
              <a:rPr lang="en-US" sz="1200" b="1" dirty="0">
                <a:highlight>
                  <a:srgbClr val="FFFFFF"/>
                </a:highlight>
              </a:rPr>
              <a:t>(</a:t>
            </a:r>
            <a:r>
              <a:rPr lang="en-US" sz="1200" dirty="0" err="1">
                <a:highlight>
                  <a:srgbClr val="FFFFFF"/>
                </a:highlight>
              </a:rPr>
              <a:t>df_to_from</a:t>
            </a:r>
            <a:r>
              <a:rPr lang="en-US" sz="1200" b="1" dirty="0">
                <a:highlight>
                  <a:srgbClr val="FFFFFF"/>
                </a:highlight>
              </a:rPr>
              <a:t>)</a:t>
            </a:r>
            <a:r>
              <a:rPr lang="en-US" sz="1200" dirty="0">
                <a:highlight>
                  <a:srgbClr val="FFFFFF"/>
                </a:highlight>
              </a:rPr>
              <a:t> </a:t>
            </a:r>
            <a:r>
              <a:rPr lang="en-US" sz="1200" b="1" dirty="0">
                <a:highlight>
                  <a:srgbClr val="FFFFFF"/>
                </a:highlight>
              </a:rPr>
              <a:t>&lt;-</a:t>
            </a:r>
            <a:r>
              <a:rPr lang="en-US" sz="1200" dirty="0">
                <a:highlight>
                  <a:srgbClr val="FFFFFF"/>
                </a:highlight>
              </a:rPr>
              <a:t> c</a:t>
            </a:r>
            <a:r>
              <a:rPr lang="en-US" sz="1200" b="1" dirty="0">
                <a:highlight>
                  <a:srgbClr val="FFFFFF"/>
                </a:highlight>
              </a:rPr>
              <a:t>(</a:t>
            </a:r>
            <a:r>
              <a:rPr lang="en-US" sz="1200" dirty="0">
                <a:highlight>
                  <a:srgbClr val="FFFFFF"/>
                </a:highlight>
              </a:rPr>
              <a:t>"</a:t>
            </a:r>
            <a:r>
              <a:rPr lang="en-US" sz="1200" dirty="0" err="1">
                <a:highlight>
                  <a:srgbClr val="FFFFFF"/>
                </a:highlight>
              </a:rPr>
              <a:t>dest_adrs</a:t>
            </a:r>
            <a:r>
              <a:rPr lang="en-US" sz="1200" dirty="0">
                <a:highlight>
                  <a:srgbClr val="FFFFFF"/>
                </a:highlight>
              </a:rPr>
              <a:t>", "</a:t>
            </a:r>
            <a:r>
              <a:rPr lang="en-US" sz="1200" dirty="0" err="1">
                <a:highlight>
                  <a:srgbClr val="FFFFFF"/>
                </a:highlight>
              </a:rPr>
              <a:t>org_adrs</a:t>
            </a:r>
            <a:r>
              <a:rPr lang="en-US" sz="1200" dirty="0">
                <a:highlight>
                  <a:srgbClr val="FFFFFF"/>
                </a:highlight>
              </a:rPr>
              <a:t>"</a:t>
            </a:r>
            <a:r>
              <a:rPr lang="en-US" sz="1200" b="1" dirty="0">
                <a:highlight>
                  <a:srgbClr val="FFFFFF"/>
                </a:highlight>
              </a:rPr>
              <a:t>)</a:t>
            </a:r>
            <a:endParaRPr lang="en-US" sz="1200" dirty="0"/>
          </a:p>
        </p:txBody>
      </p:sp>
      <p:sp>
        <p:nvSpPr>
          <p:cNvPr id="10" name="Right Arrow 9"/>
          <p:cNvSpPr/>
          <p:nvPr/>
        </p:nvSpPr>
        <p:spPr>
          <a:xfrm flipH="1">
            <a:off x="4100591" y="2494589"/>
            <a:ext cx="1750153" cy="478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Starting Data</a:t>
            </a:r>
            <a:endParaRPr lang="en-US" sz="1400" dirty="0"/>
          </a:p>
        </p:txBody>
      </p:sp>
      <p:sp>
        <p:nvSpPr>
          <p:cNvPr id="11" name="Right Arrow 10"/>
          <p:cNvSpPr/>
          <p:nvPr/>
        </p:nvSpPr>
        <p:spPr>
          <a:xfrm flipH="1">
            <a:off x="4661495" y="5238827"/>
            <a:ext cx="1750153" cy="478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Run this Code</a:t>
            </a:r>
            <a:endParaRPr lang="en-US" sz="1400" dirty="0"/>
          </a:p>
        </p:txBody>
      </p:sp>
      <p:pic>
        <p:nvPicPr>
          <p:cNvPr id="12" name="Picture 11"/>
          <p:cNvPicPr>
            <a:picLocks noChangeAspect="1"/>
          </p:cNvPicPr>
          <p:nvPr/>
        </p:nvPicPr>
        <p:blipFill>
          <a:blip r:embed="rId3"/>
          <a:stretch>
            <a:fillRect/>
          </a:stretch>
        </p:blipFill>
        <p:spPr>
          <a:xfrm>
            <a:off x="7566894" y="2199861"/>
            <a:ext cx="4621250" cy="3338581"/>
          </a:xfrm>
          <a:prstGeom prst="rect">
            <a:avLst/>
          </a:prstGeom>
        </p:spPr>
      </p:pic>
      <p:sp>
        <p:nvSpPr>
          <p:cNvPr id="13" name="Right Arrow 12"/>
          <p:cNvSpPr/>
          <p:nvPr/>
        </p:nvSpPr>
        <p:spPr>
          <a:xfrm>
            <a:off x="5603846" y="3896972"/>
            <a:ext cx="1853966" cy="478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End up with This</a:t>
            </a:r>
            <a:endParaRPr lang="en-US" sz="1400" dirty="0"/>
          </a:p>
        </p:txBody>
      </p:sp>
    </p:spTree>
    <p:extLst>
      <p:ext uri="{BB962C8B-B14F-4D97-AF65-F5344CB8AC3E}">
        <p14:creationId xmlns:p14="http://schemas.microsoft.com/office/powerpoint/2010/main" val="57980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Test</a:t>
            </a:r>
            <a:endParaRPr lang="en-US" dirty="0"/>
          </a:p>
        </p:txBody>
      </p:sp>
      <p:sp>
        <p:nvSpPr>
          <p:cNvPr id="3" name="Content Placeholder 2"/>
          <p:cNvSpPr>
            <a:spLocks noGrp="1"/>
          </p:cNvSpPr>
          <p:nvPr>
            <p:ph idx="1"/>
          </p:nvPr>
        </p:nvSpPr>
        <p:spPr/>
        <p:txBody>
          <a:bodyPr/>
          <a:lstStyle/>
          <a:p>
            <a:r>
              <a:rPr lang="en-US" dirty="0" smtClean="0"/>
              <a:t>From the API documentation, our </a:t>
            </a:r>
            <a:r>
              <a:rPr lang="en-US" dirty="0" err="1" smtClean="0"/>
              <a:t>url</a:t>
            </a:r>
            <a:r>
              <a:rPr lang="en-US" dirty="0" smtClean="0"/>
              <a:t> should look something like:</a:t>
            </a:r>
          </a:p>
          <a:p>
            <a:endParaRPr lang="en-US" dirty="0" smtClean="0"/>
          </a:p>
          <a:p>
            <a:endParaRPr lang="en-US" dirty="0"/>
          </a:p>
          <a:p>
            <a:r>
              <a:rPr lang="en-US" dirty="0" smtClean="0"/>
              <a:t>We will pass our </a:t>
            </a:r>
            <a:r>
              <a:rPr lang="en-US" b="1" dirty="0" smtClean="0">
                <a:solidFill>
                  <a:schemeClr val="accent2"/>
                </a:solidFill>
              </a:rPr>
              <a:t>origins</a:t>
            </a:r>
            <a:r>
              <a:rPr lang="en-US" dirty="0" smtClean="0">
                <a:solidFill>
                  <a:schemeClr val="accent2"/>
                </a:solidFill>
              </a:rPr>
              <a:t> </a:t>
            </a:r>
            <a:r>
              <a:rPr lang="en-US" dirty="0" smtClean="0"/>
              <a:t>and </a:t>
            </a:r>
            <a:r>
              <a:rPr lang="en-US" b="1" dirty="0" smtClean="0">
                <a:solidFill>
                  <a:schemeClr val="accent2"/>
                </a:solidFill>
              </a:rPr>
              <a:t>destinations</a:t>
            </a:r>
            <a:r>
              <a:rPr lang="en-US" dirty="0" smtClean="0">
                <a:solidFill>
                  <a:schemeClr val="accent2"/>
                </a:solidFill>
              </a:rPr>
              <a:t> </a:t>
            </a:r>
            <a:r>
              <a:rPr lang="en-US" dirty="0" smtClean="0"/>
              <a:t>addresses as well as a </a:t>
            </a:r>
            <a:r>
              <a:rPr lang="en-US" b="1" dirty="0" smtClean="0">
                <a:solidFill>
                  <a:schemeClr val="accent2"/>
                </a:solidFill>
              </a:rPr>
              <a:t>mode</a:t>
            </a:r>
            <a:r>
              <a:rPr lang="en-US" dirty="0" smtClean="0">
                <a:solidFill>
                  <a:schemeClr val="accent2"/>
                </a:solidFill>
              </a:rPr>
              <a:t> </a:t>
            </a:r>
            <a:r>
              <a:rPr lang="en-US" dirty="0" smtClean="0"/>
              <a:t>of driving to the API</a:t>
            </a:r>
          </a:p>
          <a:p>
            <a:r>
              <a:rPr lang="en-US" dirty="0" smtClean="0"/>
              <a:t>Also, we’ll have an </a:t>
            </a:r>
            <a:r>
              <a:rPr lang="en-US" b="1" dirty="0" err="1" smtClean="0">
                <a:solidFill>
                  <a:schemeClr val="accent2"/>
                </a:solidFill>
              </a:rPr>
              <a:t>outputFormat</a:t>
            </a:r>
            <a:r>
              <a:rPr lang="en-US" dirty="0" smtClean="0"/>
              <a:t> of </a:t>
            </a:r>
            <a:r>
              <a:rPr lang="en-US" b="1" dirty="0" smtClean="0">
                <a:solidFill>
                  <a:schemeClr val="accent2"/>
                </a:solidFill>
              </a:rPr>
              <a:t>XML</a:t>
            </a:r>
            <a:endParaRPr lang="en-US" dirty="0">
              <a:solidFill>
                <a:schemeClr val="accent2"/>
              </a:solidFill>
            </a:endParaRPr>
          </a:p>
        </p:txBody>
      </p:sp>
      <p:sp>
        <p:nvSpPr>
          <p:cNvPr id="7" name="Rectangle 6"/>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We can select the first two elements to create a test </a:t>
            </a:r>
            <a:r>
              <a:rPr lang="en-US" dirty="0" err="1" smtClean="0"/>
              <a:t>url</a:t>
            </a:r>
            <a:r>
              <a:rPr lang="en-US" dirty="0"/>
              <a:t> </a:t>
            </a:r>
            <a:r>
              <a:rPr lang="en-US" dirty="0" smtClean="0"/>
              <a:t>which we can manually paste into a browser to test the process</a:t>
            </a:r>
            <a:endParaRPr lang="en-US" dirty="0"/>
          </a:p>
        </p:txBody>
      </p:sp>
      <p:sp>
        <p:nvSpPr>
          <p:cNvPr id="5" name="Rectangle 2"/>
          <p:cNvSpPr>
            <a:spLocks noChangeArrowheads="1"/>
          </p:cNvSpPr>
          <p:nvPr/>
        </p:nvSpPr>
        <p:spPr bwMode="auto">
          <a:xfrm>
            <a:off x="1200477" y="2765292"/>
            <a:ext cx="8274827" cy="4513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7474F"/>
                </a:solidFill>
                <a:effectLst/>
                <a:latin typeface="Roboto Mono"/>
              </a:rPr>
              <a:t>http</a:t>
            </a:r>
            <a:r>
              <a:rPr kumimoji="0" lang="en-US" altLang="en-US" sz="1600" b="0" i="0" u="none" strike="noStrike" cap="none" normalizeH="0" baseline="0" dirty="0" smtClean="0">
                <a:ln>
                  <a:noFill/>
                </a:ln>
                <a:solidFill>
                  <a:srgbClr val="37474F"/>
                </a:solidFill>
                <a:effectLst/>
                <a:latin typeface="Roboto Mono"/>
              </a:rPr>
              <a:t>://maps.googleapis.com/maps/api/distancematrix/</a:t>
            </a:r>
            <a:r>
              <a:rPr kumimoji="0" lang="en-US" altLang="en-US" sz="1600" b="1" i="1" u="none" strike="noStrike" cap="none" normalizeH="0" baseline="0" dirty="0" smtClean="0">
                <a:ln>
                  <a:noFill/>
                </a:ln>
                <a:solidFill>
                  <a:srgbClr val="EC407A"/>
                </a:solidFill>
                <a:effectLst/>
                <a:latin typeface="Roboto Mono"/>
              </a:rPr>
              <a:t>outputFormat</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1" i="1" u="none" strike="noStrike" cap="none" normalizeH="0" baseline="0" dirty="0" smtClean="0">
                <a:ln>
                  <a:noFill/>
                </a:ln>
                <a:solidFill>
                  <a:srgbClr val="EC407A"/>
                </a:solidFill>
                <a:effectLst/>
                <a:latin typeface="Roboto Mono"/>
              </a:rPr>
              <a:t>parameters</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62609" y="4395787"/>
            <a:ext cx="6980313" cy="2462213"/>
          </a:xfrm>
          <a:prstGeom prst="rect">
            <a:avLst/>
          </a:prstGeom>
        </p:spPr>
        <p:txBody>
          <a:bodyPr wrap="square">
            <a:spAutoFit/>
          </a:bodyPr>
          <a:lstStyle/>
          <a:p>
            <a:r>
              <a:rPr lang="en-US" sz="1400" dirty="0">
                <a:highlight>
                  <a:srgbClr val="FFFFFF"/>
                </a:highlight>
              </a:rPr>
              <a:t>#Set up a base </a:t>
            </a:r>
            <a:r>
              <a:rPr lang="en-US" sz="1400" dirty="0" err="1">
                <a:highlight>
                  <a:srgbClr val="FFFFFF"/>
                </a:highlight>
              </a:rPr>
              <a:t>url</a:t>
            </a:r>
            <a:r>
              <a:rPr lang="en-US" sz="1400" dirty="0">
                <a:highlight>
                  <a:srgbClr val="FFFFFF"/>
                </a:highlight>
              </a:rPr>
              <a:t> endpoint for the API</a:t>
            </a:r>
          </a:p>
          <a:p>
            <a:r>
              <a:rPr lang="en-US" sz="1400" dirty="0" err="1">
                <a:highlight>
                  <a:srgbClr val="FFFFFF"/>
                </a:highlight>
              </a:rPr>
              <a:t>base_url</a:t>
            </a:r>
            <a:r>
              <a:rPr lang="en-US" sz="1400" dirty="0">
                <a:highlight>
                  <a:srgbClr val="FFFFFF"/>
                </a:highlight>
              </a:rPr>
              <a:t> </a:t>
            </a:r>
            <a:r>
              <a:rPr lang="en-US" sz="1400" b="1" dirty="0">
                <a:highlight>
                  <a:srgbClr val="FFFFFF"/>
                </a:highlight>
              </a:rPr>
              <a:t>&lt;-</a:t>
            </a:r>
            <a:r>
              <a:rPr lang="en-US" sz="1400" dirty="0">
                <a:highlight>
                  <a:srgbClr val="FFFFFF"/>
                </a:highlight>
              </a:rPr>
              <a:t> "</a:t>
            </a:r>
            <a:r>
              <a:rPr lang="en-US" sz="1400" u="sng" dirty="0">
                <a:highlight>
                  <a:srgbClr val="FFFFFF"/>
                </a:highlight>
              </a:rPr>
              <a:t>http://maps.googleapis.com/maps/</a:t>
            </a:r>
            <a:r>
              <a:rPr lang="en-US" sz="1400" u="sng" dirty="0" err="1">
                <a:highlight>
                  <a:srgbClr val="FFFFFF"/>
                </a:highlight>
              </a:rPr>
              <a:t>api</a:t>
            </a:r>
            <a:r>
              <a:rPr lang="en-US" sz="1400" u="sng" dirty="0">
                <a:highlight>
                  <a:srgbClr val="FFFFFF"/>
                </a:highlight>
              </a:rPr>
              <a:t>/</a:t>
            </a:r>
            <a:r>
              <a:rPr lang="en-US" sz="1400" u="sng" dirty="0" err="1">
                <a:highlight>
                  <a:srgbClr val="FFFFFF"/>
                </a:highlight>
              </a:rPr>
              <a:t>distancematrix</a:t>
            </a:r>
            <a:r>
              <a:rPr lang="en-US" sz="1400" u="sng" dirty="0">
                <a:highlight>
                  <a:srgbClr val="FFFFFF"/>
                </a:highlight>
              </a:rPr>
              <a:t>/xml?</a:t>
            </a:r>
            <a:r>
              <a:rPr lang="en-US" sz="1400" dirty="0">
                <a:highlight>
                  <a:srgbClr val="FFFFFF"/>
                </a:highlight>
              </a:rPr>
              <a:t>"</a:t>
            </a:r>
          </a:p>
          <a:p>
            <a:endParaRPr lang="en-US" sz="1400" dirty="0">
              <a:highlight>
                <a:srgbClr val="FFFFFF"/>
              </a:highlight>
            </a:endParaRPr>
          </a:p>
          <a:p>
            <a:r>
              <a:rPr lang="en-US" sz="1400" dirty="0">
                <a:highlight>
                  <a:srgbClr val="FFFFFF"/>
                </a:highlight>
              </a:rPr>
              <a:t>#stick the </a:t>
            </a:r>
            <a:r>
              <a:rPr lang="en-US" sz="1400" dirty="0" err="1">
                <a:highlight>
                  <a:srgbClr val="FFFFFF"/>
                </a:highlight>
              </a:rPr>
              <a:t>paramters</a:t>
            </a:r>
            <a:r>
              <a:rPr lang="en-US" sz="1400" dirty="0">
                <a:highlight>
                  <a:srgbClr val="FFFFFF"/>
                </a:highlight>
              </a:rPr>
              <a:t> onto this </a:t>
            </a:r>
            <a:r>
              <a:rPr lang="en-US" sz="1400" dirty="0" err="1">
                <a:highlight>
                  <a:srgbClr val="FFFFFF"/>
                </a:highlight>
              </a:rPr>
              <a:t>url</a:t>
            </a:r>
            <a:endParaRPr lang="en-US" sz="1400" dirty="0">
              <a:highlight>
                <a:srgbClr val="FFFFFF"/>
              </a:highlight>
            </a:endParaRPr>
          </a:p>
          <a:p>
            <a:r>
              <a:rPr lang="en-US" sz="1400" dirty="0" err="1">
                <a:highlight>
                  <a:srgbClr val="FFFFFF"/>
                </a:highlight>
              </a:rPr>
              <a:t>test_url</a:t>
            </a:r>
            <a:r>
              <a:rPr lang="en-US" sz="1400" dirty="0">
                <a:highlight>
                  <a:srgbClr val="FFFFFF"/>
                </a:highlight>
              </a:rPr>
              <a:t> </a:t>
            </a:r>
            <a:r>
              <a:rPr lang="en-US" sz="1400" b="1" dirty="0">
                <a:highlight>
                  <a:srgbClr val="FFFFFF"/>
                </a:highlight>
              </a:rPr>
              <a:t>&lt;-</a:t>
            </a:r>
            <a:r>
              <a:rPr lang="en-US" sz="1400" dirty="0">
                <a:highlight>
                  <a:srgbClr val="FFFFFF"/>
                </a:highlight>
              </a:rPr>
              <a:t> paste</a:t>
            </a:r>
            <a:r>
              <a:rPr lang="en-US" sz="1400" b="1" dirty="0">
                <a:highlight>
                  <a:srgbClr val="FFFFFF"/>
                </a:highlight>
              </a:rPr>
              <a:t>(</a:t>
            </a:r>
            <a:r>
              <a:rPr lang="en-US" sz="1400" dirty="0" err="1">
                <a:highlight>
                  <a:srgbClr val="FFFFFF"/>
                </a:highlight>
              </a:rPr>
              <a:t>base_url</a:t>
            </a:r>
            <a:r>
              <a:rPr lang="en-US" sz="1400" dirty="0">
                <a:highlight>
                  <a:srgbClr val="FFFFFF"/>
                </a:highlight>
              </a:rPr>
              <a:t>, "origins=", </a:t>
            </a:r>
            <a:r>
              <a:rPr lang="en-US" sz="1400" dirty="0" err="1">
                <a:highlight>
                  <a:srgbClr val="FFFFFF"/>
                </a:highlight>
              </a:rPr>
              <a:t>df_to_from</a:t>
            </a:r>
            <a:r>
              <a:rPr lang="en-US" sz="1400" b="1" dirty="0">
                <a:highlight>
                  <a:srgbClr val="FFFFFF"/>
                </a:highlight>
              </a:rPr>
              <a:t>[</a:t>
            </a:r>
            <a:r>
              <a:rPr lang="en-US" sz="1400" dirty="0">
                <a:highlight>
                  <a:srgbClr val="FFFFFF"/>
                </a:highlight>
              </a:rPr>
              <a:t>1, 2</a:t>
            </a:r>
            <a:r>
              <a:rPr lang="en-US" sz="1400" b="1" dirty="0">
                <a:highlight>
                  <a:srgbClr val="FFFFFF"/>
                </a:highlight>
              </a:rPr>
              <a:t>]</a:t>
            </a:r>
            <a:r>
              <a:rPr lang="en-US" sz="1400" dirty="0">
                <a:highlight>
                  <a:srgbClr val="FFFFFF"/>
                </a:highlight>
              </a:rPr>
              <a:t>, "&amp;destinations=", </a:t>
            </a:r>
          </a:p>
          <a:p>
            <a:r>
              <a:rPr lang="en-US" sz="1400" dirty="0">
                <a:highlight>
                  <a:srgbClr val="FFFFFF"/>
                </a:highlight>
              </a:rPr>
              <a:t>                  </a:t>
            </a:r>
            <a:r>
              <a:rPr lang="en-US" sz="1400" dirty="0" err="1">
                <a:highlight>
                  <a:srgbClr val="FFFFFF"/>
                </a:highlight>
              </a:rPr>
              <a:t>df_to_from</a:t>
            </a:r>
            <a:r>
              <a:rPr lang="en-US" sz="1400" b="1" dirty="0">
                <a:highlight>
                  <a:srgbClr val="FFFFFF"/>
                </a:highlight>
              </a:rPr>
              <a:t>[</a:t>
            </a:r>
            <a:r>
              <a:rPr lang="en-US" sz="1400" dirty="0">
                <a:highlight>
                  <a:srgbClr val="FFFFFF"/>
                </a:highlight>
              </a:rPr>
              <a:t>1, 1</a:t>
            </a:r>
            <a:r>
              <a:rPr lang="en-US" sz="1400" b="1" dirty="0">
                <a:highlight>
                  <a:srgbClr val="FFFFFF"/>
                </a:highlight>
              </a:rPr>
              <a:t>]</a:t>
            </a:r>
            <a:r>
              <a:rPr lang="en-US" sz="1400" dirty="0">
                <a:highlight>
                  <a:srgbClr val="FFFFFF"/>
                </a:highlight>
              </a:rPr>
              <a:t>, "$mode=driving", </a:t>
            </a:r>
            <a:r>
              <a:rPr lang="en-US" sz="1400" dirty="0" err="1">
                <a:highlight>
                  <a:srgbClr val="FFFFFF"/>
                </a:highlight>
              </a:rPr>
              <a:t>sep</a:t>
            </a:r>
            <a:r>
              <a:rPr lang="en-US" sz="1400" dirty="0">
                <a:highlight>
                  <a:srgbClr val="FFFFFF"/>
                </a:highlight>
              </a:rPr>
              <a:t> </a:t>
            </a:r>
            <a:r>
              <a:rPr lang="en-US" sz="1400" b="1" dirty="0">
                <a:highlight>
                  <a:srgbClr val="FFFFFF"/>
                </a:highlight>
              </a:rPr>
              <a:t>=</a:t>
            </a:r>
            <a:r>
              <a:rPr lang="en-US" sz="1400" dirty="0">
                <a:highlight>
                  <a:srgbClr val="FFFFFF"/>
                </a:highlight>
              </a:rPr>
              <a:t> ""</a:t>
            </a:r>
            <a:r>
              <a:rPr lang="en-US" sz="1400" b="1" dirty="0">
                <a:highlight>
                  <a:srgbClr val="FFFFFF"/>
                </a:highlight>
              </a:rPr>
              <a:t>)</a:t>
            </a:r>
            <a:endParaRPr lang="en-US" sz="1400" dirty="0">
              <a:highlight>
                <a:srgbClr val="FFFFFF"/>
              </a:highlight>
            </a:endParaRPr>
          </a:p>
          <a:p>
            <a:r>
              <a:rPr lang="en-US" sz="1400" dirty="0" err="1">
                <a:highlight>
                  <a:srgbClr val="FFFFFF"/>
                </a:highlight>
              </a:rPr>
              <a:t>test_url</a:t>
            </a:r>
            <a:endParaRPr lang="en-US" sz="1400" dirty="0">
              <a:highlight>
                <a:srgbClr val="FFFFFF"/>
              </a:highlight>
            </a:endParaRPr>
          </a:p>
          <a:p>
            <a:endParaRPr lang="en-US" sz="1400" dirty="0">
              <a:highlight>
                <a:srgbClr val="FFFFFF"/>
              </a:highlight>
            </a:endParaRPr>
          </a:p>
          <a:p>
            <a:r>
              <a:rPr lang="en-US" sz="1400" b="1" dirty="0">
                <a:highlight>
                  <a:srgbClr val="FFFFFF"/>
                </a:highlight>
              </a:rPr>
              <a:t>[</a:t>
            </a:r>
            <a:r>
              <a:rPr lang="en-US" sz="1400" dirty="0">
                <a:highlight>
                  <a:srgbClr val="FFFFFF"/>
                </a:highlight>
              </a:rPr>
              <a:t>1</a:t>
            </a:r>
            <a:r>
              <a:rPr lang="en-US" sz="1400" b="1" dirty="0">
                <a:highlight>
                  <a:srgbClr val="FFFFFF"/>
                </a:highlight>
              </a:rPr>
              <a:t>]</a:t>
            </a:r>
            <a:r>
              <a:rPr lang="en-US" sz="1400" dirty="0">
                <a:highlight>
                  <a:srgbClr val="FFFFFF"/>
                </a:highlight>
              </a:rPr>
              <a:t> "</a:t>
            </a:r>
            <a:r>
              <a:rPr lang="en-US" sz="1400" u="sng" dirty="0">
                <a:highlight>
                  <a:srgbClr val="FFFFFF"/>
                </a:highlight>
              </a:rPr>
              <a:t>http://maps.googleapis.com/maps/</a:t>
            </a:r>
            <a:r>
              <a:rPr lang="en-US" sz="1400" u="sng" dirty="0" err="1">
                <a:highlight>
                  <a:srgbClr val="FFFFFF"/>
                </a:highlight>
              </a:rPr>
              <a:t>api</a:t>
            </a:r>
            <a:r>
              <a:rPr lang="en-US" sz="1400" u="sng" dirty="0">
                <a:highlight>
                  <a:srgbClr val="FFFFFF"/>
                </a:highlight>
              </a:rPr>
              <a:t>/</a:t>
            </a:r>
            <a:r>
              <a:rPr lang="en-US" sz="1400" u="sng" dirty="0" err="1">
                <a:highlight>
                  <a:srgbClr val="FFFFFF"/>
                </a:highlight>
              </a:rPr>
              <a:t>distancematrix</a:t>
            </a:r>
            <a:r>
              <a:rPr lang="en-US" sz="1400" u="sng" dirty="0">
                <a:highlight>
                  <a:srgbClr val="FFFFFF"/>
                </a:highlight>
              </a:rPr>
              <a:t>/</a:t>
            </a:r>
            <a:r>
              <a:rPr lang="en-US" sz="1400" u="sng" dirty="0" err="1">
                <a:highlight>
                  <a:srgbClr val="FFFFFF"/>
                </a:highlight>
              </a:rPr>
              <a:t>xml?origins</a:t>
            </a:r>
            <a:r>
              <a:rPr lang="en-US" sz="1400" u="sng" dirty="0">
                <a:highlight>
                  <a:srgbClr val="FFFFFF"/>
                </a:highlight>
              </a:rPr>
              <a:t>=14400+Clayton+Rd+Ballwin+MO&amp;destinations=15025+Manchester+Rd+Ballwin+MO</a:t>
            </a:r>
            <a:r>
              <a:rPr lang="en-US" sz="1400" dirty="0">
                <a:highlight>
                  <a:srgbClr val="FFFFFF"/>
                </a:highlight>
              </a:rPr>
              <a:t>$mode=driving"</a:t>
            </a:r>
            <a:endParaRPr lang="en-US" sz="1400" dirty="0"/>
          </a:p>
        </p:txBody>
      </p:sp>
      <p:sp>
        <p:nvSpPr>
          <p:cNvPr id="14" name="Right Arrow 13"/>
          <p:cNvSpPr/>
          <p:nvPr/>
        </p:nvSpPr>
        <p:spPr>
          <a:xfrm flipH="1">
            <a:off x="6917495" y="5771626"/>
            <a:ext cx="4667699" cy="7390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We can test this </a:t>
            </a:r>
            <a:r>
              <a:rPr lang="en-US" sz="1400" dirty="0" err="1" smtClean="0"/>
              <a:t>url</a:t>
            </a:r>
            <a:r>
              <a:rPr lang="en-US" sz="1400" dirty="0" smtClean="0"/>
              <a:t> by manually pasting it into our browser</a:t>
            </a:r>
            <a:endParaRPr lang="en-US" sz="1400" dirty="0"/>
          </a:p>
        </p:txBody>
      </p:sp>
    </p:spTree>
    <p:extLst>
      <p:ext uri="{BB962C8B-B14F-4D97-AF65-F5344CB8AC3E}">
        <p14:creationId xmlns:p14="http://schemas.microsoft.com/office/powerpoint/2010/main" val="192629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a:t>
            </a:r>
            <a:endParaRPr lang="en-US" dirty="0"/>
          </a:p>
        </p:txBody>
      </p:sp>
      <p:sp>
        <p:nvSpPr>
          <p:cNvPr id="7" name="Rectangle 6"/>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Our test </a:t>
            </a:r>
            <a:r>
              <a:rPr lang="en-US" dirty="0" err="1" smtClean="0"/>
              <a:t>url</a:t>
            </a:r>
            <a:r>
              <a:rPr lang="en-US" dirty="0" smtClean="0"/>
              <a:t> worked. In the page, we can see the duration and distance elements we are looking for</a:t>
            </a:r>
            <a:endParaRPr lang="en-US" dirty="0"/>
          </a:p>
        </p:txBody>
      </p:sp>
      <p:pic>
        <p:nvPicPr>
          <p:cNvPr id="8" name="Picture 7"/>
          <p:cNvPicPr>
            <a:picLocks noChangeAspect="1"/>
          </p:cNvPicPr>
          <p:nvPr/>
        </p:nvPicPr>
        <p:blipFill>
          <a:blip r:embed="rId2"/>
          <a:stretch>
            <a:fillRect/>
          </a:stretch>
        </p:blipFill>
        <p:spPr>
          <a:xfrm>
            <a:off x="52394" y="2358888"/>
            <a:ext cx="12035954" cy="3882886"/>
          </a:xfrm>
          <a:prstGeom prst="rect">
            <a:avLst/>
          </a:prstGeom>
        </p:spPr>
      </p:pic>
      <p:sp>
        <p:nvSpPr>
          <p:cNvPr id="9" name="Rectangle 8"/>
          <p:cNvSpPr/>
          <p:nvPr/>
        </p:nvSpPr>
        <p:spPr>
          <a:xfrm>
            <a:off x="595618" y="4605556"/>
            <a:ext cx="1837189" cy="27683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595618" y="5173196"/>
            <a:ext cx="1837189" cy="27683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6614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and Parsing Results</a:t>
            </a:r>
            <a:endParaRPr lang="en-US" dirty="0"/>
          </a:p>
        </p:txBody>
      </p:sp>
      <p:sp>
        <p:nvSpPr>
          <p:cNvPr id="8" name="Content Placeholder 7"/>
          <p:cNvSpPr>
            <a:spLocks noGrp="1"/>
          </p:cNvSpPr>
          <p:nvPr>
            <p:ph idx="1"/>
          </p:nvPr>
        </p:nvSpPr>
        <p:spPr/>
        <p:txBody>
          <a:bodyPr/>
          <a:lstStyle/>
          <a:p>
            <a:r>
              <a:rPr lang="en-US" dirty="0" smtClean="0"/>
              <a:t>We use the </a:t>
            </a:r>
            <a:r>
              <a:rPr lang="en-US" b="1" dirty="0" smtClean="0">
                <a:solidFill>
                  <a:schemeClr val="accent2"/>
                </a:solidFill>
              </a:rPr>
              <a:t>GET</a:t>
            </a:r>
            <a:r>
              <a:rPr lang="en-US" dirty="0" smtClean="0">
                <a:solidFill>
                  <a:schemeClr val="accent2"/>
                </a:solidFill>
              </a:rPr>
              <a:t> </a:t>
            </a:r>
            <a:r>
              <a:rPr lang="en-US" dirty="0" smtClean="0"/>
              <a:t>function from </a:t>
            </a:r>
            <a:r>
              <a:rPr lang="en-US" b="1" dirty="0" err="1" smtClean="0">
                <a:solidFill>
                  <a:schemeClr val="accent2"/>
                </a:solidFill>
              </a:rPr>
              <a:t>httr</a:t>
            </a:r>
            <a:r>
              <a:rPr lang="en-US" dirty="0" smtClean="0">
                <a:solidFill>
                  <a:schemeClr val="accent2"/>
                </a:solidFill>
              </a:rPr>
              <a:t> </a:t>
            </a:r>
            <a:r>
              <a:rPr lang="en-US" dirty="0" smtClean="0"/>
              <a:t>to call the API and then </a:t>
            </a:r>
            <a:r>
              <a:rPr lang="en-US" b="1" dirty="0" err="1" smtClean="0">
                <a:solidFill>
                  <a:schemeClr val="accent2"/>
                </a:solidFill>
              </a:rPr>
              <a:t>xmlParse</a:t>
            </a:r>
            <a:r>
              <a:rPr lang="en-US" dirty="0" smtClean="0">
                <a:solidFill>
                  <a:schemeClr val="accent2"/>
                </a:solidFill>
              </a:rPr>
              <a:t> </a:t>
            </a:r>
            <a:r>
              <a:rPr lang="en-US" dirty="0" smtClean="0"/>
              <a:t>from the </a:t>
            </a:r>
            <a:r>
              <a:rPr lang="en-US" b="1" dirty="0" smtClean="0">
                <a:solidFill>
                  <a:schemeClr val="accent2"/>
                </a:solidFill>
              </a:rPr>
              <a:t>XML</a:t>
            </a:r>
            <a:r>
              <a:rPr lang="en-US" dirty="0" smtClean="0">
                <a:solidFill>
                  <a:schemeClr val="accent2"/>
                </a:solidFill>
              </a:rPr>
              <a:t> </a:t>
            </a:r>
            <a:r>
              <a:rPr lang="en-US" dirty="0" smtClean="0"/>
              <a:t>package to process that call into an XML file. Then we use other functions from </a:t>
            </a:r>
            <a:r>
              <a:rPr lang="en-US" b="1" dirty="0" smtClean="0">
                <a:solidFill>
                  <a:schemeClr val="accent2"/>
                </a:solidFill>
              </a:rPr>
              <a:t>XML</a:t>
            </a:r>
            <a:r>
              <a:rPr lang="en-US" dirty="0" smtClean="0">
                <a:solidFill>
                  <a:schemeClr val="accent2"/>
                </a:solidFill>
              </a:rPr>
              <a:t> </a:t>
            </a:r>
            <a:r>
              <a:rPr lang="en-US" dirty="0" smtClean="0"/>
              <a:t>to get the information we want</a:t>
            </a:r>
          </a:p>
          <a:p>
            <a:pPr marL="0" indent="0">
              <a:buNone/>
            </a:pPr>
            <a:endParaRPr lang="en-US" dirty="0"/>
          </a:p>
        </p:txBody>
      </p:sp>
      <p:sp>
        <p:nvSpPr>
          <p:cNvPr id="7" name="Rectangle 6"/>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We have established that we can generate the </a:t>
            </a:r>
            <a:r>
              <a:rPr lang="en-US" dirty="0" err="1" smtClean="0"/>
              <a:t>url</a:t>
            </a:r>
            <a:r>
              <a:rPr lang="en-US" dirty="0" smtClean="0"/>
              <a:t> we want. Now, we need to programmatically call the API and parse the results</a:t>
            </a:r>
            <a:endParaRPr lang="en-US" dirty="0"/>
          </a:p>
        </p:txBody>
      </p:sp>
      <p:sp>
        <p:nvSpPr>
          <p:cNvPr id="9" name="Rectangle 8"/>
          <p:cNvSpPr/>
          <p:nvPr/>
        </p:nvSpPr>
        <p:spPr>
          <a:xfrm>
            <a:off x="162609" y="2842159"/>
            <a:ext cx="6096000" cy="900246"/>
          </a:xfrm>
          <a:prstGeom prst="rect">
            <a:avLst/>
          </a:prstGeom>
        </p:spPr>
        <p:txBody>
          <a:bodyPr>
            <a:spAutoFit/>
          </a:bodyPr>
          <a:lstStyle/>
          <a:p>
            <a:r>
              <a:rPr lang="en-US" sz="1050" dirty="0">
                <a:highlight>
                  <a:srgbClr val="FFFFFF"/>
                </a:highlight>
              </a:rPr>
              <a:t>library</a:t>
            </a:r>
            <a:r>
              <a:rPr lang="en-US" sz="1050" b="1" dirty="0">
                <a:highlight>
                  <a:srgbClr val="FFFFFF"/>
                </a:highlight>
              </a:rPr>
              <a:t>(</a:t>
            </a:r>
            <a:r>
              <a:rPr lang="en-US" sz="1050" dirty="0" err="1">
                <a:highlight>
                  <a:srgbClr val="FFFFFF"/>
                </a:highlight>
              </a:rPr>
              <a:t>httr</a:t>
            </a:r>
            <a:r>
              <a:rPr lang="en-US" sz="1050" b="1" dirty="0">
                <a:highlight>
                  <a:srgbClr val="FFFFFF"/>
                </a:highlight>
              </a:rPr>
              <a:t>)</a:t>
            </a:r>
            <a:r>
              <a:rPr lang="en-US" sz="1050" dirty="0">
                <a:highlight>
                  <a:srgbClr val="FFFFFF"/>
                </a:highlight>
              </a:rPr>
              <a:t>    </a:t>
            </a:r>
          </a:p>
          <a:p>
            <a:r>
              <a:rPr lang="en-US" sz="1050" dirty="0">
                <a:highlight>
                  <a:srgbClr val="FFFFFF"/>
                </a:highlight>
              </a:rPr>
              <a:t>library</a:t>
            </a:r>
            <a:r>
              <a:rPr lang="en-US" sz="1050" b="1" dirty="0">
                <a:highlight>
                  <a:srgbClr val="FFFFFF"/>
                </a:highlight>
              </a:rPr>
              <a:t>(</a:t>
            </a:r>
            <a:r>
              <a:rPr lang="en-US" sz="1050" dirty="0">
                <a:highlight>
                  <a:srgbClr val="FFFFFF"/>
                </a:highlight>
              </a:rPr>
              <a:t>XML</a:t>
            </a:r>
            <a:r>
              <a:rPr lang="en-US" sz="1050" b="1" dirty="0">
                <a:highlight>
                  <a:srgbClr val="FFFFFF"/>
                </a:highlight>
              </a:rPr>
              <a:t>)</a:t>
            </a:r>
            <a:endParaRPr lang="en-US" sz="1050" dirty="0">
              <a:highlight>
                <a:srgbClr val="FFFFFF"/>
              </a:highlight>
            </a:endParaRPr>
          </a:p>
          <a:p>
            <a:r>
              <a:rPr lang="en-US" sz="1050" dirty="0">
                <a:highlight>
                  <a:srgbClr val="FFFFFF"/>
                </a:highlight>
              </a:rPr>
              <a:t>#GET the web results with GET from </a:t>
            </a:r>
            <a:r>
              <a:rPr lang="en-US" sz="1050" dirty="0" err="1">
                <a:highlight>
                  <a:srgbClr val="FFFFFF"/>
                </a:highlight>
              </a:rPr>
              <a:t>httr</a:t>
            </a:r>
            <a:r>
              <a:rPr lang="en-US" sz="1050" dirty="0">
                <a:highlight>
                  <a:srgbClr val="FFFFFF"/>
                </a:highlight>
              </a:rPr>
              <a:t> and parse them with </a:t>
            </a:r>
            <a:r>
              <a:rPr lang="en-US" sz="1050" dirty="0" err="1">
                <a:highlight>
                  <a:srgbClr val="FFFFFF"/>
                </a:highlight>
              </a:rPr>
              <a:t>xmlParse</a:t>
            </a:r>
            <a:r>
              <a:rPr lang="en-US" sz="1050" dirty="0">
                <a:highlight>
                  <a:srgbClr val="FFFFFF"/>
                </a:highlight>
              </a:rPr>
              <a:t> from XML</a:t>
            </a:r>
          </a:p>
          <a:p>
            <a:r>
              <a:rPr lang="en-US" sz="1050" dirty="0" err="1">
                <a:highlight>
                  <a:srgbClr val="FFFFFF"/>
                </a:highlight>
              </a:rPr>
              <a:t>xml_res</a:t>
            </a:r>
            <a:r>
              <a:rPr lang="en-US" sz="1050" dirty="0">
                <a:highlight>
                  <a:srgbClr val="FFFFFF"/>
                </a:highlight>
              </a:rPr>
              <a:t> </a:t>
            </a:r>
            <a:r>
              <a:rPr lang="en-US" sz="1050" b="1" dirty="0">
                <a:highlight>
                  <a:srgbClr val="FFFFFF"/>
                </a:highlight>
              </a:rPr>
              <a:t>&lt;-</a:t>
            </a:r>
            <a:r>
              <a:rPr lang="en-US" sz="1050" dirty="0">
                <a:highlight>
                  <a:srgbClr val="FFFFFF"/>
                </a:highlight>
              </a:rPr>
              <a:t> </a:t>
            </a:r>
            <a:r>
              <a:rPr lang="en-US" sz="1050" dirty="0" err="1">
                <a:highlight>
                  <a:srgbClr val="FFFFFF"/>
                </a:highlight>
              </a:rPr>
              <a:t>xmlParse</a:t>
            </a:r>
            <a:r>
              <a:rPr lang="en-US" sz="1050" b="1" dirty="0">
                <a:highlight>
                  <a:srgbClr val="FFFFFF"/>
                </a:highlight>
              </a:rPr>
              <a:t>(</a:t>
            </a:r>
            <a:r>
              <a:rPr lang="en-US" sz="1050" dirty="0">
                <a:highlight>
                  <a:srgbClr val="FFFFFF"/>
                </a:highlight>
              </a:rPr>
              <a:t>GET</a:t>
            </a:r>
            <a:r>
              <a:rPr lang="en-US" sz="1050" b="1" dirty="0">
                <a:highlight>
                  <a:srgbClr val="FFFFFF"/>
                </a:highlight>
              </a:rPr>
              <a:t>(</a:t>
            </a:r>
            <a:r>
              <a:rPr lang="en-US" sz="1050" dirty="0" err="1">
                <a:highlight>
                  <a:srgbClr val="FFFFFF"/>
                </a:highlight>
              </a:rPr>
              <a:t>test_url</a:t>
            </a:r>
            <a:r>
              <a:rPr lang="en-US" sz="1050" b="1" dirty="0">
                <a:highlight>
                  <a:srgbClr val="FFFFFF"/>
                </a:highlight>
              </a:rPr>
              <a:t>))</a:t>
            </a:r>
            <a:endParaRPr lang="en-US" sz="1050" dirty="0">
              <a:highlight>
                <a:srgbClr val="FFFFFF"/>
              </a:highlight>
            </a:endParaRPr>
          </a:p>
          <a:p>
            <a:r>
              <a:rPr lang="en-US" sz="1050" dirty="0" err="1">
                <a:highlight>
                  <a:srgbClr val="FFFFFF"/>
                </a:highlight>
              </a:rPr>
              <a:t>xml_res</a:t>
            </a:r>
            <a:r>
              <a:rPr lang="en-US" sz="1050" dirty="0">
                <a:highlight>
                  <a:srgbClr val="FFFFFF"/>
                </a:highlight>
              </a:rPr>
              <a:t> </a:t>
            </a:r>
            <a:endParaRPr lang="en-US" sz="1050" dirty="0"/>
          </a:p>
        </p:txBody>
      </p:sp>
      <p:sp>
        <p:nvSpPr>
          <p:cNvPr id="10" name="Rectangle 9"/>
          <p:cNvSpPr/>
          <p:nvPr/>
        </p:nvSpPr>
        <p:spPr>
          <a:xfrm>
            <a:off x="162609" y="3748769"/>
            <a:ext cx="6096000" cy="3162404"/>
          </a:xfrm>
          <a:prstGeom prst="rect">
            <a:avLst/>
          </a:prstGeom>
        </p:spPr>
        <p:txBody>
          <a:bodyPr>
            <a:spAutoFit/>
          </a:bodyPr>
          <a:lstStyle/>
          <a:p>
            <a:r>
              <a:rPr lang="en-US" sz="1050" b="1" dirty="0">
                <a:highlight>
                  <a:srgbClr val="FFFFFF"/>
                </a:highlight>
              </a:rPr>
              <a:t>&lt;?</a:t>
            </a:r>
            <a:r>
              <a:rPr lang="en-US" sz="1050" dirty="0">
                <a:highlight>
                  <a:srgbClr val="FFFFFF"/>
                </a:highlight>
              </a:rPr>
              <a:t>xml version</a:t>
            </a:r>
            <a:r>
              <a:rPr lang="en-US" sz="1050" b="1" dirty="0">
                <a:highlight>
                  <a:srgbClr val="FFFFFF"/>
                </a:highlight>
              </a:rPr>
              <a:t>=</a:t>
            </a:r>
            <a:r>
              <a:rPr lang="en-US" sz="1050" dirty="0">
                <a:highlight>
                  <a:srgbClr val="FFFFFF"/>
                </a:highlight>
              </a:rPr>
              <a:t>"1.0" encoding</a:t>
            </a:r>
            <a:r>
              <a:rPr lang="en-US" sz="1050" b="1" dirty="0">
                <a:highlight>
                  <a:srgbClr val="FFFFFF"/>
                </a:highlight>
              </a:rPr>
              <a:t>=</a:t>
            </a:r>
            <a:r>
              <a:rPr lang="en-US" sz="1050" dirty="0">
                <a:highlight>
                  <a:srgbClr val="FFFFFF"/>
                </a:highlight>
              </a:rPr>
              <a:t>"UTF-8"</a:t>
            </a:r>
            <a:r>
              <a:rPr lang="en-US" sz="1050" b="1" dirty="0">
                <a:highlight>
                  <a:srgbClr val="FFFFFF"/>
                </a:highlight>
              </a:rPr>
              <a:t>?&gt;</a:t>
            </a:r>
            <a:endParaRPr lang="en-US" sz="1050" dirty="0">
              <a:highlight>
                <a:srgbClr val="FFFFFF"/>
              </a:highlight>
            </a:endParaRPr>
          </a:p>
          <a:p>
            <a:r>
              <a:rPr lang="en-US" sz="1050" b="1" dirty="0">
                <a:highlight>
                  <a:srgbClr val="FFFFFF"/>
                </a:highlight>
              </a:rPr>
              <a:t>&lt;</a:t>
            </a:r>
            <a:r>
              <a:rPr lang="en-US" sz="1050" dirty="0" err="1">
                <a:highlight>
                  <a:srgbClr val="FFFFFF"/>
                </a:highlight>
              </a:rPr>
              <a:t>DistanceMatrixResponse</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status</a:t>
            </a:r>
            <a:r>
              <a:rPr lang="en-US" sz="1050" b="1" dirty="0">
                <a:highlight>
                  <a:srgbClr val="FFFFFF"/>
                </a:highlight>
              </a:rPr>
              <a:t>&gt;</a:t>
            </a:r>
            <a:r>
              <a:rPr lang="en-US" sz="1050" dirty="0">
                <a:highlight>
                  <a:srgbClr val="FFFFFF"/>
                </a:highlight>
              </a:rPr>
              <a:t>OK</a:t>
            </a:r>
            <a:r>
              <a:rPr lang="en-US" sz="1050" b="1" dirty="0">
                <a:highlight>
                  <a:srgbClr val="FFFFFF"/>
                </a:highlight>
              </a:rPr>
              <a:t>&lt;/</a:t>
            </a:r>
            <a:r>
              <a:rPr lang="en-US" sz="1050" dirty="0">
                <a:highlight>
                  <a:srgbClr val="FFFFFF"/>
                </a:highlight>
              </a:rPr>
              <a:t>status</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err="1">
                <a:highlight>
                  <a:srgbClr val="FFFFFF"/>
                </a:highlight>
              </a:rPr>
              <a:t>origin_address</a:t>
            </a:r>
            <a:r>
              <a:rPr lang="en-US" sz="1050" b="1" dirty="0">
                <a:highlight>
                  <a:srgbClr val="FFFFFF"/>
                </a:highlight>
              </a:rPr>
              <a:t>&gt;</a:t>
            </a:r>
            <a:r>
              <a:rPr lang="en-US" sz="1050" dirty="0">
                <a:highlight>
                  <a:srgbClr val="FFFFFF"/>
                </a:highlight>
              </a:rPr>
              <a:t>14400 Clayton Rd, Ballwin, MO 63011, USA</a:t>
            </a:r>
            <a:r>
              <a:rPr lang="en-US" sz="1050" b="1" dirty="0">
                <a:highlight>
                  <a:srgbClr val="FFFFFF"/>
                </a:highlight>
              </a:rPr>
              <a:t>&lt;/</a:t>
            </a:r>
            <a:r>
              <a:rPr lang="en-US" sz="1050" dirty="0" err="1">
                <a:highlight>
                  <a:srgbClr val="FFFFFF"/>
                </a:highlight>
              </a:rPr>
              <a:t>origin_address</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err="1">
                <a:highlight>
                  <a:srgbClr val="FFFFFF"/>
                </a:highlight>
              </a:rPr>
              <a:t>destination_address</a:t>
            </a:r>
            <a:r>
              <a:rPr lang="en-US" sz="1050" b="1" dirty="0">
                <a:highlight>
                  <a:srgbClr val="FFFFFF"/>
                </a:highlight>
              </a:rPr>
              <a:t>&gt;</a:t>
            </a:r>
            <a:r>
              <a:rPr lang="en-US" sz="1050" dirty="0">
                <a:highlight>
                  <a:srgbClr val="FFFFFF"/>
                </a:highlight>
              </a:rPr>
              <a:t>15025 Manchester Rd, Ballwin, MO 63011, USA</a:t>
            </a:r>
            <a:r>
              <a:rPr lang="en-US" sz="1050" b="1" dirty="0">
                <a:highlight>
                  <a:srgbClr val="FFFFFF"/>
                </a:highlight>
              </a:rPr>
              <a:t>&lt;/</a:t>
            </a:r>
            <a:r>
              <a:rPr lang="en-US" sz="1050" dirty="0" err="1">
                <a:highlight>
                  <a:srgbClr val="FFFFFF"/>
                </a:highlight>
              </a:rPr>
              <a:t>destination_address</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row</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element</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status</a:t>
            </a:r>
            <a:r>
              <a:rPr lang="en-US" sz="1050" b="1" dirty="0">
                <a:highlight>
                  <a:srgbClr val="FFFFFF"/>
                </a:highlight>
              </a:rPr>
              <a:t>&gt;</a:t>
            </a:r>
            <a:r>
              <a:rPr lang="en-US" sz="1050" dirty="0">
                <a:highlight>
                  <a:srgbClr val="FFFFFF"/>
                </a:highlight>
              </a:rPr>
              <a:t>OK</a:t>
            </a:r>
            <a:r>
              <a:rPr lang="en-US" sz="1050" b="1" dirty="0">
                <a:highlight>
                  <a:srgbClr val="FFFFFF"/>
                </a:highlight>
              </a:rPr>
              <a:t>&lt;/</a:t>
            </a:r>
            <a:r>
              <a:rPr lang="en-US" sz="1050" dirty="0">
                <a:highlight>
                  <a:srgbClr val="FFFFFF"/>
                </a:highlight>
              </a:rPr>
              <a:t>status</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duration</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value</a:t>
            </a:r>
            <a:r>
              <a:rPr lang="en-US" sz="1050" b="1" dirty="0">
                <a:highlight>
                  <a:srgbClr val="FFFFFF"/>
                </a:highlight>
              </a:rPr>
              <a:t>&gt;</a:t>
            </a:r>
            <a:r>
              <a:rPr lang="en-US" sz="1050" dirty="0">
                <a:highlight>
                  <a:srgbClr val="FFFFFF"/>
                </a:highlight>
              </a:rPr>
              <a:t>540</a:t>
            </a:r>
            <a:r>
              <a:rPr lang="en-US" sz="1050" b="1" dirty="0">
                <a:highlight>
                  <a:srgbClr val="FFFFFF"/>
                </a:highlight>
              </a:rPr>
              <a:t>&lt;/</a:t>
            </a:r>
            <a:r>
              <a:rPr lang="en-US" sz="1050" dirty="0">
                <a:highlight>
                  <a:srgbClr val="FFFFFF"/>
                </a:highlight>
              </a:rPr>
              <a:t>value</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text</a:t>
            </a:r>
            <a:r>
              <a:rPr lang="en-US" sz="1050" b="1" dirty="0">
                <a:highlight>
                  <a:srgbClr val="FFFFFF"/>
                </a:highlight>
              </a:rPr>
              <a:t>&gt;</a:t>
            </a:r>
            <a:r>
              <a:rPr lang="en-US" sz="1050" dirty="0">
                <a:highlight>
                  <a:srgbClr val="FFFFFF"/>
                </a:highlight>
              </a:rPr>
              <a:t>9 mins</a:t>
            </a:r>
            <a:r>
              <a:rPr lang="en-US" sz="1050" b="1" dirty="0">
                <a:highlight>
                  <a:srgbClr val="FFFFFF"/>
                </a:highlight>
              </a:rPr>
              <a:t>&lt;/</a:t>
            </a:r>
            <a:r>
              <a:rPr lang="en-US" sz="1050" dirty="0">
                <a:highlight>
                  <a:srgbClr val="FFFFFF"/>
                </a:highlight>
              </a:rPr>
              <a:t>text</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duration</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distance</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value</a:t>
            </a:r>
            <a:r>
              <a:rPr lang="en-US" sz="1050" b="1" dirty="0">
                <a:highlight>
                  <a:srgbClr val="FFFFFF"/>
                </a:highlight>
              </a:rPr>
              <a:t>&gt;</a:t>
            </a:r>
            <a:r>
              <a:rPr lang="en-US" sz="1050" dirty="0">
                <a:highlight>
                  <a:srgbClr val="FFFFFF"/>
                </a:highlight>
              </a:rPr>
              <a:t>6206</a:t>
            </a:r>
            <a:r>
              <a:rPr lang="en-US" sz="1050" b="1" dirty="0">
                <a:highlight>
                  <a:srgbClr val="FFFFFF"/>
                </a:highlight>
              </a:rPr>
              <a:t>&lt;/</a:t>
            </a:r>
            <a:r>
              <a:rPr lang="en-US" sz="1050" dirty="0">
                <a:highlight>
                  <a:srgbClr val="FFFFFF"/>
                </a:highlight>
              </a:rPr>
              <a:t>value</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text</a:t>
            </a:r>
            <a:r>
              <a:rPr lang="en-US" sz="1050" b="1" dirty="0">
                <a:highlight>
                  <a:srgbClr val="FFFFFF"/>
                </a:highlight>
              </a:rPr>
              <a:t>&gt;</a:t>
            </a:r>
            <a:r>
              <a:rPr lang="en-US" sz="1050" dirty="0">
                <a:highlight>
                  <a:srgbClr val="FFFFFF"/>
                </a:highlight>
              </a:rPr>
              <a:t>6.2 km</a:t>
            </a:r>
            <a:r>
              <a:rPr lang="en-US" sz="1050" b="1" dirty="0">
                <a:highlight>
                  <a:srgbClr val="FFFFFF"/>
                </a:highlight>
              </a:rPr>
              <a:t>&lt;/</a:t>
            </a:r>
            <a:r>
              <a:rPr lang="en-US" sz="1050" dirty="0">
                <a:highlight>
                  <a:srgbClr val="FFFFFF"/>
                </a:highlight>
              </a:rPr>
              <a:t>text</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distance</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element</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row</a:t>
            </a:r>
            <a:r>
              <a:rPr lang="en-US" sz="1050" b="1" dirty="0">
                <a:highlight>
                  <a:srgbClr val="FFFFFF"/>
                </a:highlight>
              </a:rPr>
              <a:t>&gt;</a:t>
            </a:r>
            <a:endParaRPr lang="en-US" sz="1050" dirty="0">
              <a:highlight>
                <a:srgbClr val="FFFFFF"/>
              </a:highlight>
            </a:endParaRPr>
          </a:p>
          <a:p>
            <a:r>
              <a:rPr lang="en-US" sz="1050" b="1" dirty="0">
                <a:highlight>
                  <a:srgbClr val="FFFFFF"/>
                </a:highlight>
              </a:rPr>
              <a:t>&lt;/</a:t>
            </a:r>
            <a:r>
              <a:rPr lang="en-US" sz="1050" dirty="0" err="1">
                <a:highlight>
                  <a:srgbClr val="FFFFFF"/>
                </a:highlight>
              </a:rPr>
              <a:t>DistanceMatrixResponse</a:t>
            </a:r>
            <a:r>
              <a:rPr lang="en-US" sz="1050" b="1" dirty="0">
                <a:highlight>
                  <a:srgbClr val="FFFFFF"/>
                </a:highlight>
              </a:rPr>
              <a:t>&gt;</a:t>
            </a:r>
            <a:endParaRPr lang="en-US" sz="1050" dirty="0"/>
          </a:p>
        </p:txBody>
      </p:sp>
      <p:cxnSp>
        <p:nvCxnSpPr>
          <p:cNvPr id="24" name="Straight Connector 23"/>
          <p:cNvCxnSpPr/>
          <p:nvPr/>
        </p:nvCxnSpPr>
        <p:spPr>
          <a:xfrm>
            <a:off x="5980485" y="3211875"/>
            <a:ext cx="0" cy="3506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26002" y="2982803"/>
            <a:ext cx="6096000" cy="3970318"/>
          </a:xfrm>
          <a:prstGeom prst="rect">
            <a:avLst/>
          </a:prstGeom>
        </p:spPr>
        <p:txBody>
          <a:bodyPr>
            <a:spAutoFit/>
          </a:bodyPr>
          <a:lstStyle/>
          <a:p>
            <a:r>
              <a:rPr lang="en-US" sz="1050" dirty="0">
                <a:highlight>
                  <a:srgbClr val="FFFFFF"/>
                </a:highlight>
              </a:rPr>
              <a:t>#extract the </a:t>
            </a:r>
            <a:r>
              <a:rPr lang="en-US" sz="1050" dirty="0" err="1">
                <a:highlight>
                  <a:srgbClr val="FFFFFF"/>
                </a:highlight>
              </a:rPr>
              <a:t>durration</a:t>
            </a:r>
            <a:r>
              <a:rPr lang="en-US" sz="1050" dirty="0">
                <a:highlight>
                  <a:srgbClr val="FFFFFF"/>
                </a:highlight>
              </a:rPr>
              <a:t> path</a:t>
            </a:r>
          </a:p>
          <a:p>
            <a:r>
              <a:rPr lang="en-US" sz="1050" dirty="0" err="1">
                <a:highlight>
                  <a:srgbClr val="FFFFFF"/>
                </a:highlight>
              </a:rPr>
              <a:t>xpathApply</a:t>
            </a:r>
            <a:r>
              <a:rPr lang="en-US" sz="1050" b="1" dirty="0">
                <a:highlight>
                  <a:srgbClr val="FFFFFF"/>
                </a:highlight>
              </a:rPr>
              <a:t>(</a:t>
            </a:r>
            <a:r>
              <a:rPr lang="en-US" sz="1050" dirty="0" err="1">
                <a:highlight>
                  <a:srgbClr val="FFFFFF"/>
                </a:highlight>
              </a:rPr>
              <a:t>xml_res</a:t>
            </a:r>
            <a:r>
              <a:rPr lang="en-US" sz="1050" dirty="0">
                <a:highlight>
                  <a:srgbClr val="FFFFFF"/>
                </a:highlight>
              </a:rPr>
              <a:t>, path </a:t>
            </a:r>
            <a:r>
              <a:rPr lang="en-US" sz="1050" b="1" dirty="0">
                <a:highlight>
                  <a:srgbClr val="FFFFFF"/>
                </a:highlight>
              </a:rPr>
              <a:t>=</a:t>
            </a:r>
            <a:r>
              <a:rPr lang="en-US" sz="1050" dirty="0">
                <a:highlight>
                  <a:srgbClr val="FFFFFF"/>
                </a:highlight>
              </a:rPr>
              <a:t> "//duration"</a:t>
            </a:r>
            <a:r>
              <a:rPr lang="en-US" sz="1050" b="1" dirty="0">
                <a:highlight>
                  <a:srgbClr val="FFFFFF"/>
                </a:highlight>
              </a:rPr>
              <a:t>)</a:t>
            </a:r>
            <a:endParaRPr lang="en-US" sz="1050" dirty="0">
              <a:highlight>
                <a:srgbClr val="FFFFFF"/>
              </a:highlight>
            </a:endParaRPr>
          </a:p>
          <a:p>
            <a:r>
              <a:rPr lang="en-US" sz="1050" b="1" dirty="0">
                <a:highlight>
                  <a:srgbClr val="FFFFFF"/>
                </a:highlight>
              </a:rPr>
              <a:t>[[</a:t>
            </a:r>
            <a:r>
              <a:rPr lang="en-US" sz="1050" dirty="0">
                <a:highlight>
                  <a:srgbClr val="FFFFFF"/>
                </a:highlight>
              </a:rPr>
              <a:t>1</a:t>
            </a:r>
            <a:r>
              <a:rPr lang="en-US" sz="1050" b="1" dirty="0">
                <a:highlight>
                  <a:srgbClr val="FFFFFF"/>
                </a:highlight>
              </a:rPr>
              <a:t>]]</a:t>
            </a:r>
            <a:endParaRPr lang="en-US" sz="1050" dirty="0">
              <a:highlight>
                <a:srgbClr val="FFFFFF"/>
              </a:highlight>
            </a:endParaRPr>
          </a:p>
          <a:p>
            <a:r>
              <a:rPr lang="en-US" sz="1050" b="1" dirty="0">
                <a:highlight>
                  <a:srgbClr val="FFFFFF"/>
                </a:highlight>
              </a:rPr>
              <a:t>&lt;</a:t>
            </a:r>
            <a:r>
              <a:rPr lang="en-US" sz="1050" dirty="0">
                <a:highlight>
                  <a:srgbClr val="FFFFFF"/>
                </a:highlight>
              </a:rPr>
              <a:t>duration</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value</a:t>
            </a:r>
            <a:r>
              <a:rPr lang="en-US" sz="1050" b="1" dirty="0">
                <a:highlight>
                  <a:srgbClr val="FFFFFF"/>
                </a:highlight>
              </a:rPr>
              <a:t>&gt;</a:t>
            </a:r>
            <a:r>
              <a:rPr lang="en-US" sz="1050" dirty="0">
                <a:highlight>
                  <a:srgbClr val="FFFFFF"/>
                </a:highlight>
              </a:rPr>
              <a:t>540</a:t>
            </a:r>
            <a:r>
              <a:rPr lang="en-US" sz="1050" b="1" dirty="0">
                <a:highlight>
                  <a:srgbClr val="FFFFFF"/>
                </a:highlight>
              </a:rPr>
              <a:t>&lt;/</a:t>
            </a:r>
            <a:r>
              <a:rPr lang="en-US" sz="1050" dirty="0">
                <a:highlight>
                  <a:srgbClr val="FFFFFF"/>
                </a:highlight>
              </a:rPr>
              <a:t>value</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text</a:t>
            </a:r>
            <a:r>
              <a:rPr lang="en-US" sz="1050" b="1" dirty="0">
                <a:highlight>
                  <a:srgbClr val="FFFFFF"/>
                </a:highlight>
              </a:rPr>
              <a:t>&gt;</a:t>
            </a:r>
            <a:r>
              <a:rPr lang="en-US" sz="1050" dirty="0">
                <a:highlight>
                  <a:srgbClr val="FFFFFF"/>
                </a:highlight>
              </a:rPr>
              <a:t>9 mins</a:t>
            </a:r>
            <a:r>
              <a:rPr lang="en-US" sz="1050" b="1" dirty="0">
                <a:highlight>
                  <a:srgbClr val="FFFFFF"/>
                </a:highlight>
              </a:rPr>
              <a:t>&lt;/</a:t>
            </a:r>
            <a:r>
              <a:rPr lang="en-US" sz="1050" dirty="0">
                <a:highlight>
                  <a:srgbClr val="FFFFFF"/>
                </a:highlight>
              </a:rPr>
              <a:t>text</a:t>
            </a:r>
            <a:r>
              <a:rPr lang="en-US" sz="1050" b="1" dirty="0">
                <a:highlight>
                  <a:srgbClr val="FFFFFF"/>
                </a:highlight>
              </a:rPr>
              <a:t>&gt;</a:t>
            </a:r>
            <a:endParaRPr lang="en-US" sz="1050" dirty="0">
              <a:highlight>
                <a:srgbClr val="FFFFFF"/>
              </a:highlight>
            </a:endParaRPr>
          </a:p>
          <a:p>
            <a:r>
              <a:rPr lang="en-US" sz="1050" b="1" dirty="0">
                <a:highlight>
                  <a:srgbClr val="FFFFFF"/>
                </a:highlight>
              </a:rPr>
              <a:t>&lt;/</a:t>
            </a:r>
            <a:r>
              <a:rPr lang="en-US" sz="1050" dirty="0">
                <a:highlight>
                  <a:srgbClr val="FFFFFF"/>
                </a:highlight>
              </a:rPr>
              <a:t>duration</a:t>
            </a:r>
            <a:r>
              <a:rPr lang="en-US" sz="1050" b="1" dirty="0">
                <a:highlight>
                  <a:srgbClr val="FFFFFF"/>
                </a:highlight>
              </a:rPr>
              <a:t>&gt;</a:t>
            </a:r>
            <a:r>
              <a:rPr lang="en-US" sz="1050" dirty="0">
                <a:highlight>
                  <a:srgbClr val="FFFFFF"/>
                </a:highlight>
              </a:rPr>
              <a:t> </a:t>
            </a:r>
          </a:p>
          <a:p>
            <a:endParaRPr lang="en-US" sz="1050" dirty="0">
              <a:highlight>
                <a:srgbClr val="FFFFFF"/>
              </a:highlight>
            </a:endParaRPr>
          </a:p>
          <a:p>
            <a:r>
              <a:rPr lang="en-US" sz="1050" dirty="0" err="1">
                <a:highlight>
                  <a:srgbClr val="FFFFFF"/>
                </a:highlight>
              </a:rPr>
              <a:t>attr</a:t>
            </a:r>
            <a:r>
              <a:rPr lang="en-US" sz="1050" b="1" dirty="0">
                <a:highlight>
                  <a:srgbClr val="FFFFFF"/>
                </a:highlight>
              </a:rPr>
              <a:t>(</a:t>
            </a:r>
            <a:r>
              <a:rPr lang="en-US" sz="1050" dirty="0">
                <a:highlight>
                  <a:srgbClr val="FFFFFF"/>
                </a:highlight>
              </a:rPr>
              <a:t>,"class"</a:t>
            </a:r>
            <a:r>
              <a:rPr lang="en-US" sz="1050" b="1" dirty="0">
                <a:highlight>
                  <a:srgbClr val="FFFFFF"/>
                </a:highlight>
              </a:rPr>
              <a:t>)</a:t>
            </a:r>
            <a:endParaRPr lang="en-US" sz="1050" dirty="0">
              <a:highlight>
                <a:srgbClr val="FFFFFF"/>
              </a:highlight>
            </a:endParaRPr>
          </a:p>
          <a:p>
            <a:r>
              <a:rPr lang="en-US" sz="1050" b="1" dirty="0">
                <a:highlight>
                  <a:srgbClr val="FFFFFF"/>
                </a:highlight>
              </a:rPr>
              <a:t>[</a:t>
            </a:r>
            <a:r>
              <a:rPr lang="en-US" sz="1050" dirty="0">
                <a:highlight>
                  <a:srgbClr val="FFFFFF"/>
                </a:highlight>
              </a:rPr>
              <a:t>1</a:t>
            </a:r>
            <a:r>
              <a:rPr lang="en-US" sz="1050" b="1" dirty="0">
                <a:highlight>
                  <a:srgbClr val="FFFFFF"/>
                </a:highlight>
              </a:rPr>
              <a:t>]</a:t>
            </a:r>
            <a:r>
              <a:rPr lang="en-US" sz="1050" dirty="0">
                <a:highlight>
                  <a:srgbClr val="FFFFFF"/>
                </a:highlight>
              </a:rPr>
              <a:t> "</a:t>
            </a:r>
            <a:r>
              <a:rPr lang="en-US" sz="1050" dirty="0" err="1">
                <a:highlight>
                  <a:srgbClr val="FFFFFF"/>
                </a:highlight>
              </a:rPr>
              <a:t>XMLNodeSet</a:t>
            </a:r>
            <a:r>
              <a:rPr lang="en-US" sz="1050" dirty="0">
                <a:highlight>
                  <a:srgbClr val="FFFFFF"/>
                </a:highlight>
              </a:rPr>
              <a:t>"</a:t>
            </a:r>
          </a:p>
          <a:p>
            <a:endParaRPr lang="en-US" sz="1050" dirty="0">
              <a:highlight>
                <a:srgbClr val="FFFFFF"/>
              </a:highlight>
            </a:endParaRPr>
          </a:p>
          <a:p>
            <a:r>
              <a:rPr lang="en-US" sz="1050" dirty="0">
                <a:highlight>
                  <a:srgbClr val="FFFFFF"/>
                </a:highlight>
              </a:rPr>
              <a:t>#we only want the first element</a:t>
            </a:r>
          </a:p>
          <a:p>
            <a:r>
              <a:rPr lang="en-US" sz="1050" dirty="0" err="1">
                <a:highlight>
                  <a:srgbClr val="FFFFFF"/>
                </a:highlight>
              </a:rPr>
              <a:t>xpath_dur</a:t>
            </a:r>
            <a:r>
              <a:rPr lang="en-US" sz="1050" dirty="0">
                <a:highlight>
                  <a:srgbClr val="FFFFFF"/>
                </a:highlight>
              </a:rPr>
              <a:t> </a:t>
            </a:r>
            <a:r>
              <a:rPr lang="en-US" sz="1050" b="1" dirty="0">
                <a:highlight>
                  <a:srgbClr val="FFFFFF"/>
                </a:highlight>
              </a:rPr>
              <a:t>&lt;-</a:t>
            </a:r>
            <a:r>
              <a:rPr lang="en-US" sz="1050" dirty="0">
                <a:highlight>
                  <a:srgbClr val="FFFFFF"/>
                </a:highlight>
              </a:rPr>
              <a:t> </a:t>
            </a:r>
            <a:r>
              <a:rPr lang="en-US" sz="1050" dirty="0" err="1">
                <a:highlight>
                  <a:srgbClr val="FFFFFF"/>
                </a:highlight>
              </a:rPr>
              <a:t>xpathApply</a:t>
            </a:r>
            <a:r>
              <a:rPr lang="en-US" sz="1050" b="1" dirty="0">
                <a:highlight>
                  <a:srgbClr val="FFFFFF"/>
                </a:highlight>
              </a:rPr>
              <a:t>(</a:t>
            </a:r>
            <a:r>
              <a:rPr lang="en-US" sz="1050" dirty="0" err="1">
                <a:highlight>
                  <a:srgbClr val="FFFFFF"/>
                </a:highlight>
              </a:rPr>
              <a:t>xml_res</a:t>
            </a:r>
            <a:r>
              <a:rPr lang="en-US" sz="1050" dirty="0">
                <a:highlight>
                  <a:srgbClr val="FFFFFF"/>
                </a:highlight>
              </a:rPr>
              <a:t>, path </a:t>
            </a:r>
            <a:r>
              <a:rPr lang="en-US" sz="1050" b="1" dirty="0">
                <a:highlight>
                  <a:srgbClr val="FFFFFF"/>
                </a:highlight>
              </a:rPr>
              <a:t>=</a:t>
            </a:r>
            <a:r>
              <a:rPr lang="en-US" sz="1050" dirty="0">
                <a:highlight>
                  <a:srgbClr val="FFFFFF"/>
                </a:highlight>
              </a:rPr>
              <a:t> "//duration"</a:t>
            </a:r>
            <a:r>
              <a:rPr lang="en-US" sz="1050" b="1" dirty="0">
                <a:highlight>
                  <a:srgbClr val="FFFFFF"/>
                </a:highlight>
              </a:rPr>
              <a:t>)[[</a:t>
            </a:r>
            <a:r>
              <a:rPr lang="en-US" sz="1050" dirty="0">
                <a:highlight>
                  <a:srgbClr val="FFFFFF"/>
                </a:highlight>
              </a:rPr>
              <a:t>1</a:t>
            </a:r>
            <a:r>
              <a:rPr lang="en-US" sz="1050" b="1" dirty="0">
                <a:highlight>
                  <a:srgbClr val="FFFFFF"/>
                </a:highlight>
              </a:rPr>
              <a:t>]]</a:t>
            </a:r>
            <a:endParaRPr lang="en-US" sz="1050" dirty="0">
              <a:highlight>
                <a:srgbClr val="FFFFFF"/>
              </a:highlight>
            </a:endParaRPr>
          </a:p>
          <a:p>
            <a:r>
              <a:rPr lang="en-US" sz="1050" dirty="0" err="1">
                <a:highlight>
                  <a:srgbClr val="FFFFFF"/>
                </a:highlight>
              </a:rPr>
              <a:t>xpath_dur</a:t>
            </a:r>
            <a:endParaRPr lang="en-US" sz="1050" dirty="0">
              <a:highlight>
                <a:srgbClr val="FFFFFF"/>
              </a:highlight>
            </a:endParaRPr>
          </a:p>
          <a:p>
            <a:endParaRPr lang="en-US" sz="1050" dirty="0">
              <a:highlight>
                <a:srgbClr val="FFFFFF"/>
              </a:highlight>
            </a:endParaRPr>
          </a:p>
          <a:p>
            <a:r>
              <a:rPr lang="en-US" sz="1050" b="1" dirty="0">
                <a:highlight>
                  <a:srgbClr val="FFFFFF"/>
                </a:highlight>
              </a:rPr>
              <a:t>&lt;</a:t>
            </a:r>
            <a:r>
              <a:rPr lang="en-US" sz="1050" dirty="0">
                <a:highlight>
                  <a:srgbClr val="FFFFFF"/>
                </a:highlight>
              </a:rPr>
              <a:t>duration</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value</a:t>
            </a:r>
            <a:r>
              <a:rPr lang="en-US" sz="1050" b="1" dirty="0">
                <a:highlight>
                  <a:srgbClr val="FFFFFF"/>
                </a:highlight>
              </a:rPr>
              <a:t>&gt;</a:t>
            </a:r>
            <a:r>
              <a:rPr lang="en-US" sz="1050" dirty="0">
                <a:highlight>
                  <a:srgbClr val="FFFFFF"/>
                </a:highlight>
              </a:rPr>
              <a:t>540</a:t>
            </a:r>
            <a:r>
              <a:rPr lang="en-US" sz="1050" b="1" dirty="0">
                <a:highlight>
                  <a:srgbClr val="FFFFFF"/>
                </a:highlight>
              </a:rPr>
              <a:t>&lt;/</a:t>
            </a:r>
            <a:r>
              <a:rPr lang="en-US" sz="1050" dirty="0">
                <a:highlight>
                  <a:srgbClr val="FFFFFF"/>
                </a:highlight>
              </a:rPr>
              <a:t>value</a:t>
            </a:r>
            <a:r>
              <a:rPr lang="en-US" sz="1050" b="1" dirty="0">
                <a:highlight>
                  <a:srgbClr val="FFFFFF"/>
                </a:highlight>
              </a:rPr>
              <a:t>&gt;</a:t>
            </a:r>
            <a:endParaRPr lang="en-US" sz="1050" dirty="0">
              <a:highlight>
                <a:srgbClr val="FFFFFF"/>
              </a:highlight>
            </a:endParaRPr>
          </a:p>
          <a:p>
            <a:r>
              <a:rPr lang="en-US" sz="1050" dirty="0">
                <a:highlight>
                  <a:srgbClr val="FFFFFF"/>
                </a:highlight>
              </a:rPr>
              <a:t>  </a:t>
            </a:r>
            <a:r>
              <a:rPr lang="en-US" sz="1050" b="1" dirty="0">
                <a:highlight>
                  <a:srgbClr val="FFFFFF"/>
                </a:highlight>
              </a:rPr>
              <a:t>&lt;</a:t>
            </a:r>
            <a:r>
              <a:rPr lang="en-US" sz="1050" dirty="0">
                <a:highlight>
                  <a:srgbClr val="FFFFFF"/>
                </a:highlight>
              </a:rPr>
              <a:t>text</a:t>
            </a:r>
            <a:r>
              <a:rPr lang="en-US" sz="1050" b="1" dirty="0">
                <a:highlight>
                  <a:srgbClr val="FFFFFF"/>
                </a:highlight>
              </a:rPr>
              <a:t>&gt;</a:t>
            </a:r>
            <a:r>
              <a:rPr lang="en-US" sz="1050" dirty="0">
                <a:highlight>
                  <a:srgbClr val="FFFFFF"/>
                </a:highlight>
              </a:rPr>
              <a:t>9 mins</a:t>
            </a:r>
            <a:r>
              <a:rPr lang="en-US" sz="1050" b="1" dirty="0">
                <a:highlight>
                  <a:srgbClr val="FFFFFF"/>
                </a:highlight>
              </a:rPr>
              <a:t>&lt;/</a:t>
            </a:r>
            <a:r>
              <a:rPr lang="en-US" sz="1050" dirty="0">
                <a:highlight>
                  <a:srgbClr val="FFFFFF"/>
                </a:highlight>
              </a:rPr>
              <a:t>text</a:t>
            </a:r>
            <a:r>
              <a:rPr lang="en-US" sz="1050" b="1" dirty="0">
                <a:highlight>
                  <a:srgbClr val="FFFFFF"/>
                </a:highlight>
              </a:rPr>
              <a:t>&gt;</a:t>
            </a:r>
            <a:endParaRPr lang="en-US" sz="1050" dirty="0">
              <a:highlight>
                <a:srgbClr val="FFFFFF"/>
              </a:highlight>
            </a:endParaRPr>
          </a:p>
          <a:p>
            <a:r>
              <a:rPr lang="en-US" sz="1050" b="1" dirty="0">
                <a:highlight>
                  <a:srgbClr val="FFFFFF"/>
                </a:highlight>
              </a:rPr>
              <a:t>&lt;/</a:t>
            </a:r>
            <a:r>
              <a:rPr lang="en-US" sz="1050" dirty="0">
                <a:highlight>
                  <a:srgbClr val="FFFFFF"/>
                </a:highlight>
              </a:rPr>
              <a:t>duration</a:t>
            </a:r>
            <a:r>
              <a:rPr lang="en-US" sz="1050" b="1" dirty="0">
                <a:highlight>
                  <a:srgbClr val="FFFFFF"/>
                </a:highlight>
              </a:rPr>
              <a:t>&gt;</a:t>
            </a:r>
            <a:r>
              <a:rPr lang="en-US" sz="1050" dirty="0">
                <a:highlight>
                  <a:srgbClr val="FFFFFF"/>
                </a:highlight>
              </a:rPr>
              <a:t> </a:t>
            </a:r>
          </a:p>
          <a:p>
            <a:endParaRPr lang="en-US" sz="1050" dirty="0">
              <a:highlight>
                <a:srgbClr val="FFFFFF"/>
              </a:highlight>
            </a:endParaRPr>
          </a:p>
          <a:p>
            <a:r>
              <a:rPr lang="en-US" sz="1050" dirty="0">
                <a:highlight>
                  <a:srgbClr val="FFFFFF"/>
                </a:highlight>
              </a:rPr>
              <a:t>#extract the actual values (in seconds) </a:t>
            </a:r>
          </a:p>
          <a:p>
            <a:r>
              <a:rPr lang="en-US" sz="1050" dirty="0" err="1">
                <a:highlight>
                  <a:srgbClr val="FFFFFF"/>
                </a:highlight>
              </a:rPr>
              <a:t>as.numeric</a:t>
            </a:r>
            <a:r>
              <a:rPr lang="en-US" sz="1050" b="1" dirty="0">
                <a:highlight>
                  <a:srgbClr val="FFFFFF"/>
                </a:highlight>
              </a:rPr>
              <a:t>(</a:t>
            </a:r>
            <a:r>
              <a:rPr lang="en-US" sz="1050" dirty="0" err="1">
                <a:highlight>
                  <a:srgbClr val="FFFFFF"/>
                </a:highlight>
              </a:rPr>
              <a:t>xmlValue</a:t>
            </a:r>
            <a:r>
              <a:rPr lang="en-US" sz="1050" b="1" dirty="0">
                <a:highlight>
                  <a:srgbClr val="FFFFFF"/>
                </a:highlight>
              </a:rPr>
              <a:t>(</a:t>
            </a:r>
            <a:r>
              <a:rPr lang="en-US" sz="1050" dirty="0" err="1">
                <a:highlight>
                  <a:srgbClr val="FFFFFF"/>
                </a:highlight>
              </a:rPr>
              <a:t>xmlChildren</a:t>
            </a:r>
            <a:r>
              <a:rPr lang="en-US" sz="1050" b="1" dirty="0">
                <a:highlight>
                  <a:srgbClr val="FFFFFF"/>
                </a:highlight>
              </a:rPr>
              <a:t>(</a:t>
            </a:r>
            <a:r>
              <a:rPr lang="en-US" sz="1050" dirty="0" err="1">
                <a:highlight>
                  <a:srgbClr val="FFFFFF"/>
                </a:highlight>
              </a:rPr>
              <a:t>xpath_dur</a:t>
            </a:r>
            <a:r>
              <a:rPr lang="en-US" sz="1050" b="1" dirty="0">
                <a:highlight>
                  <a:srgbClr val="FFFFFF"/>
                </a:highlight>
              </a:rPr>
              <a:t>)$</a:t>
            </a:r>
            <a:r>
              <a:rPr lang="en-US" sz="1050" dirty="0">
                <a:highlight>
                  <a:srgbClr val="FFFFFF"/>
                </a:highlight>
              </a:rPr>
              <a:t>value</a:t>
            </a:r>
            <a:r>
              <a:rPr lang="en-US" sz="1050" b="1" dirty="0">
                <a:highlight>
                  <a:srgbClr val="FFFFFF"/>
                </a:highlight>
              </a:rPr>
              <a:t>))</a:t>
            </a:r>
            <a:endParaRPr lang="en-US" sz="1050" dirty="0">
              <a:highlight>
                <a:srgbClr val="FFFFFF"/>
              </a:highlight>
            </a:endParaRPr>
          </a:p>
          <a:p>
            <a:endParaRPr lang="en-US" sz="1050" dirty="0">
              <a:highlight>
                <a:srgbClr val="FFFFFF"/>
              </a:highlight>
            </a:endParaRPr>
          </a:p>
          <a:p>
            <a:r>
              <a:rPr lang="en-US" sz="1050" b="1" dirty="0">
                <a:highlight>
                  <a:srgbClr val="FFFFFF"/>
                </a:highlight>
              </a:rPr>
              <a:t>[</a:t>
            </a:r>
            <a:r>
              <a:rPr lang="en-US" sz="1050" dirty="0">
                <a:highlight>
                  <a:srgbClr val="FFFFFF"/>
                </a:highlight>
              </a:rPr>
              <a:t>1</a:t>
            </a:r>
            <a:r>
              <a:rPr lang="en-US" sz="1050" b="1" dirty="0">
                <a:highlight>
                  <a:srgbClr val="FFFFFF"/>
                </a:highlight>
              </a:rPr>
              <a:t>]</a:t>
            </a:r>
            <a:r>
              <a:rPr lang="en-US" sz="1050" dirty="0">
                <a:highlight>
                  <a:srgbClr val="FFFFFF"/>
                </a:highlight>
              </a:rPr>
              <a:t> 540</a:t>
            </a:r>
            <a:endParaRPr lang="en-US" sz="1050" dirty="0"/>
          </a:p>
        </p:txBody>
      </p:sp>
    </p:spTree>
    <p:extLst>
      <p:ext uri="{BB962C8B-B14F-4D97-AF65-F5344CB8AC3E}">
        <p14:creationId xmlns:p14="http://schemas.microsoft.com/office/powerpoint/2010/main" val="265341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7" name="Rectangle 6"/>
          <p:cNvSpPr/>
          <p:nvPr/>
        </p:nvSpPr>
        <p:spPr>
          <a:xfrm>
            <a:off x="162609" y="1238081"/>
            <a:ext cx="11652531" cy="692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We want to run this function across all fifteen combinations. To do this, we write a function to return the driving time and driving distance</a:t>
            </a:r>
            <a:endParaRPr lang="en-US" dirty="0"/>
          </a:p>
        </p:txBody>
      </p:sp>
      <p:sp>
        <p:nvSpPr>
          <p:cNvPr id="5" name="Rectangle 4"/>
          <p:cNvSpPr/>
          <p:nvPr/>
        </p:nvSpPr>
        <p:spPr>
          <a:xfrm>
            <a:off x="288022" y="1988396"/>
            <a:ext cx="6096000" cy="3477875"/>
          </a:xfrm>
          <a:prstGeom prst="rect">
            <a:avLst/>
          </a:prstGeom>
        </p:spPr>
        <p:txBody>
          <a:bodyPr>
            <a:spAutoFit/>
          </a:bodyPr>
          <a:lstStyle/>
          <a:p>
            <a:r>
              <a:rPr lang="en-US" sz="1100" dirty="0">
                <a:highlight>
                  <a:srgbClr val="FFFFFF"/>
                </a:highlight>
              </a:rPr>
              <a:t>#function to return driving time and distance</a:t>
            </a:r>
          </a:p>
          <a:p>
            <a:r>
              <a:rPr lang="en-US" sz="1100" dirty="0" err="1">
                <a:highlight>
                  <a:srgbClr val="FFFFFF"/>
                </a:highlight>
              </a:rPr>
              <a:t>get_dist_time</a:t>
            </a:r>
            <a:r>
              <a:rPr lang="en-US" sz="1100" dirty="0">
                <a:highlight>
                  <a:srgbClr val="FFFFFF"/>
                </a:highlight>
              </a:rPr>
              <a:t> </a:t>
            </a:r>
            <a:r>
              <a:rPr lang="en-US" sz="1100" b="1" dirty="0">
                <a:highlight>
                  <a:srgbClr val="FFFFFF"/>
                </a:highlight>
              </a:rPr>
              <a:t>&lt;-</a:t>
            </a:r>
            <a:r>
              <a:rPr lang="en-US" sz="1100" dirty="0">
                <a:highlight>
                  <a:srgbClr val="FFFFFF"/>
                </a:highlight>
              </a:rPr>
              <a:t> </a:t>
            </a:r>
            <a:r>
              <a:rPr lang="en-US" sz="1100" b="1" dirty="0">
                <a:highlight>
                  <a:srgbClr val="FFFFFF"/>
                </a:highlight>
              </a:rPr>
              <a:t>function(</a:t>
            </a:r>
            <a:r>
              <a:rPr lang="en-US" sz="1100" dirty="0">
                <a:highlight>
                  <a:srgbClr val="FFFFFF"/>
                </a:highlight>
              </a:rPr>
              <a:t>org </a:t>
            </a:r>
            <a:r>
              <a:rPr lang="en-US" sz="1100" b="1" dirty="0">
                <a:highlight>
                  <a:srgbClr val="FFFFFF"/>
                </a:highlight>
              </a:rPr>
              <a:t>=</a:t>
            </a:r>
            <a:r>
              <a:rPr lang="en-US" sz="1100" dirty="0">
                <a:highlight>
                  <a:srgbClr val="FFFFFF"/>
                </a:highlight>
              </a:rPr>
              <a:t> "15025+Manchester+Rd+Ballwin+MO", </a:t>
            </a:r>
          </a:p>
          <a:p>
            <a:r>
              <a:rPr lang="en-US" sz="1100" dirty="0">
                <a:highlight>
                  <a:srgbClr val="FFFFFF"/>
                </a:highlight>
              </a:rPr>
              <a:t>                          </a:t>
            </a:r>
            <a:r>
              <a:rPr lang="en-US" sz="1100" dirty="0" err="1">
                <a:highlight>
                  <a:srgbClr val="FFFFFF"/>
                </a:highlight>
              </a:rPr>
              <a:t>dest</a:t>
            </a:r>
            <a:r>
              <a:rPr lang="en-US" sz="1100" dirty="0">
                <a:highlight>
                  <a:srgbClr val="FFFFFF"/>
                </a:highlight>
              </a:rPr>
              <a:t> </a:t>
            </a:r>
            <a:r>
              <a:rPr lang="en-US" sz="1100" b="1" dirty="0">
                <a:highlight>
                  <a:srgbClr val="FFFFFF"/>
                </a:highlight>
              </a:rPr>
              <a:t>=</a:t>
            </a:r>
            <a:r>
              <a:rPr lang="en-US" sz="1100" dirty="0">
                <a:highlight>
                  <a:srgbClr val="FFFFFF"/>
                </a:highlight>
              </a:rPr>
              <a:t> "14400+Clayton+Rd+Ballwin+MO"</a:t>
            </a:r>
            <a:r>
              <a:rPr lang="en-US" sz="1100" b="1" dirty="0">
                <a:highlight>
                  <a:srgbClr val="FFFFFF"/>
                </a:highlight>
              </a:rPr>
              <a:t>){</a:t>
            </a:r>
            <a:endParaRPr lang="en-US" sz="1100" dirty="0">
              <a:highlight>
                <a:srgbClr val="FFFFFF"/>
              </a:highlight>
            </a:endParaRPr>
          </a:p>
          <a:p>
            <a:r>
              <a:rPr lang="en-US" sz="1100" dirty="0">
                <a:highlight>
                  <a:srgbClr val="FFFFFF"/>
                </a:highlight>
              </a:rPr>
              <a:t>  #create </a:t>
            </a:r>
            <a:r>
              <a:rPr lang="en-US" sz="1100" dirty="0" err="1">
                <a:highlight>
                  <a:srgbClr val="FFFFFF"/>
                </a:highlight>
              </a:rPr>
              <a:t>url</a:t>
            </a:r>
            <a:endParaRPr lang="en-US" sz="1100" dirty="0">
              <a:highlight>
                <a:srgbClr val="FFFFFF"/>
              </a:highlight>
            </a:endParaRPr>
          </a:p>
          <a:p>
            <a:r>
              <a:rPr lang="en-US" sz="1100" dirty="0">
                <a:highlight>
                  <a:srgbClr val="FFFFFF"/>
                </a:highlight>
              </a:rPr>
              <a:t>  </a:t>
            </a:r>
            <a:r>
              <a:rPr lang="en-US" sz="1100" dirty="0" err="1">
                <a:highlight>
                  <a:srgbClr val="FFFFFF"/>
                </a:highlight>
              </a:rPr>
              <a:t>working_url</a:t>
            </a:r>
            <a:r>
              <a:rPr lang="en-US" sz="1100" dirty="0">
                <a:highlight>
                  <a:srgbClr val="FFFFFF"/>
                </a:highlight>
              </a:rPr>
              <a:t> </a:t>
            </a:r>
            <a:r>
              <a:rPr lang="en-US" sz="1100" b="1" dirty="0">
                <a:highlight>
                  <a:srgbClr val="FFFFFF"/>
                </a:highlight>
              </a:rPr>
              <a:t>&lt;-</a:t>
            </a:r>
            <a:r>
              <a:rPr lang="en-US" sz="1100" dirty="0">
                <a:highlight>
                  <a:srgbClr val="FFFFFF"/>
                </a:highlight>
              </a:rPr>
              <a:t> paste</a:t>
            </a:r>
            <a:r>
              <a:rPr lang="en-US" sz="1100" b="1" dirty="0">
                <a:highlight>
                  <a:srgbClr val="FFFFFF"/>
                </a:highlight>
              </a:rPr>
              <a:t>(</a:t>
            </a:r>
            <a:r>
              <a:rPr lang="en-US" sz="1100" dirty="0" err="1">
                <a:highlight>
                  <a:srgbClr val="FFFFFF"/>
                </a:highlight>
              </a:rPr>
              <a:t>base_url</a:t>
            </a:r>
            <a:r>
              <a:rPr lang="en-US" sz="1100" dirty="0">
                <a:highlight>
                  <a:srgbClr val="FFFFFF"/>
                </a:highlight>
              </a:rPr>
              <a:t>, "origins=", org, "&amp;destinations=", </a:t>
            </a:r>
          </a:p>
          <a:p>
            <a:r>
              <a:rPr lang="en-US" sz="1100" dirty="0">
                <a:highlight>
                  <a:srgbClr val="FFFFFF"/>
                </a:highlight>
              </a:rPr>
              <a:t>                       </a:t>
            </a:r>
            <a:r>
              <a:rPr lang="en-US" sz="1100" dirty="0" err="1">
                <a:highlight>
                  <a:srgbClr val="FFFFFF"/>
                </a:highlight>
              </a:rPr>
              <a:t>dest</a:t>
            </a:r>
            <a:r>
              <a:rPr lang="en-US" sz="1100" dirty="0">
                <a:highlight>
                  <a:srgbClr val="FFFFFF"/>
                </a:highlight>
              </a:rPr>
              <a:t>, "$mode=driving", </a:t>
            </a:r>
            <a:r>
              <a:rPr lang="en-US" sz="1100" dirty="0" err="1">
                <a:highlight>
                  <a:srgbClr val="FFFFFF"/>
                </a:highlight>
              </a:rPr>
              <a:t>sep</a:t>
            </a:r>
            <a:r>
              <a:rPr lang="en-US" sz="1100" dirty="0">
                <a:highlight>
                  <a:srgbClr val="FFFFFF"/>
                </a:highlight>
              </a:rPr>
              <a:t> </a:t>
            </a:r>
            <a:r>
              <a:rPr lang="en-US" sz="1100" b="1" dirty="0">
                <a:highlight>
                  <a:srgbClr val="FFFFFF"/>
                </a:highlight>
              </a:rPr>
              <a:t>=</a:t>
            </a:r>
            <a:r>
              <a:rPr lang="en-US" sz="1100" dirty="0">
                <a:highlight>
                  <a:srgbClr val="FFFFFF"/>
                </a:highlight>
              </a:rPr>
              <a:t> ""</a:t>
            </a:r>
            <a:r>
              <a:rPr lang="en-US" sz="1100" b="1" dirty="0">
                <a:highlight>
                  <a:srgbClr val="FFFFFF"/>
                </a:highlight>
              </a:rPr>
              <a:t>)</a:t>
            </a:r>
            <a:endParaRPr lang="en-US" sz="1100" dirty="0">
              <a:highlight>
                <a:srgbClr val="FFFFFF"/>
              </a:highlight>
            </a:endParaRPr>
          </a:p>
          <a:p>
            <a:r>
              <a:rPr lang="en-US" sz="1100" dirty="0">
                <a:highlight>
                  <a:srgbClr val="FFFFFF"/>
                </a:highlight>
              </a:rPr>
              <a:t>  #return XML</a:t>
            </a:r>
          </a:p>
          <a:p>
            <a:r>
              <a:rPr lang="en-US" sz="1100" dirty="0">
                <a:highlight>
                  <a:srgbClr val="FFFFFF"/>
                </a:highlight>
              </a:rPr>
              <a:t>  </a:t>
            </a:r>
            <a:r>
              <a:rPr lang="en-US" sz="1100" dirty="0" err="1">
                <a:highlight>
                  <a:srgbClr val="FFFFFF"/>
                </a:highlight>
              </a:rPr>
              <a:t>xml_res</a:t>
            </a:r>
            <a:r>
              <a:rPr lang="en-US" sz="1100" dirty="0">
                <a:highlight>
                  <a:srgbClr val="FFFFFF"/>
                </a:highlight>
              </a:rPr>
              <a:t> </a:t>
            </a:r>
            <a:r>
              <a:rPr lang="en-US" sz="1100" b="1" dirty="0">
                <a:highlight>
                  <a:srgbClr val="FFFFFF"/>
                </a:highlight>
              </a:rPr>
              <a:t>&lt;-</a:t>
            </a:r>
            <a:r>
              <a:rPr lang="en-US" sz="1100" dirty="0">
                <a:highlight>
                  <a:srgbClr val="FFFFFF"/>
                </a:highlight>
              </a:rPr>
              <a:t> </a:t>
            </a:r>
            <a:r>
              <a:rPr lang="en-US" sz="1100" dirty="0" err="1">
                <a:highlight>
                  <a:srgbClr val="FFFFFF"/>
                </a:highlight>
              </a:rPr>
              <a:t>xmlParse</a:t>
            </a:r>
            <a:r>
              <a:rPr lang="en-US" sz="1100" b="1" dirty="0">
                <a:highlight>
                  <a:srgbClr val="FFFFFF"/>
                </a:highlight>
              </a:rPr>
              <a:t>(</a:t>
            </a:r>
            <a:r>
              <a:rPr lang="en-US" sz="1100" dirty="0">
                <a:highlight>
                  <a:srgbClr val="FFFFFF"/>
                </a:highlight>
              </a:rPr>
              <a:t>GET</a:t>
            </a:r>
            <a:r>
              <a:rPr lang="en-US" sz="1100" b="1" dirty="0">
                <a:highlight>
                  <a:srgbClr val="FFFFFF"/>
                </a:highlight>
              </a:rPr>
              <a:t>(</a:t>
            </a:r>
            <a:r>
              <a:rPr lang="en-US" sz="1100" dirty="0" err="1">
                <a:highlight>
                  <a:srgbClr val="FFFFFF"/>
                </a:highlight>
              </a:rPr>
              <a:t>working_url</a:t>
            </a:r>
            <a:r>
              <a:rPr lang="en-US" sz="1100" b="1" dirty="0">
                <a:highlight>
                  <a:srgbClr val="FFFFFF"/>
                </a:highlight>
              </a:rPr>
              <a:t>))</a:t>
            </a:r>
            <a:endParaRPr lang="en-US" sz="1100" dirty="0">
              <a:highlight>
                <a:srgbClr val="FFFFFF"/>
              </a:highlight>
            </a:endParaRPr>
          </a:p>
          <a:p>
            <a:r>
              <a:rPr lang="en-US" sz="1100" dirty="0">
                <a:highlight>
                  <a:srgbClr val="FFFFFF"/>
                </a:highlight>
              </a:rPr>
              <a:t>  </a:t>
            </a:r>
          </a:p>
          <a:p>
            <a:r>
              <a:rPr lang="en-US" sz="1100" dirty="0">
                <a:highlight>
                  <a:srgbClr val="FFFFFF"/>
                </a:highlight>
              </a:rPr>
              <a:t>  #get duration (in minutes)</a:t>
            </a:r>
          </a:p>
          <a:p>
            <a:r>
              <a:rPr lang="en-US" sz="1100" dirty="0">
                <a:highlight>
                  <a:srgbClr val="FFFFFF"/>
                </a:highlight>
              </a:rPr>
              <a:t>  </a:t>
            </a:r>
            <a:r>
              <a:rPr lang="en-US" sz="1100" dirty="0" err="1">
                <a:highlight>
                  <a:srgbClr val="FFFFFF"/>
                </a:highlight>
              </a:rPr>
              <a:t>xpath_dur</a:t>
            </a:r>
            <a:r>
              <a:rPr lang="en-US" sz="1100" dirty="0">
                <a:highlight>
                  <a:srgbClr val="FFFFFF"/>
                </a:highlight>
              </a:rPr>
              <a:t> </a:t>
            </a:r>
            <a:r>
              <a:rPr lang="en-US" sz="1100" b="1" dirty="0">
                <a:highlight>
                  <a:srgbClr val="FFFFFF"/>
                </a:highlight>
              </a:rPr>
              <a:t>&lt;-</a:t>
            </a:r>
            <a:r>
              <a:rPr lang="en-US" sz="1100" dirty="0">
                <a:highlight>
                  <a:srgbClr val="FFFFFF"/>
                </a:highlight>
              </a:rPr>
              <a:t> </a:t>
            </a:r>
            <a:r>
              <a:rPr lang="en-US" sz="1100" dirty="0" err="1">
                <a:highlight>
                  <a:srgbClr val="FFFFFF"/>
                </a:highlight>
              </a:rPr>
              <a:t>xpathApply</a:t>
            </a:r>
            <a:r>
              <a:rPr lang="en-US" sz="1100" b="1" dirty="0">
                <a:highlight>
                  <a:srgbClr val="FFFFFF"/>
                </a:highlight>
              </a:rPr>
              <a:t>(</a:t>
            </a:r>
            <a:r>
              <a:rPr lang="en-US" sz="1100" dirty="0" err="1">
                <a:highlight>
                  <a:srgbClr val="FFFFFF"/>
                </a:highlight>
              </a:rPr>
              <a:t>xml_res</a:t>
            </a:r>
            <a:r>
              <a:rPr lang="en-US" sz="1100" dirty="0">
                <a:highlight>
                  <a:srgbClr val="FFFFFF"/>
                </a:highlight>
              </a:rPr>
              <a:t>, path </a:t>
            </a:r>
            <a:r>
              <a:rPr lang="en-US" sz="1100" b="1" dirty="0">
                <a:highlight>
                  <a:srgbClr val="FFFFFF"/>
                </a:highlight>
              </a:rPr>
              <a:t>=</a:t>
            </a:r>
            <a:r>
              <a:rPr lang="en-US" sz="1100" dirty="0">
                <a:highlight>
                  <a:srgbClr val="FFFFFF"/>
                </a:highlight>
              </a:rPr>
              <a:t> "//duration"</a:t>
            </a:r>
            <a:r>
              <a:rPr lang="en-US" sz="1100" b="1" dirty="0">
                <a:highlight>
                  <a:srgbClr val="FFFFFF"/>
                </a:highlight>
              </a:rPr>
              <a:t>)[[</a:t>
            </a:r>
            <a:r>
              <a:rPr lang="en-US" sz="1100" dirty="0">
                <a:highlight>
                  <a:srgbClr val="FFFFFF"/>
                </a:highlight>
              </a:rPr>
              <a:t>1</a:t>
            </a:r>
            <a:r>
              <a:rPr lang="en-US" sz="1100" b="1" dirty="0">
                <a:highlight>
                  <a:srgbClr val="FFFFFF"/>
                </a:highlight>
              </a:rPr>
              <a:t>]]</a:t>
            </a:r>
            <a:endParaRPr lang="en-US" sz="1100" dirty="0">
              <a:highlight>
                <a:srgbClr val="FFFFFF"/>
              </a:highlight>
            </a:endParaRPr>
          </a:p>
          <a:p>
            <a:r>
              <a:rPr lang="en-US" sz="1100" dirty="0">
                <a:highlight>
                  <a:srgbClr val="FFFFFF"/>
                </a:highlight>
              </a:rPr>
              <a:t>  </a:t>
            </a:r>
            <a:r>
              <a:rPr lang="en-US" sz="1100" dirty="0" err="1">
                <a:highlight>
                  <a:srgbClr val="FFFFFF"/>
                </a:highlight>
              </a:rPr>
              <a:t>drive_time</a:t>
            </a:r>
            <a:r>
              <a:rPr lang="en-US" sz="1100" dirty="0">
                <a:highlight>
                  <a:srgbClr val="FFFFFF"/>
                </a:highlight>
              </a:rPr>
              <a:t> </a:t>
            </a:r>
            <a:r>
              <a:rPr lang="en-US" sz="1100" b="1" dirty="0">
                <a:highlight>
                  <a:srgbClr val="FFFFFF"/>
                </a:highlight>
              </a:rPr>
              <a:t>&lt;-</a:t>
            </a:r>
            <a:r>
              <a:rPr lang="en-US" sz="1100" dirty="0">
                <a:highlight>
                  <a:srgbClr val="FFFFFF"/>
                </a:highlight>
              </a:rPr>
              <a:t> </a:t>
            </a:r>
            <a:r>
              <a:rPr lang="en-US" sz="1100" dirty="0" err="1">
                <a:highlight>
                  <a:srgbClr val="FFFFFF"/>
                </a:highlight>
              </a:rPr>
              <a:t>as.numeric</a:t>
            </a:r>
            <a:r>
              <a:rPr lang="en-US" sz="1100" b="1" dirty="0">
                <a:highlight>
                  <a:srgbClr val="FFFFFF"/>
                </a:highlight>
              </a:rPr>
              <a:t>(</a:t>
            </a:r>
            <a:r>
              <a:rPr lang="en-US" sz="1100" dirty="0" err="1">
                <a:highlight>
                  <a:srgbClr val="FFFFFF"/>
                </a:highlight>
              </a:rPr>
              <a:t>xmlValue</a:t>
            </a:r>
            <a:r>
              <a:rPr lang="en-US" sz="1100" b="1" dirty="0">
                <a:highlight>
                  <a:srgbClr val="FFFFFF"/>
                </a:highlight>
              </a:rPr>
              <a:t>(</a:t>
            </a:r>
            <a:r>
              <a:rPr lang="en-US" sz="1100" dirty="0" err="1">
                <a:highlight>
                  <a:srgbClr val="FFFFFF"/>
                </a:highlight>
              </a:rPr>
              <a:t>xmlChildren</a:t>
            </a:r>
            <a:r>
              <a:rPr lang="en-US" sz="1100" b="1" dirty="0">
                <a:highlight>
                  <a:srgbClr val="FFFFFF"/>
                </a:highlight>
              </a:rPr>
              <a:t>(</a:t>
            </a:r>
            <a:r>
              <a:rPr lang="en-US" sz="1100" dirty="0" err="1">
                <a:highlight>
                  <a:srgbClr val="FFFFFF"/>
                </a:highlight>
              </a:rPr>
              <a:t>xpath_dur</a:t>
            </a:r>
            <a:r>
              <a:rPr lang="en-US" sz="1100" b="1" dirty="0">
                <a:highlight>
                  <a:srgbClr val="FFFFFF"/>
                </a:highlight>
              </a:rPr>
              <a:t>)$</a:t>
            </a:r>
            <a:r>
              <a:rPr lang="en-US" sz="1100" dirty="0">
                <a:highlight>
                  <a:srgbClr val="FFFFFF"/>
                </a:highlight>
              </a:rPr>
              <a:t>value</a:t>
            </a:r>
            <a:r>
              <a:rPr lang="en-US" sz="1100" b="1" dirty="0">
                <a:highlight>
                  <a:srgbClr val="FFFFFF"/>
                </a:highlight>
              </a:rPr>
              <a:t>))</a:t>
            </a:r>
            <a:r>
              <a:rPr lang="en-US" sz="1100" dirty="0">
                <a:highlight>
                  <a:srgbClr val="FFFFFF"/>
                </a:highlight>
              </a:rPr>
              <a:t> </a:t>
            </a:r>
            <a:r>
              <a:rPr lang="en-US" sz="1100" b="1" dirty="0">
                <a:highlight>
                  <a:srgbClr val="FFFFFF"/>
                </a:highlight>
              </a:rPr>
              <a:t>/</a:t>
            </a:r>
            <a:r>
              <a:rPr lang="en-US" sz="1100" dirty="0">
                <a:highlight>
                  <a:srgbClr val="FFFFFF"/>
                </a:highlight>
              </a:rPr>
              <a:t> 60</a:t>
            </a:r>
          </a:p>
          <a:p>
            <a:r>
              <a:rPr lang="en-US" sz="1100" dirty="0">
                <a:highlight>
                  <a:srgbClr val="FFFFFF"/>
                </a:highlight>
              </a:rPr>
              <a:t>  </a:t>
            </a:r>
          </a:p>
          <a:p>
            <a:r>
              <a:rPr lang="en-US" sz="1100" dirty="0">
                <a:highlight>
                  <a:srgbClr val="FFFFFF"/>
                </a:highlight>
              </a:rPr>
              <a:t>  #get driving distance (in miles)</a:t>
            </a:r>
          </a:p>
          <a:p>
            <a:r>
              <a:rPr lang="en-US" sz="1100" dirty="0">
                <a:highlight>
                  <a:srgbClr val="FFFFFF"/>
                </a:highlight>
              </a:rPr>
              <a:t>  </a:t>
            </a:r>
            <a:r>
              <a:rPr lang="en-US" sz="1100" dirty="0" err="1">
                <a:highlight>
                  <a:srgbClr val="FFFFFF"/>
                </a:highlight>
              </a:rPr>
              <a:t>xpath_dis</a:t>
            </a:r>
            <a:r>
              <a:rPr lang="en-US" sz="1100" dirty="0">
                <a:highlight>
                  <a:srgbClr val="FFFFFF"/>
                </a:highlight>
              </a:rPr>
              <a:t> </a:t>
            </a:r>
            <a:r>
              <a:rPr lang="en-US" sz="1100" b="1" dirty="0">
                <a:highlight>
                  <a:srgbClr val="FFFFFF"/>
                </a:highlight>
              </a:rPr>
              <a:t>&lt;-</a:t>
            </a:r>
            <a:r>
              <a:rPr lang="en-US" sz="1100" dirty="0">
                <a:highlight>
                  <a:srgbClr val="FFFFFF"/>
                </a:highlight>
              </a:rPr>
              <a:t> </a:t>
            </a:r>
            <a:r>
              <a:rPr lang="en-US" sz="1100" dirty="0" err="1">
                <a:highlight>
                  <a:srgbClr val="FFFFFF"/>
                </a:highlight>
              </a:rPr>
              <a:t>xpathApply</a:t>
            </a:r>
            <a:r>
              <a:rPr lang="en-US" sz="1100" b="1" dirty="0">
                <a:highlight>
                  <a:srgbClr val="FFFFFF"/>
                </a:highlight>
              </a:rPr>
              <a:t>(</a:t>
            </a:r>
            <a:r>
              <a:rPr lang="en-US" sz="1100" dirty="0" err="1">
                <a:highlight>
                  <a:srgbClr val="FFFFFF"/>
                </a:highlight>
              </a:rPr>
              <a:t>xml_res</a:t>
            </a:r>
            <a:r>
              <a:rPr lang="en-US" sz="1100" dirty="0">
                <a:highlight>
                  <a:srgbClr val="FFFFFF"/>
                </a:highlight>
              </a:rPr>
              <a:t>, path </a:t>
            </a:r>
            <a:r>
              <a:rPr lang="en-US" sz="1100" b="1" dirty="0">
                <a:highlight>
                  <a:srgbClr val="FFFFFF"/>
                </a:highlight>
              </a:rPr>
              <a:t>=</a:t>
            </a:r>
            <a:r>
              <a:rPr lang="en-US" sz="1100" dirty="0">
                <a:highlight>
                  <a:srgbClr val="FFFFFF"/>
                </a:highlight>
              </a:rPr>
              <a:t> "//distance"</a:t>
            </a:r>
            <a:r>
              <a:rPr lang="en-US" sz="1100" b="1" dirty="0">
                <a:highlight>
                  <a:srgbClr val="FFFFFF"/>
                </a:highlight>
              </a:rPr>
              <a:t>)[[</a:t>
            </a:r>
            <a:r>
              <a:rPr lang="en-US" sz="1100" dirty="0">
                <a:highlight>
                  <a:srgbClr val="FFFFFF"/>
                </a:highlight>
              </a:rPr>
              <a:t>1</a:t>
            </a:r>
            <a:r>
              <a:rPr lang="en-US" sz="1100" b="1" dirty="0">
                <a:highlight>
                  <a:srgbClr val="FFFFFF"/>
                </a:highlight>
              </a:rPr>
              <a:t>]]</a:t>
            </a:r>
            <a:endParaRPr lang="en-US" sz="1100" dirty="0">
              <a:highlight>
                <a:srgbClr val="FFFFFF"/>
              </a:highlight>
            </a:endParaRPr>
          </a:p>
          <a:p>
            <a:r>
              <a:rPr lang="en-US" sz="1100" dirty="0">
                <a:highlight>
                  <a:srgbClr val="FFFFFF"/>
                </a:highlight>
              </a:rPr>
              <a:t>  </a:t>
            </a:r>
            <a:r>
              <a:rPr lang="en-US" sz="1100" dirty="0" err="1">
                <a:highlight>
                  <a:srgbClr val="FFFFFF"/>
                </a:highlight>
              </a:rPr>
              <a:t>drive_dist</a:t>
            </a:r>
            <a:r>
              <a:rPr lang="en-US" sz="1100" dirty="0">
                <a:highlight>
                  <a:srgbClr val="FFFFFF"/>
                </a:highlight>
              </a:rPr>
              <a:t> </a:t>
            </a:r>
            <a:r>
              <a:rPr lang="en-US" sz="1100" b="1" dirty="0">
                <a:highlight>
                  <a:srgbClr val="FFFFFF"/>
                </a:highlight>
              </a:rPr>
              <a:t>&lt;-</a:t>
            </a:r>
            <a:r>
              <a:rPr lang="en-US" sz="1100" dirty="0">
                <a:highlight>
                  <a:srgbClr val="FFFFFF"/>
                </a:highlight>
              </a:rPr>
              <a:t> </a:t>
            </a:r>
            <a:r>
              <a:rPr lang="en-US" sz="1100" dirty="0" err="1">
                <a:highlight>
                  <a:srgbClr val="FFFFFF"/>
                </a:highlight>
              </a:rPr>
              <a:t>as.numeric</a:t>
            </a:r>
            <a:r>
              <a:rPr lang="en-US" sz="1100" b="1" dirty="0">
                <a:highlight>
                  <a:srgbClr val="FFFFFF"/>
                </a:highlight>
              </a:rPr>
              <a:t>(</a:t>
            </a:r>
            <a:r>
              <a:rPr lang="en-US" sz="1100" dirty="0" err="1">
                <a:highlight>
                  <a:srgbClr val="FFFFFF"/>
                </a:highlight>
              </a:rPr>
              <a:t>xmlValue</a:t>
            </a:r>
            <a:r>
              <a:rPr lang="en-US" sz="1100" b="1" dirty="0">
                <a:highlight>
                  <a:srgbClr val="FFFFFF"/>
                </a:highlight>
              </a:rPr>
              <a:t>(</a:t>
            </a:r>
            <a:r>
              <a:rPr lang="en-US" sz="1100" dirty="0" err="1">
                <a:highlight>
                  <a:srgbClr val="FFFFFF"/>
                </a:highlight>
              </a:rPr>
              <a:t>xmlChildren</a:t>
            </a:r>
            <a:r>
              <a:rPr lang="en-US" sz="1100" b="1" dirty="0">
                <a:highlight>
                  <a:srgbClr val="FFFFFF"/>
                </a:highlight>
              </a:rPr>
              <a:t>(</a:t>
            </a:r>
            <a:r>
              <a:rPr lang="en-US" sz="1100" dirty="0" err="1">
                <a:highlight>
                  <a:srgbClr val="FFFFFF"/>
                </a:highlight>
              </a:rPr>
              <a:t>xpath_dis</a:t>
            </a:r>
            <a:r>
              <a:rPr lang="en-US" sz="1100" b="1" dirty="0">
                <a:highlight>
                  <a:srgbClr val="FFFFFF"/>
                </a:highlight>
              </a:rPr>
              <a:t>)$</a:t>
            </a:r>
            <a:r>
              <a:rPr lang="en-US" sz="1100" dirty="0">
                <a:highlight>
                  <a:srgbClr val="FFFFFF"/>
                </a:highlight>
              </a:rPr>
              <a:t>value</a:t>
            </a:r>
            <a:r>
              <a:rPr lang="en-US" sz="1100" b="1" dirty="0">
                <a:highlight>
                  <a:srgbClr val="FFFFFF"/>
                </a:highlight>
              </a:rPr>
              <a:t>))</a:t>
            </a:r>
            <a:r>
              <a:rPr lang="en-US" sz="1100" dirty="0">
                <a:highlight>
                  <a:srgbClr val="FFFFFF"/>
                </a:highlight>
              </a:rPr>
              <a:t> </a:t>
            </a:r>
            <a:r>
              <a:rPr lang="en-US" sz="1100" b="1" dirty="0">
                <a:highlight>
                  <a:srgbClr val="FFFFFF"/>
                </a:highlight>
              </a:rPr>
              <a:t>*</a:t>
            </a:r>
            <a:r>
              <a:rPr lang="en-US" sz="1100" dirty="0">
                <a:highlight>
                  <a:srgbClr val="FFFFFF"/>
                </a:highlight>
              </a:rPr>
              <a:t> 0.000621371</a:t>
            </a:r>
          </a:p>
          <a:p>
            <a:r>
              <a:rPr lang="en-US" sz="1100" dirty="0">
                <a:highlight>
                  <a:srgbClr val="FFFFFF"/>
                </a:highlight>
              </a:rPr>
              <a:t>  </a:t>
            </a:r>
          </a:p>
          <a:p>
            <a:r>
              <a:rPr lang="en-US" sz="1100" dirty="0">
                <a:highlight>
                  <a:srgbClr val="FFFFFF"/>
                </a:highlight>
              </a:rPr>
              <a:t>  #return results</a:t>
            </a:r>
          </a:p>
          <a:p>
            <a:r>
              <a:rPr lang="en-US" sz="1100" dirty="0">
                <a:highlight>
                  <a:srgbClr val="FFFFFF"/>
                </a:highlight>
              </a:rPr>
              <a:t>  c</a:t>
            </a:r>
            <a:r>
              <a:rPr lang="en-US" sz="1100" b="1" dirty="0">
                <a:highlight>
                  <a:srgbClr val="FFFFFF"/>
                </a:highlight>
              </a:rPr>
              <a:t>(</a:t>
            </a:r>
            <a:r>
              <a:rPr lang="en-US" sz="1100" dirty="0" err="1">
                <a:highlight>
                  <a:srgbClr val="FFFFFF"/>
                </a:highlight>
              </a:rPr>
              <a:t>drive_time</a:t>
            </a:r>
            <a:r>
              <a:rPr lang="en-US" sz="1100" dirty="0">
                <a:highlight>
                  <a:srgbClr val="FFFFFF"/>
                </a:highlight>
              </a:rPr>
              <a:t>, </a:t>
            </a:r>
            <a:r>
              <a:rPr lang="en-US" sz="1100" dirty="0" err="1">
                <a:highlight>
                  <a:srgbClr val="FFFFFF"/>
                </a:highlight>
              </a:rPr>
              <a:t>drive_dist</a:t>
            </a:r>
            <a:r>
              <a:rPr lang="en-US" sz="1100" b="1" dirty="0">
                <a:highlight>
                  <a:srgbClr val="FFFFFF"/>
                </a:highlight>
              </a:rPr>
              <a:t>)</a:t>
            </a:r>
            <a:endParaRPr lang="en-US" sz="1100" dirty="0">
              <a:highlight>
                <a:srgbClr val="FFFFFF"/>
              </a:highlight>
            </a:endParaRPr>
          </a:p>
          <a:p>
            <a:r>
              <a:rPr lang="en-US" sz="1100" b="1" dirty="0">
                <a:highlight>
                  <a:srgbClr val="FFFFFF"/>
                </a:highlight>
              </a:rPr>
              <a:t>}</a:t>
            </a:r>
            <a:endParaRPr lang="en-US" sz="1100" dirty="0"/>
          </a:p>
        </p:txBody>
      </p:sp>
      <p:sp>
        <p:nvSpPr>
          <p:cNvPr id="11" name="Rectangle 10"/>
          <p:cNvSpPr/>
          <p:nvPr/>
        </p:nvSpPr>
        <p:spPr>
          <a:xfrm>
            <a:off x="5802385" y="1943359"/>
            <a:ext cx="6096000" cy="2192908"/>
          </a:xfrm>
          <a:prstGeom prst="rect">
            <a:avLst/>
          </a:prstGeom>
        </p:spPr>
        <p:txBody>
          <a:bodyPr>
            <a:spAutoFit/>
          </a:bodyPr>
          <a:lstStyle/>
          <a:p>
            <a:r>
              <a:rPr lang="en-US" sz="1050" dirty="0">
                <a:highlight>
                  <a:srgbClr val="FFFFFF"/>
                </a:highlight>
              </a:rPr>
              <a:t>#run this function across the entire set of to-from addresses with </a:t>
            </a:r>
            <a:r>
              <a:rPr lang="en-US" sz="1050" dirty="0" err="1">
                <a:highlight>
                  <a:srgbClr val="FFFFFF"/>
                </a:highlight>
              </a:rPr>
              <a:t>mapply</a:t>
            </a:r>
            <a:endParaRPr lang="en-US" sz="1050" dirty="0">
              <a:highlight>
                <a:srgbClr val="FFFFFF"/>
              </a:highlight>
            </a:endParaRPr>
          </a:p>
          <a:p>
            <a:r>
              <a:rPr lang="en-US" sz="1050" dirty="0" err="1">
                <a:highlight>
                  <a:srgbClr val="FFFFFF"/>
                </a:highlight>
              </a:rPr>
              <a:t>time_dist_res</a:t>
            </a:r>
            <a:r>
              <a:rPr lang="en-US" sz="1050" dirty="0">
                <a:highlight>
                  <a:srgbClr val="FFFFFF"/>
                </a:highlight>
              </a:rPr>
              <a:t> </a:t>
            </a:r>
            <a:r>
              <a:rPr lang="en-US" sz="1050" b="1" dirty="0">
                <a:highlight>
                  <a:srgbClr val="FFFFFF"/>
                </a:highlight>
              </a:rPr>
              <a:t>&lt;-</a:t>
            </a:r>
            <a:r>
              <a:rPr lang="en-US" sz="1050" dirty="0">
                <a:highlight>
                  <a:srgbClr val="FFFFFF"/>
                </a:highlight>
              </a:rPr>
              <a:t> </a:t>
            </a:r>
            <a:r>
              <a:rPr lang="en-US" sz="1050" dirty="0" err="1">
                <a:highlight>
                  <a:srgbClr val="FFFFFF"/>
                </a:highlight>
              </a:rPr>
              <a:t>mapply</a:t>
            </a:r>
            <a:r>
              <a:rPr lang="en-US" sz="1050" b="1" dirty="0">
                <a:highlight>
                  <a:srgbClr val="FFFFFF"/>
                </a:highlight>
              </a:rPr>
              <a:t>(function(</a:t>
            </a:r>
            <a:r>
              <a:rPr lang="en-US" sz="1050" dirty="0">
                <a:highlight>
                  <a:srgbClr val="FFFFFF"/>
                </a:highlight>
              </a:rPr>
              <a:t>m, n</a:t>
            </a:r>
            <a:r>
              <a:rPr lang="en-US" sz="1050" b="1" dirty="0">
                <a:highlight>
                  <a:srgbClr val="FFFFFF"/>
                </a:highlight>
              </a:rPr>
              <a:t>)</a:t>
            </a:r>
            <a:r>
              <a:rPr lang="en-US" sz="1050" dirty="0">
                <a:highlight>
                  <a:srgbClr val="FFFFFF"/>
                </a:highlight>
              </a:rPr>
              <a:t>  </a:t>
            </a:r>
            <a:r>
              <a:rPr lang="en-US" sz="1050" dirty="0" err="1">
                <a:highlight>
                  <a:srgbClr val="FFFFFF"/>
                </a:highlight>
              </a:rPr>
              <a:t>get_dist_time</a:t>
            </a:r>
            <a:r>
              <a:rPr lang="en-US" sz="1050" b="1" dirty="0">
                <a:highlight>
                  <a:srgbClr val="FFFFFF"/>
                </a:highlight>
              </a:rPr>
              <a:t>(</a:t>
            </a:r>
            <a:r>
              <a:rPr lang="en-US" sz="1050" dirty="0">
                <a:highlight>
                  <a:srgbClr val="FFFFFF"/>
                </a:highlight>
              </a:rPr>
              <a:t>m, n</a:t>
            </a:r>
            <a:r>
              <a:rPr lang="en-US" sz="1050" b="1" dirty="0">
                <a:highlight>
                  <a:srgbClr val="FFFFFF"/>
                </a:highlight>
              </a:rPr>
              <a:t>)</a:t>
            </a:r>
            <a:r>
              <a:rPr lang="en-US" sz="1050" dirty="0">
                <a:highlight>
                  <a:srgbClr val="FFFFFF"/>
                </a:highlight>
              </a:rPr>
              <a:t>, </a:t>
            </a:r>
          </a:p>
          <a:p>
            <a:r>
              <a:rPr lang="en-US" sz="1050" dirty="0">
                <a:highlight>
                  <a:srgbClr val="FFFFFF"/>
                </a:highlight>
              </a:rPr>
              <a:t>       m </a:t>
            </a:r>
            <a:r>
              <a:rPr lang="en-US" sz="1050" b="1" dirty="0">
                <a:highlight>
                  <a:srgbClr val="FFFFFF"/>
                </a:highlight>
              </a:rPr>
              <a:t>=</a:t>
            </a:r>
            <a:r>
              <a:rPr lang="en-US" sz="1050" dirty="0">
                <a:highlight>
                  <a:srgbClr val="FFFFFF"/>
                </a:highlight>
              </a:rPr>
              <a:t> </a:t>
            </a:r>
            <a:r>
              <a:rPr lang="en-US" sz="1050" dirty="0" err="1">
                <a:highlight>
                  <a:srgbClr val="FFFFFF"/>
                </a:highlight>
              </a:rPr>
              <a:t>df_to_from</a:t>
            </a:r>
            <a:r>
              <a:rPr lang="en-US" sz="1050" b="1" dirty="0" err="1">
                <a:highlight>
                  <a:srgbClr val="FFFFFF"/>
                </a:highlight>
              </a:rPr>
              <a:t>$</a:t>
            </a:r>
            <a:r>
              <a:rPr lang="en-US" sz="1050" dirty="0" err="1">
                <a:highlight>
                  <a:srgbClr val="FFFFFF"/>
                </a:highlight>
              </a:rPr>
              <a:t>dest_adrs</a:t>
            </a:r>
            <a:r>
              <a:rPr lang="en-US" sz="1050" dirty="0">
                <a:highlight>
                  <a:srgbClr val="FFFFFF"/>
                </a:highlight>
              </a:rPr>
              <a:t>, </a:t>
            </a:r>
          </a:p>
          <a:p>
            <a:r>
              <a:rPr lang="en-US" sz="1050" dirty="0">
                <a:highlight>
                  <a:srgbClr val="FFFFFF"/>
                </a:highlight>
              </a:rPr>
              <a:t>       n </a:t>
            </a:r>
            <a:r>
              <a:rPr lang="en-US" sz="1050" b="1" dirty="0">
                <a:highlight>
                  <a:srgbClr val="FFFFFF"/>
                </a:highlight>
              </a:rPr>
              <a:t>=</a:t>
            </a:r>
            <a:r>
              <a:rPr lang="en-US" sz="1050" dirty="0">
                <a:highlight>
                  <a:srgbClr val="FFFFFF"/>
                </a:highlight>
              </a:rPr>
              <a:t> </a:t>
            </a:r>
            <a:r>
              <a:rPr lang="en-US" sz="1050" dirty="0" err="1">
                <a:highlight>
                  <a:srgbClr val="FFFFFF"/>
                </a:highlight>
              </a:rPr>
              <a:t>df_to_from</a:t>
            </a:r>
            <a:r>
              <a:rPr lang="en-US" sz="1050" b="1" dirty="0" err="1">
                <a:highlight>
                  <a:srgbClr val="FFFFFF"/>
                </a:highlight>
              </a:rPr>
              <a:t>$</a:t>
            </a:r>
            <a:r>
              <a:rPr lang="en-US" sz="1050" dirty="0" err="1">
                <a:highlight>
                  <a:srgbClr val="FFFFFF"/>
                </a:highlight>
              </a:rPr>
              <a:t>org_adrs</a:t>
            </a:r>
            <a:r>
              <a:rPr lang="en-US" sz="1050" dirty="0">
                <a:highlight>
                  <a:srgbClr val="FFFFFF"/>
                </a:highlight>
              </a:rPr>
              <a:t>, </a:t>
            </a:r>
          </a:p>
          <a:p>
            <a:r>
              <a:rPr lang="en-US" sz="1050" dirty="0">
                <a:highlight>
                  <a:srgbClr val="FFFFFF"/>
                </a:highlight>
              </a:rPr>
              <a:t>       SIMPLIFY </a:t>
            </a:r>
            <a:r>
              <a:rPr lang="en-US" sz="1050" b="1" dirty="0">
                <a:highlight>
                  <a:srgbClr val="FFFFFF"/>
                </a:highlight>
              </a:rPr>
              <a:t>=</a:t>
            </a:r>
            <a:r>
              <a:rPr lang="en-US" sz="1050" dirty="0">
                <a:highlight>
                  <a:srgbClr val="FFFFFF"/>
                </a:highlight>
              </a:rPr>
              <a:t> </a:t>
            </a:r>
            <a:r>
              <a:rPr lang="en-US" sz="1050" b="1" dirty="0">
                <a:highlight>
                  <a:srgbClr val="FFFFFF"/>
                </a:highlight>
              </a:rPr>
              <a:t>TRUE)</a:t>
            </a:r>
            <a:endParaRPr lang="en-US" sz="1050" dirty="0">
              <a:highlight>
                <a:srgbClr val="FFFFFF"/>
              </a:highlight>
            </a:endParaRPr>
          </a:p>
          <a:p>
            <a:endParaRPr lang="en-US" sz="1050" dirty="0">
              <a:highlight>
                <a:srgbClr val="FFFFFF"/>
              </a:highlight>
            </a:endParaRPr>
          </a:p>
          <a:p>
            <a:endParaRPr lang="en-US" sz="1050" dirty="0">
              <a:highlight>
                <a:srgbClr val="FFFFFF"/>
              </a:highlight>
            </a:endParaRPr>
          </a:p>
          <a:p>
            <a:r>
              <a:rPr lang="en-US" sz="1050" dirty="0">
                <a:highlight>
                  <a:srgbClr val="FFFFFF"/>
                </a:highlight>
              </a:rPr>
              <a:t>#stick the results onto the initial </a:t>
            </a:r>
            <a:r>
              <a:rPr lang="en-US" sz="1050" dirty="0" err="1">
                <a:highlight>
                  <a:srgbClr val="FFFFFF"/>
                </a:highlight>
              </a:rPr>
              <a:t>df_to_from</a:t>
            </a:r>
            <a:r>
              <a:rPr lang="en-US" sz="1050" dirty="0">
                <a:highlight>
                  <a:srgbClr val="FFFFFF"/>
                </a:highlight>
              </a:rPr>
              <a:t> data frame</a:t>
            </a:r>
          </a:p>
          <a:p>
            <a:r>
              <a:rPr lang="en-US" sz="1050" dirty="0" err="1">
                <a:highlight>
                  <a:srgbClr val="FFFFFF"/>
                </a:highlight>
              </a:rPr>
              <a:t>complete_results</a:t>
            </a:r>
            <a:r>
              <a:rPr lang="en-US" sz="1050" dirty="0">
                <a:highlight>
                  <a:srgbClr val="FFFFFF"/>
                </a:highlight>
              </a:rPr>
              <a:t> </a:t>
            </a:r>
            <a:r>
              <a:rPr lang="en-US" sz="1050" b="1" dirty="0">
                <a:highlight>
                  <a:srgbClr val="FFFFFF"/>
                </a:highlight>
              </a:rPr>
              <a:t>&lt;-</a:t>
            </a:r>
            <a:r>
              <a:rPr lang="en-US" sz="1050" dirty="0">
                <a:highlight>
                  <a:srgbClr val="FFFFFF"/>
                </a:highlight>
              </a:rPr>
              <a:t> </a:t>
            </a:r>
            <a:r>
              <a:rPr lang="en-US" sz="1050" dirty="0" err="1">
                <a:highlight>
                  <a:srgbClr val="FFFFFF"/>
                </a:highlight>
              </a:rPr>
              <a:t>cbind</a:t>
            </a:r>
            <a:r>
              <a:rPr lang="en-US" sz="1050" b="1" dirty="0">
                <a:highlight>
                  <a:srgbClr val="FFFFFF"/>
                </a:highlight>
              </a:rPr>
              <a:t>(</a:t>
            </a:r>
            <a:r>
              <a:rPr lang="en-US" sz="1050" dirty="0" err="1">
                <a:highlight>
                  <a:srgbClr val="FFFFFF"/>
                </a:highlight>
              </a:rPr>
              <a:t>df_to_from</a:t>
            </a:r>
            <a:r>
              <a:rPr lang="en-US" sz="1050" dirty="0">
                <a:highlight>
                  <a:srgbClr val="FFFFFF"/>
                </a:highlight>
              </a:rPr>
              <a:t>, </a:t>
            </a:r>
          </a:p>
          <a:p>
            <a:r>
              <a:rPr lang="en-US" sz="1050" dirty="0">
                <a:highlight>
                  <a:srgbClr val="FFFFFF"/>
                </a:highlight>
              </a:rPr>
              <a:t>                          </a:t>
            </a:r>
            <a:r>
              <a:rPr lang="en-US" sz="1050" dirty="0" err="1">
                <a:highlight>
                  <a:srgbClr val="FFFFFF"/>
                </a:highlight>
              </a:rPr>
              <a:t>data.frame</a:t>
            </a:r>
            <a:r>
              <a:rPr lang="en-US" sz="1050" b="1" dirty="0">
                <a:highlight>
                  <a:srgbClr val="FFFFFF"/>
                </a:highlight>
              </a:rPr>
              <a:t>(</a:t>
            </a:r>
            <a:r>
              <a:rPr lang="en-US" sz="1050" dirty="0">
                <a:highlight>
                  <a:srgbClr val="FFFFFF"/>
                </a:highlight>
              </a:rPr>
              <a:t>t</a:t>
            </a:r>
            <a:r>
              <a:rPr lang="en-US" sz="1050" b="1" dirty="0">
                <a:highlight>
                  <a:srgbClr val="FFFFFF"/>
                </a:highlight>
              </a:rPr>
              <a:t>(</a:t>
            </a:r>
            <a:r>
              <a:rPr lang="en-US" sz="1050" dirty="0" err="1">
                <a:highlight>
                  <a:srgbClr val="FFFFFF"/>
                </a:highlight>
              </a:rPr>
              <a:t>final_res</a:t>
            </a:r>
            <a:r>
              <a:rPr lang="en-US" sz="1050" b="1" dirty="0">
                <a:highlight>
                  <a:srgbClr val="FFFFFF"/>
                </a:highlight>
              </a:rPr>
              <a:t>)</a:t>
            </a:r>
            <a:r>
              <a:rPr lang="en-US" sz="1050" dirty="0">
                <a:highlight>
                  <a:srgbClr val="FFFFFF"/>
                </a:highlight>
              </a:rPr>
              <a:t>, </a:t>
            </a:r>
            <a:r>
              <a:rPr lang="en-US" sz="1050" dirty="0" err="1">
                <a:highlight>
                  <a:srgbClr val="FFFFFF"/>
                </a:highlight>
              </a:rPr>
              <a:t>row.names</a:t>
            </a:r>
            <a:r>
              <a:rPr lang="en-US" sz="1050" dirty="0">
                <a:highlight>
                  <a:srgbClr val="FFFFFF"/>
                </a:highlight>
              </a:rPr>
              <a:t> </a:t>
            </a:r>
            <a:r>
              <a:rPr lang="en-US" sz="1050" b="1" dirty="0">
                <a:highlight>
                  <a:srgbClr val="FFFFFF"/>
                </a:highlight>
              </a:rPr>
              <a:t>=</a:t>
            </a:r>
            <a:r>
              <a:rPr lang="en-US" sz="1050" dirty="0">
                <a:highlight>
                  <a:srgbClr val="FFFFFF"/>
                </a:highlight>
              </a:rPr>
              <a:t> </a:t>
            </a:r>
            <a:r>
              <a:rPr lang="en-US" sz="1050" b="1" dirty="0">
                <a:highlight>
                  <a:srgbClr val="FFFFFF"/>
                </a:highlight>
              </a:rPr>
              <a:t>NULL))</a:t>
            </a:r>
            <a:endParaRPr lang="en-US" sz="1050" dirty="0">
              <a:highlight>
                <a:srgbClr val="FFFFFF"/>
              </a:highlight>
            </a:endParaRPr>
          </a:p>
          <a:p>
            <a:endParaRPr lang="en-US" sz="1050" dirty="0">
              <a:highlight>
                <a:srgbClr val="FFFFFF"/>
              </a:highlight>
            </a:endParaRPr>
          </a:p>
          <a:p>
            <a:r>
              <a:rPr lang="en-US" sz="1050" dirty="0">
                <a:highlight>
                  <a:srgbClr val="FFFFFF"/>
                </a:highlight>
              </a:rPr>
              <a:t>#rename</a:t>
            </a:r>
          </a:p>
          <a:p>
            <a:r>
              <a:rPr lang="en-US" sz="1050" dirty="0">
                <a:highlight>
                  <a:srgbClr val="FFFFFF"/>
                </a:highlight>
              </a:rPr>
              <a:t>names</a:t>
            </a:r>
            <a:r>
              <a:rPr lang="en-US" sz="1050" b="1" dirty="0">
                <a:highlight>
                  <a:srgbClr val="FFFFFF"/>
                </a:highlight>
              </a:rPr>
              <a:t>(</a:t>
            </a:r>
            <a:r>
              <a:rPr lang="en-US" sz="1050" dirty="0" err="1">
                <a:highlight>
                  <a:srgbClr val="FFFFFF"/>
                </a:highlight>
              </a:rPr>
              <a:t>complete_results</a:t>
            </a:r>
            <a:r>
              <a:rPr lang="en-US" sz="1050" b="1" dirty="0">
                <a:highlight>
                  <a:srgbClr val="FFFFFF"/>
                </a:highlight>
              </a:rPr>
              <a:t>)[</a:t>
            </a:r>
            <a:r>
              <a:rPr lang="en-US" sz="1050" dirty="0">
                <a:highlight>
                  <a:srgbClr val="FFFFFF"/>
                </a:highlight>
              </a:rPr>
              <a:t>3</a:t>
            </a:r>
            <a:r>
              <a:rPr lang="en-US" sz="1050" b="1" dirty="0">
                <a:highlight>
                  <a:srgbClr val="FFFFFF"/>
                </a:highlight>
              </a:rPr>
              <a:t>:</a:t>
            </a:r>
            <a:r>
              <a:rPr lang="en-US" sz="1050" dirty="0">
                <a:highlight>
                  <a:srgbClr val="FFFFFF"/>
                </a:highlight>
              </a:rPr>
              <a:t>4</a:t>
            </a:r>
            <a:r>
              <a:rPr lang="en-US" sz="1050" b="1" dirty="0">
                <a:highlight>
                  <a:srgbClr val="FFFFFF"/>
                </a:highlight>
              </a:rPr>
              <a:t>]</a:t>
            </a:r>
            <a:r>
              <a:rPr lang="en-US" sz="1050" dirty="0">
                <a:highlight>
                  <a:srgbClr val="FFFFFF"/>
                </a:highlight>
              </a:rPr>
              <a:t> </a:t>
            </a:r>
            <a:r>
              <a:rPr lang="en-US" sz="1050" b="1" dirty="0">
                <a:highlight>
                  <a:srgbClr val="FFFFFF"/>
                </a:highlight>
              </a:rPr>
              <a:t>&lt;-</a:t>
            </a:r>
            <a:r>
              <a:rPr lang="en-US" sz="1050" dirty="0">
                <a:highlight>
                  <a:srgbClr val="FFFFFF"/>
                </a:highlight>
              </a:rPr>
              <a:t> c</a:t>
            </a:r>
            <a:r>
              <a:rPr lang="en-US" sz="1050" b="1" dirty="0">
                <a:highlight>
                  <a:srgbClr val="FFFFFF"/>
                </a:highlight>
              </a:rPr>
              <a:t>(</a:t>
            </a:r>
            <a:r>
              <a:rPr lang="en-US" sz="1050" dirty="0">
                <a:highlight>
                  <a:srgbClr val="FFFFFF"/>
                </a:highlight>
              </a:rPr>
              <a:t>"</a:t>
            </a:r>
            <a:r>
              <a:rPr lang="en-US" sz="1050" dirty="0" err="1">
                <a:highlight>
                  <a:srgbClr val="FFFFFF"/>
                </a:highlight>
              </a:rPr>
              <a:t>drive_time</a:t>
            </a:r>
            <a:r>
              <a:rPr lang="en-US" sz="1050" dirty="0">
                <a:highlight>
                  <a:srgbClr val="FFFFFF"/>
                </a:highlight>
              </a:rPr>
              <a:t>", "</a:t>
            </a:r>
            <a:r>
              <a:rPr lang="en-US" sz="1050" dirty="0" err="1">
                <a:highlight>
                  <a:srgbClr val="FFFFFF"/>
                </a:highlight>
              </a:rPr>
              <a:t>drive_distance</a:t>
            </a:r>
            <a:r>
              <a:rPr lang="en-US" sz="1050" dirty="0">
                <a:highlight>
                  <a:srgbClr val="FFFFFF"/>
                </a:highlight>
              </a:rPr>
              <a:t>"</a:t>
            </a:r>
            <a:r>
              <a:rPr lang="en-US" sz="1050" b="1" dirty="0">
                <a:highlight>
                  <a:srgbClr val="FFFFFF"/>
                </a:highlight>
              </a:rPr>
              <a:t>)</a:t>
            </a:r>
            <a:endParaRPr lang="en-US" sz="1050" dirty="0"/>
          </a:p>
        </p:txBody>
      </p:sp>
      <p:cxnSp>
        <p:nvCxnSpPr>
          <p:cNvPr id="12" name="Straight Connector 11"/>
          <p:cNvCxnSpPr/>
          <p:nvPr/>
        </p:nvCxnSpPr>
        <p:spPr>
          <a:xfrm>
            <a:off x="5628148" y="2009266"/>
            <a:ext cx="0" cy="3506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tretch>
            <a:fillRect/>
          </a:stretch>
        </p:blipFill>
        <p:spPr>
          <a:xfrm>
            <a:off x="6152074" y="4149226"/>
            <a:ext cx="4816201" cy="2776723"/>
          </a:xfrm>
          <a:prstGeom prst="rect">
            <a:avLst/>
          </a:prstGeom>
        </p:spPr>
      </p:pic>
    </p:spTree>
    <p:extLst>
      <p:ext uri="{BB962C8B-B14F-4D97-AF65-F5344CB8AC3E}">
        <p14:creationId xmlns:p14="http://schemas.microsoft.com/office/powerpoint/2010/main" val="245745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CapSim Them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apSim Theme" id="{57ED6805-7FEA-483F-A659-CE00658752FC}" vid="{A086AFA8-FB21-474F-9C12-CA0B36CC0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CapSim Theme</Template>
  <TotalTime>2806</TotalTime>
  <Words>3531</Words>
  <Application>Microsoft Office PowerPoint</Application>
  <PresentationFormat>Widescreen</PresentationFormat>
  <Paragraphs>488</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Courier New</vt:lpstr>
      <vt:lpstr>Roboto Mono</vt:lpstr>
      <vt:lpstr>Trebuchet MS</vt:lpstr>
      <vt:lpstr>Wingdings</vt:lpstr>
      <vt:lpstr>Wingdings 3</vt:lpstr>
      <vt:lpstr>CapSim Theme</vt:lpstr>
      <vt:lpstr>St. Louis R User Group</vt:lpstr>
      <vt:lpstr>Agenda</vt:lpstr>
      <vt:lpstr>Google APIs</vt:lpstr>
      <vt:lpstr>Part I – Google APIs</vt:lpstr>
      <vt:lpstr>Getting Data</vt:lpstr>
      <vt:lpstr>Running a Test</vt:lpstr>
      <vt:lpstr>Success!</vt:lpstr>
      <vt:lpstr>Returning and Parsing Results</vt:lpstr>
      <vt:lpstr>Putting it all together</vt:lpstr>
      <vt:lpstr>Geocoding API</vt:lpstr>
      <vt:lpstr>PowerPoint Presentation</vt:lpstr>
      <vt:lpstr>Geocoding API Function and Results</vt:lpstr>
      <vt:lpstr>Google Places API</vt:lpstr>
      <vt:lpstr>More on Google APIs with R</vt:lpstr>
      <vt:lpstr>Large Data in R</vt:lpstr>
      <vt:lpstr>Large Data – A Working Definition</vt:lpstr>
      <vt:lpstr>Our Large Data – The Sunshine Act</vt:lpstr>
      <vt:lpstr>Getting Large Data</vt:lpstr>
      <vt:lpstr>Getting Large Data</vt:lpstr>
      <vt:lpstr>Exploring our Large Data</vt:lpstr>
      <vt:lpstr>Isolating the Items of Interest</vt:lpstr>
      <vt:lpstr>Exceling Large Data – Making Pivot Tables</vt:lpstr>
      <vt:lpstr>Visualizing our data</vt:lpstr>
      <vt:lpstr>PowerPoint Presentation</vt:lpstr>
      <vt:lpstr>PowerPoint Presentation</vt:lpstr>
      <vt:lpstr>PowerPoint Presentation</vt:lpstr>
      <vt:lpstr>Exceling Large Data – Some Graphs</vt:lpstr>
      <vt:lpstr>Appendix – ggplot code</vt:lpstr>
      <vt:lpstr>PowerPoint Presentation</vt:lpstr>
      <vt:lpstr>PowerPoint Presentation</vt:lpstr>
      <vt:lpstr>St. Louis R User Group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Andrews CapSim Strategy</dc:title>
  <dc:creator>Criswell, Nick</dc:creator>
  <cp:lastModifiedBy>Criswell, Nick</cp:lastModifiedBy>
  <cp:revision>74</cp:revision>
  <cp:lastPrinted>2015-12-15T21:10:39Z</cp:lastPrinted>
  <dcterms:created xsi:type="dcterms:W3CDTF">2015-12-12T14:21:33Z</dcterms:created>
  <dcterms:modified xsi:type="dcterms:W3CDTF">2016-12-21T02:51:19Z</dcterms:modified>
</cp:coreProperties>
</file>