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7" r:id="rId3"/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Constantia"/>
      <p:regular r:id="rId21"/>
      <p:bold r:id="rId22"/>
      <p:italic r:id="rId23"/>
      <p:boldItalic r:id="rId24"/>
    </p:embeddedFon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nstantia-bold.fntdata"/><Relationship Id="rId21" Type="http://schemas.openxmlformats.org/officeDocument/2006/relationships/font" Target="fonts/Constantia-regular.fntdata"/><Relationship Id="rId24" Type="http://schemas.openxmlformats.org/officeDocument/2006/relationships/font" Target="fonts/Constantia-boldItalic.fntdata"/><Relationship Id="rId23" Type="http://schemas.openxmlformats.org/officeDocument/2006/relationships/font" Target="fonts/Constantia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latin typeface="Constantia"/>
                <a:ea typeface="Constantia"/>
                <a:cs typeface="Constantia"/>
                <a:sym typeface="Constantia"/>
              </a:rPr>
              <a:t>Identification of the next likely event based on a known sequence of preceding events.  Useful for anticipating a likely outcome.</a:t>
            </a:r>
            <a:r>
              <a:rPr lang="en"/>
              <a:t>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Constantia"/>
              <a:ea typeface="Constantia"/>
              <a:cs typeface="Constantia"/>
              <a:sym typeface="Constanti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Constantia"/>
                <a:ea typeface="Constantia"/>
                <a:cs typeface="Constantia"/>
                <a:sym typeface="Constantia"/>
              </a:rPr>
              <a:t>Speak to context of each example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400"/>
              </a:spcBef>
              <a:buNone/>
            </a:pPr>
            <a:r>
              <a:t/>
            </a:r>
            <a:endParaRPr sz="2000">
              <a:latin typeface="Constantia"/>
              <a:ea typeface="Constantia"/>
              <a:cs typeface="Constantia"/>
              <a:sym typeface="Constanti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Concisely describe the 2 step search, why it’s important.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3258167"/>
            <a:ext cx="9144000" cy="1891800"/>
          </a:xfrm>
          <a:prstGeom prst="rect">
            <a:avLst/>
          </a:prstGeom>
          <a:gradFill>
            <a:gsLst>
              <a:gs pos="0">
                <a:srgbClr val="538C3F"/>
              </a:gs>
              <a:gs pos="100000">
                <a:srgbClr val="B5D084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42566" y="4670424"/>
            <a:ext cx="51642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B5D084"/>
              </a:buClr>
              <a:buFont typeface="Arial"/>
              <a:buNone/>
              <a:defRPr b="0" i="0" sz="2000" u="none" cap="none" strike="noStrike">
                <a:solidFill>
                  <a:srgbClr val="B5D0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42566" y="3796460"/>
            <a:ext cx="51642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Daugherty-Business-Solutions-Stacked.png"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2403" y="1786731"/>
            <a:ext cx="2679300" cy="6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ansition (right with photo)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4762342"/>
            <a:ext cx="9144000" cy="38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2675469" y="1892300"/>
            <a:ext cx="6468600" cy="1359000"/>
          </a:xfrm>
          <a:prstGeom prst="rect">
            <a:avLst/>
          </a:prstGeom>
          <a:gradFill>
            <a:gsLst>
              <a:gs pos="0">
                <a:srgbClr val="538C3F"/>
              </a:gs>
              <a:gs pos="100000">
                <a:srgbClr val="B5D084"/>
              </a:gs>
            </a:gsLst>
            <a:lin ang="16200000" scaled="0"/>
          </a:gra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ransition (left with photo)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4762342"/>
            <a:ext cx="9144000" cy="38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0" y="1892300"/>
            <a:ext cx="6468600" cy="1359000"/>
          </a:xfrm>
          <a:prstGeom prst="rect">
            <a:avLst/>
          </a:prstGeom>
          <a:gradFill>
            <a:gsLst>
              <a:gs pos="0">
                <a:srgbClr val="538C3F"/>
              </a:gs>
              <a:gs pos="100000">
                <a:srgbClr val="B5D084"/>
              </a:gs>
            </a:gsLst>
            <a:lin ang="16200000" scaled="0"/>
          </a:gra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ansition (Large Type)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4743450"/>
            <a:ext cx="9144000" cy="3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0" y="114299"/>
            <a:ext cx="8966100" cy="5029200"/>
          </a:xfrm>
          <a:prstGeom prst="rect">
            <a:avLst/>
          </a:prstGeom>
          <a:gradFill>
            <a:gsLst>
              <a:gs pos="0">
                <a:srgbClr val="538C3F"/>
              </a:gs>
              <a:gs pos="100000">
                <a:srgbClr val="B5D084"/>
              </a:gs>
            </a:gsLst>
            <a:lin ang="16200000" scaled="0"/>
          </a:gra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88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722312" y="3305179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538C3F"/>
              </a:buClr>
              <a:buFont typeface="Century Gothic"/>
              <a:buNone/>
              <a:defRPr b="0" i="0" sz="4000" u="none" cap="none" strike="noStrike">
                <a:solidFill>
                  <a:srgbClr val="538C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ABAFB2"/>
              </a:buClr>
              <a:buFont typeface="Arial"/>
              <a:buNone/>
              <a:defRPr b="0" i="0" sz="2000" u="none" cap="none" strike="noStrike">
                <a:solidFill>
                  <a:srgbClr val="ABAFB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ABAFB2"/>
              </a:buClr>
              <a:buFont typeface="Arial"/>
              <a:buNone/>
              <a:defRPr b="0" i="0" sz="1800" u="none" cap="none" strike="noStrike">
                <a:solidFill>
                  <a:srgbClr val="ABAFB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ABAFB2"/>
              </a:buClr>
              <a:buFont typeface="Arial"/>
              <a:buNone/>
              <a:defRPr b="0" i="0" sz="1600" u="none" cap="none" strike="noStrike">
                <a:solidFill>
                  <a:srgbClr val="ABAFB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ABAFB2"/>
              </a:buClr>
              <a:buFont typeface="Arial"/>
              <a:buNone/>
              <a:defRPr b="0" i="0" sz="1400" u="none" cap="none" strike="noStrike">
                <a:solidFill>
                  <a:srgbClr val="ABAFB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ABAFB2"/>
              </a:buClr>
              <a:buFont typeface="Arial"/>
              <a:buNone/>
              <a:defRPr b="0" i="0" sz="1400" u="none" cap="none" strike="noStrike">
                <a:solidFill>
                  <a:srgbClr val="ABAFB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ABAFB2"/>
              </a:buClr>
              <a:buFont typeface="Arial"/>
              <a:buNone/>
              <a:defRPr b="0" i="0" sz="1400" u="none" cap="none" strike="noStrike">
                <a:solidFill>
                  <a:srgbClr val="ABAFB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ABAFB2"/>
              </a:buClr>
              <a:buFont typeface="Arial"/>
              <a:buNone/>
              <a:defRPr b="0" i="0" sz="1400" u="none" cap="none" strike="noStrike">
                <a:solidFill>
                  <a:srgbClr val="ABAFB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ABAFB2"/>
              </a:buClr>
              <a:buFont typeface="Arial"/>
              <a:buNone/>
              <a:defRPr b="0" i="0" sz="1400" u="none" cap="none" strike="noStrike">
                <a:solidFill>
                  <a:srgbClr val="ABAFB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ABAFB2"/>
              </a:buClr>
              <a:buFont typeface="Arial"/>
              <a:buNone/>
              <a:defRPr b="0" i="0" sz="1400" u="none" cap="none" strike="noStrike">
                <a:solidFill>
                  <a:srgbClr val="ABAFB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899807" y="4836243"/>
            <a:ext cx="10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264672" y="4825521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459485" y="603504"/>
            <a:ext cx="8237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6899807" y="4836243"/>
            <a:ext cx="10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264672" y="4825521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0" y="0"/>
            <a:ext cx="91440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538C3F"/>
              </a:buClr>
              <a:buFont typeface="Arial"/>
              <a:buNone/>
              <a:defRPr b="0" i="0" sz="2000" u="none" cap="none" strike="noStrike">
                <a:solidFill>
                  <a:srgbClr val="538C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49262" y="336946"/>
            <a:ext cx="823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538C3F"/>
              </a:buClr>
              <a:buFont typeface="Century Gothic"/>
              <a:buNone/>
              <a:defRPr b="0" i="0" sz="3600" u="none" cap="none" strike="noStrike">
                <a:solidFill>
                  <a:srgbClr val="538C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B5D084"/>
              </a:buClr>
              <a:buFont typeface="Arial"/>
              <a:buNone/>
              <a:defRPr b="0" i="0" sz="2000" u="none" cap="none" strike="noStrike">
                <a:solidFill>
                  <a:srgbClr val="B5D0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808080"/>
              </a:buClr>
              <a:buFont typeface="Arial"/>
              <a:buNone/>
              <a:defRPr b="1" i="0" sz="20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B5D084"/>
              </a:buClr>
              <a:buFont typeface="Arial"/>
              <a:buNone/>
              <a:defRPr b="1" i="0" sz="18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45028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B5D084"/>
              </a:buClr>
              <a:buFont typeface="Arial"/>
              <a:buNone/>
              <a:defRPr b="0" i="0" sz="2000" u="none" cap="none" strike="noStrike">
                <a:solidFill>
                  <a:srgbClr val="B5D0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808080"/>
              </a:buClr>
              <a:buFont typeface="Arial"/>
              <a:buNone/>
              <a:defRPr b="1" i="0" sz="20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B5D084"/>
              </a:buClr>
              <a:buFont typeface="Arial"/>
              <a:buNone/>
              <a:defRPr b="1" i="0" sz="18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4" type="body"/>
          </p:nvPr>
        </p:nvSpPr>
        <p:spPr>
          <a:xfrm>
            <a:off x="4645028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6899807" y="4836243"/>
            <a:ext cx="10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264672" y="4825521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2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538C3F"/>
              </a:buClr>
              <a:buFont typeface="Century Gothic"/>
              <a:buNone/>
              <a:defRPr b="0" i="0" sz="2000" u="none" cap="none" strike="noStrike">
                <a:solidFill>
                  <a:srgbClr val="538C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575050" y="204792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57202" y="1076327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595959"/>
              </a:buClr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808080"/>
              </a:buClr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B5D084"/>
              </a:buClr>
              <a:buFont typeface="Arial"/>
              <a:buNone/>
              <a:defRPr b="0" i="0" sz="10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6899807" y="4836243"/>
            <a:ext cx="10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264672" y="4825521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538C3F"/>
              </a:buClr>
              <a:buFont typeface="Century Gothic"/>
              <a:buNone/>
              <a:defRPr b="0" i="0" sz="2000" u="none" cap="none" strike="noStrike">
                <a:solidFill>
                  <a:srgbClr val="538C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595959"/>
              </a:buClr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808080"/>
              </a:buClr>
              <a:buFont typeface="Arial"/>
              <a:buNone/>
              <a:defRPr b="0" i="0" sz="2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B5D084"/>
              </a:buClr>
              <a:buFont typeface="Arial"/>
              <a:buNone/>
              <a:defRPr b="0" i="0" sz="24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595959"/>
              </a:buClr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808080"/>
              </a:buClr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B5D084"/>
              </a:buClr>
              <a:buFont typeface="Arial"/>
              <a:buNone/>
              <a:defRPr b="0" i="0" sz="10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6899807" y="4836243"/>
            <a:ext cx="10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264672" y="4825521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0" type="dt"/>
          </p:nvPr>
        </p:nvSpPr>
        <p:spPr>
          <a:xfrm>
            <a:off x="6899807" y="4836243"/>
            <a:ext cx="10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0" y="0"/>
            <a:ext cx="73320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538C3F"/>
              </a:buClr>
              <a:buFont typeface="Arial"/>
              <a:buNone/>
              <a:defRPr b="0" i="0" sz="2000" u="none" cap="none" strike="noStrike">
                <a:solidFill>
                  <a:srgbClr val="538C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264672" y="4825521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1" name="Shape 101"/>
          <p:cNvSpPr/>
          <p:nvPr/>
        </p:nvSpPr>
        <p:spPr>
          <a:xfrm>
            <a:off x="354904" y="735903"/>
            <a:ext cx="4668000" cy="3901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46087" y="1049055"/>
            <a:ext cx="4405200" cy="154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0" lvl="0" marL="342900" marR="0" rtl="0" algn="l">
              <a:spcBef>
                <a:spcPts val="28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96850" lvl="1" marL="742950" marR="0" rtl="0" algn="l">
              <a:spcBef>
                <a:spcPts val="28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52400" lvl="2" marL="1143000" marR="0" rtl="0" algn="l">
              <a:spcBef>
                <a:spcPts val="24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52400" lvl="3" marL="16002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61925" lvl="4" marL="20574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/>
        </p:nvSpPr>
        <p:spPr>
          <a:xfrm>
            <a:off x="446087" y="792271"/>
            <a:ext cx="4405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Situation or</a:t>
            </a:r>
            <a:r>
              <a:rPr lang="en" sz="140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Challenge: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46087" y="2731892"/>
            <a:ext cx="4405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Solution:</a:t>
            </a:r>
          </a:p>
        </p:txBody>
      </p:sp>
      <p:sp>
        <p:nvSpPr>
          <p:cNvPr id="105" name="Shape 105"/>
          <p:cNvSpPr txBox="1"/>
          <p:nvPr>
            <p:ph idx="3" type="body"/>
          </p:nvPr>
        </p:nvSpPr>
        <p:spPr>
          <a:xfrm>
            <a:off x="446087" y="2962725"/>
            <a:ext cx="44052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0" lvl="0" marL="342900" marR="0" rtl="0" algn="l">
              <a:spcBef>
                <a:spcPts val="28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96850" lvl="1" marL="742950" marR="0" rtl="0" algn="l">
              <a:spcBef>
                <a:spcPts val="28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52400" lvl="2" marL="1143000" marR="0" rtl="0" algn="l">
              <a:spcBef>
                <a:spcPts val="24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52400" lvl="3" marL="16002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61925" lvl="4" marL="20574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/>
          <p:nvPr/>
        </p:nvSpPr>
        <p:spPr>
          <a:xfrm>
            <a:off x="5208741" y="2731892"/>
            <a:ext cx="3580800" cy="1905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5333326" y="2961478"/>
            <a:ext cx="33471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0" lvl="0" marL="342900" marR="0" rtl="0" algn="l">
              <a:spcBef>
                <a:spcPts val="28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96850" lvl="1" marL="742950" marR="0" rtl="0" algn="l">
              <a:spcBef>
                <a:spcPts val="28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52400" lvl="2" marL="1143000" marR="0" rtl="0" algn="l">
              <a:spcBef>
                <a:spcPts val="24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52400" lvl="3" marL="16002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61925" lvl="4" marL="20574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/>
        </p:nvSpPr>
        <p:spPr>
          <a:xfrm>
            <a:off x="5333326" y="2730645"/>
            <a:ext cx="3456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Value to the Client:</a:t>
            </a:r>
          </a:p>
        </p:txBody>
      </p:sp>
      <p:sp>
        <p:nvSpPr>
          <p:cNvPr id="109" name="Shape 109"/>
          <p:cNvSpPr/>
          <p:nvPr>
            <p:ph idx="5" type="pic"/>
          </p:nvPr>
        </p:nvSpPr>
        <p:spPr>
          <a:xfrm>
            <a:off x="5208741" y="735903"/>
            <a:ext cx="35808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/>
          <p:nvPr>
            <p:ph idx="6" type="pic"/>
          </p:nvPr>
        </p:nvSpPr>
        <p:spPr>
          <a:xfrm>
            <a:off x="7332663" y="0"/>
            <a:ext cx="18114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0" type="dt"/>
          </p:nvPr>
        </p:nvSpPr>
        <p:spPr>
          <a:xfrm>
            <a:off x="6899807" y="4836243"/>
            <a:ext cx="10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264672" y="4825521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0" y="3258167"/>
            <a:ext cx="9144000" cy="1891800"/>
          </a:xfrm>
          <a:prstGeom prst="rect">
            <a:avLst/>
          </a:prstGeom>
          <a:gradFill>
            <a:gsLst>
              <a:gs pos="0">
                <a:srgbClr val="538C3F"/>
              </a:gs>
              <a:gs pos="100000">
                <a:srgbClr val="B5D084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42566" y="4670424"/>
            <a:ext cx="51642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B5D084"/>
              </a:buClr>
              <a:buFont typeface="Arial"/>
              <a:buNone/>
              <a:defRPr b="0" i="0" sz="2000" u="none" cap="none" strike="noStrike">
                <a:solidFill>
                  <a:srgbClr val="B5D0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442566" y="3796460"/>
            <a:ext cx="51642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Daugherty-Business-Solutions-Stacked.png" id="127" name="Shape 1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2403" y="1786731"/>
            <a:ext cx="2679300" cy="6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0" type="dt"/>
          </p:nvPr>
        </p:nvSpPr>
        <p:spPr>
          <a:xfrm>
            <a:off x="6899807" y="4836243"/>
            <a:ext cx="10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264672" y="4825521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603249"/>
            <a:ext cx="4038600" cy="4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648200" y="603249"/>
            <a:ext cx="4038600" cy="4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6899807" y="4836243"/>
            <a:ext cx="10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3" type="body"/>
          </p:nvPr>
        </p:nvSpPr>
        <p:spPr>
          <a:xfrm>
            <a:off x="0" y="0"/>
            <a:ext cx="91440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538C3F"/>
              </a:buClr>
              <a:buFont typeface="Arial"/>
              <a:buNone/>
              <a:defRPr b="0" i="0" sz="2000" u="none" cap="none" strike="noStrike">
                <a:solidFill>
                  <a:srgbClr val="538C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264672" y="4825521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0" type="dt"/>
          </p:nvPr>
        </p:nvSpPr>
        <p:spPr>
          <a:xfrm>
            <a:off x="6899807" y="4836243"/>
            <a:ext cx="10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0" y="0"/>
            <a:ext cx="91440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538C3F"/>
              </a:buClr>
              <a:buFont typeface="Arial"/>
              <a:buNone/>
              <a:defRPr b="0" i="0" sz="2000" u="none" cap="none" strike="noStrike">
                <a:solidFill>
                  <a:srgbClr val="538C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264672" y="4825521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-3500" y="0"/>
            <a:ext cx="9147600" cy="5143500"/>
          </a:xfrm>
          <a:prstGeom prst="rect">
            <a:avLst/>
          </a:prstGeom>
          <a:gradFill>
            <a:gsLst>
              <a:gs pos="0">
                <a:srgbClr val="538C3F"/>
              </a:gs>
              <a:gs pos="100000">
                <a:srgbClr val="B5D08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2493168" y="1"/>
            <a:ext cx="55686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799" rotWithShape="0" algn="l" dir="108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161868" y="4830769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2768469" y="342900"/>
            <a:ext cx="5018100" cy="44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345282" y="336047"/>
            <a:ext cx="19740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B5D084"/>
              </a:buClr>
              <a:buFont typeface="Arial"/>
              <a:buNone/>
              <a:defRPr b="0" i="0" sz="2000" u="none" cap="none" strike="noStrike">
                <a:solidFill>
                  <a:srgbClr val="B5D0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08080"/>
              </a:buClr>
              <a:buFont typeface="Arial"/>
              <a:buNone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3" type="body"/>
          </p:nvPr>
        </p:nvSpPr>
        <p:spPr>
          <a:xfrm>
            <a:off x="345282" y="906976"/>
            <a:ext cx="1974000" cy="79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Daugherty-Business-Solutions-Horz.png" id="148" name="Shape 1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864" y="4910078"/>
            <a:ext cx="2023500" cy="1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228864" y="4548887"/>
            <a:ext cx="17565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7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Confidential and Proprietary to Daugherty Business Solutions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ansition slide (bottom left with photo)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0" y="4743450"/>
            <a:ext cx="9144000" cy="3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0" y="2590800"/>
            <a:ext cx="4572000" cy="2552700"/>
          </a:xfrm>
          <a:prstGeom prst="rect">
            <a:avLst/>
          </a:prstGeom>
          <a:gradFill>
            <a:gsLst>
              <a:gs pos="0">
                <a:srgbClr val="538C3F"/>
              </a:gs>
              <a:gs pos="100000">
                <a:srgbClr val="B5D084"/>
              </a:gs>
            </a:gsLst>
            <a:lin ang="16200038" scaled="0"/>
          </a:gra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ansition slide (top left with photo)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0" y="4743450"/>
            <a:ext cx="9144000" cy="3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0" y="0"/>
            <a:ext cx="4572000" cy="2552700"/>
          </a:xfrm>
          <a:prstGeom prst="rect">
            <a:avLst/>
          </a:prstGeom>
          <a:gradFill>
            <a:gsLst>
              <a:gs pos="0">
                <a:srgbClr val="538C3F"/>
              </a:gs>
              <a:gs pos="100000">
                <a:srgbClr val="B5D084"/>
              </a:gs>
            </a:gsLst>
            <a:lin ang="16200038" scaled="0"/>
          </a:gra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ansition slide (top right with photo)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4743450"/>
            <a:ext cx="9144000" cy="3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0" y="0"/>
            <a:ext cx="4572000" cy="2552700"/>
          </a:xfrm>
          <a:prstGeom prst="rect">
            <a:avLst/>
          </a:prstGeom>
          <a:gradFill>
            <a:gsLst>
              <a:gs pos="0">
                <a:srgbClr val="538C3F"/>
              </a:gs>
              <a:gs pos="100000">
                <a:srgbClr val="B5D084"/>
              </a:gs>
            </a:gsLst>
            <a:lin ang="16200038" scaled="0"/>
          </a:gra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ansition slide (bottom right with photo)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0" y="4743450"/>
            <a:ext cx="9144000" cy="3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0" y="2590800"/>
            <a:ext cx="4572000" cy="2552700"/>
          </a:xfrm>
          <a:prstGeom prst="rect">
            <a:avLst/>
          </a:prstGeom>
          <a:gradFill>
            <a:gsLst>
              <a:gs pos="0">
                <a:srgbClr val="538C3F"/>
              </a:gs>
              <a:gs pos="100000">
                <a:srgbClr val="B5D084"/>
              </a:gs>
            </a:gsLst>
            <a:lin ang="16200038" scaled="0"/>
          </a:gra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ansition (right with photo)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0" y="4762342"/>
            <a:ext cx="9144000" cy="38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2675469" y="1892300"/>
            <a:ext cx="6468600" cy="1359000"/>
          </a:xfrm>
          <a:prstGeom prst="rect">
            <a:avLst/>
          </a:prstGeom>
          <a:gradFill>
            <a:gsLst>
              <a:gs pos="0">
                <a:srgbClr val="538C3F"/>
              </a:gs>
              <a:gs pos="100000">
                <a:srgbClr val="B5D084"/>
              </a:gs>
            </a:gsLst>
            <a:lin ang="16200038" scaled="0"/>
          </a:gra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603249"/>
            <a:ext cx="4038600" cy="4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48200" y="603249"/>
            <a:ext cx="4038600" cy="4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899807" y="4836243"/>
            <a:ext cx="10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3" type="body"/>
          </p:nvPr>
        </p:nvSpPr>
        <p:spPr>
          <a:xfrm>
            <a:off x="0" y="0"/>
            <a:ext cx="91440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538C3F"/>
              </a:buClr>
              <a:buFont typeface="Arial"/>
              <a:buNone/>
              <a:defRPr b="0" i="0" sz="2000" u="none" cap="none" strike="noStrike">
                <a:solidFill>
                  <a:srgbClr val="538C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264672" y="4825521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ransition (left with photo)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4762342"/>
            <a:ext cx="9144000" cy="38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0" y="1892300"/>
            <a:ext cx="6468600" cy="1359000"/>
          </a:xfrm>
          <a:prstGeom prst="rect">
            <a:avLst/>
          </a:prstGeom>
          <a:gradFill>
            <a:gsLst>
              <a:gs pos="0">
                <a:srgbClr val="538C3F"/>
              </a:gs>
              <a:gs pos="100000">
                <a:srgbClr val="B5D084"/>
              </a:gs>
            </a:gsLst>
            <a:lin ang="16200038" scaled="0"/>
          </a:gra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ansition (Large Type)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0" y="4743450"/>
            <a:ext cx="9144000" cy="3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0" y="114299"/>
            <a:ext cx="8966100" cy="5029200"/>
          </a:xfrm>
          <a:prstGeom prst="rect">
            <a:avLst/>
          </a:prstGeom>
          <a:gradFill>
            <a:gsLst>
              <a:gs pos="0">
                <a:srgbClr val="538C3F"/>
              </a:gs>
              <a:gs pos="100000">
                <a:srgbClr val="B5D084"/>
              </a:gs>
            </a:gsLst>
            <a:lin ang="16200038" scaled="0"/>
          </a:gra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88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722312" y="3305179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538C3F"/>
              </a:buClr>
              <a:buFont typeface="Century Gothic"/>
              <a:buNone/>
              <a:defRPr b="0" i="0" sz="4000" u="none" cap="none" strike="noStrike">
                <a:solidFill>
                  <a:srgbClr val="538C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ABAFB2"/>
              </a:buClr>
              <a:buFont typeface="Arial"/>
              <a:buNone/>
              <a:defRPr b="0" i="0" sz="2000" u="none" cap="none" strike="noStrike">
                <a:solidFill>
                  <a:srgbClr val="ABAFB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ABAFB2"/>
              </a:buClr>
              <a:buFont typeface="Arial"/>
              <a:buNone/>
              <a:defRPr b="0" i="0" sz="1800" u="none" cap="none" strike="noStrike">
                <a:solidFill>
                  <a:srgbClr val="ABAFB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ABAFB2"/>
              </a:buClr>
              <a:buFont typeface="Arial"/>
              <a:buNone/>
              <a:defRPr b="0" i="0" sz="1600" u="none" cap="none" strike="noStrike">
                <a:solidFill>
                  <a:srgbClr val="ABAFB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ABAFB2"/>
              </a:buClr>
              <a:buFont typeface="Arial"/>
              <a:buNone/>
              <a:defRPr b="0" i="0" sz="1400" u="none" cap="none" strike="noStrike">
                <a:solidFill>
                  <a:srgbClr val="ABAFB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ABAFB2"/>
              </a:buClr>
              <a:buFont typeface="Arial"/>
              <a:buNone/>
              <a:defRPr b="0" i="0" sz="1400" u="none" cap="none" strike="noStrike">
                <a:solidFill>
                  <a:srgbClr val="ABAFB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ABAFB2"/>
              </a:buClr>
              <a:buFont typeface="Arial"/>
              <a:buNone/>
              <a:defRPr b="0" i="0" sz="1400" u="none" cap="none" strike="noStrike">
                <a:solidFill>
                  <a:srgbClr val="ABAFB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ABAFB2"/>
              </a:buClr>
              <a:buFont typeface="Arial"/>
              <a:buNone/>
              <a:defRPr b="0" i="0" sz="1400" u="none" cap="none" strike="noStrike">
                <a:solidFill>
                  <a:srgbClr val="ABAFB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ABAFB2"/>
              </a:buClr>
              <a:buFont typeface="Arial"/>
              <a:buNone/>
              <a:defRPr b="0" i="0" sz="1400" u="none" cap="none" strike="noStrike">
                <a:solidFill>
                  <a:srgbClr val="ABAFB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ABAFB2"/>
              </a:buClr>
              <a:buFont typeface="Arial"/>
              <a:buNone/>
              <a:defRPr b="0" i="0" sz="1400" u="none" cap="none" strike="noStrike">
                <a:solidFill>
                  <a:srgbClr val="ABAFB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0" type="dt"/>
          </p:nvPr>
        </p:nvSpPr>
        <p:spPr>
          <a:xfrm>
            <a:off x="6899807" y="4836243"/>
            <a:ext cx="10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264672" y="4825521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459485" y="603504"/>
            <a:ext cx="8237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6899807" y="4836243"/>
            <a:ext cx="10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264672" y="4825521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0" y="0"/>
            <a:ext cx="91440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538C3F"/>
              </a:buClr>
              <a:buFont typeface="Arial"/>
              <a:buNone/>
              <a:defRPr b="0" i="0" sz="2000" u="none" cap="none" strike="noStrike">
                <a:solidFill>
                  <a:srgbClr val="538C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49262" y="336946"/>
            <a:ext cx="823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538C3F"/>
              </a:buClr>
              <a:buFont typeface="Century Gothic"/>
              <a:buNone/>
              <a:defRPr b="0" i="0" sz="3600" u="none" cap="none" strike="noStrike">
                <a:solidFill>
                  <a:srgbClr val="538C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B5D084"/>
              </a:buClr>
              <a:buFont typeface="Arial"/>
              <a:buNone/>
              <a:defRPr b="0" i="0" sz="2000" u="none" cap="none" strike="noStrike">
                <a:solidFill>
                  <a:srgbClr val="B5D0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808080"/>
              </a:buClr>
              <a:buFont typeface="Arial"/>
              <a:buNone/>
              <a:defRPr b="1" i="0" sz="20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B5D084"/>
              </a:buClr>
              <a:buFont typeface="Arial"/>
              <a:buNone/>
              <a:defRPr b="1" i="0" sz="18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3" type="body"/>
          </p:nvPr>
        </p:nvSpPr>
        <p:spPr>
          <a:xfrm>
            <a:off x="4645028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B5D084"/>
              </a:buClr>
              <a:buFont typeface="Arial"/>
              <a:buNone/>
              <a:defRPr b="0" i="0" sz="2000" u="none" cap="none" strike="noStrike">
                <a:solidFill>
                  <a:srgbClr val="B5D0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808080"/>
              </a:buClr>
              <a:buFont typeface="Arial"/>
              <a:buNone/>
              <a:defRPr b="1" i="0" sz="20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B5D084"/>
              </a:buClr>
              <a:buFont typeface="Arial"/>
              <a:buNone/>
              <a:defRPr b="1" i="0" sz="18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4" type="body"/>
          </p:nvPr>
        </p:nvSpPr>
        <p:spPr>
          <a:xfrm>
            <a:off x="4645028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0" type="dt"/>
          </p:nvPr>
        </p:nvSpPr>
        <p:spPr>
          <a:xfrm>
            <a:off x="6899807" y="4836243"/>
            <a:ext cx="10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264672" y="4825521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2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538C3F"/>
              </a:buClr>
              <a:buFont typeface="Century Gothic"/>
              <a:buNone/>
              <a:defRPr b="0" i="0" sz="2000" u="none" cap="none" strike="noStrike">
                <a:solidFill>
                  <a:srgbClr val="538C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575050" y="204792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457202" y="1076327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595959"/>
              </a:buClr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808080"/>
              </a:buClr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B5D084"/>
              </a:buClr>
              <a:buFont typeface="Arial"/>
              <a:buNone/>
              <a:defRPr b="0" i="0" sz="10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0" type="dt"/>
          </p:nvPr>
        </p:nvSpPr>
        <p:spPr>
          <a:xfrm>
            <a:off x="6899807" y="4836243"/>
            <a:ext cx="10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264672" y="4825521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538C3F"/>
              </a:buClr>
              <a:buFont typeface="Century Gothic"/>
              <a:buNone/>
              <a:defRPr b="0" i="0" sz="2000" u="none" cap="none" strike="noStrike">
                <a:solidFill>
                  <a:srgbClr val="538C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595959"/>
              </a:buClr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808080"/>
              </a:buClr>
              <a:buFont typeface="Arial"/>
              <a:buNone/>
              <a:defRPr b="0" i="0" sz="2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B5D084"/>
              </a:buClr>
              <a:buFont typeface="Arial"/>
              <a:buNone/>
              <a:defRPr b="0" i="0" sz="24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595959"/>
              </a:buClr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808080"/>
              </a:buClr>
              <a:buFont typeface="Arial"/>
              <a:buNone/>
              <a:defRPr b="0" i="0" sz="12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B5D084"/>
              </a:buClr>
              <a:buFont typeface="Arial"/>
              <a:buNone/>
              <a:defRPr b="0" i="0" sz="10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0" type="dt"/>
          </p:nvPr>
        </p:nvSpPr>
        <p:spPr>
          <a:xfrm>
            <a:off x="6899807" y="4836243"/>
            <a:ext cx="10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264672" y="4825521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0" type="dt"/>
          </p:nvPr>
        </p:nvSpPr>
        <p:spPr>
          <a:xfrm>
            <a:off x="6899807" y="4836243"/>
            <a:ext cx="10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0" y="0"/>
            <a:ext cx="73320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538C3F"/>
              </a:buClr>
              <a:buFont typeface="Arial"/>
              <a:buNone/>
              <a:defRPr b="0" i="0" sz="2000" u="none" cap="none" strike="noStrike">
                <a:solidFill>
                  <a:srgbClr val="538C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264672" y="4825521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1" name="Shape 211"/>
          <p:cNvSpPr/>
          <p:nvPr/>
        </p:nvSpPr>
        <p:spPr>
          <a:xfrm>
            <a:off x="354904" y="735903"/>
            <a:ext cx="4668000" cy="3901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446087" y="1049055"/>
            <a:ext cx="4405200" cy="154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0" lvl="0" marL="342900" marR="0" rtl="0" algn="l">
              <a:spcBef>
                <a:spcPts val="28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96850" lvl="1" marL="742950" marR="0" rtl="0" algn="l">
              <a:spcBef>
                <a:spcPts val="28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52400" lvl="2" marL="1143000" marR="0" rtl="0" algn="l">
              <a:spcBef>
                <a:spcPts val="24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52400" lvl="3" marL="16002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61925" lvl="4" marL="20574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Shape 213"/>
          <p:cNvSpPr txBox="1"/>
          <p:nvPr/>
        </p:nvSpPr>
        <p:spPr>
          <a:xfrm>
            <a:off x="446087" y="792271"/>
            <a:ext cx="4405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Situation or</a:t>
            </a:r>
            <a:r>
              <a:rPr lang="en" sz="140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Challenge: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46087" y="2731892"/>
            <a:ext cx="4405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Solution:</a:t>
            </a:r>
          </a:p>
        </p:txBody>
      </p:sp>
      <p:sp>
        <p:nvSpPr>
          <p:cNvPr id="215" name="Shape 215"/>
          <p:cNvSpPr txBox="1"/>
          <p:nvPr>
            <p:ph idx="3" type="body"/>
          </p:nvPr>
        </p:nvSpPr>
        <p:spPr>
          <a:xfrm>
            <a:off x="446087" y="2962725"/>
            <a:ext cx="44052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0" lvl="0" marL="342900" marR="0" rtl="0" algn="l">
              <a:spcBef>
                <a:spcPts val="28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96850" lvl="1" marL="742950" marR="0" rtl="0" algn="l">
              <a:spcBef>
                <a:spcPts val="28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52400" lvl="2" marL="1143000" marR="0" rtl="0" algn="l">
              <a:spcBef>
                <a:spcPts val="24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52400" lvl="3" marL="16002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61925" lvl="4" marL="20574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Shape 216"/>
          <p:cNvSpPr/>
          <p:nvPr/>
        </p:nvSpPr>
        <p:spPr>
          <a:xfrm>
            <a:off x="5208741" y="2731892"/>
            <a:ext cx="3580800" cy="1905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>
            <p:ph idx="4" type="body"/>
          </p:nvPr>
        </p:nvSpPr>
        <p:spPr>
          <a:xfrm>
            <a:off x="5333326" y="2961478"/>
            <a:ext cx="33471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0" lvl="0" marL="342900" marR="0" rtl="0" algn="l">
              <a:spcBef>
                <a:spcPts val="28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96850" lvl="1" marL="742950" marR="0" rtl="0" algn="l">
              <a:spcBef>
                <a:spcPts val="28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52400" lvl="2" marL="1143000" marR="0" rtl="0" algn="l">
              <a:spcBef>
                <a:spcPts val="24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52400" lvl="3" marL="16002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61925" lvl="4" marL="20574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Shape 218"/>
          <p:cNvSpPr txBox="1"/>
          <p:nvPr/>
        </p:nvSpPr>
        <p:spPr>
          <a:xfrm>
            <a:off x="5333326" y="2730645"/>
            <a:ext cx="3456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Value to the Client:</a:t>
            </a:r>
          </a:p>
        </p:txBody>
      </p:sp>
      <p:sp>
        <p:nvSpPr>
          <p:cNvPr id="219" name="Shape 219"/>
          <p:cNvSpPr/>
          <p:nvPr>
            <p:ph idx="5" type="pic"/>
          </p:nvPr>
        </p:nvSpPr>
        <p:spPr>
          <a:xfrm>
            <a:off x="5208741" y="735903"/>
            <a:ext cx="35808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Shape 220"/>
          <p:cNvSpPr/>
          <p:nvPr>
            <p:ph idx="6" type="pic"/>
          </p:nvPr>
        </p:nvSpPr>
        <p:spPr>
          <a:xfrm>
            <a:off x="7332663" y="0"/>
            <a:ext cx="18114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Shape 222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Shape 22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224" name="Shape 22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0" type="dt"/>
          </p:nvPr>
        </p:nvSpPr>
        <p:spPr>
          <a:xfrm>
            <a:off x="6899807" y="4836243"/>
            <a:ext cx="10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0" y="0"/>
            <a:ext cx="91440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538C3F"/>
              </a:buClr>
              <a:buFont typeface="Arial"/>
              <a:buNone/>
              <a:defRPr b="0" i="0" sz="2000" u="none" cap="none" strike="noStrike">
                <a:solidFill>
                  <a:srgbClr val="538C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264672" y="4825521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-3500" y="0"/>
            <a:ext cx="9147600" cy="5143500"/>
          </a:xfrm>
          <a:prstGeom prst="rect">
            <a:avLst/>
          </a:prstGeom>
          <a:gradFill>
            <a:gsLst>
              <a:gs pos="0">
                <a:srgbClr val="538C3F"/>
              </a:gs>
              <a:gs pos="100000">
                <a:srgbClr val="B5D08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2493168" y="1"/>
            <a:ext cx="55686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799" rotWithShape="0" algn="l" dir="108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161868" y="4830769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2768469" y="342900"/>
            <a:ext cx="5018100" cy="44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45282" y="336047"/>
            <a:ext cx="19740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B5D084"/>
              </a:buClr>
              <a:buFont typeface="Arial"/>
              <a:buNone/>
              <a:defRPr b="0" i="0" sz="2000" u="none" cap="none" strike="noStrike">
                <a:solidFill>
                  <a:srgbClr val="B5D0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08080"/>
              </a:buClr>
              <a:buFont typeface="Arial"/>
              <a:buNone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345282" y="906976"/>
            <a:ext cx="1974000" cy="79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Daugherty-Business-Solutions-Horz.png"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864" y="4910078"/>
            <a:ext cx="2023500" cy="1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>
            <a:off x="228864" y="4548887"/>
            <a:ext cx="17565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7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Confidential and Proprietary to Daugherty Business Solutions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ansition slide (bottom left with photo)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4743450"/>
            <a:ext cx="9144000" cy="3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0" y="2590800"/>
            <a:ext cx="4572000" cy="2552700"/>
          </a:xfrm>
          <a:prstGeom prst="rect">
            <a:avLst/>
          </a:prstGeom>
          <a:gradFill>
            <a:gsLst>
              <a:gs pos="0">
                <a:srgbClr val="538C3F"/>
              </a:gs>
              <a:gs pos="100000">
                <a:srgbClr val="B5D084"/>
              </a:gs>
            </a:gsLst>
            <a:lin ang="16200000" scaled="0"/>
          </a:gra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ansition slide (top left with photo)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4743450"/>
            <a:ext cx="9144000" cy="3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0" y="0"/>
            <a:ext cx="4572000" cy="2552700"/>
          </a:xfrm>
          <a:prstGeom prst="rect">
            <a:avLst/>
          </a:prstGeom>
          <a:gradFill>
            <a:gsLst>
              <a:gs pos="0">
                <a:srgbClr val="538C3F"/>
              </a:gs>
              <a:gs pos="100000">
                <a:srgbClr val="B5D084"/>
              </a:gs>
            </a:gsLst>
            <a:lin ang="16200000" scaled="0"/>
          </a:gra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ansition slide (top right with photo)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4743450"/>
            <a:ext cx="9144000" cy="3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0" y="0"/>
            <a:ext cx="4572000" cy="2552700"/>
          </a:xfrm>
          <a:prstGeom prst="rect">
            <a:avLst/>
          </a:prstGeom>
          <a:gradFill>
            <a:gsLst>
              <a:gs pos="0">
                <a:srgbClr val="538C3F"/>
              </a:gs>
              <a:gs pos="100000">
                <a:srgbClr val="B5D084"/>
              </a:gs>
            </a:gsLst>
            <a:lin ang="16200000" scaled="0"/>
          </a:gra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ansition slide (bottom right with photo)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4743450"/>
            <a:ext cx="9144000" cy="3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0" y="2590800"/>
            <a:ext cx="4572000" cy="2552700"/>
          </a:xfrm>
          <a:prstGeom prst="rect">
            <a:avLst/>
          </a:prstGeom>
          <a:gradFill>
            <a:gsLst>
              <a:gs pos="0">
                <a:srgbClr val="538C3F"/>
              </a:gs>
              <a:gs pos="100000">
                <a:srgbClr val="B5D084"/>
              </a:gs>
            </a:gsLst>
            <a:lin ang="16200000" scaled="0"/>
          </a:gra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29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7.xml"/><Relationship Id="rId6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4800604"/>
            <a:ext cx="9144000" cy="349200"/>
          </a:xfrm>
          <a:prstGeom prst="rect">
            <a:avLst/>
          </a:prstGeom>
          <a:gradFill>
            <a:gsLst>
              <a:gs pos="0">
                <a:srgbClr val="538C3F"/>
              </a:gs>
              <a:gs pos="100000">
                <a:srgbClr val="B5D08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449262" y="336946"/>
            <a:ext cx="823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538C3F"/>
              </a:buClr>
              <a:buFont typeface="Century Gothic"/>
              <a:buNone/>
              <a:defRPr b="0" i="0" sz="3600" u="none" cap="none" strike="noStrike">
                <a:solidFill>
                  <a:srgbClr val="538C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49262" y="1200150"/>
            <a:ext cx="8237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6899807" y="4836243"/>
            <a:ext cx="10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161868" y="4836243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" name="Shape 11"/>
          <p:cNvSpPr txBox="1"/>
          <p:nvPr/>
        </p:nvSpPr>
        <p:spPr>
          <a:xfrm>
            <a:off x="2472796" y="4898145"/>
            <a:ext cx="49620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Confidential and Proprietary to Daugherty Business Solutions</a:t>
            </a:r>
          </a:p>
        </p:txBody>
      </p:sp>
      <p:pic>
        <p:nvPicPr>
          <p:cNvPr descr="Daugherty-Business-Solutions-Horz.png" id="12" name="Shape 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8864" y="4899679"/>
            <a:ext cx="2023500" cy="147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0" y="4800604"/>
            <a:ext cx="9144000" cy="349200"/>
          </a:xfrm>
          <a:prstGeom prst="rect">
            <a:avLst/>
          </a:prstGeom>
          <a:gradFill>
            <a:gsLst>
              <a:gs pos="0">
                <a:srgbClr val="538C3F"/>
              </a:gs>
              <a:gs pos="100000">
                <a:srgbClr val="B5D08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449262" y="336946"/>
            <a:ext cx="823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538C3F"/>
              </a:buClr>
              <a:buFont typeface="Century Gothic"/>
              <a:buNone/>
              <a:defRPr b="0" i="0" sz="3600" u="none" cap="none" strike="noStrike">
                <a:solidFill>
                  <a:srgbClr val="538C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49262" y="1200150"/>
            <a:ext cx="8237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808080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B5D08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B5D084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6899807" y="4836243"/>
            <a:ext cx="108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161868" y="4836243"/>
            <a:ext cx="5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1" name="Shape 121"/>
          <p:cNvSpPr txBox="1"/>
          <p:nvPr/>
        </p:nvSpPr>
        <p:spPr>
          <a:xfrm>
            <a:off x="2472796" y="4898145"/>
            <a:ext cx="49620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Confidential and Proprietary to Daugherty Business Solutions</a:t>
            </a:r>
          </a:p>
        </p:txBody>
      </p:sp>
      <p:pic>
        <p:nvPicPr>
          <p:cNvPr descr="Daugherty-Business-Solutions-Horz.png" id="122" name="Shape 1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8864" y="4899679"/>
            <a:ext cx="2023500" cy="147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270175" y="744575"/>
            <a:ext cx="86058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Identifying Problem Events in Operational Data</a:t>
            </a:r>
          </a:p>
        </p:txBody>
      </p:sp>
      <p:sp>
        <p:nvSpPr>
          <p:cNvPr id="235" name="Shape 2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Ryan Metcalf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Sr. Information Management Consultant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Daugherty Business Solutions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459485" y="603504"/>
            <a:ext cx="82374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Subset data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Calculate fault code metric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Find the top 5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Swing table to crosstab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Separately, calculate total and append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Formatting</a:t>
            </a:r>
          </a:p>
        </p:txBody>
      </p:sp>
      <p:sp>
        <p:nvSpPr>
          <p:cNvPr id="292" name="Shape 292"/>
          <p:cNvSpPr txBox="1"/>
          <p:nvPr>
            <p:ph idx="2" type="body"/>
          </p:nvPr>
        </p:nvSpPr>
        <p:spPr>
          <a:xfrm>
            <a:off x="0" y="0"/>
            <a:ext cx="91440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Analytics</a:t>
            </a:r>
          </a:p>
        </p:txBody>
      </p:sp>
      <p:pic>
        <p:nvPicPr>
          <p:cNvPr descr="crosstab_rug.PNG"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074" y="2691850"/>
            <a:ext cx="4543850" cy="197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2" type="body"/>
          </p:nvPr>
        </p:nvSpPr>
        <p:spPr>
          <a:xfrm>
            <a:off x="0" y="0"/>
            <a:ext cx="91440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Experience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53310" y="1147304"/>
            <a:ext cx="82374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Guide the user</a:t>
            </a:r>
            <a:r>
              <a:rPr lang="en"/>
              <a:t>.  Get them thinking and asking questions.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Delineate that the app provides two functions.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Keep it clean and functional.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459485" y="603504"/>
            <a:ext cx="82374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Submit button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Ubuntu"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actionButton("Submit", label = "Submit")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Summary Stats layout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fluidRow(column(2,dataTableOutput("freqTopCount"))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DataTable options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DT::renderDataTable({}, options = list(), rownames = TRUE, caption = "Top 5: Median Down Time")</a:t>
            </a:r>
            <a:r>
              <a:rPr lang="en"/>
              <a:t> </a:t>
            </a:r>
          </a:p>
        </p:txBody>
      </p:sp>
      <p:sp>
        <p:nvSpPr>
          <p:cNvPr id="305" name="Shape 305"/>
          <p:cNvSpPr txBox="1"/>
          <p:nvPr>
            <p:ph idx="2" type="body"/>
          </p:nvPr>
        </p:nvSpPr>
        <p:spPr>
          <a:xfrm>
            <a:off x="0" y="0"/>
            <a:ext cx="91440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Shiny Challenges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459475" y="603502"/>
            <a:ext cx="8237400" cy="59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Sequence Probabilities output</a:t>
            </a:r>
          </a:p>
        </p:txBody>
      </p:sp>
      <p:sp>
        <p:nvSpPr>
          <p:cNvPr id="311" name="Shape 311"/>
          <p:cNvSpPr txBox="1"/>
          <p:nvPr>
            <p:ph idx="2" type="body"/>
          </p:nvPr>
        </p:nvSpPr>
        <p:spPr>
          <a:xfrm>
            <a:off x="0" y="0"/>
            <a:ext cx="91440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Shiny Challenges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72050" y="1207000"/>
            <a:ext cx="8799900" cy="3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40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output$probabilities &lt;- DT::renderDataTable({</a:t>
            </a:r>
          </a:p>
          <a:p>
            <a:pPr indent="457200" lvl="0" rtl="0">
              <a:spcBef>
                <a:spcPts val="40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probs &lt;- DT::datatable(values$probabilities, rownames = FALSE,</a:t>
            </a:r>
          </a:p>
          <a:p>
            <a:pPr indent="457200" lvl="0" rtl="0">
              <a:spcBef>
                <a:spcPts val="40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caption = paste("Probability the Sequence will lead to Fault Code",</a:t>
            </a:r>
          </a:p>
          <a:p>
            <a:pPr indent="457200" lvl="0" rtl="0">
              <a:spcBef>
                <a:spcPts val="40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input$faultCode),</a:t>
            </a:r>
          </a:p>
          <a:p>
            <a:pPr indent="457200" lvl="0" rtl="0">
              <a:spcBef>
                <a:spcPts val="40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options = list(paging = FALSE, searching = FALSE,</a:t>
            </a:r>
          </a:p>
          <a:p>
            <a:pPr indent="457200" lvl="0" rtl="0">
              <a:spcBef>
                <a:spcPts val="40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columnDefs = list(list(className = 'dt-right',</a:t>
            </a:r>
          </a:p>
          <a:p>
            <a:pPr indent="457200" lvl="0" rtl="0">
              <a:spcBef>
                <a:spcPts val="40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                 targets = 2,</a:t>
            </a:r>
          </a:p>
          <a:p>
            <a:pPr indent="457200" lvl="0" rtl="0">
              <a:spcBef>
                <a:spcPts val="40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                 type = "num-fmt"))))</a:t>
            </a:r>
          </a:p>
          <a:p>
            <a:pPr indent="457200" lvl="0" rtl="0">
              <a:spcBef>
                <a:spcPts val="40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DT::formatPercentage(probs, "stats.prob")</a:t>
            </a:r>
          </a:p>
          <a:p>
            <a:pPr indent="457200" lvl="0" rtl="0">
              <a:spcBef>
                <a:spcPts val="40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453300" y="511875"/>
            <a:ext cx="40599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Fault codes need descriptions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 shift to slice of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Improve user experience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 higher level analytics and vizs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Summary Statistics tab tell its own story</a:t>
            </a:r>
          </a:p>
        </p:txBody>
      </p:sp>
      <p:sp>
        <p:nvSpPr>
          <p:cNvPr id="318" name="Shape 318"/>
          <p:cNvSpPr txBox="1"/>
          <p:nvPr>
            <p:ph idx="2" type="body"/>
          </p:nvPr>
        </p:nvSpPr>
        <p:spPr>
          <a:xfrm>
            <a:off x="0" y="0"/>
            <a:ext cx="91440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4793400" y="597000"/>
            <a:ext cx="4059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400"/>
              </a:spcBef>
              <a:buClr>
                <a:srgbClr val="595959"/>
              </a:buClr>
              <a:buSzPct val="100000"/>
              <a:buChar char="●"/>
            </a:pPr>
            <a:r>
              <a:rPr lang="en" sz="20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Analytics</a:t>
            </a:r>
          </a:p>
          <a:p>
            <a:pPr indent="-342900" lvl="1" marL="914400" rtl="0">
              <a:spcBef>
                <a:spcPts val="360"/>
              </a:spcBef>
              <a:buClr>
                <a:srgbClr val="808080"/>
              </a:buClr>
              <a:buSzPct val="100000"/>
              <a:buChar char="○"/>
            </a:pPr>
            <a:r>
              <a:rPr lang="en" sz="1800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rPr>
              <a:t>Downtime as a function of operational time</a:t>
            </a:r>
          </a:p>
          <a:p>
            <a:pPr indent="-342900" lvl="1" marL="914400" rtl="0">
              <a:spcBef>
                <a:spcPts val="360"/>
              </a:spcBef>
              <a:buClr>
                <a:srgbClr val="808080"/>
              </a:buClr>
              <a:buSzPct val="100000"/>
              <a:buChar char="○"/>
            </a:pPr>
            <a:r>
              <a:rPr lang="en" sz="1800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rPr>
              <a:t>Fault Code segmentation</a:t>
            </a:r>
          </a:p>
          <a:p>
            <a:pPr indent="-342900" lvl="1" marL="914400" rtl="0">
              <a:spcBef>
                <a:spcPts val="360"/>
              </a:spcBef>
              <a:buClr>
                <a:srgbClr val="808080"/>
              </a:buClr>
              <a:buSzPct val="100000"/>
              <a:buChar char="○"/>
            </a:pPr>
            <a:r>
              <a:rPr lang="en" sz="1800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rPr>
              <a:t>Downtime that occurs with the sequence</a:t>
            </a:r>
          </a:p>
          <a:p>
            <a:pPr indent="-355600" lvl="0" marL="457200" rtl="0">
              <a:spcBef>
                <a:spcPts val="400"/>
              </a:spcBef>
              <a:buClr>
                <a:srgbClr val="595959"/>
              </a:buClr>
              <a:buSzPct val="100000"/>
              <a:buChar char="●"/>
            </a:pPr>
            <a:r>
              <a:rPr lang="en" sz="20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Algorithm</a:t>
            </a:r>
          </a:p>
          <a:p>
            <a:pPr indent="-342900" lvl="1" marL="914400" rtl="0">
              <a:spcBef>
                <a:spcPts val="360"/>
              </a:spcBef>
              <a:buClr>
                <a:srgbClr val="808080"/>
              </a:buClr>
              <a:buSzPct val="100000"/>
              <a:buChar char="○"/>
            </a:pPr>
            <a:r>
              <a:rPr lang="en" sz="1800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rPr>
              <a:t>Cluster Analysis</a:t>
            </a:r>
          </a:p>
          <a:p>
            <a:pPr indent="-342900" lvl="1" marL="914400" rtl="0">
              <a:spcBef>
                <a:spcPts val="360"/>
              </a:spcBef>
              <a:buClr>
                <a:srgbClr val="808080"/>
              </a:buClr>
              <a:buSzPct val="100000"/>
              <a:buChar char="○"/>
            </a:pPr>
            <a:r>
              <a:rPr lang="en" sz="1800">
                <a:solidFill>
                  <a:srgbClr val="808080"/>
                </a:solidFill>
                <a:latin typeface="Constantia"/>
                <a:ea typeface="Constantia"/>
                <a:cs typeface="Constantia"/>
                <a:sym typeface="Constantia"/>
              </a:rPr>
              <a:t>Markov Chains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312" y="1017725"/>
            <a:ext cx="6553377" cy="368627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>
            <p:ph idx="4294967295" type="body"/>
          </p:nvPr>
        </p:nvSpPr>
        <p:spPr>
          <a:xfrm>
            <a:off x="0" y="0"/>
            <a:ext cx="9144000" cy="59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38C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 and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459485" y="603504"/>
            <a:ext cx="82374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Brian Chelsey - Daugherty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Josh Ulrich - RUG (and BFF!)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Adam Doyle - Daugherty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Julia Dihn - Daugherty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Ryan McNeely - Daugherty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Josh Peck - Daugherty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David O’Brien - RUG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Carl McQueen - RUG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Jim Horn - RUG</a:t>
            </a:r>
          </a:p>
        </p:txBody>
      </p:sp>
      <p:sp>
        <p:nvSpPr>
          <p:cNvPr id="241" name="Shape 241"/>
          <p:cNvSpPr txBox="1"/>
          <p:nvPr>
            <p:ph idx="2" type="body"/>
          </p:nvPr>
        </p:nvSpPr>
        <p:spPr>
          <a:xfrm>
            <a:off x="0" y="0"/>
            <a:ext cx="91440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Acknowledgments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813475" y="3612475"/>
            <a:ext cx="48834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"If I have seen further than others, it is by standing upon the shoulders of giants." - Isaac Newton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2" type="body"/>
          </p:nvPr>
        </p:nvSpPr>
        <p:spPr>
          <a:xfrm>
            <a:off x="0" y="0"/>
            <a:ext cx="91440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Problem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3300" y="597001"/>
            <a:ext cx="8237400" cy="9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Identification of the next likely event based on a previous sequence.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Sequence Identification examples: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Sequence of events that lead to a sale.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Identifying if a machine is about to have a fatal event.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Medical readings to indicate if a patient is getting sicker.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Identifying possible churn in a customer account.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600" y="2716399"/>
            <a:ext cx="7114825" cy="202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2" type="body"/>
          </p:nvPr>
        </p:nvSpPr>
        <p:spPr>
          <a:xfrm>
            <a:off x="0" y="0"/>
            <a:ext cx="91440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The Data Looks Like</a:t>
            </a:r>
          </a:p>
        </p:txBody>
      </p:sp>
      <p:pic>
        <p:nvPicPr>
          <p:cNvPr descr="table_rug.PNG"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9225"/>
            <a:ext cx="8839201" cy="4235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2" type="body"/>
          </p:nvPr>
        </p:nvSpPr>
        <p:spPr>
          <a:xfrm>
            <a:off x="0" y="0"/>
            <a:ext cx="91440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The Data Looks Like</a:t>
            </a:r>
          </a:p>
        </p:txBody>
      </p:sp>
      <p:pic>
        <p:nvPicPr>
          <p:cNvPr descr="plot_rug.PNG"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412"/>
            <a:ext cx="9144000" cy="43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459485" y="603504"/>
            <a:ext cx="82374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 Data Dictionary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Operational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Assumptions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Oops</a:t>
            </a:r>
          </a:p>
        </p:txBody>
      </p:sp>
      <p:sp>
        <p:nvSpPr>
          <p:cNvPr id="267" name="Shape 267"/>
          <p:cNvSpPr txBox="1"/>
          <p:nvPr>
            <p:ph idx="2" type="body"/>
          </p:nvPr>
        </p:nvSpPr>
        <p:spPr>
          <a:xfrm>
            <a:off x="0" y="0"/>
            <a:ext cx="91440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Speed Dating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459475" y="603502"/>
            <a:ext cx="8237400" cy="53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interactive app which allows users to search for an event of interest.</a:t>
            </a:r>
          </a:p>
        </p:txBody>
      </p:sp>
      <p:sp>
        <p:nvSpPr>
          <p:cNvPr id="273" name="Shape 273"/>
          <p:cNvSpPr txBox="1"/>
          <p:nvPr>
            <p:ph idx="2" type="body"/>
          </p:nvPr>
        </p:nvSpPr>
        <p:spPr>
          <a:xfrm>
            <a:off x="0" y="0"/>
            <a:ext cx="91440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pic>
        <p:nvPicPr>
          <p:cNvPr descr="app_rug.PNG"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625" y="1063052"/>
            <a:ext cx="6308761" cy="36978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459485" y="603504"/>
            <a:ext cx="82374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Find all sequences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lag columns in data set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Find what those sequences lead to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Calculate the probability of the Fault Code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Visualize </a:t>
            </a:r>
          </a:p>
        </p:txBody>
      </p:sp>
      <p:sp>
        <p:nvSpPr>
          <p:cNvPr id="280" name="Shape 280"/>
          <p:cNvSpPr txBox="1"/>
          <p:nvPr>
            <p:ph idx="2" type="body"/>
          </p:nvPr>
        </p:nvSpPr>
        <p:spPr>
          <a:xfrm>
            <a:off x="0" y="0"/>
            <a:ext cx="91440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 </a:t>
            </a:r>
            <a:r>
              <a:rPr lang="en"/>
              <a:t>Algorithm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459485" y="603504"/>
            <a:ext cx="82374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which() function in Base 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which() function will return the position of the elements (i.e., row number/column number/array index) in a logical vector which are TRUE.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 is the position of alphabet 'z' in a-z letters.</a:t>
            </a:r>
            <a:br>
              <a:rPr lang="en"/>
            </a:br>
            <a:r>
              <a:rPr lang="en"/>
              <a:t>which(letters=="z")</a:t>
            </a:r>
            <a:br>
              <a:rPr lang="en"/>
            </a:br>
            <a:r>
              <a:rPr lang="en"/>
              <a:t>It returns 26 as 'z' is positioned at 26th place.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lag.xts() function in the xts package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Creates a lagged series from data by shifting series k periods.</a:t>
            </a:r>
          </a:p>
        </p:txBody>
      </p:sp>
      <p:sp>
        <p:nvSpPr>
          <p:cNvPr id="286" name="Shape 286"/>
          <p:cNvSpPr txBox="1"/>
          <p:nvPr>
            <p:ph idx="2" type="body"/>
          </p:nvPr>
        </p:nvSpPr>
        <p:spPr>
          <a:xfrm>
            <a:off x="0" y="0"/>
            <a:ext cx="91440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R Functions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Daugherty Layers">
      <a:dk1>
        <a:srgbClr val="81888D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7C51A0"/>
      </a:hlink>
      <a:folHlink>
        <a:srgbClr val="A084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Daugherty Layers">
      <a:dk1>
        <a:srgbClr val="81888D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7C51A0"/>
      </a:hlink>
      <a:folHlink>
        <a:srgbClr val="A084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