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89" r:id="rId2"/>
    <p:sldId id="292" r:id="rId3"/>
    <p:sldId id="294" r:id="rId4"/>
    <p:sldId id="295" r:id="rId5"/>
    <p:sldId id="296"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6617" autoAdjust="0"/>
  </p:normalViewPr>
  <p:slideViewPr>
    <p:cSldViewPr snapToGrid="0">
      <p:cViewPr varScale="1">
        <p:scale>
          <a:sx n="66" d="100"/>
          <a:sy n="66" d="100"/>
        </p:scale>
        <p:origin x="60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3BB00D-C08C-411E-B79A-4EE8EDB1C8B8}"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A3DF58-6108-470A-A006-CADBC27BB7C8}" type="slidenum">
              <a:rPr lang="en-US" smtClean="0"/>
              <a:t>‹#›</a:t>
            </a:fld>
            <a:endParaRPr lang="en-US"/>
          </a:p>
        </p:txBody>
      </p:sp>
    </p:spTree>
    <p:extLst>
      <p:ext uri="{BB962C8B-B14F-4D97-AF65-F5344CB8AC3E}">
        <p14:creationId xmlns:p14="http://schemas.microsoft.com/office/powerpoint/2010/main" val="20915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R projects:</a:t>
            </a:r>
          </a:p>
          <a:p>
            <a:r>
              <a:rPr lang="en-US" dirty="0"/>
              <a:t>ML on survival</a:t>
            </a:r>
          </a:p>
          <a:p>
            <a:r>
              <a:rPr lang="en-US" dirty="0"/>
              <a:t>Data Exploration</a:t>
            </a:r>
          </a:p>
          <a:p>
            <a:r>
              <a:rPr lang="en-US" dirty="0"/>
              <a:t>Data Binning</a:t>
            </a:r>
          </a:p>
          <a:p>
            <a:r>
              <a:rPr lang="en-US" dirty="0"/>
              <a:t>Predictive Analytics</a:t>
            </a:r>
          </a:p>
          <a:p>
            <a:endParaRPr lang="en-GB" dirty="0"/>
          </a:p>
        </p:txBody>
      </p:sp>
      <p:sp>
        <p:nvSpPr>
          <p:cNvPr id="4" name="Slide Number Placeholder 3"/>
          <p:cNvSpPr>
            <a:spLocks noGrp="1"/>
          </p:cNvSpPr>
          <p:nvPr>
            <p:ph type="sldNum" sz="quarter" idx="10"/>
          </p:nvPr>
        </p:nvSpPr>
        <p:spPr/>
        <p:txBody>
          <a:bodyPr/>
          <a:lstStyle/>
          <a:p>
            <a:fld id="{40A3DF58-6108-470A-A006-CADBC27BB7C8}" type="slidenum">
              <a:rPr lang="en-US" smtClean="0"/>
              <a:t>2</a:t>
            </a:fld>
            <a:endParaRPr lang="en-US"/>
          </a:p>
        </p:txBody>
      </p:sp>
    </p:spTree>
    <p:extLst>
      <p:ext uri="{BB962C8B-B14F-4D97-AF65-F5344CB8AC3E}">
        <p14:creationId xmlns:p14="http://schemas.microsoft.com/office/powerpoint/2010/main" val="667832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http://dmlc.cs.washington.edu/xgboost.html</a:t>
            </a:r>
          </a:p>
          <a:p>
            <a:endParaRPr lang="en-GB" dirty="0"/>
          </a:p>
        </p:txBody>
      </p:sp>
      <p:sp>
        <p:nvSpPr>
          <p:cNvPr id="4" name="Slide Number Placeholder 3"/>
          <p:cNvSpPr>
            <a:spLocks noGrp="1"/>
          </p:cNvSpPr>
          <p:nvPr>
            <p:ph type="sldNum" sz="quarter" idx="10"/>
          </p:nvPr>
        </p:nvSpPr>
        <p:spPr/>
        <p:txBody>
          <a:bodyPr/>
          <a:lstStyle/>
          <a:p>
            <a:fld id="{40A3DF58-6108-470A-A006-CADBC27BB7C8}" type="slidenum">
              <a:rPr lang="en-US" smtClean="0"/>
              <a:t>3</a:t>
            </a:fld>
            <a:endParaRPr lang="en-US"/>
          </a:p>
        </p:txBody>
      </p:sp>
    </p:spTree>
    <p:extLst>
      <p:ext uri="{BB962C8B-B14F-4D97-AF65-F5344CB8AC3E}">
        <p14:creationId xmlns:p14="http://schemas.microsoft.com/office/powerpoint/2010/main" val="423283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2A50-F55F-414E-8FD3-102E6DBDE54A}"/>
              </a:ext>
            </a:extLst>
          </p:cNvPr>
          <p:cNvSpPr>
            <a:spLocks noGrp="1"/>
          </p:cNvSpPr>
          <p:nvPr>
            <p:ph type="ctrTitle"/>
          </p:nvPr>
        </p:nvSpPr>
        <p:spPr>
          <a:xfrm>
            <a:off x="1876424" y="1122363"/>
            <a:ext cx="9675110" cy="2387600"/>
          </a:xfrm>
        </p:spPr>
        <p:txBody>
          <a:bodyPr>
            <a:normAutofit fontScale="90000"/>
          </a:bodyPr>
          <a:lstStyle/>
          <a:p>
            <a:r>
              <a:rPr lang="en-US" dirty="0"/>
              <a:t>Binary Classification in R:</a:t>
            </a:r>
            <a:br>
              <a:rPr lang="en-US" dirty="0"/>
            </a:br>
            <a:br>
              <a:rPr lang="en-US" dirty="0"/>
            </a:br>
            <a:r>
              <a:rPr lang="en-US" dirty="0"/>
              <a:t>Assessing and predicting on-time performance</a:t>
            </a:r>
            <a:endParaRPr lang="en-GB" dirty="0"/>
          </a:p>
        </p:txBody>
      </p:sp>
      <p:sp>
        <p:nvSpPr>
          <p:cNvPr id="3" name="Subtitle 2">
            <a:extLst>
              <a:ext uri="{FF2B5EF4-FFF2-40B4-BE49-F238E27FC236}">
                <a16:creationId xmlns:a16="http://schemas.microsoft.com/office/drawing/2014/main" id="{5E8996B9-A58F-4540-A362-DB085F188A7B}"/>
              </a:ext>
            </a:extLst>
          </p:cNvPr>
          <p:cNvSpPr>
            <a:spLocks noGrp="1"/>
          </p:cNvSpPr>
          <p:nvPr>
            <p:ph type="subTitle" idx="1"/>
          </p:nvPr>
        </p:nvSpPr>
        <p:spPr/>
        <p:txBody>
          <a:bodyPr/>
          <a:lstStyle/>
          <a:p>
            <a:r>
              <a:rPr lang="en-US" dirty="0"/>
              <a:t>Roland Vazquez-Molina</a:t>
            </a:r>
            <a:endParaRPr lang="en-GB" dirty="0"/>
          </a:p>
        </p:txBody>
      </p:sp>
      <p:sp>
        <p:nvSpPr>
          <p:cNvPr id="4" name="TextBox 3">
            <a:extLst>
              <a:ext uri="{FF2B5EF4-FFF2-40B4-BE49-F238E27FC236}">
                <a16:creationId xmlns:a16="http://schemas.microsoft.com/office/drawing/2014/main" id="{4F381CDC-033A-433F-9C23-FED099FB1741}"/>
              </a:ext>
            </a:extLst>
          </p:cNvPr>
          <p:cNvSpPr txBox="1"/>
          <p:nvPr/>
        </p:nvSpPr>
        <p:spPr>
          <a:xfrm>
            <a:off x="3646026" y="5867042"/>
            <a:ext cx="8356921" cy="923330"/>
          </a:xfrm>
          <a:prstGeom prst="rect">
            <a:avLst/>
          </a:prstGeom>
          <a:noFill/>
        </p:spPr>
        <p:txBody>
          <a:bodyPr wrap="square" rtlCol="0">
            <a:spAutoFit/>
          </a:bodyPr>
          <a:lstStyle/>
          <a:p>
            <a:r>
              <a:rPr lang="en-US" dirty="0"/>
              <a:t>In regards to the contents of this presentation, the copyright Disclaimer under section 107 of the Copyright Act 1976, allowance is made for “fair use” for purposes such as criticism, comment, news reporting, teaching, scholarship, education and research.</a:t>
            </a:r>
            <a:endParaRPr lang="en-GB" dirty="0"/>
          </a:p>
        </p:txBody>
      </p:sp>
    </p:spTree>
    <p:extLst>
      <p:ext uri="{BB962C8B-B14F-4D97-AF65-F5344CB8AC3E}">
        <p14:creationId xmlns:p14="http://schemas.microsoft.com/office/powerpoint/2010/main" val="342138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45C8-93D8-43FC-A404-CAA5ADAD1766}"/>
              </a:ext>
            </a:extLst>
          </p:cNvPr>
          <p:cNvSpPr>
            <a:spLocks noGrp="1"/>
          </p:cNvSpPr>
          <p:nvPr>
            <p:ph type="title"/>
          </p:nvPr>
        </p:nvSpPr>
        <p:spPr/>
        <p:txBody>
          <a:bodyPr/>
          <a:lstStyle/>
          <a:p>
            <a:r>
              <a:rPr lang="en-US" dirty="0"/>
              <a:t>R Experience (4 years)</a:t>
            </a:r>
            <a:endParaRPr lang="en-GB" dirty="0"/>
          </a:p>
        </p:txBody>
      </p:sp>
      <p:pic>
        <p:nvPicPr>
          <p:cNvPr id="1028" name="Picture 4" descr="Image result for R logo">
            <a:extLst>
              <a:ext uri="{FF2B5EF4-FFF2-40B4-BE49-F238E27FC236}">
                <a16:creationId xmlns:a16="http://schemas.microsoft.com/office/drawing/2014/main" id="{BAFCE933-0F1E-47C7-B5CF-6E88E4F36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5222" y="230961"/>
            <a:ext cx="2202189" cy="170639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R stats meme">
            <a:extLst>
              <a:ext uri="{FF2B5EF4-FFF2-40B4-BE49-F238E27FC236}">
                <a16:creationId xmlns:a16="http://schemas.microsoft.com/office/drawing/2014/main" id="{468276BC-4323-411A-96D4-14D5AB5F1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3162" y="1937353"/>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18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81C1-D9B0-4413-9DBC-CC290C1F7761}"/>
              </a:ext>
            </a:extLst>
          </p:cNvPr>
          <p:cNvSpPr>
            <a:spLocks noGrp="1"/>
          </p:cNvSpPr>
          <p:nvPr>
            <p:ph type="title"/>
          </p:nvPr>
        </p:nvSpPr>
        <p:spPr/>
        <p:txBody>
          <a:bodyPr/>
          <a:lstStyle/>
          <a:p>
            <a:r>
              <a:rPr lang="en-US" dirty="0" err="1"/>
              <a:t>XGBoost</a:t>
            </a:r>
            <a:r>
              <a:rPr lang="en-US" dirty="0"/>
              <a:t> In a nutshell</a:t>
            </a:r>
            <a:endParaRPr lang="en-GB" dirty="0"/>
          </a:p>
        </p:txBody>
      </p:sp>
      <p:pic>
        <p:nvPicPr>
          <p:cNvPr id="2050" name="Picture 2" descr="Image result for XGBoost">
            <a:extLst>
              <a:ext uri="{FF2B5EF4-FFF2-40B4-BE49-F238E27FC236}">
                <a16:creationId xmlns:a16="http://schemas.microsoft.com/office/drawing/2014/main" id="{E17B33E2-1227-4B77-9254-ABE83AB5A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187" y="2097088"/>
            <a:ext cx="8934450"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43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3076"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3077" name="Group 72">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74"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5"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58F4E35-AD9D-4816-BDBB-E049D088000E}"/>
              </a:ext>
            </a:extLst>
          </p:cNvPr>
          <p:cNvSpPr>
            <a:spLocks noGrp="1"/>
          </p:cNvSpPr>
          <p:nvPr>
            <p:ph type="title"/>
          </p:nvPr>
        </p:nvSpPr>
        <p:spPr>
          <a:xfrm>
            <a:off x="5291668" y="1215496"/>
            <a:ext cx="5367866" cy="2387600"/>
          </a:xfrm>
        </p:spPr>
        <p:txBody>
          <a:bodyPr vert="horz" lIns="91440" tIns="45720" rIns="91440" bIns="45720" rtlCol="0" anchor="b">
            <a:normAutofit/>
          </a:bodyPr>
          <a:lstStyle/>
          <a:p>
            <a:r>
              <a:rPr lang="en-US" sz="4400"/>
              <a:t>Problem statement</a:t>
            </a:r>
          </a:p>
        </p:txBody>
      </p:sp>
      <p:pic>
        <p:nvPicPr>
          <p:cNvPr id="3074" name="Picture 2" descr="Image result for late delivery">
            <a:extLst>
              <a:ext uri="{FF2B5EF4-FFF2-40B4-BE49-F238E27FC236}">
                <a16:creationId xmlns:a16="http://schemas.microsoft.com/office/drawing/2014/main" id="{0212EDD8-5EF4-4477-8E55-59203DF312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9503" y="1745766"/>
            <a:ext cx="3525628" cy="311246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789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2" name="Rectangle 71">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3D6F2A9A-78E9-42D0-BAA5-32999287D2BA}"/>
              </a:ext>
            </a:extLst>
          </p:cNvPr>
          <p:cNvSpPr>
            <a:spLocks noGrp="1"/>
          </p:cNvSpPr>
          <p:nvPr>
            <p:ph type="title"/>
          </p:nvPr>
        </p:nvSpPr>
        <p:spPr>
          <a:xfrm>
            <a:off x="7552944" y="75593"/>
            <a:ext cx="3084891" cy="1478570"/>
          </a:xfrm>
        </p:spPr>
        <p:txBody>
          <a:bodyPr>
            <a:normAutofit/>
          </a:bodyPr>
          <a:lstStyle/>
          <a:p>
            <a:r>
              <a:rPr lang="en-US" sz="3200" dirty="0"/>
              <a:t>Late deliveries</a:t>
            </a:r>
            <a:endParaRPr lang="en-GB" sz="3200" dirty="0"/>
          </a:p>
        </p:txBody>
      </p:sp>
      <p:pic>
        <p:nvPicPr>
          <p:cNvPr id="4098" name="Picture 2" descr="Image result for truck unloading">
            <a:extLst>
              <a:ext uri="{FF2B5EF4-FFF2-40B4-BE49-F238E27FC236}">
                <a16:creationId xmlns:a16="http://schemas.microsoft.com/office/drawing/2014/main" id="{FDB5E0B6-2576-42F5-94E9-698CFB0C38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40" r="-2" b="-2"/>
          <a:stretch/>
        </p:blipFill>
        <p:spPr bwMode="auto">
          <a:xfrm>
            <a:off x="-5597" y="10"/>
            <a:ext cx="755854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6" name="Rectangle 75">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7"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Rectangle 78">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0"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Rectangle 103">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5"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Rectangle 115">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7"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94B18C39-E4DB-4D2E-95A2-0CE81512FD75}"/>
              </a:ext>
            </a:extLst>
          </p:cNvPr>
          <p:cNvSpPr>
            <a:spLocks noGrp="1"/>
          </p:cNvSpPr>
          <p:nvPr>
            <p:ph idx="1"/>
          </p:nvPr>
        </p:nvSpPr>
        <p:spPr>
          <a:xfrm>
            <a:off x="7661117" y="1130720"/>
            <a:ext cx="4292758" cy="5489155"/>
          </a:xfrm>
        </p:spPr>
        <p:txBody>
          <a:bodyPr>
            <a:normAutofit/>
          </a:bodyPr>
          <a:lstStyle/>
          <a:p>
            <a:pPr>
              <a:lnSpc>
                <a:spcPct val="110000"/>
              </a:lnSpc>
            </a:pPr>
            <a:r>
              <a:rPr lang="en-US" dirty="0"/>
              <a:t>Most routing software uses time methods, which is based of standards.</a:t>
            </a:r>
          </a:p>
          <a:p>
            <a:pPr>
              <a:lnSpc>
                <a:spcPct val="110000"/>
              </a:lnSpc>
            </a:pPr>
            <a:endParaRPr lang="en-US" dirty="0"/>
          </a:p>
          <a:p>
            <a:pPr>
              <a:lnSpc>
                <a:spcPct val="110000"/>
              </a:lnSpc>
            </a:pPr>
            <a:r>
              <a:rPr lang="en-US" dirty="0"/>
              <a:t>Reactivity vs. Proactivity</a:t>
            </a:r>
          </a:p>
          <a:p>
            <a:pPr>
              <a:lnSpc>
                <a:spcPct val="110000"/>
              </a:lnSpc>
            </a:pPr>
            <a:endParaRPr lang="en-US" dirty="0"/>
          </a:p>
          <a:p>
            <a:pPr>
              <a:lnSpc>
                <a:spcPct val="110000"/>
              </a:lnSpc>
            </a:pPr>
            <a:r>
              <a:rPr lang="en-US" dirty="0"/>
              <a:t>What can we actually do to prevent late deliveries?</a:t>
            </a:r>
            <a:endParaRPr lang="en-GB" dirty="0"/>
          </a:p>
        </p:txBody>
      </p:sp>
    </p:spTree>
    <p:extLst>
      <p:ext uri="{BB962C8B-B14F-4D97-AF65-F5344CB8AC3E}">
        <p14:creationId xmlns:p14="http://schemas.microsoft.com/office/powerpoint/2010/main" val="1607553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126</Words>
  <Application>Microsoft Office PowerPoint</Application>
  <PresentationFormat>Widescreen</PresentationFormat>
  <Paragraphs>20</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Tw Cen MT</vt:lpstr>
      <vt:lpstr>Circuit</vt:lpstr>
      <vt:lpstr>Binary Classification in R:  Assessing and predicting on-time performance</vt:lpstr>
      <vt:lpstr>R Experience (4 years)</vt:lpstr>
      <vt:lpstr>XGBoost In a nutshell</vt:lpstr>
      <vt:lpstr>Problem statement</vt:lpstr>
      <vt:lpstr>Late deliveries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Classification in R:  Assessing and predicting on-time performance</dc:title>
  <dc:creator>Roland Vazquez-Molina</dc:creator>
  <cp:lastModifiedBy>Roland Vazquez-Molina</cp:lastModifiedBy>
  <cp:revision>1</cp:revision>
  <dcterms:created xsi:type="dcterms:W3CDTF">2019-03-08T14:45:33Z</dcterms:created>
  <dcterms:modified xsi:type="dcterms:W3CDTF">2019-03-08T15:02:00Z</dcterms:modified>
</cp:coreProperties>
</file>