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93" r:id="rId6"/>
    <p:sldId id="268" r:id="rId7"/>
    <p:sldId id="294" r:id="rId8"/>
    <p:sldId id="279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66" d="100"/>
          <a:sy n="66" d="100"/>
        </p:scale>
        <p:origin x="234" y="9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5963E-7ABD-F182-B847-378389B47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4950D-AFCC-1736-957B-6E129DB26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22EF6-57B8-F16E-87EC-32B3C8437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B50F-687A-9EAE-F9C9-475005E0E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83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4E3E0-3BBE-D857-7E96-193A938D1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08208-C28C-5066-4DD0-FFFFE1D44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D8D3C-6B72-0D3B-A539-95B60B162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9181-114C-EB47-CE39-30B3BF46D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7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509" y="-1095464"/>
            <a:ext cx="9686846" cy="6180082"/>
          </a:xfrm>
        </p:spPr>
        <p:txBody>
          <a:bodyPr spcCol="457200"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D4D4D4"/>
                </a:solidFill>
                <a:effectLst/>
                <a:latin typeface="Google Sans Mono"/>
              </a:rPr>
              <a:t>CS250 Agile Presentation </a:t>
            </a:r>
            <a:r>
              <a:rPr lang="en-US" sz="4800" b="0" dirty="0">
                <a:solidFill>
                  <a:srgbClr val="D4D4D4"/>
                </a:solidFill>
                <a:effectLst/>
                <a:latin typeface="Google Sans Mono"/>
              </a:rPr>
              <a:t>Driving Innovation and Value at ChadaTech with Scrum-Agile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01A5C-3587-50A3-80D2-FFF963156D0A}"/>
              </a:ext>
            </a:extLst>
          </p:cNvPr>
          <p:cNvSpPr txBox="1"/>
          <p:nvPr/>
        </p:nvSpPr>
        <p:spPr>
          <a:xfrm>
            <a:off x="6096000" y="3334730"/>
            <a:ext cx="7250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bg2"/>
                </a:solidFill>
                <a:effectLst/>
                <a:latin typeface="Google Sans Mono"/>
              </a:rPr>
              <a:t>Key Learnings &amp; Recommendation for Enhanced Software Development</a:t>
            </a:r>
          </a:p>
          <a:p>
            <a:endParaRPr lang="en-US" sz="2400" b="0" dirty="0">
              <a:solidFill>
                <a:srgbClr val="D4D4D4"/>
              </a:solidFill>
              <a:effectLst/>
              <a:latin typeface="Google Sans Mono"/>
            </a:endParaRPr>
          </a:p>
          <a:p>
            <a:endParaRPr lang="en-US" sz="2400" dirty="0"/>
          </a:p>
          <a:p>
            <a:r>
              <a:rPr lang="en-US" sz="6000" dirty="0">
                <a:solidFill>
                  <a:srgbClr val="D4D4D4"/>
                </a:solidFill>
                <a:latin typeface="Google Sans Mono"/>
              </a:rPr>
              <a:t>John Swindell	</a:t>
            </a:r>
            <a:r>
              <a:rPr lang="en-US" sz="2400" dirty="0">
                <a:solidFill>
                  <a:srgbClr val="D4D4D4"/>
                </a:solidFill>
                <a:latin typeface="Google Sans Mono"/>
              </a:rPr>
              <a:t>		       April 20, 2025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28BE4-2A2B-7B58-CE62-43D558ED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3CD6-02BB-EDDF-3720-1F98A37A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20" y="0"/>
            <a:ext cx="6589150" cy="1988706"/>
          </a:xfrm>
        </p:spPr>
        <p:txBody>
          <a:bodyPr/>
          <a:lstStyle/>
          <a:p>
            <a:r>
              <a:rPr lang="en-US" dirty="0"/>
              <a:t>How Agile Works: Empowered Teams &amp; Adaptive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942C-33DE-FC6C-901C-CD0BE9E70DF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1988706"/>
            <a:ext cx="8303491" cy="48692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800" b="1" dirty="0">
                <a:solidFill>
                  <a:srgbClr val="D4D4D4"/>
                </a:solidFill>
                <a:effectLst/>
                <a:latin typeface="Google Sans Mono"/>
              </a:rPr>
              <a:t>Product Owner: </a:t>
            </a:r>
          </a:p>
          <a:p>
            <a:pPr>
              <a:lnSpc>
                <a:spcPts val="1425"/>
              </a:lnSpc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Maximizes ROI by owning the product vision and prioritizing work based on user value (informed by direct user interaction, as seen in SNHU Travel focus groups) [Cobb, 2015]. Requires decision-making authority.</a:t>
            </a:r>
          </a:p>
          <a:p>
            <a:pPr>
              <a:lnSpc>
                <a:spcPts val="1425"/>
              </a:lnSpc>
            </a:pPr>
            <a:r>
              <a:rPr lang="en-US" sz="2800" b="1" dirty="0">
                <a:solidFill>
                  <a:srgbClr val="D4D4D4"/>
                </a:solidFill>
                <a:effectLst/>
                <a:latin typeface="Google Sans Mono"/>
              </a:rPr>
              <a:t>Scrum Master: 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Facilitates the process, removes impediments, and coaches the team (like addressing communication silos in Vision Quest) ensuring smooth workflow and continuous improvement [Strode et al., 2022; Overeem, 2016]. Requires organizational support.</a:t>
            </a:r>
          </a:p>
          <a:p>
            <a:pPr>
              <a:lnSpc>
                <a:spcPts val="1425"/>
              </a:lnSpc>
              <a:buNone/>
            </a:pPr>
            <a:r>
              <a:rPr lang="en-US" sz="2800" b="1" dirty="0">
                <a:solidFill>
                  <a:srgbClr val="D4D4D4"/>
                </a:solidFill>
                <a:effectLst/>
                <a:latin typeface="Google Sans Mono"/>
              </a:rPr>
              <a:t>Development Team: </a:t>
            </a:r>
          </a:p>
          <a:p>
            <a:pPr>
              <a:lnSpc>
                <a:spcPts val="1425"/>
              </a:lnSpc>
              <a:buNone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Self-organizes to build &amp; test high-quality software incrementally. Integrated testing and clear acceptance criteria ensure quality is built-in, preventing costly late-stage defects [Cobb, 2015; Oran et al., 2021].</a:t>
            </a:r>
          </a:p>
          <a:p>
            <a:pPr>
              <a:lnSpc>
                <a:spcPts val="1425"/>
              </a:lnSpc>
              <a:buNone/>
            </a:pPr>
            <a:r>
              <a:rPr lang="en-US" sz="1600" b="1" dirty="0">
                <a:solidFill>
                  <a:srgbClr val="D4D4D4"/>
                </a:solidFill>
                <a:effectLst/>
                <a:latin typeface="Google Sans Mono"/>
              </a:rPr>
              <a:t> Agile SDLC: 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Integrates Requirements, Design, Implementation, and Testing into short, iterative Sprints.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Delivers working software frequently (e.g., every 2 weeks).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Allows for continuous feedback and adaptation (like adjusting to SNHU Travel's shift to wellness packages).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4D4D4"/>
                </a:solidFill>
                <a:effectLst/>
                <a:latin typeface="Google Sans Mono"/>
              </a:rPr>
              <a:t>Benefit: Faster value delivery, reduced risk, increased responsiveness to change.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3D64-DDFC-0CF1-EAA9-3C70C5F6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1" y="268039"/>
            <a:ext cx="11231418" cy="1362456"/>
          </a:xfrm>
        </p:spPr>
        <p:txBody>
          <a:bodyPr>
            <a:normAutofit/>
          </a:bodyPr>
          <a:lstStyle/>
          <a:p>
            <a:r>
              <a:rPr lang="en-US" sz="3200" dirty="0"/>
              <a:t>Responsiveness in Action: Agile vs. 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91" y="949267"/>
            <a:ext cx="4514850" cy="5772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Waterfall Approach</a:t>
            </a:r>
          </a:p>
          <a:p>
            <a:pPr lvl="1"/>
            <a:r>
              <a:rPr lang="en-US" dirty="0"/>
              <a:t>Changes trigger rigid, slow change control processes.</a:t>
            </a:r>
          </a:p>
          <a:p>
            <a:pPr lvl="1"/>
            <a:r>
              <a:rPr lang="en-US" dirty="0"/>
              <a:t>Ambiguity leads to assumptions, often caught late in testing = expensive rework.</a:t>
            </a:r>
          </a:p>
          <a:p>
            <a:pPr lvl="1"/>
            <a:r>
              <a:rPr lang="en-US" dirty="0"/>
              <a:t>Communication is formal, siloed; collaboration is difficult.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 algn="ctr">
              <a:buNone/>
            </a:pPr>
            <a:r>
              <a:rPr lang="en-US" dirty="0"/>
              <a:t>Outcome</a:t>
            </a:r>
          </a:p>
          <a:p>
            <a:pPr marL="228600" lvl="1" indent="0" algn="ctr">
              <a:buNone/>
            </a:pPr>
            <a:r>
              <a:rPr lang="en-US" dirty="0"/>
              <a:t>Delays, budget overruns, potential client dissatisfaction, product may not meet final needs [Cobb, 2015].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2F25F4B-7D8F-B1A6-180F-E67CCBB56A0B}"/>
              </a:ext>
            </a:extLst>
          </p:cNvPr>
          <p:cNvSpPr txBox="1">
            <a:spLocks/>
          </p:cNvSpPr>
          <p:nvPr/>
        </p:nvSpPr>
        <p:spPr>
          <a:xfrm>
            <a:off x="5801793" y="949267"/>
            <a:ext cx="4514850" cy="5772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Agile (Scrum) Approach</a:t>
            </a:r>
          </a:p>
          <a:p>
            <a:pPr lvl="1"/>
            <a:r>
              <a:rPr lang="en-US" dirty="0"/>
              <a:t>Changes discussed with PO, prioritized, incorporated in future Sprints – minimal disruption.</a:t>
            </a:r>
          </a:p>
          <a:p>
            <a:pPr lvl="1"/>
            <a:r>
              <a:rPr lang="en-US" dirty="0"/>
              <a:t>Ambiguity clarified quickly through direct PO/Developer/Tester communication.</a:t>
            </a:r>
          </a:p>
          <a:p>
            <a:pPr lvl="1"/>
            <a:r>
              <a:rPr lang="en-US" dirty="0"/>
              <a:t>Daily Scrums and transparency foster collaboration and rapid problem-solving [Strode et al., 2022].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 algn="ctr">
              <a:buNone/>
            </a:pPr>
            <a:r>
              <a:rPr lang="en-US" dirty="0"/>
              <a:t>Outcome</a:t>
            </a:r>
          </a:p>
          <a:p>
            <a:pPr marL="228600" lvl="1" indent="0" algn="ctr">
              <a:buFont typeface="Arial" panose="020B0604020202020204" pitchFamily="34" charset="0"/>
              <a:buNone/>
            </a:pPr>
            <a:r>
              <a:rPr lang="en-US" dirty="0"/>
              <a:t>Flexibility, faster adaptation, reduced rework costs, higher quality through continuous feedback, better alignment with client needs [Lindsjørn et al., 2016]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2B71-0A2B-835F-6590-56014B97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CDAE-EDEE-6AEB-642E-01E25B0D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20" y="0"/>
            <a:ext cx="6589150" cy="1988706"/>
          </a:xfrm>
        </p:spPr>
        <p:txBody>
          <a:bodyPr/>
          <a:lstStyle/>
          <a:p>
            <a:r>
              <a:rPr lang="en-US" dirty="0"/>
              <a:t>The Path Forward: Choosing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5BAD-D668-D867-87A8-2B5188C428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1496291"/>
            <a:ext cx="8257309" cy="536170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1425"/>
              </a:lnSpc>
            </a:pPr>
            <a:r>
              <a:rPr lang="en-US" sz="3200" b="1" dirty="0">
                <a:solidFill>
                  <a:srgbClr val="D4D4D4"/>
                </a:solidFill>
                <a:effectLst/>
                <a:latin typeface="Google Sans Mono"/>
              </a:rPr>
              <a:t>When to Choose Agile:</a:t>
            </a:r>
            <a:endParaRPr lang="en-US" sz="3200" b="0" dirty="0">
              <a:solidFill>
                <a:srgbClr val="D4D4D4"/>
              </a:solidFill>
              <a:effectLst/>
              <a:latin typeface="Google Sans Mono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Requirements are expected to evolve.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4D4D4"/>
                </a:solidFill>
                <a:latin typeface="Google Sans Mono"/>
              </a:rPr>
              <a:t>C</a:t>
            </a: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lose client collaboration is desired/needed.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Speed-to-market with usable features is critical.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4D4D4"/>
                </a:solidFill>
                <a:latin typeface="Google Sans Mono"/>
              </a:rPr>
              <a:t>P</a:t>
            </a: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roject complexity requires iterative feedback and risk mitigation.</a:t>
            </a:r>
          </a:p>
          <a:p>
            <a:pPr>
              <a:lnSpc>
                <a:spcPts val="1425"/>
              </a:lnSpc>
            </a:pPr>
            <a:endParaRPr lang="en-US" sz="3200" b="0" dirty="0">
              <a:solidFill>
                <a:srgbClr val="D4D4D4"/>
              </a:solidFill>
              <a:effectLst/>
              <a:latin typeface="Google Sans Mono"/>
            </a:endParaRPr>
          </a:p>
          <a:p>
            <a:pPr>
              <a:lnSpc>
                <a:spcPts val="1425"/>
              </a:lnSpc>
            </a:pPr>
            <a:r>
              <a:rPr lang="en-US" sz="3200" b="1" dirty="0">
                <a:solidFill>
                  <a:srgbClr val="D4D4D4"/>
                </a:solidFill>
                <a:effectLst/>
                <a:latin typeface="Google Sans Mono"/>
              </a:rPr>
              <a:t>The SNHU Pilot Demonstrated: 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Agile's effectiveness in handling change, fostering communication, and delivering value iteratively aligns well with ChadaTech's custom development environment.</a:t>
            </a:r>
          </a:p>
          <a:p>
            <a:pPr>
              <a:lnSpc>
                <a:spcPts val="1425"/>
              </a:lnSpc>
            </a:pPr>
            <a:endParaRPr lang="en-US" sz="3200" b="0" dirty="0">
              <a:solidFill>
                <a:srgbClr val="D4D4D4"/>
              </a:solidFill>
              <a:effectLst/>
              <a:latin typeface="Google Sans Mono"/>
            </a:endParaRPr>
          </a:p>
          <a:p>
            <a:pPr>
              <a:lnSpc>
                <a:spcPts val="1425"/>
              </a:lnSpc>
              <a:buNone/>
            </a:pPr>
            <a:r>
              <a:rPr lang="en-US" sz="3200" b="1" dirty="0">
                <a:solidFill>
                  <a:srgbClr val="D4D4D4"/>
                </a:solidFill>
                <a:effectLst/>
                <a:latin typeface="Google Sans Mono"/>
              </a:rPr>
              <a:t>Bottom Line</a:t>
            </a:r>
            <a:r>
              <a:rPr lang="en-US" sz="2000" b="1" dirty="0">
                <a:solidFill>
                  <a:srgbClr val="D4D4D4"/>
                </a:solidFill>
                <a:effectLst/>
                <a:latin typeface="Google Sans Mono"/>
              </a:rPr>
              <a:t>: 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To remain competitive and enhance client satisfaction, ChadaTech needs the </a:t>
            </a:r>
            <a:r>
              <a:rPr lang="en-US" sz="2000" b="1" dirty="0">
                <a:solidFill>
                  <a:srgbClr val="D4D4D4"/>
                </a:solidFill>
                <a:effectLst/>
                <a:latin typeface="Google Sans Mono"/>
              </a:rPr>
              <a:t>adaptability and speed</a:t>
            </a:r>
            <a:r>
              <a:rPr lang="en-US" sz="2000" b="0" dirty="0">
                <a:solidFill>
                  <a:srgbClr val="D4D4D4"/>
                </a:solidFill>
                <a:effectLst/>
                <a:latin typeface="Google Sans Mono"/>
              </a:rPr>
              <a:t> Agile provides. It is a necessary strategic implementation for ChadaTech’s success.</a:t>
            </a:r>
            <a:endParaRPr lang="en-US" sz="2000" dirty="0">
              <a:solidFill>
                <a:srgbClr val="D4D4D4"/>
              </a:solidFill>
              <a:effectLst/>
              <a:latin typeface="Google Sans Mono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3C96B-CA2B-4631-80C3-61687F38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84" y="61159"/>
            <a:ext cx="11119716" cy="1358140"/>
          </a:xfrm>
        </p:spPr>
        <p:txBody>
          <a:bodyPr>
            <a:normAutofit fontScale="90000"/>
          </a:bodyPr>
          <a:lstStyle/>
          <a:p>
            <a:r>
              <a:rPr lang="en-US" dirty="0"/>
              <a:t>Enabling the Agile Transformation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b="0" dirty="0"/>
              <a:t>Next Steps &amp; Discussion​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/>
          <a:p>
            <a:r>
              <a:rPr lang="en-US" dirty="0"/>
              <a:t>Authorize Phased Rollout</a:t>
            </a:r>
          </a:p>
          <a:p>
            <a:pPr lvl="1"/>
            <a:r>
              <a:rPr lang="en-US" dirty="0"/>
              <a:t>Expand Agile to a couple specific teams or projects within the next quarter​</a:t>
            </a:r>
          </a:p>
          <a:p>
            <a:r>
              <a:rPr lang="en-US" dirty="0"/>
              <a:t>Invest in Training</a:t>
            </a:r>
          </a:p>
          <a:p>
            <a:pPr lvl="1"/>
            <a:r>
              <a:rPr lang="en-US" dirty="0"/>
              <a:t>Fund foundational Scrum Training (Product Owner, Scrum Master, Development Team, Testers).​</a:t>
            </a:r>
          </a:p>
          <a:p>
            <a:r>
              <a:rPr lang="en-US" dirty="0"/>
              <a:t>Empower Roles</a:t>
            </a:r>
          </a:p>
          <a:p>
            <a:pPr lvl="1"/>
            <a:r>
              <a:rPr lang="en-US" dirty="0"/>
              <a:t>Endorse PO decisions and authority &amp; support Scrum Master impediment removal.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2160" y="2420255"/>
            <a:ext cx="4499840" cy="375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Questions?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Discussion is Welcomed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813174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0" y="1976582"/>
            <a:ext cx="7112000" cy="4881418"/>
          </a:xfrm>
        </p:spPr>
        <p:txBody>
          <a:bodyPr bIns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Cobb, C. G. (2015).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The project manager’s guide to mastering Agile: Principles and 	practices for an adaptive approach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. Wiley.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Lindsjørn, Y., Sjøberg, D. I. K.,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Google Sans Mono"/>
              </a:rPr>
              <a:t>Dingsøyr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T., Bergersen, G. R., &amp;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Google Sans Mono"/>
              </a:rPr>
              <a:t>Dybå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T. (2016). 	Teamwork quality and project success in software development: A 	survey of agile development teams.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Journal of Systems and Software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	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122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274-286. https://doi.org/10.1016/j.jss.2016.09.028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Oran, A. C., et al. (2021). A framework for evaluating and improving requirements 	specifications based on the developers and testers perspective. 	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Requirements Engineering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26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(4), 481–508. 	https://doi.org/10.1007/s00766-021-00352-6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Overeem, B. (2016, April 15).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Characteristics of a great Scrum team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. Scrum.org. 	https://www.scrum.org/resources/characteristics-great-scrum-team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Strode, D.,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Google Sans Mono"/>
              </a:rPr>
              <a:t>Dingsøyr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T., &amp; Lindsjørn, Y. (2022). A teamwork effectiveness model for 	agile software development.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Empirical Software Engineering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</a:t>
            </a:r>
            <a:r>
              <a:rPr lang="en-US" sz="1600" b="0" i="1" dirty="0">
                <a:solidFill>
                  <a:srgbClr val="D4D4D4"/>
                </a:solidFill>
                <a:effectLst/>
                <a:latin typeface="Google Sans Mono"/>
              </a:rPr>
              <a:t>27</a:t>
            </a:r>
            <a:r>
              <a:rPr lang="en-US" sz="1600" b="0" dirty="0">
                <a:solidFill>
                  <a:srgbClr val="D4D4D4"/>
                </a:solidFill>
                <a:effectLst/>
                <a:latin typeface="Google Sans Mono"/>
              </a:rPr>
              <a:t>, 56. 	https://doi.org/10.1007/s10664-021-10115-0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{5FE1D966-C470-4D21-B5E8-31E1D561DCCE}tf33968143_win32</Template>
  <TotalTime>44</TotalTime>
  <Words>769</Words>
  <Application>Microsoft Office PowerPoint</Application>
  <PresentationFormat>Widescreen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Google Sans Mono</vt:lpstr>
      <vt:lpstr>Custom</vt:lpstr>
      <vt:lpstr>CS250 Agile Presentation Driving Innovation and Value at ChadaTech with Scrum-Agile</vt:lpstr>
      <vt:lpstr>How Agile Works: Empowered Teams &amp; Adaptive Cycles</vt:lpstr>
      <vt:lpstr>Responsiveness in Action: Agile vs. Waterfall</vt:lpstr>
      <vt:lpstr>The Path Forward: Choosing Agility</vt:lpstr>
      <vt:lpstr>Enabling the Agile Transformation   Next Steps &amp; Discussion​</vt:lpstr>
      <vt:lpstr>THANK YOU  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Swindell, Johnathan</dc:creator>
  <cp:lastModifiedBy>Swindell, Johnathan</cp:lastModifiedBy>
  <cp:revision>4</cp:revision>
  <dcterms:created xsi:type="dcterms:W3CDTF">2025-04-17T04:28:19Z</dcterms:created>
  <dcterms:modified xsi:type="dcterms:W3CDTF">2025-04-17T05:12:41Z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