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9"/>
  </p:notesMasterIdLst>
  <p:sldIdLst>
    <p:sldId id="382" r:id="rId3"/>
    <p:sldId id="492" r:id="rId4"/>
    <p:sldId id="506" r:id="rId5"/>
    <p:sldId id="509" r:id="rId6"/>
    <p:sldId id="517" r:id="rId7"/>
    <p:sldId id="507" r:id="rId8"/>
    <p:sldId id="516" r:id="rId9"/>
    <p:sldId id="510" r:id="rId10"/>
    <p:sldId id="511" r:id="rId11"/>
    <p:sldId id="512" r:id="rId12"/>
    <p:sldId id="508" r:id="rId13"/>
    <p:sldId id="514" r:id="rId14"/>
    <p:sldId id="513" r:id="rId15"/>
    <p:sldId id="518" r:id="rId16"/>
    <p:sldId id="515" r:id="rId17"/>
    <p:sldId id="505" r:id="rId1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5"/>
    <p:restoredTop sz="95673" autoAdjust="0"/>
  </p:normalViewPr>
  <p:slideViewPr>
    <p:cSldViewPr>
      <p:cViewPr>
        <p:scale>
          <a:sx n="120" d="100"/>
          <a:sy n="120" d="100"/>
        </p:scale>
        <p:origin x="264" y="40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http://stackoverflow.com/questions/879432/what-is-the-difference-between-a-generative-and-discriminative-algorith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763000" cy="16002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DATA SCIENCE </a:t>
            </a:r>
            <a:br>
              <a:rPr lang="en-US" sz="9000" dirty="0" smtClean="0"/>
            </a:br>
            <a:r>
              <a:rPr lang="en-US" sz="6000" dirty="0" smtClean="0"/>
              <a:t>Support Vector Machines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7265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952500"/>
            <a:ext cx="5397500" cy="41674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8338" y="1428894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Pretty much no </a:t>
            </a:r>
            <a:r>
              <a:rPr lang="en-US" sz="3000" dirty="0" err="1" smtClean="0"/>
              <a:t>hyperplane</a:t>
            </a:r>
            <a:endParaRPr lang="en-US" sz="3000" dirty="0" smtClean="0"/>
          </a:p>
          <a:p>
            <a:pPr algn="l"/>
            <a:r>
              <a:rPr lang="en-US" sz="3000" dirty="0" smtClean="0"/>
              <a:t> will separate this out, but what if we could add a third dimension?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0361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2937" y="12573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Q. OK fine, but what if I have 100 predictors? How many dimensions should I project into?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642937" y="30861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A.  An arbitrary amount, possible infinite..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0765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2937" y="12573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Q. OK fine, but what if I have 100 predictors? How many dimensions should I project into?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642937" y="30861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A.  An arbitrary amount, possible infinite..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700337" y="4152900"/>
            <a:ext cx="6083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 but this can take time..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90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7737" y="1257300"/>
            <a:ext cx="2800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3737" y="3390900"/>
            <a:ext cx="58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We assume a certain shape of the data and the kernel trick saves us MASSIVE computation time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3702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7737" y="1257300"/>
            <a:ext cx="2800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1937" y="2626979"/>
            <a:ext cx="58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/>
              <a:t>Example Gaussian or RBF (radial basis function)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29" y="3252598"/>
            <a:ext cx="6400800" cy="139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5" y="4811232"/>
            <a:ext cx="5298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Brings points out and makes a “pointed” manifold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127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7737" y="1257300"/>
            <a:ext cx="2800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1537" y="2628900"/>
            <a:ext cx="83427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/>
              <a:t>Example:</a:t>
            </a:r>
          </a:p>
          <a:p>
            <a:pPr algn="l"/>
            <a:endParaRPr lang="en-US" sz="3000" dirty="0" smtClean="0"/>
          </a:p>
          <a:p>
            <a:pPr algn="l"/>
            <a:r>
              <a:rPr lang="en-US" sz="3000" dirty="0" smtClean="0"/>
              <a:t>Linear       ( assumes a linear </a:t>
            </a:r>
            <a:r>
              <a:rPr lang="en-US" sz="3000" dirty="0"/>
              <a:t>boundary</a:t>
            </a:r>
            <a:r>
              <a:rPr lang="en-US" sz="3000" dirty="0" smtClean="0"/>
              <a:t>)</a:t>
            </a:r>
          </a:p>
          <a:p>
            <a:pPr algn="l"/>
            <a:r>
              <a:rPr lang="en-US" sz="3000" dirty="0" smtClean="0"/>
              <a:t>Poly          ( assumes a curved </a:t>
            </a:r>
            <a:r>
              <a:rPr lang="en-US" sz="3000" dirty="0"/>
              <a:t>boundary</a:t>
            </a:r>
            <a:r>
              <a:rPr lang="en-US" sz="3000" dirty="0" smtClean="0"/>
              <a:t>)</a:t>
            </a:r>
          </a:p>
          <a:p>
            <a:pPr algn="l"/>
            <a:r>
              <a:rPr lang="en-US" sz="3000" dirty="0" smtClean="0"/>
              <a:t>Gaussian   ( assumes a spherical boundary)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89156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19275" y="11811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875" y="1181100"/>
            <a:ext cx="11635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77075" y="1181100"/>
            <a:ext cx="13397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075" y="2247900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Very fast training and predicting with kernel trick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Built on solid mathematical foundation (unlike ANN)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Very common and in </a:t>
            </a:r>
            <a:r>
              <a:rPr lang="en-US" sz="2000" dirty="0" err="1" smtClean="0"/>
              <a:t>sklearn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It uses a </a:t>
            </a:r>
            <a:r>
              <a:rPr lang="en-US" sz="2000" dirty="0" smtClean="0"/>
              <a:t>small subset </a:t>
            </a:r>
            <a:r>
              <a:rPr lang="en-US" sz="2000" dirty="0"/>
              <a:t>of training points in the decision function </a:t>
            </a:r>
            <a:r>
              <a:rPr lang="en-US" sz="2000" dirty="0" smtClean="0"/>
              <a:t>(the support </a:t>
            </a:r>
            <a:r>
              <a:rPr lang="en-US" sz="2000" dirty="0"/>
              <a:t>vectors), </a:t>
            </a:r>
            <a:r>
              <a:rPr lang="en-US" sz="2000" dirty="0" smtClean="0"/>
              <a:t> so is memory </a:t>
            </a:r>
            <a:r>
              <a:rPr lang="en-US" sz="2000" dirty="0"/>
              <a:t>efficient.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1075" y="22479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lot of “guess work” with kernels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Hard to grasp math behind it (ok if you accept the black box)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93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8137" y="11811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Supervised Machine Learning Model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Can be used for regression..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Constructs </a:t>
            </a:r>
            <a:r>
              <a:rPr lang="en-US" dirty="0" smtClean="0"/>
              <a:t>a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in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0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952500"/>
            <a:ext cx="410171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952500"/>
            <a:ext cx="4101717" cy="441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137" y="1333500"/>
            <a:ext cx="220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margin </a:t>
            </a:r>
            <a:r>
              <a:rPr lang="en-US" sz="2800" dirty="0" smtClean="0"/>
              <a:t>is the distances between the nearest </a:t>
            </a:r>
            <a:r>
              <a:rPr lang="en-US" sz="2800" dirty="0"/>
              <a:t>data </a:t>
            </a:r>
            <a:r>
              <a:rPr lang="en-US" sz="2800" dirty="0" smtClean="0"/>
              <a:t>points and the hyper-plane.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8071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952500"/>
            <a:ext cx="4101717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937" y="1333500"/>
            <a:ext cx="198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We want to maximize </a:t>
            </a:r>
          </a:p>
          <a:p>
            <a:r>
              <a:rPr lang="en-US" sz="2500" smtClean="0"/>
              <a:t>the width of the margin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537" y="12573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idea is to construct a </a:t>
            </a:r>
            <a:r>
              <a:rPr lang="en-US" dirty="0" err="1" smtClean="0"/>
              <a:t>hyperplane</a:t>
            </a:r>
            <a:r>
              <a:rPr lang="en-US" dirty="0" smtClean="0"/>
              <a:t> that separates the data, making this a </a:t>
            </a:r>
            <a:r>
              <a:rPr lang="en-US" dirty="0" smtClean="0">
                <a:hlinkClick r:id="rId3"/>
              </a:rPr>
              <a:t>discriminative model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5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537" y="1257300"/>
            <a:ext cx="4694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What if there is no easy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537" y="1257300"/>
            <a:ext cx="4694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What if there is no easy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681" y="3619500"/>
            <a:ext cx="52501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 with me on this, </a:t>
            </a:r>
          </a:p>
          <a:p>
            <a:pPr algn="l"/>
            <a:r>
              <a:rPr lang="en-US" dirty="0" smtClean="0"/>
              <a:t>a mathematical journey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0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952500"/>
            <a:ext cx="5397500" cy="41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3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12332</TotalTime>
  <Pages>0</Pages>
  <Words>383</Words>
  <Characters>0</Characters>
  <Application>Microsoft Macintosh PowerPoint</Application>
  <PresentationFormat>Custom</PresentationFormat>
  <Lines>0</Lines>
  <Paragraphs>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ArialMT</vt:lpstr>
      <vt:lpstr>Calibri</vt:lpstr>
      <vt:lpstr>Gill Sans</vt:lpstr>
      <vt:lpstr>Lucida Grande</vt:lpstr>
      <vt:lpstr>ＭＳ Ｐゴシック</vt:lpstr>
      <vt:lpstr>News706 BT</vt:lpstr>
      <vt:lpstr>PFDinTextCompPro-Bold</vt:lpstr>
      <vt:lpstr>Wingdings</vt:lpstr>
      <vt:lpstr>ヒラギノ角ゴ ProN W3</vt:lpstr>
      <vt:lpstr>ヒラギノ角ゴ ProN W6</vt:lpstr>
      <vt:lpstr>Arial</vt:lpstr>
      <vt:lpstr>GA_Instructor_Template_Deck</vt:lpstr>
      <vt:lpstr>Agenda</vt:lpstr>
      <vt:lpstr>DATA SCIENCE  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1076</cp:revision>
  <dcterms:modified xsi:type="dcterms:W3CDTF">2016-07-05T16:47:04Z</dcterms:modified>
</cp:coreProperties>
</file>